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7" r:id="rId1"/>
  </p:sldMasterIdLst>
  <p:notesMasterIdLst>
    <p:notesMasterId r:id="rId16"/>
  </p:notesMasterIdLst>
  <p:sldIdLst>
    <p:sldId id="256" r:id="rId2"/>
    <p:sldId id="257" r:id="rId3"/>
    <p:sldId id="272" r:id="rId4"/>
    <p:sldId id="259" r:id="rId5"/>
    <p:sldId id="260" r:id="rId6"/>
    <p:sldId id="270" r:id="rId7"/>
    <p:sldId id="261" r:id="rId8"/>
    <p:sldId id="268" r:id="rId9"/>
    <p:sldId id="262" r:id="rId10"/>
    <p:sldId id="269" r:id="rId11"/>
    <p:sldId id="265" r:id="rId12"/>
    <p:sldId id="266" r:id="rId13"/>
    <p:sldId id="267" r:id="rId14"/>
    <p:sldId id="273" r:id="rId15"/>
  </p:sldIdLst>
  <p:sldSz cx="12192000" cy="6858000"/>
  <p:notesSz cx="6669088" cy="97536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987" autoAdjust="0"/>
    <p:restoredTop sz="68213" autoAdjust="0"/>
  </p:normalViewPr>
  <p:slideViewPr>
    <p:cSldViewPr snapToGrid="0">
      <p:cViewPr varScale="1">
        <p:scale>
          <a:sx n="78" d="100"/>
          <a:sy n="78" d="100"/>
        </p:scale>
        <p:origin x="1812" y="9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notesMaster" Target="notesMasters/notesMaster1.xml"/><Relationship Id="rId20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889938" cy="489374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777607" y="0"/>
            <a:ext cx="2889938" cy="489374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37F5E93C-1C26-4FBB-81C4-1B9A7D5C1CB3}" type="datetimeFigureOut">
              <a:rPr lang="en-GB" smtClean="0"/>
              <a:t>21/11/2018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407988" y="1219200"/>
            <a:ext cx="5853112" cy="3292475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66909" y="4693920"/>
            <a:ext cx="5335270" cy="384048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9264228"/>
            <a:ext cx="2889938" cy="489373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777607" y="9264228"/>
            <a:ext cx="2889938" cy="489373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349498E7-CB04-4243-8887-32D32DF650A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5591304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49498E7-CB04-4243-8887-32D32DF650A5}" type="slidenum">
              <a:rPr lang="en-GB" smtClean="0"/>
              <a:t>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50101564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dirty="0"/>
              <a:t>In this </a:t>
            </a:r>
            <a:r>
              <a:rPr lang="en-GB" dirty="0" smtClean="0"/>
              <a:t>presentation, </a:t>
            </a:r>
            <a:r>
              <a:rPr lang="en-GB" dirty="0"/>
              <a:t>I will be discussing </a:t>
            </a:r>
            <a:r>
              <a:rPr lang="en-GB" dirty="0" smtClean="0"/>
              <a:t>what the </a:t>
            </a:r>
            <a:r>
              <a:rPr lang="en-GB" dirty="0"/>
              <a:t>benefits </a:t>
            </a:r>
            <a:r>
              <a:rPr lang="en-GB" dirty="0" smtClean="0"/>
              <a:t>are of </a:t>
            </a:r>
            <a:r>
              <a:rPr lang="en-GB" dirty="0"/>
              <a:t>doing a placement and I will look at the potential benefits for my own personal development that a placement will provide</a:t>
            </a:r>
            <a:r>
              <a:rPr lang="en-GB" dirty="0" smtClean="0"/>
              <a:t>.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en-GB" dirty="0" smtClean="0"/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dirty="0" smtClean="0"/>
              <a:t>I will cover:</a:t>
            </a:r>
          </a:p>
          <a:p>
            <a:r>
              <a:rPr lang="en-GB" sz="1200" dirty="0" smtClean="0"/>
              <a:t>Employability Skills</a:t>
            </a:r>
          </a:p>
          <a:p>
            <a:r>
              <a:rPr lang="en-GB" sz="1200" dirty="0" smtClean="0"/>
              <a:t>Potential placement types and organisations</a:t>
            </a:r>
          </a:p>
          <a:p>
            <a:r>
              <a:rPr lang="en-GB" sz="1200" dirty="0" smtClean="0"/>
              <a:t>What I’ve done so far</a:t>
            </a:r>
          </a:p>
          <a:p>
            <a:r>
              <a:rPr lang="en-GB" sz="1200" dirty="0" smtClean="0"/>
              <a:t>What’s left to do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49498E7-CB04-4243-8887-32D32DF650A5}" type="slidenum">
              <a:rPr lang="en-GB" smtClean="0"/>
              <a:t>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2737184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dirty="0" smtClean="0"/>
              <a:t>There are three main benefits</a:t>
            </a:r>
            <a:r>
              <a:rPr lang="en-GB" baseline="0" dirty="0" smtClean="0"/>
              <a:t> to doing a placement.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en-GB" baseline="0" dirty="0" smtClean="0"/>
          </a:p>
          <a:p>
            <a:pPr marL="228600" marR="0" lvl="0" indent="-22860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AutoNum type="arabicPeriod"/>
              <a:tabLst/>
              <a:defRPr/>
            </a:pPr>
            <a:r>
              <a:rPr lang="en-GB" baseline="0" dirty="0" smtClean="0"/>
              <a:t>Learn new skills.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baseline="0" dirty="0" smtClean="0"/>
              <a:t>You are put in a new environment and given necessary training for the work required.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en-GB" baseline="0" dirty="0" smtClean="0"/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baseline="0" dirty="0" smtClean="0"/>
              <a:t>2. Personal Development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dirty="0" smtClean="0"/>
              <a:t>A placement can help you to</a:t>
            </a:r>
            <a:r>
              <a:rPr lang="en-GB" baseline="0" dirty="0" smtClean="0"/>
              <a:t> grow as a person, for example, building your </a:t>
            </a:r>
            <a:r>
              <a:rPr lang="en-GB" dirty="0" smtClean="0"/>
              <a:t>confidence and social skills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en-GB" dirty="0" smtClean="0"/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dirty="0" smtClean="0"/>
              <a:t>3. Influence career decisions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dirty="0" smtClean="0"/>
              <a:t>Doing a placement helps you to develop links within the industry</a:t>
            </a:r>
            <a:r>
              <a:rPr lang="en-GB" baseline="0" dirty="0" smtClean="0"/>
              <a:t> and see whether you like the career.</a:t>
            </a:r>
            <a:endParaRPr lang="en-GB" dirty="0"/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49498E7-CB04-4243-8887-32D32DF650A5}" type="slidenum">
              <a:rPr lang="en-GB" smtClean="0"/>
              <a:t>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08802413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 smtClean="0"/>
              <a:t>Kent University outlines some </a:t>
            </a:r>
            <a:r>
              <a:rPr lang="en-GB" dirty="0"/>
              <a:t>of the most important skills for </a:t>
            </a:r>
            <a:r>
              <a:rPr lang="en-GB" dirty="0" smtClean="0"/>
              <a:t>employability,</a:t>
            </a:r>
            <a:r>
              <a:rPr lang="en-GB" baseline="0" dirty="0" smtClean="0"/>
              <a:t> and I have focused on some of the most relevant for me.</a:t>
            </a:r>
          </a:p>
          <a:p>
            <a:endParaRPr lang="en-GB" baseline="0" dirty="0" smtClean="0"/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dirty="0" smtClean="0"/>
              <a:t>Verbal communication is important because if you communicate with your workmates then you should work better together and make a friendships.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dirty="0" smtClean="0"/>
              <a:t>Improving</a:t>
            </a:r>
            <a:r>
              <a:rPr lang="en-GB" baseline="0" dirty="0" smtClean="0"/>
              <a:t> </a:t>
            </a:r>
            <a:r>
              <a:rPr lang="en-GB" dirty="0" smtClean="0"/>
              <a:t>my communication skills will benefit me in the future allowing me to communicate better with people. 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en-GB" dirty="0" smtClean="0"/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dirty="0" smtClean="0"/>
              <a:t>Teamwork is important because If you work well with your workmates then you might be able to work faster and complete more work. </a:t>
            </a:r>
          </a:p>
          <a:p>
            <a:endParaRPr lang="en-GB" dirty="0" smtClean="0"/>
          </a:p>
          <a:p>
            <a:r>
              <a:rPr lang="en-GB" dirty="0" smtClean="0"/>
              <a:t>Initiative &amp; self motivation</a:t>
            </a:r>
            <a:r>
              <a:rPr lang="en-GB" baseline="0" dirty="0" smtClean="0"/>
              <a:t> </a:t>
            </a:r>
            <a:r>
              <a:rPr lang="en-GB" dirty="0" smtClean="0"/>
              <a:t>is important because when I will be on my placement I will need to be able to work on my own and complete the set tasks. 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dirty="0" smtClean="0"/>
              <a:t>With the motivation, I personally need to improve how I manage my workload. </a:t>
            </a:r>
          </a:p>
          <a:p>
            <a:endParaRPr lang="en-GB" dirty="0" smtClean="0"/>
          </a:p>
          <a:p>
            <a:r>
              <a:rPr lang="en-GB" dirty="0" smtClean="0"/>
              <a:t>Planning and organising is important because when on placement I will need to organising my work well to keep up with my workload.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en-GB" sz="1200" b="1" u="sng" kern="1200" dirty="0" smtClean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en-GB" sz="1200" b="1" u="sng" kern="1200" dirty="0" smtClean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49498E7-CB04-4243-8887-32D32DF650A5}" type="slidenum">
              <a:rPr lang="en-GB" smtClean="0"/>
              <a:t>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05028334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 smtClean="0"/>
              <a:t>One of the</a:t>
            </a:r>
            <a:r>
              <a:rPr lang="en-GB" baseline="0" dirty="0" smtClean="0"/>
              <a:t> areas I’m interested in working in is </a:t>
            </a:r>
            <a:r>
              <a:rPr lang="en-GB" baseline="0" dirty="0" err="1" smtClean="0"/>
              <a:t>esports</a:t>
            </a:r>
            <a:r>
              <a:rPr lang="en-GB" baseline="0" dirty="0" smtClean="0"/>
              <a:t>.</a:t>
            </a:r>
            <a:endParaRPr lang="en-GB" dirty="0" smtClean="0"/>
          </a:p>
          <a:p>
            <a:endParaRPr lang="en-GB" dirty="0"/>
          </a:p>
          <a:p>
            <a:r>
              <a:rPr lang="en-GB" dirty="0" err="1" smtClean="0"/>
              <a:t>Esports</a:t>
            </a:r>
            <a:r>
              <a:rPr lang="en-GB" dirty="0" smtClean="0"/>
              <a:t> </a:t>
            </a:r>
            <a:r>
              <a:rPr lang="en-GB" dirty="0"/>
              <a:t>or electronic sports is the area for competitive gaming which is normally between professional players. </a:t>
            </a:r>
            <a:endParaRPr lang="en-GB" dirty="0" smtClean="0"/>
          </a:p>
          <a:p>
            <a:endParaRPr lang="en-GB" dirty="0" smtClean="0"/>
          </a:p>
          <a:p>
            <a:r>
              <a:rPr lang="en-GB" sz="1200" b="0" i="0" u="none" strike="noStrike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Reports predict </a:t>
            </a:r>
            <a:r>
              <a:rPr lang="en-GB" sz="1200" b="0" i="0" u="none" strike="noStrike" kern="1200" dirty="0" err="1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esports</a:t>
            </a:r>
            <a:r>
              <a:rPr lang="en-GB" sz="1200" b="0" i="0" u="none" strike="noStrike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2018 revenues to hit $905 million, a huge 38% increase from 2017. </a:t>
            </a:r>
            <a:endParaRPr lang="en-GB" dirty="0" smtClean="0"/>
          </a:p>
          <a:p>
            <a:endParaRPr lang="en-GB" dirty="0"/>
          </a:p>
          <a:p>
            <a:r>
              <a:rPr lang="en-GB" dirty="0"/>
              <a:t>I’m interested in this area because it combines my interest for gaming and sport. </a:t>
            </a:r>
            <a:endParaRPr lang="en-GB" dirty="0" smtClean="0"/>
          </a:p>
          <a:p>
            <a:endParaRPr lang="en-GB" dirty="0" smtClean="0"/>
          </a:p>
          <a:p>
            <a:r>
              <a:rPr lang="en-GB" dirty="0" smtClean="0"/>
              <a:t>In </a:t>
            </a:r>
            <a:r>
              <a:rPr lang="en-GB" dirty="0"/>
              <a:t>E-sports there are multiple area’s that I can go into and they are professional player, coach, </a:t>
            </a:r>
            <a:r>
              <a:rPr lang="en-GB" dirty="0" smtClean="0"/>
              <a:t>analyst,</a:t>
            </a:r>
            <a:r>
              <a:rPr lang="en-GB" baseline="0" dirty="0" smtClean="0"/>
              <a:t> </a:t>
            </a:r>
            <a:r>
              <a:rPr lang="en-GB" dirty="0" smtClean="0"/>
              <a:t>marketing</a:t>
            </a:r>
            <a:r>
              <a:rPr lang="en-GB" dirty="0"/>
              <a:t>, sales, social media and many more. </a:t>
            </a:r>
            <a:r>
              <a:rPr lang="en-GB" sz="1200" b="0" i="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(Britishesports.org, 2016)</a:t>
            </a:r>
            <a:endParaRPr lang="en-GB" dirty="0"/>
          </a:p>
          <a:p>
            <a:endParaRPr lang="en-GB" dirty="0"/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49498E7-CB04-4243-8887-32D32DF650A5}" type="slidenum">
              <a:rPr lang="en-GB" smtClean="0"/>
              <a:t>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03129039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 smtClean="0"/>
              <a:t>In my research I have looked at several </a:t>
            </a:r>
            <a:r>
              <a:rPr lang="en-GB" dirty="0" err="1" smtClean="0"/>
              <a:t>Esports</a:t>
            </a:r>
            <a:r>
              <a:rPr lang="en-GB" dirty="0" smtClean="0"/>
              <a:t> companies both in the UK, EU and USA. </a:t>
            </a:r>
          </a:p>
          <a:p>
            <a:endParaRPr lang="en-GB" dirty="0" smtClean="0"/>
          </a:p>
          <a:p>
            <a:r>
              <a:rPr lang="en-GB" dirty="0" smtClean="0"/>
              <a:t>One UK company that I have looked at was </a:t>
            </a:r>
            <a:r>
              <a:rPr lang="en-GB" dirty="0" err="1" smtClean="0"/>
              <a:t>Fnatic</a:t>
            </a:r>
            <a:r>
              <a:rPr lang="en-GB" dirty="0" smtClean="0"/>
              <a:t>. </a:t>
            </a:r>
          </a:p>
          <a:p>
            <a:r>
              <a:rPr lang="en-GB" dirty="0" smtClean="0"/>
              <a:t>They are based in London and they offer several different internships. </a:t>
            </a:r>
            <a:r>
              <a:rPr lang="en-GB" baseline="0" dirty="0" smtClean="0"/>
              <a:t>This would also give me the chance to work at a top </a:t>
            </a:r>
            <a:r>
              <a:rPr lang="en-GB" baseline="0" dirty="0" err="1" smtClean="0"/>
              <a:t>esports</a:t>
            </a:r>
            <a:r>
              <a:rPr lang="en-GB" baseline="0" dirty="0" smtClean="0"/>
              <a:t> organization </a:t>
            </a:r>
          </a:p>
          <a:p>
            <a:endParaRPr lang="en-GB" baseline="0" dirty="0" smtClean="0"/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dirty="0" smtClean="0"/>
              <a:t>Talk and Surf is a Cardiff based company which is a Internet Centre and a gaming centre. It has 12 top of the range gaming pc’s. It holds regular </a:t>
            </a:r>
            <a:r>
              <a:rPr lang="en-GB" dirty="0" err="1" smtClean="0"/>
              <a:t>Esports</a:t>
            </a:r>
            <a:r>
              <a:rPr lang="en-GB" dirty="0" smtClean="0"/>
              <a:t> tournaments. This company interests me because it</a:t>
            </a:r>
            <a:r>
              <a:rPr lang="en-GB" baseline="0" dirty="0" smtClean="0"/>
              <a:t> is local and would be easy for me to travel too. It would also give me some local links for future employment.</a:t>
            </a:r>
            <a:endParaRPr lang="en-GB" dirty="0" smtClean="0"/>
          </a:p>
          <a:p>
            <a:r>
              <a:rPr lang="en-GB" baseline="0" dirty="0" smtClean="0"/>
              <a:t> </a:t>
            </a:r>
            <a:endParaRPr lang="en-GB" dirty="0" smtClean="0"/>
          </a:p>
          <a:p>
            <a:r>
              <a:rPr lang="en-GB" dirty="0" smtClean="0"/>
              <a:t>One company that I looked at in the Europe was EA, they have internships in several countries around Europe. EA</a:t>
            </a:r>
            <a:r>
              <a:rPr lang="en-GB" baseline="0" dirty="0" smtClean="0"/>
              <a:t> is a company that I looked at because I like the games that they develop and it would be an amazing opportunity. </a:t>
            </a:r>
            <a:endParaRPr lang="en-GB" dirty="0" smtClean="0"/>
          </a:p>
          <a:p>
            <a:endParaRPr lang="en-GB" dirty="0" smtClean="0"/>
          </a:p>
          <a:p>
            <a:r>
              <a:rPr lang="en-GB" dirty="0" smtClean="0"/>
              <a:t>The US company that I looked at was Blizzard Entertainment. Blizzard has an internship program with various roles.  I</a:t>
            </a:r>
            <a:r>
              <a:rPr lang="en-GB" baseline="0" dirty="0" smtClean="0"/>
              <a:t> chose Blizzard because I enjoy playing their games, such as </a:t>
            </a:r>
            <a:r>
              <a:rPr lang="en-GB" baseline="0" dirty="0" err="1" smtClean="0"/>
              <a:t>Overwatch</a:t>
            </a:r>
            <a:r>
              <a:rPr lang="en-GB" baseline="0" dirty="0" smtClean="0"/>
              <a:t>. I would love to work in the </a:t>
            </a:r>
            <a:r>
              <a:rPr lang="en-GB" baseline="0" dirty="0" err="1" smtClean="0"/>
              <a:t>Overwatch</a:t>
            </a:r>
            <a:r>
              <a:rPr lang="en-GB" baseline="0" dirty="0" smtClean="0"/>
              <a:t> </a:t>
            </a:r>
            <a:r>
              <a:rPr lang="en-GB" baseline="0" dirty="0" err="1" smtClean="0"/>
              <a:t>esports</a:t>
            </a:r>
            <a:r>
              <a:rPr lang="en-GB" baseline="0" dirty="0" smtClean="0"/>
              <a:t> league.</a:t>
            </a:r>
            <a:endParaRPr lang="en-GB" dirty="0" smtClean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49498E7-CB04-4243-8887-32D32DF650A5}" type="slidenum">
              <a:rPr lang="en-GB" smtClean="0"/>
              <a:t>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40646455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 smtClean="0"/>
              <a:t>I am in contact with Swansea</a:t>
            </a:r>
            <a:r>
              <a:rPr lang="en-GB" baseline="0" dirty="0" smtClean="0"/>
              <a:t> Academy about doing a placement in performance analysis.</a:t>
            </a:r>
          </a:p>
          <a:p>
            <a:endParaRPr lang="en-GB" dirty="0" smtClean="0"/>
          </a:p>
          <a:p>
            <a:endParaRPr lang="en-GB" dirty="0"/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dirty="0"/>
              <a:t>I have been interested in this since the trip to Manchester in the first year when we were told</a:t>
            </a:r>
            <a:r>
              <a:rPr lang="en-GB" baseline="0" dirty="0"/>
              <a:t> about the role of the performance analyst – especially during half-time talks</a:t>
            </a:r>
            <a:r>
              <a:rPr lang="en-GB" dirty="0"/>
              <a:t>. Maths and statistics have always interested me so I believe this would be a interesting opportunity.  One video game that I </a:t>
            </a:r>
            <a:r>
              <a:rPr lang="en-GB" dirty="0" smtClean="0"/>
              <a:t>enjoy </a:t>
            </a:r>
            <a:r>
              <a:rPr lang="en-GB" dirty="0"/>
              <a:t>was football manager in which you use</a:t>
            </a:r>
            <a:r>
              <a:rPr lang="en-GB" baseline="0" dirty="0"/>
              <a:t> stats to make decisions about training and player positions</a:t>
            </a:r>
            <a:r>
              <a:rPr lang="en-GB" baseline="0" dirty="0" smtClean="0"/>
              <a:t>.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baseline="0" dirty="0" smtClean="0"/>
              <a:t>Performance Analysts get to work closely with the teams and get to know the players.</a:t>
            </a:r>
            <a:endParaRPr lang="en-GB" dirty="0"/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49498E7-CB04-4243-8887-32D32DF650A5}" type="slidenum">
              <a:rPr lang="en-GB" smtClean="0"/>
              <a:t>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73684168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baseline="0" dirty="0" smtClean="0"/>
              <a:t>Further study options for performance analysis include a </a:t>
            </a:r>
            <a:r>
              <a:rPr lang="en-GB" baseline="0" dirty="0"/>
              <a:t>Masters programme in this subject </a:t>
            </a:r>
            <a:endParaRPr lang="en-GB" baseline="0" dirty="0" smtClean="0"/>
          </a:p>
          <a:p>
            <a:r>
              <a:rPr lang="en-GB" sz="1200" b="0" i="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“A postgrad course can further your skills and knowledge in your chosen field. Employers value that experience and often entrust PG-qualified applicants with greater responsibilities</a:t>
            </a:r>
            <a:r>
              <a:rPr lang="en-GB" sz="1200" b="0" i="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.“</a:t>
            </a:r>
            <a:endParaRPr lang="en-GB" sz="1200" b="0" i="0" kern="1200" dirty="0" smtClean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49498E7-CB04-4243-8887-32D32DF650A5}" type="slidenum">
              <a:rPr lang="en-GB" smtClean="0"/>
              <a:t>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14076398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 smtClean="0"/>
              <a:t>Challenger, Camp America and PGL are all companies that provide coaching opportunities in the USA and UK. </a:t>
            </a:r>
          </a:p>
          <a:p>
            <a:endParaRPr lang="en-GB" dirty="0" smtClean="0"/>
          </a:p>
          <a:p>
            <a:r>
              <a:rPr lang="en-GB" dirty="0" smtClean="0"/>
              <a:t>Challenger does football and rugby camps</a:t>
            </a:r>
            <a:r>
              <a:rPr lang="en-GB" baseline="0" dirty="0" smtClean="0"/>
              <a:t> in the US and Canada</a:t>
            </a:r>
            <a:endParaRPr lang="en-GB" dirty="0" smtClean="0"/>
          </a:p>
          <a:p>
            <a:endParaRPr lang="en-GB" dirty="0" smtClean="0"/>
          </a:p>
          <a:p>
            <a:r>
              <a:rPr lang="en-GB" dirty="0" smtClean="0"/>
              <a:t>Camp America is a US placement provider, with various sports activities. </a:t>
            </a:r>
          </a:p>
          <a:p>
            <a:endParaRPr lang="en-GB" dirty="0" smtClean="0"/>
          </a:p>
          <a:p>
            <a:r>
              <a:rPr lang="en-GB" dirty="0" smtClean="0"/>
              <a:t>PGL is an outdoor adventure organisation</a:t>
            </a:r>
            <a:r>
              <a:rPr lang="en-GB" baseline="0" dirty="0" smtClean="0"/>
              <a:t> </a:t>
            </a:r>
            <a:r>
              <a:rPr lang="en-GB" dirty="0" smtClean="0"/>
              <a:t>for schools, families, and youth groups, with placement options in the UK, France and Austria. 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49498E7-CB04-4243-8887-32D32DF650A5}" type="slidenum">
              <a:rPr lang="en-GB" smtClean="0"/>
              <a:t>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354141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 smtClean="0"/>
              <a:t>The final area I’m interested in is marketing.</a:t>
            </a:r>
          </a:p>
          <a:p>
            <a:endParaRPr lang="en-GB" dirty="0" smtClean="0"/>
          </a:p>
          <a:p>
            <a:r>
              <a:rPr lang="en-GB" dirty="0" smtClean="0"/>
              <a:t>This is the next placement</a:t>
            </a:r>
            <a:r>
              <a:rPr lang="en-GB" baseline="0" dirty="0" smtClean="0"/>
              <a:t> type I will be researching</a:t>
            </a:r>
            <a:endParaRPr lang="en-GB" dirty="0" smtClean="0"/>
          </a:p>
          <a:p>
            <a:endParaRPr lang="en-GB" dirty="0" smtClean="0"/>
          </a:p>
          <a:p>
            <a:r>
              <a:rPr lang="en-GB" dirty="0" smtClean="0"/>
              <a:t>Marketing would interest me as I would be able to improve my social media skills and IT Skills.</a:t>
            </a:r>
          </a:p>
          <a:p>
            <a:endParaRPr lang="en-GB" dirty="0" smtClean="0"/>
          </a:p>
          <a:p>
            <a:r>
              <a:rPr lang="en-GB" dirty="0" smtClean="0"/>
              <a:t>If I went on a marketing placement I would be working on creating ad campaigns and branding</a:t>
            </a:r>
            <a:r>
              <a:rPr lang="en-GB" baseline="0" dirty="0" smtClean="0"/>
              <a:t> for their products. One of the most important skills would be creativity for creating successful ad campaigns.  </a:t>
            </a:r>
          </a:p>
          <a:p>
            <a:endParaRPr lang="en-GB" baseline="0" dirty="0" smtClean="0"/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baseline="0" dirty="0" smtClean="0"/>
              <a:t>These are all highly transferable skills which would be an advantage in whatever jobs I apply for in the future.</a:t>
            </a:r>
          </a:p>
          <a:p>
            <a:r>
              <a:rPr lang="en-GB" baseline="0" dirty="0" smtClean="0"/>
              <a:t>“</a:t>
            </a:r>
            <a:r>
              <a:rPr lang="en-GB" sz="1200" b="0" i="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Transferable skills are a core set of skills and abilities, which can be applied to a wide range of different jobs and industries.</a:t>
            </a:r>
            <a:r>
              <a:rPr lang="en-GB" baseline="0" dirty="0" smtClean="0"/>
              <a:t>” 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49498E7-CB04-4243-8887-32D32DF650A5}" type="slidenum">
              <a:rPr lang="en-GB" smtClean="0"/>
              <a:t>10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31151108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sz="1200" dirty="0">
                <a:latin typeface="Calibri" panose="020F0502020204030204" pitchFamily="34" charset="0"/>
                <a:cs typeface="Calibri" panose="020F0502020204030204" pitchFamily="34" charset="0"/>
              </a:rPr>
              <a:t>I have completed my CV so I’m ready to send it off to placement providers. </a:t>
            </a:r>
            <a:endParaRPr lang="en-GB" sz="1200" dirty="0" smtClean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marL="0" marR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sz="1200" dirty="0" smtClean="0">
                <a:latin typeface="Calibri" panose="020F0502020204030204" pitchFamily="34" charset="0"/>
                <a:cs typeface="Calibri" panose="020F0502020204030204" pitchFamily="34" charset="0"/>
              </a:rPr>
              <a:t>Also </a:t>
            </a:r>
            <a:r>
              <a:rPr lang="en-GB" sz="1200" dirty="0">
                <a:latin typeface="Calibri" panose="020F0502020204030204" pitchFamily="34" charset="0"/>
                <a:cs typeface="Calibri" panose="020F0502020204030204" pitchFamily="34" charset="0"/>
              </a:rPr>
              <a:t>I have drafted cover letter templates so I’m ready to send them as well. </a:t>
            </a:r>
          </a:p>
          <a:p>
            <a:endParaRPr lang="en-GB" sz="1200" b="0" i="0" u="none" strike="noStrike" kern="1200" dirty="0" smtClean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r>
              <a:rPr lang="en-GB" sz="1200" b="0" i="0" u="none" strike="noStrike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I</a:t>
            </a:r>
            <a:r>
              <a:rPr lang="en-GB" sz="1200" b="0" i="0" u="none" strike="noStrike" kern="1200" baseline="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have consulted with </a:t>
            </a:r>
            <a:r>
              <a:rPr lang="en-GB" sz="1200" dirty="0" smtClean="0">
                <a:latin typeface="Calibri" panose="020F0502020204030204" pitchFamily="34" charset="0"/>
                <a:cs typeface="Calibri" panose="020F0502020204030204" pitchFamily="34" charset="0"/>
              </a:rPr>
              <a:t>Go Wales and they are helping me find a suitable placement. </a:t>
            </a:r>
          </a:p>
          <a:p>
            <a:r>
              <a:rPr lang="en-GB" sz="1200" dirty="0" smtClean="0">
                <a:latin typeface="Calibri" panose="020F0502020204030204" pitchFamily="34" charset="0"/>
                <a:cs typeface="Calibri" panose="020F0502020204030204" pitchFamily="34" charset="0"/>
              </a:rPr>
              <a:t>Go Wales is a programme </a:t>
            </a:r>
            <a:r>
              <a:rPr lang="en-GB" sz="1200" dirty="0" smtClean="0">
                <a:solidFill>
                  <a:schemeClr val="tx1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designed to support the employability of young students on higher education courses in Wales</a:t>
            </a:r>
            <a:r>
              <a:rPr lang="en-GB" sz="1200" baseline="0" dirty="0" smtClean="0">
                <a:solidFill>
                  <a:schemeClr val="tx1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en-GB" sz="1200" dirty="0" smtClean="0">
                <a:latin typeface="Calibri" panose="020F0502020204030204" pitchFamily="34" charset="0"/>
                <a:cs typeface="Calibri" panose="020F0502020204030204" pitchFamily="34" charset="0"/>
              </a:rPr>
              <a:t>(Go Wales, 2018)</a:t>
            </a:r>
            <a:r>
              <a:rPr lang="en-GB" sz="1200" dirty="0" smtClean="0">
                <a:solidFill>
                  <a:schemeClr val="tx1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. </a:t>
            </a:r>
          </a:p>
          <a:p>
            <a:endParaRPr lang="en-GB" sz="1200" dirty="0" smtClean="0">
              <a:solidFill>
                <a:schemeClr val="tx1"/>
              </a:solidFill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r>
              <a:rPr lang="en-GB" sz="1200" dirty="0" smtClean="0">
                <a:solidFill>
                  <a:schemeClr val="tx1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Also from last year I completed a qualifications audit and training need assessment for performance analysis.</a:t>
            </a:r>
          </a:p>
          <a:p>
            <a:endParaRPr lang="en-GB" dirty="0" smtClean="0"/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49498E7-CB04-4243-8887-32D32DF650A5}" type="slidenum">
              <a:rPr lang="en-GB" smtClean="0"/>
              <a:t>11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26080572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sz="1200" dirty="0" smtClean="0"/>
              <a:t>What’s left to do</a:t>
            </a:r>
          </a:p>
          <a:p>
            <a:endParaRPr lang="en-GB" sz="1200" dirty="0" smtClean="0"/>
          </a:p>
          <a:p>
            <a:r>
              <a:rPr lang="en-GB" sz="1200" dirty="0" smtClean="0"/>
              <a:t>Further research E-sports in England and abroad</a:t>
            </a:r>
          </a:p>
          <a:p>
            <a:r>
              <a:rPr lang="en-GB" sz="1200" dirty="0" smtClean="0"/>
              <a:t>Research marketing placements</a:t>
            </a:r>
          </a:p>
          <a:p>
            <a:r>
              <a:rPr lang="en-GB" sz="1200" dirty="0" smtClean="0"/>
              <a:t>Go to placement fair or events</a:t>
            </a:r>
          </a:p>
          <a:p>
            <a:r>
              <a:rPr lang="en-GB" sz="1200" dirty="0" smtClean="0"/>
              <a:t>Complete placement applications</a:t>
            </a:r>
          </a:p>
          <a:p>
            <a:r>
              <a:rPr lang="en-GB" sz="1200" dirty="0" smtClean="0"/>
              <a:t>Personal Career Action Plan</a:t>
            </a:r>
          </a:p>
          <a:p>
            <a:endParaRPr lang="en-GB" sz="1050" dirty="0" smtClean="0"/>
          </a:p>
          <a:p>
            <a:pPr marL="0" indent="0">
              <a:buNone/>
            </a:pPr>
            <a:r>
              <a:rPr lang="en-GB" sz="1050" dirty="0" smtClean="0"/>
              <a:t>Creating personal development plans allow you to improve the practise of critical reflection, which is an essential skill for University and throughout any career 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49498E7-CB04-4243-8887-32D32DF650A5}" type="slidenum">
              <a:rPr lang="en-GB" smtClean="0"/>
              <a:t>12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79236830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49498E7-CB04-4243-8887-32D32DF650A5}" type="slidenum">
              <a:rPr lang="en-GB" smtClean="0"/>
              <a:t>13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44308104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49498E7-CB04-4243-8887-32D32DF650A5}" type="slidenum">
              <a:rPr lang="en-GB" smtClean="0"/>
              <a:t>14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80327190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6" name="Group 15"/>
          <p:cNvGrpSpPr/>
          <p:nvPr/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sp>
          <p:nvSpPr>
            <p:cNvPr id="15" name="Freeform 14"/>
            <p:cNvSpPr/>
            <p:nvPr/>
          </p:nvSpPr>
          <p:spPr>
            <a:xfrm>
              <a:off x="0" y="-7862"/>
              <a:ext cx="863600" cy="5698067"/>
            </a:xfrm>
            <a:custGeom>
              <a:avLst/>
              <a:gdLst/>
              <a:ahLst/>
              <a:cxnLst/>
              <a:rect l="l" t="t" r="r" b="b"/>
              <a:pathLst>
                <a:path w="863600" h="5698067">
                  <a:moveTo>
                    <a:pt x="0" y="8467"/>
                  </a:moveTo>
                  <a:lnTo>
                    <a:pt x="863600" y="0"/>
                  </a:lnTo>
                  <a:lnTo>
                    <a:pt x="863600" y="16934"/>
                  </a:lnTo>
                  <a:lnTo>
                    <a:pt x="0" y="5698067"/>
                  </a:lnTo>
                  <a:lnTo>
                    <a:pt x="0" y="8467"/>
                  </a:lnTo>
                  <a:close/>
                </a:path>
              </a:pathLst>
            </a:custGeom>
            <a:solidFill>
              <a:schemeClr val="accent1"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cxnSp>
          <p:nvCxnSpPr>
            <p:cNvPr id="19" name="Straight Connector 18"/>
            <p:cNvCxnSpPr/>
            <p:nvPr/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accent1">
                  <a:alpha val="70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0" name="Straight Connector 19"/>
            <p:cNvCxnSpPr/>
            <p:nvPr/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accent1">
                  <a:alpha val="70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21" name="Rectangle 23"/>
            <p:cNvSpPr/>
            <p:nvPr/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6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2" name="Rectangle 25"/>
            <p:cNvSpPr/>
            <p:nvPr/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3" name="Isosceles Triangle 22"/>
            <p:cNvSpPr/>
            <p:nvPr/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lumMod val="75000"/>
                <a:alpha val="66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4" name="Rectangle 27"/>
            <p:cNvSpPr/>
            <p:nvPr/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75000"/>
                <a:alpha val="5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5" name="Rectangle 28"/>
            <p:cNvSpPr/>
            <p:nvPr/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2"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6" name="Rectangle 29"/>
            <p:cNvSpPr/>
            <p:nvPr/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7" name="Isosceles Triangle 26"/>
            <p:cNvSpPr/>
            <p:nvPr/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lumMod val="75000"/>
                <a:alpha val="66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07067" y="2404534"/>
            <a:ext cx="7766936" cy="1646302"/>
          </a:xfrm>
        </p:spPr>
        <p:txBody>
          <a:bodyPr anchor="b">
            <a:noAutofit/>
          </a:bodyPr>
          <a:lstStyle>
            <a:lvl1pPr algn="r">
              <a:defRPr sz="5400">
                <a:solidFill>
                  <a:schemeClr val="accent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07067" y="4050833"/>
            <a:ext cx="7766936" cy="1096899"/>
          </a:xfrm>
        </p:spPr>
        <p:txBody>
          <a:bodyPr anchor="t"/>
          <a:lstStyle>
            <a:lvl1pPr marL="0" indent="0" algn="r">
              <a:buNone/>
              <a:defRPr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3E512CB-99AB-4B36-B9DD-D2C93BFC0A85}" type="datetimeFigureOut">
              <a:rPr lang="en-GB" smtClean="0"/>
              <a:t>21/11/2018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C250BA-0119-46F4-AC9D-6358238359B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2818441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3E512CB-99AB-4B36-B9DD-D2C93BFC0A85}" type="datetimeFigureOut">
              <a:rPr lang="en-GB" smtClean="0"/>
              <a:t>21/11/2018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C250BA-0119-46F4-AC9D-6358238359B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5742845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2700867"/>
            <a:ext cx="8596668" cy="1826581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860400"/>
          </a:xfrm>
        </p:spPr>
        <p:txBody>
          <a:bodyPr anchor="t"/>
          <a:lstStyle>
            <a:lvl1pPr marL="0" indent="0" algn="l">
              <a:buNone/>
              <a:defRPr sz="20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3E512CB-99AB-4B36-B9DD-D2C93BFC0A85}" type="datetimeFigureOut">
              <a:rPr lang="en-GB" smtClean="0"/>
              <a:t>21/11/2018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C250BA-0119-46F4-AC9D-6358238359B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4809586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77334" y="2160589"/>
            <a:ext cx="4184035" cy="3880772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089970" y="2160589"/>
            <a:ext cx="4184034" cy="3880773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3E512CB-99AB-4B36-B9DD-D2C93BFC0A85}" type="datetimeFigureOut">
              <a:rPr lang="en-GB" smtClean="0"/>
              <a:t>21/11/2018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C250BA-0119-46F4-AC9D-6358238359B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7760868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5745" y="2160983"/>
            <a:ext cx="4185623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75745" y="2737245"/>
            <a:ext cx="4185623" cy="3304117"/>
          </a:xfrm>
        </p:spPr>
        <p:txBody>
          <a:bodyPr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088383" y="2160983"/>
            <a:ext cx="418561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088384" y="2737245"/>
            <a:ext cx="4185617" cy="3304117"/>
          </a:xfrm>
        </p:spPr>
        <p:txBody>
          <a:bodyPr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3E512CB-99AB-4B36-B9DD-D2C93BFC0A85}" type="datetimeFigureOut">
              <a:rPr lang="en-GB" smtClean="0"/>
              <a:t>21/11/2018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C250BA-0119-46F4-AC9D-6358238359B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8819358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132080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3E512CB-99AB-4B36-B9DD-D2C93BFC0A85}" type="datetimeFigureOut">
              <a:rPr lang="en-GB" smtClean="0"/>
              <a:t>21/11/2018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C250BA-0119-46F4-AC9D-6358238359B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4637965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3E512CB-99AB-4B36-B9DD-D2C93BFC0A85}" type="datetimeFigureOut">
              <a:rPr lang="en-GB" smtClean="0"/>
              <a:t>21/11/2018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C250BA-0119-46F4-AC9D-6358238359B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8582933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1498604"/>
            <a:ext cx="3854528" cy="1278466"/>
          </a:xfrm>
        </p:spPr>
        <p:txBody>
          <a:bodyPr anchor="b">
            <a:normAutofit/>
          </a:bodyPr>
          <a:lstStyle>
            <a:lvl1pPr>
              <a:defRPr sz="2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60461" y="514924"/>
            <a:ext cx="4513541" cy="5526437"/>
          </a:xfrm>
        </p:spPr>
        <p:txBody>
          <a:bodyPr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77334" y="2777069"/>
            <a:ext cx="3854528" cy="2584449"/>
          </a:xfrm>
        </p:spPr>
        <p:txBody>
          <a:bodyPr>
            <a:normAutofit/>
          </a:bodyPr>
          <a:lstStyle>
            <a:lvl1pPr marL="0" indent="0">
              <a:buNone/>
              <a:defRPr sz="1400"/>
            </a:lvl1pPr>
            <a:lvl2pPr marL="457063" indent="0">
              <a:buNone/>
              <a:defRPr sz="1400"/>
            </a:lvl2pPr>
            <a:lvl3pPr marL="914126" indent="0">
              <a:buNone/>
              <a:defRPr sz="1200"/>
            </a:lvl3pPr>
            <a:lvl4pPr marL="1371189" indent="0">
              <a:buNone/>
              <a:defRPr sz="1000"/>
            </a:lvl4pPr>
            <a:lvl5pPr marL="1828251" indent="0">
              <a:buNone/>
              <a:defRPr sz="1000"/>
            </a:lvl5pPr>
            <a:lvl6pPr marL="2285314" indent="0">
              <a:buNone/>
              <a:defRPr sz="1000"/>
            </a:lvl6pPr>
            <a:lvl7pPr marL="2742377" indent="0">
              <a:buNone/>
              <a:defRPr sz="1000"/>
            </a:lvl7pPr>
            <a:lvl8pPr marL="3199440" indent="0">
              <a:buNone/>
              <a:defRPr sz="1000"/>
            </a:lvl8pPr>
            <a:lvl9pPr marL="3656503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3E512CB-99AB-4B36-B9DD-D2C93BFC0A85}" type="datetimeFigureOut">
              <a:rPr lang="en-GB" smtClean="0"/>
              <a:t>21/11/2018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C250BA-0119-46F4-AC9D-6358238359B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9083881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4800600"/>
            <a:ext cx="8596667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77334" y="609600"/>
            <a:ext cx="8596668" cy="3845718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77334" y="5367338"/>
            <a:ext cx="8596667" cy="674024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C250BA-0119-46F4-AC9D-6358238359BB}" type="slidenum">
              <a:rPr lang="en-GB" smtClean="0"/>
              <a:t>‹#›</a:t>
            </a:fld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3E512CB-99AB-4B36-B9DD-D2C93BFC0A85}" type="datetimeFigureOut">
              <a:rPr lang="en-GB" smtClean="0"/>
              <a:t>21/11/2018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9568272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609600"/>
            <a:ext cx="8596668" cy="3403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470400"/>
            <a:ext cx="8596668" cy="1570962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3E512CB-99AB-4B36-B9DD-D2C93BFC0A85}" type="datetimeFigureOut">
              <a:rPr lang="en-GB" smtClean="0"/>
              <a:t>21/11/2018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C250BA-0119-46F4-AC9D-6358238359B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8897088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31334" y="609600"/>
            <a:ext cx="8094134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366139" y="3632200"/>
            <a:ext cx="7224524" cy="381000"/>
          </a:xfrm>
        </p:spPr>
        <p:txBody>
          <a:bodyPr anchor="ctr">
            <a:noAutofit/>
          </a:bodyPr>
          <a:lstStyle>
            <a:lvl1pPr marL="0" indent="0">
              <a:buFontTx/>
              <a:buNone/>
              <a:defRPr sz="16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470400"/>
            <a:ext cx="8596668" cy="1570962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3E512CB-99AB-4B36-B9DD-D2C93BFC0A85}" type="datetimeFigureOut">
              <a:rPr lang="en-GB" smtClean="0"/>
              <a:t>21/11/2018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C250BA-0119-46F4-AC9D-6358238359BB}" type="slidenum">
              <a:rPr lang="en-GB" smtClean="0"/>
              <a:t>‹#›</a:t>
            </a:fld>
            <a:endParaRPr lang="en-GB"/>
          </a:p>
        </p:txBody>
      </p:sp>
      <p:sp>
        <p:nvSpPr>
          <p:cNvPr id="24" name="TextBox 23"/>
          <p:cNvSpPr txBox="1"/>
          <p:nvPr/>
        </p:nvSpPr>
        <p:spPr>
          <a:xfrm>
            <a:off x="541870" y="790378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25" name="TextBox 24"/>
          <p:cNvSpPr txBox="1"/>
          <p:nvPr/>
        </p:nvSpPr>
        <p:spPr>
          <a:xfrm>
            <a:off x="8893011" y="288655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1261826368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1931988"/>
            <a:ext cx="8596668" cy="2595460"/>
          </a:xfrm>
        </p:spPr>
        <p:txBody>
          <a:bodyPr anchor="b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3E512CB-99AB-4B36-B9DD-D2C93BFC0A85}" type="datetimeFigureOut">
              <a:rPr lang="en-GB" smtClean="0"/>
              <a:t>21/11/2018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C250BA-0119-46F4-AC9D-6358238359B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87899337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31334" y="609600"/>
            <a:ext cx="8094134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77332" y="4013200"/>
            <a:ext cx="8596669" cy="514248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3E512CB-99AB-4B36-B9DD-D2C93BFC0A85}" type="datetimeFigureOut">
              <a:rPr lang="en-GB" smtClean="0"/>
              <a:t>21/11/2018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C250BA-0119-46F4-AC9D-6358238359BB}" type="slidenum">
              <a:rPr lang="en-GB" smtClean="0"/>
              <a:t>‹#›</a:t>
            </a:fld>
            <a:endParaRPr lang="en-GB"/>
          </a:p>
        </p:txBody>
      </p:sp>
      <p:sp>
        <p:nvSpPr>
          <p:cNvPr id="24" name="TextBox 23"/>
          <p:cNvSpPr txBox="1"/>
          <p:nvPr/>
        </p:nvSpPr>
        <p:spPr>
          <a:xfrm>
            <a:off x="541870" y="790378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25" name="TextBox 24"/>
          <p:cNvSpPr txBox="1"/>
          <p:nvPr/>
        </p:nvSpPr>
        <p:spPr>
          <a:xfrm>
            <a:off x="8893011" y="288655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1988551528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799" y="609600"/>
            <a:ext cx="8588203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77332" y="4013200"/>
            <a:ext cx="8596669" cy="514248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accent1"/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3E512CB-99AB-4B36-B9DD-D2C93BFC0A85}" type="datetimeFigureOut">
              <a:rPr lang="en-GB" smtClean="0"/>
              <a:t>21/11/2018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C250BA-0119-46F4-AC9D-6358238359B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00685989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3E512CB-99AB-4B36-B9DD-D2C93BFC0A85}" type="datetimeFigureOut">
              <a:rPr lang="en-GB" smtClean="0"/>
              <a:t>21/11/2018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C250BA-0119-46F4-AC9D-6358238359B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91096578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7967673" y="609599"/>
            <a:ext cx="1304743" cy="5251451"/>
          </a:xfrm>
        </p:spPr>
        <p:txBody>
          <a:bodyPr vert="eaVert" anchor="ctr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77335" y="609600"/>
            <a:ext cx="7060150" cy="5251450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3E512CB-99AB-4B36-B9DD-D2C93BFC0A85}" type="datetimeFigureOut">
              <a:rPr lang="en-GB" smtClean="0"/>
              <a:t>21/11/2018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C250BA-0119-46F4-AC9D-6358238359B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52817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4" name="Group 43"/>
          <p:cNvGrpSpPr/>
          <p:nvPr/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cxnSp>
          <p:nvCxnSpPr>
            <p:cNvPr id="20" name="Straight Connector 19"/>
            <p:cNvCxnSpPr/>
            <p:nvPr/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accent1">
                  <a:alpha val="70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Straight Connector 20"/>
            <p:cNvCxnSpPr/>
            <p:nvPr/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accent1">
                  <a:alpha val="70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22" name="Rectangle 23"/>
            <p:cNvSpPr/>
            <p:nvPr/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6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3" name="Rectangle 25"/>
            <p:cNvSpPr/>
            <p:nvPr/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4" name="Isosceles Triangle 23"/>
            <p:cNvSpPr/>
            <p:nvPr/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lumMod val="75000"/>
                <a:alpha val="66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5" name="Rectangle 27"/>
            <p:cNvSpPr/>
            <p:nvPr/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75000"/>
                <a:alpha val="5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6" name="Rectangle 28"/>
            <p:cNvSpPr/>
            <p:nvPr/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2"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7" name="Rectangle 29"/>
            <p:cNvSpPr/>
            <p:nvPr/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8" name="Isosceles Triangle 27"/>
            <p:cNvSpPr/>
            <p:nvPr/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lumMod val="75000"/>
                <a:alpha val="66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Isosceles Triangle 18"/>
            <p:cNvSpPr/>
            <p:nvPr/>
          </p:nvSpPr>
          <p:spPr>
            <a:xfrm>
              <a:off x="0" y="4013200"/>
              <a:ext cx="448733" cy="2844800"/>
            </a:xfrm>
            <a:prstGeom prst="triangle">
              <a:avLst>
                <a:gd name="adj" fmla="val 0"/>
              </a:avLst>
            </a:prstGeom>
            <a:solidFill>
              <a:schemeClr val="accent1"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132080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4" y="2160589"/>
            <a:ext cx="8596668" cy="388077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205133" y="6041362"/>
            <a:ext cx="91193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3E512CB-99AB-4B36-B9DD-D2C93BFC0A85}" type="datetimeFigureOut">
              <a:rPr lang="en-GB" smtClean="0"/>
              <a:t>21/11/2018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77334" y="6041362"/>
            <a:ext cx="6297612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590663" y="6041362"/>
            <a:ext cx="68333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accent1"/>
                </a:solidFill>
              </a:defRPr>
            </a:lvl1pPr>
          </a:lstStyle>
          <a:p>
            <a:fld id="{FDC250BA-0119-46F4-AC9D-6358238359B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7051383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8" r:id="rId1"/>
    <p:sldLayoutId id="2147483679" r:id="rId2"/>
    <p:sldLayoutId id="2147483680" r:id="rId3"/>
    <p:sldLayoutId id="2147483681" r:id="rId4"/>
    <p:sldLayoutId id="2147483682" r:id="rId5"/>
    <p:sldLayoutId id="2147483683" r:id="rId6"/>
    <p:sldLayoutId id="2147483684" r:id="rId7"/>
    <p:sldLayoutId id="2147483685" r:id="rId8"/>
    <p:sldLayoutId id="2147483686" r:id="rId9"/>
    <p:sldLayoutId id="2147483687" r:id="rId10"/>
    <p:sldLayoutId id="2147483688" r:id="rId11"/>
    <p:sldLayoutId id="2147483689" r:id="rId12"/>
    <p:sldLayoutId id="2147483690" r:id="rId13"/>
    <p:sldLayoutId id="2147483691" r:id="rId14"/>
    <p:sldLayoutId id="2147483692" r:id="rId15"/>
    <p:sldLayoutId id="2147483693" r:id="rId16"/>
  </p:sldLayoutIdLst>
  <p:txStyles>
    <p:titleStyle>
      <a:lvl1pPr algn="l" defTabSz="457200" rtl="0" eaLnBrk="1" latinLnBrk="0" hangingPunct="1">
        <a:spcBef>
          <a:spcPct val="0"/>
        </a:spcBef>
        <a:buNone/>
        <a:defRPr sz="3600" kern="1200">
          <a:solidFill>
            <a:schemeClr val="accent1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2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6.jpeg"/><Relationship Id="rId5" Type="http://schemas.openxmlformats.org/officeDocument/2006/relationships/image" Target="../media/image5.png"/><Relationship Id="rId4" Type="http://schemas.openxmlformats.org/officeDocument/2006/relationships/image" Target="../media/image4.pn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8.jpeg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/>
              <a:t>Professional Development for Sports Industry Placement</a:t>
            </a:r>
            <a:r>
              <a:rPr lang="en-GB" dirty="0"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/>
            </a:r>
            <a:br>
              <a:rPr lang="en-GB" dirty="0"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</a:b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dirty="0"/>
              <a:t>By Thomas Strange (p149428)</a:t>
            </a:r>
          </a:p>
        </p:txBody>
      </p:sp>
    </p:spTree>
    <p:extLst>
      <p:ext uri="{BB962C8B-B14F-4D97-AF65-F5344CB8AC3E}">
        <p14:creationId xmlns:p14="http://schemas.microsoft.com/office/powerpoint/2010/main" val="1111121568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Introduction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sz="2400" dirty="0"/>
              <a:t>Benefits of doing a </a:t>
            </a:r>
            <a:r>
              <a:rPr lang="en-GB" sz="2400" dirty="0" smtClean="0"/>
              <a:t>placement</a:t>
            </a:r>
          </a:p>
          <a:p>
            <a:r>
              <a:rPr lang="en-GB" sz="2400" dirty="0" smtClean="0"/>
              <a:t>Employability Skills</a:t>
            </a:r>
          </a:p>
          <a:p>
            <a:r>
              <a:rPr lang="en-GB" sz="2400" dirty="0" smtClean="0"/>
              <a:t>Potential placement types and organisations</a:t>
            </a:r>
          </a:p>
          <a:p>
            <a:r>
              <a:rPr lang="en-GB" sz="2400" dirty="0" smtClean="0"/>
              <a:t>What I’ve done so far</a:t>
            </a:r>
          </a:p>
          <a:p>
            <a:r>
              <a:rPr lang="en-GB" sz="2400" dirty="0" smtClean="0"/>
              <a:t>What’s left to do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524526629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Benefits of doing a placement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endParaRPr lang="en-GB" dirty="0"/>
          </a:p>
          <a:p>
            <a:r>
              <a:rPr lang="en-GB" sz="2800" dirty="0" smtClean="0"/>
              <a:t>1. Learn new skills</a:t>
            </a:r>
          </a:p>
          <a:p>
            <a:r>
              <a:rPr lang="en-GB" sz="2800" dirty="0" smtClean="0">
                <a:solidFill>
                  <a:schemeClr val="tx1"/>
                </a:solidFill>
              </a:rPr>
              <a:t>2. Help with personal development</a:t>
            </a:r>
          </a:p>
          <a:p>
            <a:r>
              <a:rPr lang="en-GB" sz="2800" dirty="0" smtClean="0">
                <a:solidFill>
                  <a:schemeClr val="tx1"/>
                </a:solidFill>
              </a:rPr>
              <a:t>3. Influence career decisions</a:t>
            </a:r>
          </a:p>
          <a:p>
            <a:pPr marL="0" indent="0" algn="r">
              <a:buNone/>
            </a:pPr>
            <a:r>
              <a:rPr lang="en-GB" dirty="0" smtClean="0">
                <a:solidFill>
                  <a:schemeClr val="tx1"/>
                </a:solidFill>
              </a:rPr>
              <a:t>(</a:t>
            </a:r>
            <a:r>
              <a:rPr lang="en-GB" dirty="0" err="1" smtClean="0">
                <a:solidFill>
                  <a:schemeClr val="tx1"/>
                </a:solidFill>
              </a:rPr>
              <a:t>Fanthome</a:t>
            </a:r>
            <a:r>
              <a:rPr lang="en-GB" dirty="0" smtClean="0">
                <a:solidFill>
                  <a:schemeClr val="tx1"/>
                </a:solidFill>
              </a:rPr>
              <a:t>, 2004)</a:t>
            </a:r>
            <a:endParaRPr lang="en-GB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746301426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Employability skills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77334" y="2160589"/>
            <a:ext cx="9624906" cy="4264595"/>
          </a:xfrm>
        </p:spPr>
        <p:txBody>
          <a:bodyPr>
            <a:normAutofit/>
          </a:bodyPr>
          <a:lstStyle/>
          <a:p>
            <a:r>
              <a:rPr lang="en-GB" sz="2000" u="sng" dirty="0" smtClean="0"/>
              <a:t>Important </a:t>
            </a:r>
            <a:r>
              <a:rPr lang="en-GB" sz="2000" u="sng" dirty="0"/>
              <a:t>skills for employability are </a:t>
            </a:r>
            <a:r>
              <a:rPr lang="en-GB" sz="2000" u="sng" dirty="0" smtClean="0"/>
              <a:t>-</a:t>
            </a:r>
          </a:p>
          <a:p>
            <a:pPr marL="0" indent="0">
              <a:buNone/>
            </a:pPr>
            <a:r>
              <a:rPr lang="en-GB" sz="2000" dirty="0" smtClean="0"/>
              <a:t>Verbal communication </a:t>
            </a:r>
          </a:p>
          <a:p>
            <a:pPr marL="0" indent="0">
              <a:buNone/>
            </a:pPr>
            <a:r>
              <a:rPr lang="en-GB" sz="2000" dirty="0" smtClean="0"/>
              <a:t>Teamwork</a:t>
            </a:r>
          </a:p>
          <a:p>
            <a:pPr marL="0" indent="0">
              <a:buNone/>
            </a:pPr>
            <a:r>
              <a:rPr lang="en-GB" sz="2000" dirty="0" smtClean="0"/>
              <a:t>Initiative/self motivation</a:t>
            </a:r>
          </a:p>
          <a:p>
            <a:pPr marL="0" indent="0">
              <a:buNone/>
            </a:pPr>
            <a:r>
              <a:rPr lang="en-GB" sz="2000" dirty="0" smtClean="0"/>
              <a:t>Planning and organising</a:t>
            </a:r>
            <a:r>
              <a:rPr lang="en-GB" sz="2000" dirty="0"/>
              <a:t>. </a:t>
            </a:r>
            <a:endParaRPr lang="en-GB" sz="2000" dirty="0" smtClean="0"/>
          </a:p>
          <a:p>
            <a:pPr marL="0" indent="0">
              <a:buNone/>
            </a:pPr>
            <a:endParaRPr lang="en-GB" sz="2000" dirty="0"/>
          </a:p>
          <a:p>
            <a:r>
              <a:rPr lang="en-GB" sz="2000" u="sng" dirty="0" smtClean="0"/>
              <a:t>What I need to improve</a:t>
            </a:r>
          </a:p>
          <a:p>
            <a:pPr marL="0" indent="0">
              <a:buNone/>
            </a:pPr>
            <a:r>
              <a:rPr lang="en-GB" sz="2000" dirty="0" smtClean="0"/>
              <a:t>Initiative/self motivation</a:t>
            </a:r>
          </a:p>
          <a:p>
            <a:pPr marL="0" indent="0">
              <a:buNone/>
            </a:pPr>
            <a:r>
              <a:rPr lang="en-GB" sz="2000" dirty="0" smtClean="0"/>
              <a:t>Verbal communication</a:t>
            </a:r>
          </a:p>
          <a:p>
            <a:pPr marL="0" indent="0" algn="r">
              <a:buNone/>
            </a:pPr>
            <a:r>
              <a:rPr lang="en-GB" dirty="0"/>
              <a:t>(Kent University, 2018)</a:t>
            </a:r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113667994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Esports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77334" y="2160589"/>
            <a:ext cx="7786676" cy="3880773"/>
          </a:xfrm>
        </p:spPr>
        <p:txBody>
          <a:bodyPr>
            <a:normAutofit fontScale="92500" lnSpcReduction="20000"/>
          </a:bodyPr>
          <a:lstStyle/>
          <a:p>
            <a:r>
              <a:rPr lang="en-GB" sz="2800" dirty="0"/>
              <a:t>Esports or electronic sports is the area for competitive gaming which is normally between professional players </a:t>
            </a:r>
            <a:r>
              <a:rPr lang="en-GB" sz="2800" dirty="0" smtClean="0"/>
              <a:t>(Sky Sports, 2016).</a:t>
            </a:r>
            <a:endParaRPr lang="en-GB" sz="2800" dirty="0"/>
          </a:p>
          <a:p>
            <a:endParaRPr lang="en-GB" sz="2800" dirty="0">
              <a:latin typeface="+mj-lt"/>
            </a:endParaRPr>
          </a:p>
          <a:p>
            <a:r>
              <a:rPr lang="en-GB" sz="2800" dirty="0">
                <a:latin typeface="+mj-lt"/>
              </a:rPr>
              <a:t>2017 Revenue: </a:t>
            </a:r>
            <a:r>
              <a:rPr lang="en-GB" sz="2800" dirty="0">
                <a:solidFill>
                  <a:srgbClr val="333333"/>
                </a:solidFill>
                <a:latin typeface="+mj-lt"/>
              </a:rPr>
              <a:t>$655 million</a:t>
            </a:r>
          </a:p>
          <a:p>
            <a:r>
              <a:rPr lang="en-GB" sz="2800" dirty="0">
                <a:solidFill>
                  <a:srgbClr val="333333"/>
                </a:solidFill>
                <a:latin typeface="+mj-lt"/>
              </a:rPr>
              <a:t>Projected 2018 Revenue: $905 million</a:t>
            </a:r>
          </a:p>
          <a:p>
            <a:r>
              <a:rPr lang="en-GB" sz="2800" dirty="0">
                <a:solidFill>
                  <a:srgbClr val="333333"/>
                </a:solidFill>
                <a:latin typeface="+mj-lt"/>
              </a:rPr>
              <a:t>(38% increase</a:t>
            </a:r>
            <a:r>
              <a:rPr lang="en-GB" sz="2800" dirty="0" smtClean="0">
                <a:solidFill>
                  <a:srgbClr val="333333"/>
                </a:solidFill>
                <a:latin typeface="+mj-lt"/>
              </a:rPr>
              <a:t>)</a:t>
            </a:r>
          </a:p>
          <a:p>
            <a:pPr marL="0" indent="0" algn="r">
              <a:buNone/>
            </a:pPr>
            <a:r>
              <a:rPr lang="en-GB" sz="2800" dirty="0">
                <a:solidFill>
                  <a:srgbClr val="333333"/>
                </a:solidFill>
                <a:latin typeface="+mj-lt"/>
              </a:rPr>
              <a:t>(Perez, 2018)</a:t>
            </a:r>
            <a:endParaRPr lang="en-GB" sz="2800" dirty="0" smtClean="0"/>
          </a:p>
          <a:p>
            <a:r>
              <a:rPr lang="en-GB" sz="2800" dirty="0" smtClean="0"/>
              <a:t>Combines </a:t>
            </a:r>
            <a:r>
              <a:rPr lang="en-GB" sz="2800" dirty="0"/>
              <a:t>my interest for gaming and sport</a:t>
            </a:r>
          </a:p>
          <a:p>
            <a:endParaRPr lang="en-GB" sz="1600" dirty="0"/>
          </a:p>
          <a:p>
            <a:endParaRPr lang="en-GB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464010" y="3808972"/>
            <a:ext cx="3587951" cy="2462579"/>
          </a:xfrm>
          <a:prstGeom prst="rect">
            <a:avLst/>
          </a:prstGeom>
        </p:spPr>
      </p:pic>
      <p:pic>
        <p:nvPicPr>
          <p:cNvPr id="5" name="Picture 4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513752" y="282462"/>
            <a:ext cx="3488465" cy="227427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20665575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err="1" smtClean="0"/>
              <a:t>Esports</a:t>
            </a:r>
            <a:r>
              <a:rPr lang="en-GB" dirty="0" smtClean="0"/>
              <a:t> Companies 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 err="1" smtClean="0"/>
              <a:t>Esports</a:t>
            </a:r>
            <a:r>
              <a:rPr lang="en-GB" dirty="0" smtClean="0"/>
              <a:t> companies both in the UK, EU and USA. </a:t>
            </a:r>
          </a:p>
          <a:p>
            <a:pPr marL="0" indent="0">
              <a:buNone/>
            </a:pPr>
            <a:endParaRPr lang="en-GB" dirty="0" smtClean="0"/>
          </a:p>
          <a:p>
            <a:r>
              <a:rPr lang="en-GB" sz="4000" dirty="0" err="1" smtClean="0"/>
              <a:t>Fnatic</a:t>
            </a:r>
            <a:endParaRPr lang="en-GB" sz="4000" dirty="0" smtClean="0"/>
          </a:p>
          <a:p>
            <a:r>
              <a:rPr lang="en-GB" sz="4000" dirty="0"/>
              <a:t>Talk and Surf</a:t>
            </a:r>
          </a:p>
          <a:p>
            <a:r>
              <a:rPr lang="en-GB" sz="4000" dirty="0" smtClean="0"/>
              <a:t>EA</a:t>
            </a:r>
          </a:p>
          <a:p>
            <a:r>
              <a:rPr lang="en-GB" sz="4000" dirty="0" smtClean="0"/>
              <a:t>Blizzard</a:t>
            </a:r>
          </a:p>
        </p:txBody>
      </p:sp>
      <p:pic>
        <p:nvPicPr>
          <p:cNvPr id="3074" name="Picture 2" descr="Image result for fnatic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24382" y="637948"/>
            <a:ext cx="2177317" cy="217731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6" name="Picture 4" descr="Image result for blizzard entertainment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514930" y="4100975"/>
            <a:ext cx="2900899" cy="152297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8" name="Picture 6" descr="Image result for ea games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341437" y="576602"/>
            <a:ext cx="2707596" cy="270759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80" name="Picture 8" descr="http://www.gamingzonecardiff.co.uk/images/gallery/3.jpg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004372" y="3675394"/>
            <a:ext cx="2765112" cy="276511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335679743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Swansea City Academy</a:t>
            </a:r>
            <a:br>
              <a:rPr lang="en-GB" dirty="0"/>
            </a:br>
            <a:r>
              <a:rPr lang="en-GB" dirty="0"/>
              <a:t>(Performance Analysis)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endParaRPr lang="en-GB" dirty="0"/>
          </a:p>
          <a:p>
            <a:r>
              <a:rPr lang="en-GB" dirty="0" smtClean="0"/>
              <a:t>Why </a:t>
            </a:r>
            <a:r>
              <a:rPr lang="en-GB" dirty="0"/>
              <a:t>am I interested</a:t>
            </a:r>
            <a:r>
              <a:rPr lang="en-GB" dirty="0" smtClean="0"/>
              <a:t>?</a:t>
            </a:r>
          </a:p>
          <a:p>
            <a:pPr marL="0" indent="0">
              <a:buNone/>
            </a:pPr>
            <a:r>
              <a:rPr lang="en-GB" b="1" u="sng" dirty="0"/>
              <a:t>What does a Performance Analysist do?</a:t>
            </a:r>
          </a:p>
          <a:p>
            <a:pPr fontAlgn="base"/>
            <a:r>
              <a:rPr lang="en-GB" dirty="0">
                <a:solidFill>
                  <a:schemeClr val="tx1"/>
                </a:solidFill>
              </a:rPr>
              <a:t>Observing team’s performance</a:t>
            </a:r>
          </a:p>
          <a:p>
            <a:pPr fontAlgn="base"/>
            <a:r>
              <a:rPr lang="en-GB" dirty="0">
                <a:solidFill>
                  <a:schemeClr val="tx1"/>
                </a:solidFill>
              </a:rPr>
              <a:t>Identify strengths and weaknesses</a:t>
            </a:r>
          </a:p>
          <a:p>
            <a:pPr fontAlgn="base"/>
            <a:r>
              <a:rPr lang="en-GB" dirty="0">
                <a:solidFill>
                  <a:schemeClr val="tx1"/>
                </a:solidFill>
              </a:rPr>
              <a:t>Analyse opposition performance by using data </a:t>
            </a:r>
          </a:p>
          <a:p>
            <a:pPr fontAlgn="base"/>
            <a:r>
              <a:rPr lang="en-GB" dirty="0">
                <a:solidFill>
                  <a:schemeClr val="tx1"/>
                </a:solidFill>
              </a:rPr>
              <a:t>trying to counter opposing strengths and exploit weaknesses</a:t>
            </a:r>
          </a:p>
          <a:p>
            <a:pPr fontAlgn="base"/>
            <a:r>
              <a:rPr lang="en-GB" dirty="0">
                <a:solidFill>
                  <a:schemeClr val="tx1"/>
                </a:solidFill>
              </a:rPr>
              <a:t>Evaluate success of training </a:t>
            </a:r>
            <a:r>
              <a:rPr lang="en-GB" dirty="0" smtClean="0">
                <a:solidFill>
                  <a:schemeClr val="tx1"/>
                </a:solidFill>
              </a:rPr>
              <a:t>programmes</a:t>
            </a:r>
          </a:p>
          <a:p>
            <a:pPr marL="0" indent="0" algn="r" fontAlgn="base">
              <a:buNone/>
            </a:pPr>
            <a:r>
              <a:rPr lang="en-GB" dirty="0"/>
              <a:t>(Chan, 2018)</a:t>
            </a:r>
            <a:endParaRPr lang="en-GB" dirty="0">
              <a:solidFill>
                <a:schemeClr val="tx1"/>
              </a:solidFill>
            </a:endParaRPr>
          </a:p>
        </p:txBody>
      </p:sp>
      <p:pic>
        <p:nvPicPr>
          <p:cNvPr id="2050" name="Picture 2" descr="Image result for swansea city logo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615231" y="3488382"/>
            <a:ext cx="2360638" cy="223277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" name="Picture 2" descr="Image result for performance analyst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607120" y="293453"/>
            <a:ext cx="5111341" cy="287471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128599597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Performance </a:t>
            </a:r>
            <a:r>
              <a:rPr lang="en-GB" dirty="0" smtClean="0"/>
              <a:t>Analysis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55000" lnSpcReduction="20000"/>
          </a:bodyPr>
          <a:lstStyle/>
          <a:p>
            <a:pPr marL="0" indent="0">
              <a:buNone/>
            </a:pPr>
            <a:r>
              <a:rPr lang="en-GB" sz="4400" b="1" u="sng" dirty="0" smtClean="0">
                <a:solidFill>
                  <a:schemeClr val="tx1"/>
                </a:solidFill>
              </a:rPr>
              <a:t>Further study options</a:t>
            </a:r>
            <a:endParaRPr lang="en-GB" sz="4400" b="1" u="sng" dirty="0">
              <a:solidFill>
                <a:schemeClr val="tx1"/>
              </a:solidFill>
            </a:endParaRPr>
          </a:p>
          <a:p>
            <a:pPr marL="0" indent="0">
              <a:buNone/>
            </a:pPr>
            <a:r>
              <a:rPr lang="en-GB" sz="4400" dirty="0">
                <a:solidFill>
                  <a:schemeClr val="tx1"/>
                </a:solidFill>
              </a:rPr>
              <a:t>Further study options for performance analysis include a Masters programme in this subject </a:t>
            </a:r>
          </a:p>
          <a:p>
            <a:pPr marL="0" indent="0">
              <a:buNone/>
            </a:pPr>
            <a:endParaRPr lang="en-GB" sz="4400" dirty="0" smtClean="0">
              <a:solidFill>
                <a:schemeClr val="tx1"/>
              </a:solidFill>
            </a:endParaRPr>
          </a:p>
          <a:p>
            <a:pPr marL="0" indent="0">
              <a:buNone/>
            </a:pPr>
            <a:r>
              <a:rPr lang="en-GB" sz="4400" dirty="0">
                <a:solidFill>
                  <a:schemeClr val="tx1"/>
                </a:solidFill>
              </a:rPr>
              <a:t>“A postgrad course can further your skills and knowledge in your chosen field. Employers value that experience and often entrust PG-qualified applicants with greater responsibilities</a:t>
            </a:r>
            <a:r>
              <a:rPr lang="en-GB" sz="4400" dirty="0" smtClean="0">
                <a:solidFill>
                  <a:schemeClr val="tx1"/>
                </a:solidFill>
              </a:rPr>
              <a:t>.”</a:t>
            </a:r>
          </a:p>
          <a:p>
            <a:endParaRPr lang="en-GB" sz="4400" dirty="0">
              <a:solidFill>
                <a:schemeClr val="tx1"/>
              </a:solidFill>
            </a:endParaRPr>
          </a:p>
          <a:p>
            <a:pPr marL="0" indent="0" algn="r">
              <a:buNone/>
            </a:pPr>
            <a:r>
              <a:rPr lang="en-GB" sz="4400" dirty="0">
                <a:solidFill>
                  <a:schemeClr val="tx1"/>
                </a:solidFill>
              </a:rPr>
              <a:t>(Davies, 2009)</a:t>
            </a:r>
            <a:endParaRPr lang="en-GB" sz="4400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246815924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Challenger, Camp America and PGL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/>
              <a:t>Challenger, Camp America and PGL are all companies that provide coaching opportunities in the USA and UK. </a:t>
            </a:r>
          </a:p>
          <a:p>
            <a:endParaRPr lang="en-GB" dirty="0"/>
          </a:p>
          <a:p>
            <a:r>
              <a:rPr lang="en-GB" dirty="0"/>
              <a:t>Challenger does football and rugby camps in the US and Canada</a:t>
            </a:r>
          </a:p>
          <a:p>
            <a:pPr marL="0" indent="0" algn="r">
              <a:buNone/>
            </a:pPr>
            <a:r>
              <a:rPr lang="en-GB" dirty="0"/>
              <a:t>(Challenger, 2018)</a:t>
            </a:r>
            <a:endParaRPr lang="en-GB" dirty="0"/>
          </a:p>
          <a:p>
            <a:r>
              <a:rPr lang="en-GB" dirty="0"/>
              <a:t>Camp America is a US placement provider, with various sports activities. </a:t>
            </a:r>
          </a:p>
          <a:p>
            <a:pPr marL="0" indent="0" algn="r">
              <a:buNone/>
            </a:pPr>
            <a:r>
              <a:rPr lang="en-GB" dirty="0"/>
              <a:t>(Camp America, 2018)</a:t>
            </a:r>
            <a:endParaRPr lang="en-GB" dirty="0"/>
          </a:p>
          <a:p>
            <a:r>
              <a:rPr lang="en-GB" dirty="0"/>
              <a:t>PGL is an outdoor adventure organisation for schools, families, and youth groups, with placement options in the UK, France and Austria. </a:t>
            </a:r>
            <a:endParaRPr lang="en-GB" dirty="0" smtClean="0"/>
          </a:p>
          <a:p>
            <a:pPr marL="0" indent="0" algn="r">
              <a:buNone/>
            </a:pPr>
            <a:r>
              <a:rPr lang="en-GB" dirty="0"/>
              <a:t>(PGL, 2018)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472992770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Marketing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70000" lnSpcReduction="20000"/>
          </a:bodyPr>
          <a:lstStyle/>
          <a:p>
            <a:r>
              <a:rPr lang="en-GB" sz="2900" dirty="0" smtClean="0">
                <a:solidFill>
                  <a:schemeClr val="tx1"/>
                </a:solidFill>
              </a:rPr>
              <a:t>Next research area: Marketing placement providers</a:t>
            </a:r>
            <a:endParaRPr lang="en-GB" sz="2900" dirty="0">
              <a:solidFill>
                <a:schemeClr val="tx1"/>
              </a:solidFill>
            </a:endParaRPr>
          </a:p>
          <a:p>
            <a:endParaRPr lang="en-GB" sz="2900" dirty="0" smtClean="0">
              <a:solidFill>
                <a:schemeClr val="tx1"/>
              </a:solidFill>
            </a:endParaRPr>
          </a:p>
          <a:p>
            <a:r>
              <a:rPr lang="en-GB" sz="2900" b="1" u="sng" dirty="0" smtClean="0">
                <a:solidFill>
                  <a:schemeClr val="tx1"/>
                </a:solidFill>
              </a:rPr>
              <a:t>Skills:</a:t>
            </a:r>
          </a:p>
          <a:p>
            <a:pPr lvl="1"/>
            <a:r>
              <a:rPr lang="en-GB" sz="2600" dirty="0" smtClean="0">
                <a:solidFill>
                  <a:schemeClr val="tx1"/>
                </a:solidFill>
              </a:rPr>
              <a:t>Social Media</a:t>
            </a:r>
          </a:p>
          <a:p>
            <a:pPr lvl="1"/>
            <a:r>
              <a:rPr lang="en-GB" sz="2600" dirty="0" smtClean="0">
                <a:solidFill>
                  <a:schemeClr val="tx1"/>
                </a:solidFill>
              </a:rPr>
              <a:t>IT</a:t>
            </a:r>
          </a:p>
          <a:p>
            <a:pPr lvl="1"/>
            <a:r>
              <a:rPr lang="en-GB" sz="2600" dirty="0" smtClean="0">
                <a:solidFill>
                  <a:schemeClr val="tx1"/>
                </a:solidFill>
              </a:rPr>
              <a:t>Communication &amp; teamwork</a:t>
            </a:r>
          </a:p>
          <a:p>
            <a:pPr lvl="1"/>
            <a:r>
              <a:rPr lang="en-GB" sz="2600" dirty="0" smtClean="0">
                <a:solidFill>
                  <a:schemeClr val="tx1"/>
                </a:solidFill>
              </a:rPr>
              <a:t>Creativity and imagination</a:t>
            </a:r>
          </a:p>
          <a:p>
            <a:pPr lvl="1"/>
            <a:endParaRPr lang="en-GB" dirty="0">
              <a:solidFill>
                <a:schemeClr val="tx1"/>
              </a:solidFill>
            </a:endParaRPr>
          </a:p>
          <a:p>
            <a:pPr marL="0" indent="0">
              <a:buNone/>
            </a:pPr>
            <a:r>
              <a:rPr lang="en-GB" sz="2900" dirty="0">
                <a:solidFill>
                  <a:schemeClr val="tx1"/>
                </a:solidFill>
              </a:rPr>
              <a:t>“Transferable skills are a core set of skills and abilities, which can be applied to a wide range of different jobs and industries.” </a:t>
            </a:r>
          </a:p>
          <a:p>
            <a:pPr marL="0" indent="0" algn="r">
              <a:buNone/>
            </a:pPr>
            <a:r>
              <a:rPr lang="en-GB" sz="2900" dirty="0">
                <a:solidFill>
                  <a:schemeClr val="tx1"/>
                </a:solidFill>
              </a:rPr>
              <a:t>(</a:t>
            </a:r>
            <a:r>
              <a:rPr lang="en-GB" sz="2900" dirty="0" err="1">
                <a:solidFill>
                  <a:schemeClr val="tx1"/>
                </a:solidFill>
              </a:rPr>
              <a:t>Cheary</a:t>
            </a:r>
            <a:r>
              <a:rPr lang="en-GB" sz="2900" dirty="0">
                <a:solidFill>
                  <a:schemeClr val="tx1"/>
                </a:solidFill>
              </a:rPr>
              <a:t>, 2016)</a:t>
            </a:r>
            <a:endParaRPr lang="en-GB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587660268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What have I done?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sz="2800" dirty="0">
                <a:latin typeface="+mj-lt"/>
                <a:cs typeface="Calibri" panose="020F0502020204030204" pitchFamily="34" charset="0"/>
              </a:rPr>
              <a:t>CV</a:t>
            </a:r>
          </a:p>
          <a:p>
            <a:r>
              <a:rPr lang="en-GB" sz="2800" dirty="0">
                <a:latin typeface="+mj-lt"/>
                <a:cs typeface="Calibri" panose="020F0502020204030204" pitchFamily="34" charset="0"/>
              </a:rPr>
              <a:t>Cover Letter </a:t>
            </a:r>
            <a:r>
              <a:rPr lang="en-GB" sz="2800" dirty="0" smtClean="0">
                <a:latin typeface="+mj-lt"/>
                <a:cs typeface="Calibri" panose="020F0502020204030204" pitchFamily="34" charset="0"/>
              </a:rPr>
              <a:t>Templates</a:t>
            </a:r>
          </a:p>
          <a:p>
            <a:pPr algn="r"/>
            <a:r>
              <a:rPr lang="en-GB" sz="2800" dirty="0" smtClean="0"/>
              <a:t>Consulted with </a:t>
            </a:r>
            <a:r>
              <a:rPr lang="en-GB" sz="2800" dirty="0"/>
              <a:t>GO </a:t>
            </a:r>
            <a:r>
              <a:rPr lang="en-GB" sz="2800" dirty="0" smtClean="0"/>
              <a:t>Wales              </a:t>
            </a:r>
            <a:r>
              <a:rPr lang="en-GB" sz="2800" dirty="0" smtClean="0">
                <a:latin typeface="Calibri" panose="020F0502020204030204" pitchFamily="34" charset="0"/>
                <a:cs typeface="Calibri" panose="020F0502020204030204" pitchFamily="34" charset="0"/>
              </a:rPr>
              <a:t>(Go </a:t>
            </a:r>
            <a:r>
              <a:rPr lang="en-GB" sz="2800" dirty="0">
                <a:latin typeface="Calibri" panose="020F0502020204030204" pitchFamily="34" charset="0"/>
                <a:cs typeface="Calibri" panose="020F0502020204030204" pitchFamily="34" charset="0"/>
              </a:rPr>
              <a:t>Wales, 2018)</a:t>
            </a:r>
            <a:r>
              <a:rPr lang="en-GB" sz="2800" dirty="0">
                <a:solidFill>
                  <a:schemeClr val="tx1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. </a:t>
            </a:r>
            <a:endParaRPr lang="en-GB" sz="2800" dirty="0"/>
          </a:p>
          <a:p>
            <a:r>
              <a:rPr lang="en-GB" sz="2800" dirty="0"/>
              <a:t>Researched possible placements </a:t>
            </a:r>
          </a:p>
          <a:p>
            <a:r>
              <a:rPr lang="en-GB" sz="2800" dirty="0"/>
              <a:t>Qualifications Audit</a:t>
            </a:r>
          </a:p>
          <a:p>
            <a:r>
              <a:rPr lang="en-GB" sz="2800" dirty="0"/>
              <a:t>Training Needs </a:t>
            </a:r>
            <a:r>
              <a:rPr lang="en-GB" sz="2800" dirty="0" smtClean="0"/>
              <a:t>Assessment</a:t>
            </a:r>
            <a:endParaRPr lang="en-GB" sz="2800" dirty="0"/>
          </a:p>
          <a:p>
            <a:endParaRPr lang="en-GB" sz="2000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endParaRPr lang="en-GB" dirty="0"/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910829554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What’s left to do?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10000"/>
          </a:bodyPr>
          <a:lstStyle/>
          <a:p>
            <a:r>
              <a:rPr lang="en-GB" sz="3400" dirty="0" smtClean="0"/>
              <a:t>Further research </a:t>
            </a:r>
            <a:r>
              <a:rPr lang="en-GB" sz="3400" dirty="0"/>
              <a:t>E-sports in England and </a:t>
            </a:r>
            <a:r>
              <a:rPr lang="en-GB" sz="3400" dirty="0" smtClean="0"/>
              <a:t>abroad</a:t>
            </a:r>
          </a:p>
          <a:p>
            <a:r>
              <a:rPr lang="en-GB" sz="3400" dirty="0" smtClean="0"/>
              <a:t>Research marketing placements</a:t>
            </a:r>
            <a:endParaRPr lang="en-GB" sz="3400" dirty="0"/>
          </a:p>
          <a:p>
            <a:r>
              <a:rPr lang="en-GB" sz="3400" dirty="0"/>
              <a:t>Go to placement </a:t>
            </a:r>
            <a:r>
              <a:rPr lang="en-GB" sz="3400" dirty="0" smtClean="0"/>
              <a:t>fair or events</a:t>
            </a:r>
            <a:endParaRPr lang="en-GB" sz="3400" dirty="0"/>
          </a:p>
          <a:p>
            <a:r>
              <a:rPr lang="en-GB" sz="3400" dirty="0"/>
              <a:t>Complete placement applications</a:t>
            </a:r>
          </a:p>
          <a:p>
            <a:r>
              <a:rPr lang="en-GB" sz="3400" dirty="0"/>
              <a:t>Personal Career Action </a:t>
            </a:r>
            <a:r>
              <a:rPr lang="en-GB" sz="3400" dirty="0" smtClean="0"/>
              <a:t>Plan</a:t>
            </a:r>
            <a:endParaRPr lang="en-GB" sz="2800" dirty="0"/>
          </a:p>
          <a:p>
            <a:pPr marL="0" indent="0">
              <a:buNone/>
            </a:pPr>
            <a:r>
              <a:rPr lang="en-GB" sz="2800" dirty="0" smtClean="0"/>
              <a:t>Creating </a:t>
            </a:r>
            <a:r>
              <a:rPr lang="en-GB" sz="2800" dirty="0"/>
              <a:t>personal development plans allow </a:t>
            </a:r>
            <a:r>
              <a:rPr lang="en-GB" sz="2800" dirty="0" smtClean="0"/>
              <a:t>you to </a:t>
            </a:r>
            <a:r>
              <a:rPr lang="en-GB" sz="2800" dirty="0"/>
              <a:t>improve the practise of critical reflection, which is </a:t>
            </a:r>
            <a:r>
              <a:rPr lang="en-GB" sz="2800" dirty="0" smtClean="0"/>
              <a:t>an </a:t>
            </a:r>
            <a:r>
              <a:rPr lang="en-GB" sz="2800" dirty="0"/>
              <a:t>essential skill for University and throughout any </a:t>
            </a:r>
            <a:r>
              <a:rPr lang="en-GB" sz="2800" dirty="0" smtClean="0"/>
              <a:t>career </a:t>
            </a:r>
            <a:r>
              <a:rPr lang="en-GB" sz="2800" dirty="0"/>
              <a:t>(</a:t>
            </a:r>
            <a:r>
              <a:rPr lang="en-GB" sz="2800" dirty="0" err="1"/>
              <a:t>Fanthome</a:t>
            </a:r>
            <a:r>
              <a:rPr lang="en-GB" sz="2800" dirty="0"/>
              <a:t>, 2004</a:t>
            </a:r>
            <a:r>
              <a:rPr lang="en-GB" sz="2800" dirty="0" smtClean="0"/>
              <a:t>).</a:t>
            </a:r>
            <a:endParaRPr lang="en-GB" sz="2800" dirty="0"/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459292157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References 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77334" y="1930400"/>
            <a:ext cx="8596668" cy="4359189"/>
          </a:xfrm>
        </p:spPr>
        <p:txBody>
          <a:bodyPr>
            <a:normAutofit fontScale="62500" lnSpcReduction="20000"/>
          </a:bodyPr>
          <a:lstStyle/>
          <a:p>
            <a:r>
              <a:rPr lang="en-GB" sz="2000" dirty="0">
                <a:solidFill>
                  <a:schemeClr val="tx1"/>
                </a:solidFill>
              </a:rPr>
              <a:t>Britishesports.org. (2016). </a:t>
            </a:r>
            <a:r>
              <a:rPr lang="en-GB" sz="2000" i="1" dirty="0">
                <a:solidFill>
                  <a:schemeClr val="tx1"/>
                </a:solidFill>
              </a:rPr>
              <a:t>What types of eSports jobs are there? | British eSports Association</a:t>
            </a:r>
            <a:r>
              <a:rPr lang="en-GB" sz="2000" dirty="0">
                <a:solidFill>
                  <a:schemeClr val="tx1"/>
                </a:solidFill>
              </a:rPr>
              <a:t>. [online] Available at: http://www.britishesports.org/104/news/what-types-of-esports-jobs-are-there.html [Accessed 21 Nov. 2018].</a:t>
            </a:r>
            <a:r>
              <a:rPr lang="en-GB" sz="2000" dirty="0" smtClean="0">
                <a:solidFill>
                  <a:schemeClr val="tx1"/>
                </a:solidFill>
              </a:rPr>
              <a:t>Chan</a:t>
            </a:r>
            <a:r>
              <a:rPr lang="en-GB" sz="2000" dirty="0">
                <a:solidFill>
                  <a:schemeClr val="tx1"/>
                </a:solidFill>
              </a:rPr>
              <a:t>, L. (2018). </a:t>
            </a:r>
            <a:r>
              <a:rPr lang="en-GB" sz="2000" i="1" dirty="0">
                <a:solidFill>
                  <a:schemeClr val="tx1"/>
                </a:solidFill>
              </a:rPr>
              <a:t>Performance analysis | Football Performance Analysis</a:t>
            </a:r>
            <a:r>
              <a:rPr lang="en-GB" sz="2000" dirty="0">
                <a:solidFill>
                  <a:schemeClr val="tx1"/>
                </a:solidFill>
              </a:rPr>
              <a:t>. [online] Footballperformanceanalysis.com. Available at: https://footballperformanceanalysis.com/tag/performance-analysis/ [Accessed 21 Nov. 2018</a:t>
            </a:r>
            <a:r>
              <a:rPr lang="en-GB" sz="2000" dirty="0" smtClean="0">
                <a:solidFill>
                  <a:schemeClr val="tx1"/>
                </a:solidFill>
              </a:rPr>
              <a:t>].</a:t>
            </a:r>
          </a:p>
          <a:p>
            <a:r>
              <a:rPr lang="en-GB" sz="2000" dirty="0" err="1">
                <a:solidFill>
                  <a:schemeClr val="tx1"/>
                </a:solidFill>
              </a:rPr>
              <a:t>Cheary</a:t>
            </a:r>
            <a:r>
              <a:rPr lang="en-GB" sz="2000" dirty="0">
                <a:solidFill>
                  <a:schemeClr val="tx1"/>
                </a:solidFill>
              </a:rPr>
              <a:t>, M. (2016). </a:t>
            </a:r>
            <a:r>
              <a:rPr lang="en-GB" sz="2000" i="1" dirty="0">
                <a:solidFill>
                  <a:schemeClr val="tx1"/>
                </a:solidFill>
              </a:rPr>
              <a:t>What are transferable skills? | reed.co.uk</a:t>
            </a:r>
            <a:r>
              <a:rPr lang="en-GB" sz="2000" dirty="0">
                <a:solidFill>
                  <a:schemeClr val="tx1"/>
                </a:solidFill>
              </a:rPr>
              <a:t>. [online] reed.co.uk. Available at: https://www.reed.co.uk/career-advice/what-are-transferable-skills/ [Accessed 21 Nov. 2018].</a:t>
            </a:r>
            <a:endParaRPr lang="en-GB" sz="2000" dirty="0" smtClean="0">
              <a:solidFill>
                <a:schemeClr val="tx1"/>
              </a:solidFill>
            </a:endParaRPr>
          </a:p>
          <a:p>
            <a:r>
              <a:rPr lang="en-GB" sz="2000" dirty="0">
                <a:solidFill>
                  <a:schemeClr val="tx1"/>
                </a:solidFill>
              </a:rPr>
              <a:t>Davies, B. (2009). </a:t>
            </a:r>
            <a:r>
              <a:rPr lang="en-GB" sz="2000" i="1" dirty="0">
                <a:solidFill>
                  <a:schemeClr val="tx1"/>
                </a:solidFill>
              </a:rPr>
              <a:t>Why You Should Study at Postgraduate Level - Careers Advice - jobs.ac.uk</a:t>
            </a:r>
            <a:r>
              <a:rPr lang="en-GB" sz="2000" dirty="0">
                <a:solidFill>
                  <a:schemeClr val="tx1"/>
                </a:solidFill>
              </a:rPr>
              <a:t>. [online] Jobs.ac.uk. Available at: https://www.jobs.ac.uk/careers-advice/studentships/1291/why-you-should-study-at-postgraduate-level [Accessed 21 Nov. 2018].</a:t>
            </a:r>
            <a:endParaRPr lang="en-GB" sz="2000" dirty="0" smtClean="0">
              <a:solidFill>
                <a:schemeClr val="tx1"/>
              </a:solidFill>
            </a:endParaRPr>
          </a:p>
          <a:p>
            <a:r>
              <a:rPr lang="en-GB" sz="2000" dirty="0">
                <a:solidFill>
                  <a:schemeClr val="tx1"/>
                </a:solidFill>
              </a:rPr>
              <a:t>Fanthome, C. (2004). </a:t>
            </a:r>
            <a:r>
              <a:rPr lang="en-GB" sz="2000" i="1" dirty="0">
                <a:solidFill>
                  <a:schemeClr val="tx1"/>
                </a:solidFill>
              </a:rPr>
              <a:t>Work Placements - a Survival Guide for Students</a:t>
            </a:r>
            <a:r>
              <a:rPr lang="en-GB" sz="2000" dirty="0">
                <a:solidFill>
                  <a:schemeClr val="tx1"/>
                </a:solidFill>
              </a:rPr>
              <a:t>. London: </a:t>
            </a:r>
            <a:r>
              <a:rPr lang="en-GB" sz="2000" dirty="0" err="1">
                <a:solidFill>
                  <a:schemeClr val="tx1"/>
                </a:solidFill>
              </a:rPr>
              <a:t>Pallgrave</a:t>
            </a:r>
            <a:r>
              <a:rPr lang="en-GB" sz="2000" dirty="0">
                <a:solidFill>
                  <a:schemeClr val="tx1"/>
                </a:solidFill>
              </a:rPr>
              <a:t> Macmillan</a:t>
            </a:r>
            <a:r>
              <a:rPr lang="en-GB" sz="2000" dirty="0" smtClean="0">
                <a:solidFill>
                  <a:schemeClr val="tx1"/>
                </a:solidFill>
              </a:rPr>
              <a:t>.</a:t>
            </a:r>
          </a:p>
          <a:p>
            <a:r>
              <a:rPr lang="en-GB" sz="2000" dirty="0">
                <a:solidFill>
                  <a:schemeClr val="tx1"/>
                </a:solidFill>
              </a:rPr>
              <a:t>Go Wales (2018). </a:t>
            </a:r>
            <a:r>
              <a:rPr lang="en-GB" sz="2000" i="1" dirty="0">
                <a:solidFill>
                  <a:schemeClr val="tx1"/>
                </a:solidFill>
              </a:rPr>
              <a:t>About Us</a:t>
            </a:r>
            <a:r>
              <a:rPr lang="en-GB" sz="2000" dirty="0">
                <a:solidFill>
                  <a:schemeClr val="tx1"/>
                </a:solidFill>
              </a:rPr>
              <a:t>. [online] Available at: http://www.gowales.co.uk/aboutus.html [Accessed 31 Oct. 2018</a:t>
            </a:r>
            <a:r>
              <a:rPr lang="en-GB" sz="2000" dirty="0" smtClean="0">
                <a:solidFill>
                  <a:schemeClr val="tx1"/>
                </a:solidFill>
              </a:rPr>
              <a:t>].</a:t>
            </a:r>
          </a:p>
          <a:p>
            <a:r>
              <a:rPr lang="en-GB" sz="2000" dirty="0">
                <a:solidFill>
                  <a:schemeClr val="tx1"/>
                </a:solidFill>
              </a:rPr>
              <a:t>Kent.ac.uk. (2018). </a:t>
            </a:r>
            <a:r>
              <a:rPr lang="en-GB" sz="2000" i="1" dirty="0">
                <a:solidFill>
                  <a:schemeClr val="tx1"/>
                </a:solidFill>
              </a:rPr>
              <a:t>What are the top skills that employers want in graduates?</a:t>
            </a:r>
            <a:r>
              <a:rPr lang="en-GB" sz="2000" dirty="0">
                <a:solidFill>
                  <a:schemeClr val="tx1"/>
                </a:solidFill>
              </a:rPr>
              <a:t>. [online] Available at: https://www.kent.ac.uk/ces/sk/top-ten-skills.html [Accessed 21 Nov. 2018].</a:t>
            </a:r>
            <a:endParaRPr lang="en-GB" sz="2000" dirty="0" smtClean="0">
              <a:solidFill>
                <a:schemeClr val="tx1"/>
              </a:solidFill>
            </a:endParaRPr>
          </a:p>
          <a:p>
            <a:r>
              <a:rPr lang="en-GB" sz="2000" dirty="0" smtClean="0">
                <a:solidFill>
                  <a:schemeClr val="tx1"/>
                </a:solidFill>
              </a:rPr>
              <a:t>Perez</a:t>
            </a:r>
            <a:r>
              <a:rPr lang="en-GB" sz="2000" dirty="0">
                <a:solidFill>
                  <a:schemeClr val="tx1"/>
                </a:solidFill>
              </a:rPr>
              <a:t>, M. (2018). </a:t>
            </a:r>
            <a:r>
              <a:rPr lang="en-GB" sz="2000" i="1" dirty="0">
                <a:solidFill>
                  <a:schemeClr val="tx1"/>
                </a:solidFill>
              </a:rPr>
              <a:t>Report: </a:t>
            </a:r>
            <a:r>
              <a:rPr lang="en-GB" sz="2000" i="1" dirty="0" err="1">
                <a:solidFill>
                  <a:schemeClr val="tx1"/>
                </a:solidFill>
              </a:rPr>
              <a:t>Esports</a:t>
            </a:r>
            <a:r>
              <a:rPr lang="en-GB" sz="2000" i="1" dirty="0">
                <a:solidFill>
                  <a:schemeClr val="tx1"/>
                </a:solidFill>
              </a:rPr>
              <a:t> To Grow Substantially And Near Billion-Dollar Revenues In 2018</a:t>
            </a:r>
            <a:r>
              <a:rPr lang="en-GB" sz="2000" dirty="0">
                <a:solidFill>
                  <a:schemeClr val="tx1"/>
                </a:solidFill>
              </a:rPr>
              <a:t>. [online] Forbes. Available at: https://www.forbes.com/sites/mattperez/2018/02/21/report-esports-to-grow-substantially-and-near-a-billion-dollar-revenues-in-2018/#15420b352b01 [Accessed 21 Nov. 2018</a:t>
            </a:r>
            <a:r>
              <a:rPr lang="en-GB" sz="2000" dirty="0" smtClean="0">
                <a:solidFill>
                  <a:schemeClr val="tx1"/>
                </a:solidFill>
              </a:rPr>
              <a:t>].#</a:t>
            </a:r>
          </a:p>
          <a:p>
            <a:r>
              <a:rPr lang="en-GB" sz="2000" dirty="0">
                <a:solidFill>
                  <a:schemeClr val="tx1"/>
                </a:solidFill>
              </a:rPr>
              <a:t>Sky Sports. (2016). </a:t>
            </a:r>
            <a:r>
              <a:rPr lang="en-GB" sz="2000" i="1" dirty="0">
                <a:solidFill>
                  <a:schemeClr val="tx1"/>
                </a:solidFill>
              </a:rPr>
              <a:t>WATCH: What is </a:t>
            </a:r>
            <a:r>
              <a:rPr lang="en-GB" sz="2000" i="1" dirty="0" err="1">
                <a:solidFill>
                  <a:schemeClr val="tx1"/>
                </a:solidFill>
              </a:rPr>
              <a:t>esports</a:t>
            </a:r>
            <a:r>
              <a:rPr lang="en-GB" sz="2000" i="1" dirty="0">
                <a:solidFill>
                  <a:schemeClr val="tx1"/>
                </a:solidFill>
              </a:rPr>
              <a:t>?</a:t>
            </a:r>
            <a:r>
              <a:rPr lang="en-GB" sz="2000" dirty="0">
                <a:solidFill>
                  <a:schemeClr val="tx1"/>
                </a:solidFill>
              </a:rPr>
              <a:t>. [online] Available at: https://www.skysports.com/more-sports/other-sports/news/29876/10494804/watch-what-is-esports [Accessed 21 Nov. 2018</a:t>
            </a:r>
            <a:r>
              <a:rPr lang="en-GB" sz="2000" dirty="0" smtClean="0">
                <a:solidFill>
                  <a:schemeClr val="tx1"/>
                </a:solidFill>
              </a:rPr>
              <a:t>].</a:t>
            </a:r>
            <a:endParaRPr lang="en-GB" sz="2000" dirty="0">
              <a:solidFill>
                <a:schemeClr val="tx1"/>
              </a:solidFill>
            </a:endParaRP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280582061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Company Websites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20000"/>
          </a:bodyPr>
          <a:lstStyle/>
          <a:p>
            <a:r>
              <a:rPr lang="en-GB" dirty="0">
                <a:solidFill>
                  <a:schemeClr val="tx1"/>
                </a:solidFill>
              </a:rPr>
              <a:t>Blizzard. (2018). </a:t>
            </a:r>
            <a:r>
              <a:rPr lang="en-GB" i="1" dirty="0">
                <a:solidFill>
                  <a:schemeClr val="tx1"/>
                </a:solidFill>
              </a:rPr>
              <a:t>Internships - Blizzard Careers</a:t>
            </a:r>
            <a:r>
              <a:rPr lang="en-GB" dirty="0">
                <a:solidFill>
                  <a:schemeClr val="tx1"/>
                </a:solidFill>
              </a:rPr>
              <a:t>. [online] Available at: https://careers.blizzard.com/en-us/students/internships [Accessed 21 Nov. 2018].</a:t>
            </a:r>
            <a:endParaRPr lang="en-GB" dirty="0" smtClean="0">
              <a:solidFill>
                <a:schemeClr val="tx1"/>
              </a:solidFill>
            </a:endParaRPr>
          </a:p>
          <a:p>
            <a:r>
              <a:rPr lang="en-GB" dirty="0" smtClean="0">
                <a:solidFill>
                  <a:schemeClr val="tx1"/>
                </a:solidFill>
              </a:rPr>
              <a:t>Camp </a:t>
            </a:r>
            <a:r>
              <a:rPr lang="en-GB" dirty="0">
                <a:solidFill>
                  <a:schemeClr val="tx1"/>
                </a:solidFill>
              </a:rPr>
              <a:t>America. (2018). </a:t>
            </a:r>
            <a:r>
              <a:rPr lang="en-GB" i="1" dirty="0">
                <a:solidFill>
                  <a:schemeClr val="tx1"/>
                </a:solidFill>
              </a:rPr>
              <a:t>Types of Camp</a:t>
            </a:r>
            <a:r>
              <a:rPr lang="en-GB" dirty="0">
                <a:solidFill>
                  <a:schemeClr val="tx1"/>
                </a:solidFill>
              </a:rPr>
              <a:t>. [online] Available at: https://www.campamerica.co.uk/the-experience/types-of-camp [Accessed 21 Nov. 2018</a:t>
            </a:r>
            <a:r>
              <a:rPr lang="en-GB" dirty="0" smtClean="0">
                <a:solidFill>
                  <a:schemeClr val="tx1"/>
                </a:solidFill>
              </a:rPr>
              <a:t>].</a:t>
            </a:r>
          </a:p>
          <a:p>
            <a:r>
              <a:rPr lang="en-GB" dirty="0">
                <a:solidFill>
                  <a:schemeClr val="tx1"/>
                </a:solidFill>
              </a:rPr>
              <a:t>Challenger. (2018). </a:t>
            </a:r>
            <a:r>
              <a:rPr lang="en-GB" i="1" dirty="0">
                <a:solidFill>
                  <a:schemeClr val="tx1"/>
                </a:solidFill>
              </a:rPr>
              <a:t>Summer Camps - Challenger Sports</a:t>
            </a:r>
            <a:r>
              <a:rPr lang="en-GB" dirty="0">
                <a:solidFill>
                  <a:schemeClr val="tx1"/>
                </a:solidFill>
              </a:rPr>
              <a:t>. [online] Available at: https://www.challengersports.com/summer-camps/ [Accessed 21 Nov. 2018</a:t>
            </a:r>
            <a:r>
              <a:rPr lang="en-GB" dirty="0" smtClean="0">
                <a:solidFill>
                  <a:schemeClr val="tx1"/>
                </a:solidFill>
              </a:rPr>
              <a:t>].</a:t>
            </a:r>
          </a:p>
          <a:p>
            <a:r>
              <a:rPr lang="en-GB" dirty="0">
                <a:solidFill>
                  <a:schemeClr val="tx1"/>
                </a:solidFill>
              </a:rPr>
              <a:t>Arts, E. (2018). </a:t>
            </a:r>
            <a:r>
              <a:rPr lang="en-GB" i="1" dirty="0">
                <a:solidFill>
                  <a:schemeClr val="tx1"/>
                </a:solidFill>
              </a:rPr>
              <a:t>Student Careers at EA - Internship Opportunities - An Official EA Site</a:t>
            </a:r>
            <a:r>
              <a:rPr lang="en-GB" dirty="0">
                <a:solidFill>
                  <a:schemeClr val="tx1"/>
                </a:solidFill>
              </a:rPr>
              <a:t>. [online] Electronic Arts Inc. Available at: https://www.ea.com/careers/students [Accessed 21 Nov. 2018</a:t>
            </a:r>
            <a:r>
              <a:rPr lang="en-GB" dirty="0" smtClean="0">
                <a:solidFill>
                  <a:schemeClr val="tx1"/>
                </a:solidFill>
              </a:rPr>
              <a:t>].</a:t>
            </a:r>
          </a:p>
          <a:p>
            <a:r>
              <a:rPr lang="en-GB" dirty="0" err="1" smtClean="0">
                <a:solidFill>
                  <a:schemeClr val="tx1"/>
                </a:solidFill>
              </a:rPr>
              <a:t>Fnatic</a:t>
            </a:r>
            <a:r>
              <a:rPr lang="en-GB" dirty="0">
                <a:solidFill>
                  <a:schemeClr val="tx1"/>
                </a:solidFill>
              </a:rPr>
              <a:t>. (2018). </a:t>
            </a:r>
            <a:r>
              <a:rPr lang="en-GB" i="1" dirty="0">
                <a:solidFill>
                  <a:schemeClr val="tx1"/>
                </a:solidFill>
              </a:rPr>
              <a:t>Internship - </a:t>
            </a:r>
            <a:r>
              <a:rPr lang="en-GB" i="1" dirty="0" err="1">
                <a:solidFill>
                  <a:schemeClr val="tx1"/>
                </a:solidFill>
              </a:rPr>
              <a:t>Fnatic</a:t>
            </a:r>
            <a:r>
              <a:rPr lang="en-GB" dirty="0">
                <a:solidFill>
                  <a:schemeClr val="tx1"/>
                </a:solidFill>
              </a:rPr>
              <a:t>. [online] Available at: https://www.fnatic.com/internship [Accessed 21 Nov. 2018</a:t>
            </a:r>
            <a:r>
              <a:rPr lang="en-GB" dirty="0" smtClean="0">
                <a:solidFill>
                  <a:schemeClr val="tx1"/>
                </a:solidFill>
              </a:rPr>
              <a:t>].</a:t>
            </a:r>
          </a:p>
          <a:p>
            <a:r>
              <a:rPr lang="en-GB" dirty="0">
                <a:solidFill>
                  <a:schemeClr val="tx1"/>
                </a:solidFill>
              </a:rPr>
              <a:t>Talk and Surf. (2018). </a:t>
            </a:r>
            <a:r>
              <a:rPr lang="en-GB" i="1" dirty="0">
                <a:solidFill>
                  <a:schemeClr val="tx1"/>
                </a:solidFill>
              </a:rPr>
              <a:t>Talk &amp; Surf About</a:t>
            </a:r>
            <a:r>
              <a:rPr lang="en-GB" dirty="0">
                <a:solidFill>
                  <a:schemeClr val="tx1"/>
                </a:solidFill>
              </a:rPr>
              <a:t>. [online] Available at: http://www.gamingzonecardiff.co.uk/About.aspx [Accessed 21 Nov. 2018].</a:t>
            </a:r>
            <a:endParaRPr lang="en-GB" dirty="0" smtClean="0">
              <a:solidFill>
                <a:schemeClr val="tx1"/>
              </a:solidFill>
            </a:endParaRPr>
          </a:p>
          <a:p>
            <a:r>
              <a:rPr lang="en-GB" dirty="0" smtClean="0">
                <a:solidFill>
                  <a:schemeClr val="tx1"/>
                </a:solidFill>
              </a:rPr>
              <a:t>PGL</a:t>
            </a:r>
            <a:r>
              <a:rPr lang="en-GB" dirty="0">
                <a:solidFill>
                  <a:schemeClr val="tx1"/>
                </a:solidFill>
              </a:rPr>
              <a:t>. (2018). </a:t>
            </a:r>
            <a:r>
              <a:rPr lang="en-GB" i="1" dirty="0">
                <a:solidFill>
                  <a:schemeClr val="tx1"/>
                </a:solidFill>
              </a:rPr>
              <a:t>About PGL</a:t>
            </a:r>
            <a:r>
              <a:rPr lang="en-GB" dirty="0">
                <a:solidFill>
                  <a:schemeClr val="tx1"/>
                </a:solidFill>
              </a:rPr>
              <a:t>. [online] Available at: http://www.pgl.co.uk/en-gb/about-us [Accessed 21 Nov. 2018].</a:t>
            </a:r>
            <a:endParaRPr lang="en-GB" dirty="0">
              <a:solidFill>
                <a:schemeClr val="tx1"/>
              </a:solidFill>
            </a:endParaRPr>
          </a:p>
          <a:p>
            <a:endParaRPr lang="en-GB" dirty="0"/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676595725"/>
      </p:ext>
    </p:extLst>
  </p:cSld>
  <p:clrMapOvr>
    <a:masterClrMapping/>
  </p:clrMapOvr>
</p:sld>
</file>

<file path=ppt/theme/theme1.xml><?xml version="1.0" encoding="utf-8"?>
<a:theme xmlns:a="http://schemas.openxmlformats.org/drawingml/2006/main" name="Facet">
  <a:themeElements>
    <a:clrScheme name="Facet">
      <a:dk1>
        <a:sysClr val="windowText" lastClr="000000"/>
      </a:dk1>
      <a:lt1>
        <a:sysClr val="window" lastClr="FFFFFF"/>
      </a:lt1>
      <a:dk2>
        <a:srgbClr val="2C3C43"/>
      </a:dk2>
      <a:lt2>
        <a:srgbClr val="EBEBEB"/>
      </a:lt2>
      <a:accent1>
        <a:srgbClr val="5FCBEF"/>
      </a:accent1>
      <a:accent2>
        <a:srgbClr val="2E83C3"/>
      </a:accent2>
      <a:accent3>
        <a:srgbClr val="42D0A2"/>
      </a:accent3>
      <a:accent4>
        <a:srgbClr val="2E946B"/>
      </a:accent4>
      <a:accent5>
        <a:srgbClr val="42B051"/>
      </a:accent5>
      <a:accent6>
        <a:srgbClr val="96D141"/>
      </a:accent6>
      <a:hlink>
        <a:srgbClr val="3FCDE7"/>
      </a:hlink>
      <a:folHlink>
        <a:srgbClr val="A9D3E1"/>
      </a:folHlink>
    </a:clrScheme>
    <a:fontScheme name="Facet">
      <a:majorFont>
        <a:latin typeface="Trebuchet MS" panose="020B0603020202020204"/>
        <a:ea typeface=""/>
        <a:cs typeface=""/>
        <a:font script="Jpan" typeface="メイリオ"/>
        <a:font script="Hang" typeface="맑은 고딕"/>
        <a:font script="Hans" typeface="方正姚体"/>
        <a:font script="Hant" typeface="微軟正黑體"/>
        <a:font script="Arab" typeface="Tahoma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 panose="020B0603020202020204"/>
        <a:ea typeface=""/>
        <a:cs typeface=""/>
        <a:font script="Jpan" typeface="メイリオ"/>
        <a:font script="Hang" typeface="HY그래픽M"/>
        <a:font script="Hans" typeface="华文新魏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Facet">
      <a:fillStyleLst>
        <a:solidFill>
          <a:schemeClr val="phClr"/>
        </a:solidFill>
        <a:gradFill rotWithShape="1">
          <a:gsLst>
            <a:gs pos="0">
              <a:schemeClr val="phClr">
                <a:tint val="65000"/>
                <a:lumMod val="110000"/>
              </a:schemeClr>
            </a:gs>
            <a:gs pos="88000">
              <a:schemeClr val="phClr">
                <a:tint val="9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lumMod val="100000"/>
              </a:schemeClr>
            </a:gs>
            <a:gs pos="78000">
              <a:schemeClr val="phClr">
                <a:shade val="94000"/>
                <a:lumMod val="94000"/>
              </a:schemeClr>
            </a:gs>
          </a:gsLst>
          <a:lin ang="5400000" scaled="0"/>
        </a:gradFill>
      </a:fillStyleLst>
      <a:lnStyleLst>
        <a:ln w="12700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5400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 prstMaterial="plastic">
            <a:bevelT w="0" h="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04000"/>
              </a:schemeClr>
            </a:gs>
            <a:gs pos="94000">
              <a:schemeClr val="phClr">
                <a:shade val="96000"/>
                <a:lumMod val="82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100000">
              <a:schemeClr val="phClr">
                <a:shade val="94000"/>
                <a:lumMod val="96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Facet" id="{C0C680CD-088A-49FC-A102-D699147F32B2}" vid="{0B5AB586-D108-4FC1-8368-649FE654B894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Facet</Template>
  <TotalTime>1024</TotalTime>
  <Words>1592</Words>
  <Application>Microsoft Office PowerPoint</Application>
  <PresentationFormat>Widescreen</PresentationFormat>
  <Paragraphs>213</Paragraphs>
  <Slides>14</Slides>
  <Notes>14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size="20" baseType="lpstr">
      <vt:lpstr>Arial</vt:lpstr>
      <vt:lpstr>Calibri</vt:lpstr>
      <vt:lpstr>Times New Roman</vt:lpstr>
      <vt:lpstr>Trebuchet MS</vt:lpstr>
      <vt:lpstr>Wingdings 3</vt:lpstr>
      <vt:lpstr>Facet</vt:lpstr>
      <vt:lpstr>Professional Development for Sports Industry Placement </vt:lpstr>
      <vt:lpstr>Introduction</vt:lpstr>
      <vt:lpstr>Benefits of doing a placement</vt:lpstr>
      <vt:lpstr>Employability skills</vt:lpstr>
      <vt:lpstr>Esports</vt:lpstr>
      <vt:lpstr>Esports Companies </vt:lpstr>
      <vt:lpstr>Swansea City Academy (Performance Analysis)</vt:lpstr>
      <vt:lpstr>Performance Analysis</vt:lpstr>
      <vt:lpstr>Challenger, Camp America and PGL</vt:lpstr>
      <vt:lpstr>Marketing</vt:lpstr>
      <vt:lpstr>What have I done?</vt:lpstr>
      <vt:lpstr>What’s left to do?</vt:lpstr>
      <vt:lpstr>References </vt:lpstr>
      <vt:lpstr>Company Websites</vt:lpstr>
    </vt:vector>
  </TitlesOfParts>
  <Company>University of Wales 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Professional Development for Sports Industry Placement</dc:title>
  <dc:creator>Thomas Strange</dc:creator>
  <cp:lastModifiedBy>Thomas Strange (P149428)</cp:lastModifiedBy>
  <cp:revision>76</cp:revision>
  <cp:lastPrinted>2018-11-21T15:48:39Z</cp:lastPrinted>
  <dcterms:created xsi:type="dcterms:W3CDTF">2018-10-30T14:09:35Z</dcterms:created>
  <dcterms:modified xsi:type="dcterms:W3CDTF">2018-11-21T16:32:12Z</dcterms:modified>
</cp:coreProperties>
</file>