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4" d="100"/>
          <a:sy n="64" d="100"/>
        </p:scale>
        <p:origin x="-826"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688BFDC-D66E-4864-B65C-3209B92298A0}" type="datetimeFigureOut">
              <a:rPr lang="en-US" smtClean="0"/>
              <a:pPr/>
              <a:t>3/7/2012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88BFDC-D66E-4864-B65C-3209B92298A0}" type="datetimeFigureOut">
              <a:rPr lang="en-US" smtClean="0"/>
              <a:pPr/>
              <a:t>3/7/2012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88BFDC-D66E-4864-B65C-3209B92298A0}" type="datetimeFigureOut">
              <a:rPr lang="en-US" smtClean="0"/>
              <a:pPr/>
              <a:t>3/7/2012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688BFDC-D66E-4864-B65C-3209B92298A0}" type="datetimeFigureOut">
              <a:rPr lang="en-US" smtClean="0"/>
              <a:pPr/>
              <a:t>3/7/2012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688BFDC-D66E-4864-B65C-3209B92298A0}" type="datetimeFigureOut">
              <a:rPr lang="en-US" smtClean="0"/>
              <a:pPr/>
              <a:t>3/7/2012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688BFDC-D66E-4864-B65C-3209B92298A0}" type="datetimeFigureOut">
              <a:rPr lang="en-US" smtClean="0"/>
              <a:pPr/>
              <a:t>3/7/2012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88BFDC-D66E-4864-B65C-3209B92298A0}" type="datetimeFigureOut">
              <a:rPr lang="en-US" smtClean="0"/>
              <a:pPr/>
              <a:t>3/7/2012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88BFDC-D66E-4864-B65C-3209B92298A0}" type="datetimeFigureOut">
              <a:rPr lang="en-US" smtClean="0"/>
              <a:pPr/>
              <a:t>3/7/2012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88BFDC-D66E-4864-B65C-3209B92298A0}" type="datetimeFigureOut">
              <a:rPr lang="en-US" smtClean="0"/>
              <a:pPr/>
              <a:t>3/7/2012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88BFDC-D66E-4864-B65C-3209B92298A0}" type="datetimeFigureOut">
              <a:rPr lang="en-US" smtClean="0"/>
              <a:pPr/>
              <a:t>3/7/2012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88BFDC-D66E-4864-B65C-3209B92298A0}" type="datetimeFigureOut">
              <a:rPr lang="en-US" smtClean="0"/>
              <a:pPr/>
              <a:t>3/7/2012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0EDC21-F437-483B-85E5-92D63F9100C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88BFDC-D66E-4864-B65C-3209B92298A0}" type="datetimeFigureOut">
              <a:rPr lang="en-US" smtClean="0"/>
              <a:pPr/>
              <a:t>3/7/2012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0EDC21-F437-483B-85E5-92D63F9100C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en.wikipedia.org/wiki/John_Kotter"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en.wikipedia.org/wiki/Managemen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en.wikipedia.org/wiki/Management_style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businessdictionary.com/tips/4/a-happy-employee-is-a-productive-employee.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www.money-zine.com/Career-Development/Leadership-Skill/Leadership-Theorie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3" name="Picture 9" descr="C:\Users\sc-jw\AppData\Local\Microsoft\Windows\Temporary Internet Files\Content.IE5\9SNM4E3K\MC900090653[1].wmf"/>
          <p:cNvPicPr>
            <a:picLocks noChangeAspect="1" noChangeArrowheads="1"/>
          </p:cNvPicPr>
          <p:nvPr/>
        </p:nvPicPr>
        <p:blipFill>
          <a:blip r:embed="rId2"/>
          <a:srcRect/>
          <a:stretch>
            <a:fillRect/>
          </a:stretch>
        </p:blipFill>
        <p:spPr bwMode="auto">
          <a:xfrm>
            <a:off x="0" y="2000240"/>
            <a:ext cx="1794095" cy="1845398"/>
          </a:xfrm>
          <a:prstGeom prst="rect">
            <a:avLst/>
          </a:prstGeom>
          <a:noFill/>
        </p:spPr>
      </p:pic>
      <p:grpSp>
        <p:nvGrpSpPr>
          <p:cNvPr id="1026" name="Group 2"/>
          <p:cNvGrpSpPr>
            <a:grpSpLocks/>
          </p:cNvGrpSpPr>
          <p:nvPr/>
        </p:nvGrpSpPr>
        <p:grpSpPr bwMode="auto">
          <a:xfrm>
            <a:off x="1352550" y="776288"/>
            <a:ext cx="6629400" cy="5715000"/>
            <a:chOff x="1248" y="240"/>
            <a:chExt cx="4176" cy="3600"/>
          </a:xfrm>
        </p:grpSpPr>
        <p:sp>
          <p:nvSpPr>
            <p:cNvPr id="1027" name="Pyr1"/>
            <p:cNvSpPr>
              <a:spLocks noEditPoints="1" noChangeArrowheads="1"/>
            </p:cNvSpPr>
            <p:nvPr/>
          </p:nvSpPr>
          <p:spPr bwMode="auto">
            <a:xfrm>
              <a:off x="2873" y="240"/>
              <a:ext cx="936" cy="798"/>
            </a:xfrm>
            <a:custGeom>
              <a:avLst/>
              <a:gdLst>
                <a:gd name="T0" fmla="*/ 10800 w 21600"/>
                <a:gd name="T1" fmla="*/ 0 h 21600"/>
                <a:gd name="T2" fmla="*/ 21600 w 21600"/>
                <a:gd name="T3" fmla="*/ 21600 h 21600"/>
                <a:gd name="T4" fmla="*/ 0 w 21600"/>
                <a:gd name="T5" fmla="*/ 21600 h 21600"/>
                <a:gd name="T6" fmla="*/ 5400 w 21600"/>
                <a:gd name="T7" fmla="*/ 11800 h 21600"/>
                <a:gd name="T8" fmla="*/ 16200 w 21600"/>
                <a:gd name="T9" fmla="*/ 20600 h 21600"/>
              </a:gdLst>
              <a:ahLst/>
              <a:cxnLst>
                <a:cxn ang="0">
                  <a:pos x="T0" y="T1"/>
                </a:cxn>
                <a:cxn ang="0">
                  <a:pos x="T2" y="T3"/>
                </a:cxn>
                <a:cxn ang="0">
                  <a:pos x="T4" y="T5"/>
                </a:cxn>
              </a:cxnLst>
              <a:rect l="T6" t="T7" r="T8" b="T9"/>
              <a:pathLst>
                <a:path w="21600" h="21600">
                  <a:moveTo>
                    <a:pt x="10800" y="0"/>
                  </a:moveTo>
                  <a:lnTo>
                    <a:pt x="21600" y="21600"/>
                  </a:lnTo>
                  <a:lnTo>
                    <a:pt x="0" y="21600"/>
                  </a:lnTo>
                  <a:lnTo>
                    <a:pt x="10800" y="0"/>
                  </a:lnTo>
                  <a:close/>
                </a:path>
              </a:pathLst>
            </a:custGeom>
            <a:solidFill>
              <a:srgbClr val="D8EBB3"/>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8" name="Pyr2"/>
            <p:cNvSpPr>
              <a:spLocks noEditPoints="1" noChangeArrowheads="1"/>
            </p:cNvSpPr>
            <p:nvPr/>
          </p:nvSpPr>
          <p:spPr bwMode="auto">
            <a:xfrm>
              <a:off x="2331" y="1038"/>
              <a:ext cx="2015" cy="936"/>
            </a:xfrm>
            <a:custGeom>
              <a:avLst/>
              <a:gdLst>
                <a:gd name="T0" fmla="*/ 5787 w 21600"/>
                <a:gd name="T1" fmla="*/ 0 h 21600"/>
                <a:gd name="T2" fmla="*/ 15812 w 21600"/>
                <a:gd name="T3" fmla="*/ 0 h 21600"/>
                <a:gd name="T4" fmla="*/ 21600 w 21600"/>
                <a:gd name="T5" fmla="*/ 21600 h 21600"/>
                <a:gd name="T6" fmla="*/ 0 w 21600"/>
                <a:gd name="T7" fmla="*/ 21600 h 21600"/>
                <a:gd name="T8" fmla="*/ 5787 w 21600"/>
                <a:gd name="T9" fmla="*/ 500 h 21600"/>
                <a:gd name="T10" fmla="*/ 15812 w 21600"/>
                <a:gd name="T11" fmla="*/ 21100 h 21600"/>
              </a:gdLst>
              <a:ahLst/>
              <a:cxnLst>
                <a:cxn ang="0">
                  <a:pos x="T0" y="T1"/>
                </a:cxn>
                <a:cxn ang="0">
                  <a:pos x="T2" y="T3"/>
                </a:cxn>
                <a:cxn ang="0">
                  <a:pos x="T4" y="T5"/>
                </a:cxn>
                <a:cxn ang="0">
                  <a:pos x="T6" y="T7"/>
                </a:cxn>
              </a:cxnLst>
              <a:rect l="T8" t="T9" r="T10" b="T11"/>
              <a:pathLst>
                <a:path w="21600" h="21600">
                  <a:moveTo>
                    <a:pt x="5787" y="0"/>
                  </a:moveTo>
                  <a:lnTo>
                    <a:pt x="15812" y="0"/>
                  </a:lnTo>
                  <a:lnTo>
                    <a:pt x="21600" y="21600"/>
                  </a:lnTo>
                  <a:lnTo>
                    <a:pt x="0" y="21600"/>
                  </a:lnTo>
                  <a:lnTo>
                    <a:pt x="5787" y="0"/>
                  </a:lnTo>
                  <a:close/>
                </a:path>
              </a:pathLst>
            </a:custGeom>
            <a:solidFill>
              <a:srgbClr val="CCCC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9" name="Pyr3"/>
            <p:cNvSpPr>
              <a:spLocks noEditPoints="1" noChangeArrowheads="1"/>
            </p:cNvSpPr>
            <p:nvPr/>
          </p:nvSpPr>
          <p:spPr bwMode="auto">
            <a:xfrm>
              <a:off x="1795" y="1974"/>
              <a:ext cx="3087" cy="935"/>
            </a:xfrm>
            <a:custGeom>
              <a:avLst/>
              <a:gdLst>
                <a:gd name="T0" fmla="*/ 3768 w 21600"/>
                <a:gd name="T1" fmla="*/ 0 h 21600"/>
                <a:gd name="T2" fmla="*/ 17831 w 21600"/>
                <a:gd name="T3" fmla="*/ 0 h 21600"/>
                <a:gd name="T4" fmla="*/ 21600 w 21600"/>
                <a:gd name="T5" fmla="*/ 21600 h 21600"/>
                <a:gd name="T6" fmla="*/ 0 w 21600"/>
                <a:gd name="T7" fmla="*/ 21600 h 21600"/>
                <a:gd name="T8" fmla="*/ 5287 w 21600"/>
                <a:gd name="T9" fmla="*/ 500 h 21600"/>
                <a:gd name="T10" fmla="*/ 16312 w 21600"/>
                <a:gd name="T11" fmla="*/ 21100 h 21600"/>
              </a:gdLst>
              <a:ahLst/>
              <a:cxnLst>
                <a:cxn ang="0">
                  <a:pos x="T0" y="T1"/>
                </a:cxn>
                <a:cxn ang="0">
                  <a:pos x="T2" y="T3"/>
                </a:cxn>
                <a:cxn ang="0">
                  <a:pos x="T4" y="T5"/>
                </a:cxn>
                <a:cxn ang="0">
                  <a:pos x="T6" y="T7"/>
                </a:cxn>
              </a:cxnLst>
              <a:rect l="T8" t="T9" r="T10" b="T11"/>
              <a:pathLst>
                <a:path w="21600" h="21600">
                  <a:moveTo>
                    <a:pt x="3768" y="0"/>
                  </a:moveTo>
                  <a:lnTo>
                    <a:pt x="17831" y="0"/>
                  </a:lnTo>
                  <a:lnTo>
                    <a:pt x="21600" y="21600"/>
                  </a:lnTo>
                  <a:lnTo>
                    <a:pt x="0" y="21600"/>
                  </a:lnTo>
                  <a:lnTo>
                    <a:pt x="3768" y="0"/>
                  </a:lnTo>
                  <a:close/>
                </a:path>
              </a:pathLst>
            </a:custGeom>
            <a:solidFill>
              <a:srgbClr val="FFBE7D"/>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30" name="Pyr4"/>
            <p:cNvSpPr>
              <a:spLocks noEditPoints="1" noChangeArrowheads="1"/>
            </p:cNvSpPr>
            <p:nvPr/>
          </p:nvSpPr>
          <p:spPr bwMode="auto">
            <a:xfrm>
              <a:off x="1248" y="2904"/>
              <a:ext cx="4176" cy="936"/>
            </a:xfrm>
            <a:custGeom>
              <a:avLst/>
              <a:gdLst>
                <a:gd name="T0" fmla="*/ 2793 w 21600"/>
                <a:gd name="T1" fmla="*/ 0 h 21600"/>
                <a:gd name="T2" fmla="*/ 18806 w 21600"/>
                <a:gd name="T3" fmla="*/ 0 h 21600"/>
                <a:gd name="T4" fmla="*/ 21600 w 21600"/>
                <a:gd name="T5" fmla="*/ 21600 h 21600"/>
                <a:gd name="T6" fmla="*/ 0 w 21600"/>
                <a:gd name="T7" fmla="*/ 21600 h 21600"/>
                <a:gd name="T8" fmla="*/ 3287 w 21600"/>
                <a:gd name="T9" fmla="*/ 500 h 21600"/>
                <a:gd name="T10" fmla="*/ 17312 w 21600"/>
                <a:gd name="T11" fmla="*/ 21100 h 21600"/>
              </a:gdLst>
              <a:ahLst/>
              <a:cxnLst>
                <a:cxn ang="0">
                  <a:pos x="T0" y="T1"/>
                </a:cxn>
                <a:cxn ang="0">
                  <a:pos x="T2" y="T3"/>
                </a:cxn>
                <a:cxn ang="0">
                  <a:pos x="T4" y="T5"/>
                </a:cxn>
                <a:cxn ang="0">
                  <a:pos x="T6" y="T7"/>
                </a:cxn>
              </a:cxnLst>
              <a:rect l="T8" t="T9" r="T10" b="T11"/>
              <a:pathLst>
                <a:path w="21600" h="21600">
                  <a:moveTo>
                    <a:pt x="2793" y="0"/>
                  </a:moveTo>
                  <a:lnTo>
                    <a:pt x="18806" y="0"/>
                  </a:lnTo>
                  <a:lnTo>
                    <a:pt x="21600" y="21600"/>
                  </a:lnTo>
                  <a:lnTo>
                    <a:pt x="0" y="21600"/>
                  </a:lnTo>
                  <a:lnTo>
                    <a:pt x="2793" y="0"/>
                  </a:lnTo>
                  <a:close/>
                </a:path>
              </a:pathLst>
            </a:custGeom>
            <a:solidFill>
              <a:srgbClr val="FFFFCC"/>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grpSp>
      <p:sp>
        <p:nvSpPr>
          <p:cNvPr id="2" name="Title 1"/>
          <p:cNvSpPr>
            <a:spLocks noGrp="1"/>
          </p:cNvSpPr>
          <p:nvPr>
            <p:ph type="title"/>
          </p:nvPr>
        </p:nvSpPr>
        <p:spPr>
          <a:xfrm>
            <a:off x="357158" y="2428868"/>
            <a:ext cx="8229600" cy="1143000"/>
          </a:xfrm>
        </p:spPr>
        <p:txBody>
          <a:bodyPr>
            <a:noAutofit/>
          </a:bodyPr>
          <a:lstStyle/>
          <a:p>
            <a:r>
              <a:rPr lang="en-GB" sz="9600" dirty="0" smtClean="0"/>
              <a:t>Management</a:t>
            </a:r>
            <a:endParaRPr lang="en-GB" sz="9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330"/>
            <a:ext cx="8229600" cy="1143000"/>
          </a:xfrm>
        </p:spPr>
        <p:txBody>
          <a:bodyPr/>
          <a:lstStyle/>
          <a:p>
            <a:r>
              <a:rPr lang="en-GB" u="sng" dirty="0" smtClean="0"/>
              <a:t>Leadership &amp; Management</a:t>
            </a:r>
            <a:endParaRPr lang="en-GB" u="sng" dirty="0"/>
          </a:p>
        </p:txBody>
      </p:sp>
      <p:sp>
        <p:nvSpPr>
          <p:cNvPr id="3" name="Content Placeholder 2"/>
          <p:cNvSpPr>
            <a:spLocks noGrp="1"/>
          </p:cNvSpPr>
          <p:nvPr>
            <p:ph idx="1"/>
          </p:nvPr>
        </p:nvSpPr>
        <p:spPr>
          <a:xfrm>
            <a:off x="0" y="714356"/>
            <a:ext cx="9144000" cy="6143644"/>
          </a:xfrm>
        </p:spPr>
        <p:txBody>
          <a:bodyPr>
            <a:normAutofit fontScale="92500" lnSpcReduction="20000"/>
          </a:bodyPr>
          <a:lstStyle/>
          <a:p>
            <a:r>
              <a:rPr lang="en-GB" sz="2000" dirty="0" smtClean="0"/>
              <a:t>“</a:t>
            </a:r>
            <a:r>
              <a:rPr lang="en-GB" sz="2000" dirty="0"/>
              <a:t> Management is doing things right; leadership is doing the right things</a:t>
            </a:r>
            <a:r>
              <a:rPr lang="en-GB" sz="2000" dirty="0" smtClean="0"/>
              <a:t>.”  </a:t>
            </a:r>
            <a:r>
              <a:rPr lang="en-GB" sz="2000" dirty="0" err="1" smtClean="0"/>
              <a:t>Drucker</a:t>
            </a:r>
            <a:r>
              <a:rPr lang="en-GB" sz="2000" dirty="0" smtClean="0"/>
              <a:t>.</a:t>
            </a:r>
          </a:p>
          <a:p>
            <a:r>
              <a:rPr lang="en-GB" sz="2000" dirty="0" smtClean="0"/>
              <a:t>Management includes </a:t>
            </a:r>
            <a:r>
              <a:rPr lang="en-GB" sz="2000" dirty="0"/>
              <a:t>planning, </a:t>
            </a:r>
            <a:r>
              <a:rPr lang="en-GB" sz="2000" dirty="0" smtClean="0"/>
              <a:t>organising</a:t>
            </a:r>
            <a:r>
              <a:rPr lang="en-GB" sz="2000" dirty="0"/>
              <a:t>, </a:t>
            </a:r>
            <a:r>
              <a:rPr lang="en-GB" sz="2000" dirty="0" smtClean="0"/>
              <a:t>resourcing </a:t>
            </a:r>
            <a:r>
              <a:rPr lang="en-GB" sz="2000" dirty="0"/>
              <a:t>and </a:t>
            </a:r>
            <a:r>
              <a:rPr lang="en-GB" sz="2000" b="1" dirty="0" smtClean="0"/>
              <a:t>supporting</a:t>
            </a:r>
            <a:r>
              <a:rPr lang="en-GB" sz="2000" dirty="0" smtClean="0"/>
              <a:t> people.</a:t>
            </a:r>
          </a:p>
          <a:p>
            <a:r>
              <a:rPr lang="en-GB" sz="2000" b="1" dirty="0" smtClean="0"/>
              <a:t>OLD: </a:t>
            </a:r>
            <a:r>
              <a:rPr lang="en-GB" sz="2000" dirty="0" smtClean="0"/>
              <a:t>Management includes planning, organising and </a:t>
            </a:r>
            <a:r>
              <a:rPr lang="en-GB" sz="2000" b="1" dirty="0" smtClean="0"/>
              <a:t>controlling</a:t>
            </a:r>
            <a:r>
              <a:rPr lang="en-GB" sz="2000" dirty="0" smtClean="0"/>
              <a:t> people.</a:t>
            </a:r>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endParaRPr lang="en-GB" sz="2000" dirty="0" smtClean="0"/>
          </a:p>
          <a:p>
            <a:pPr>
              <a:buNone/>
            </a:pPr>
            <a:endParaRPr lang="en-GB" sz="2000" dirty="0" smtClean="0"/>
          </a:p>
          <a:p>
            <a:pPr>
              <a:buNone/>
            </a:pPr>
            <a:endParaRPr lang="en-GB" sz="2000" b="1" dirty="0" smtClean="0"/>
          </a:p>
          <a:p>
            <a:pPr>
              <a:buNone/>
            </a:pPr>
            <a:endParaRPr lang="en-GB" sz="2000" b="1" dirty="0" smtClean="0"/>
          </a:p>
          <a:p>
            <a:pPr>
              <a:buNone/>
            </a:pPr>
            <a:r>
              <a:rPr lang="en-GB" sz="2000" b="1" dirty="0" smtClean="0"/>
              <a:t>Holistic development: </a:t>
            </a:r>
            <a:r>
              <a:rPr lang="en-GB" sz="2000" dirty="0" smtClean="0"/>
              <a:t>Leaders, managers, labour, People in today's democratic world, in digital decentralised and flat structured organisations require both sets of skills for everyday life and in order to operate effectively within organisations and with external  partners.</a:t>
            </a:r>
          </a:p>
          <a:p>
            <a:pPr>
              <a:buNone/>
            </a:pPr>
            <a:endParaRPr lang="en-GB" sz="2000" dirty="0"/>
          </a:p>
        </p:txBody>
      </p:sp>
      <p:graphicFrame>
        <p:nvGraphicFramePr>
          <p:cNvPr id="4" name="Table 3"/>
          <p:cNvGraphicFramePr>
            <a:graphicFrameLocks noGrp="1"/>
          </p:cNvGraphicFramePr>
          <p:nvPr/>
        </p:nvGraphicFramePr>
        <p:xfrm>
          <a:off x="785786" y="1692036"/>
          <a:ext cx="7429552" cy="3941064"/>
        </p:xfrm>
        <a:graphic>
          <a:graphicData uri="http://schemas.openxmlformats.org/drawingml/2006/table">
            <a:tbl>
              <a:tblPr/>
              <a:tblGrid>
                <a:gridCol w="3714776"/>
                <a:gridCol w="3714776"/>
              </a:tblGrid>
              <a:tr h="0">
                <a:tc>
                  <a:txBody>
                    <a:bodyPr/>
                    <a:lstStyle/>
                    <a:p>
                      <a:pPr algn="ctr">
                        <a:lnSpc>
                          <a:spcPct val="115000"/>
                        </a:lnSpc>
                        <a:spcAft>
                          <a:spcPts val="0"/>
                        </a:spcAft>
                      </a:pPr>
                      <a:r>
                        <a:rPr lang="en-GB" sz="2000" b="1" dirty="0">
                          <a:latin typeface="Arial"/>
                          <a:ea typeface="Times New Roman"/>
                          <a:cs typeface="Times New Roman"/>
                        </a:rPr>
                        <a:t>Leadership</a:t>
                      </a:r>
                      <a:endParaRPr lang="en-GB" sz="2000" dirty="0">
                        <a:latin typeface="Calibri"/>
                        <a:ea typeface="Calibri"/>
                        <a:cs typeface="Times New Roman"/>
                      </a:endParaRPr>
                    </a:p>
                  </a:txBody>
                  <a:tcPr marL="66675" marR="66675" marT="66675" marB="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CCCC"/>
                    </a:solidFill>
                  </a:tcPr>
                </a:tc>
                <a:tc>
                  <a:txBody>
                    <a:bodyPr/>
                    <a:lstStyle/>
                    <a:p>
                      <a:pPr algn="ctr">
                        <a:lnSpc>
                          <a:spcPct val="115000"/>
                        </a:lnSpc>
                        <a:spcAft>
                          <a:spcPts val="0"/>
                        </a:spcAft>
                      </a:pPr>
                      <a:r>
                        <a:rPr lang="en-GB" sz="2000" b="1" dirty="0">
                          <a:latin typeface="Arial"/>
                          <a:ea typeface="Times New Roman"/>
                          <a:cs typeface="Times New Roman"/>
                        </a:rPr>
                        <a:t>Management</a:t>
                      </a:r>
                      <a:endParaRPr lang="en-GB" sz="2000" dirty="0">
                        <a:latin typeface="Calibri"/>
                        <a:ea typeface="Calibri"/>
                        <a:cs typeface="Times New Roman"/>
                      </a:endParaRPr>
                    </a:p>
                  </a:txBody>
                  <a:tcPr marL="66675" marR="66675" marT="66675" marB="66675"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CCCCCC"/>
                    </a:solidFill>
                  </a:tcPr>
                </a:tc>
              </a:tr>
              <a:tr h="0">
                <a:tc>
                  <a:txBody>
                    <a:bodyPr/>
                    <a:lstStyle/>
                    <a:p>
                      <a:pPr>
                        <a:lnSpc>
                          <a:spcPct val="115000"/>
                        </a:lnSpc>
                        <a:spcAft>
                          <a:spcPts val="0"/>
                        </a:spcAft>
                      </a:pPr>
                      <a:r>
                        <a:rPr lang="en-GB" sz="1800" dirty="0">
                          <a:latin typeface="Arial"/>
                          <a:ea typeface="Times New Roman"/>
                          <a:cs typeface="Times New Roman"/>
                        </a:rPr>
                        <a:t>Has vision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a:latin typeface="Arial"/>
                          <a:ea typeface="Times New Roman"/>
                          <a:cs typeface="Times New Roman"/>
                        </a:rPr>
                        <a:t>Has realistic expectations</a:t>
                      </a:r>
                      <a:endParaRPr lang="en-GB" sz="180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smtClean="0">
                          <a:latin typeface="Arial"/>
                          <a:ea typeface="Times New Roman"/>
                          <a:cs typeface="Times New Roman"/>
                        </a:rPr>
                        <a:t>Intuition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Calibri"/>
                          <a:cs typeface="Times New Roman"/>
                        </a:rPr>
                        <a:t>Practical</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a:latin typeface="Arial"/>
                          <a:ea typeface="Times New Roman"/>
                          <a:cs typeface="Times New Roman"/>
                        </a:rPr>
                        <a:t>Seeks effectiveness - do the right thing</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a:latin typeface="Arial"/>
                          <a:ea typeface="Times New Roman"/>
                          <a:cs typeface="Times New Roman"/>
                        </a:rPr>
                        <a:t>Seeks efficiency - do things right</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a:latin typeface="Arial"/>
                          <a:ea typeface="Times New Roman"/>
                          <a:cs typeface="Times New Roman"/>
                        </a:rPr>
                        <a:t>Provides direction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Communicates direction</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smtClean="0">
                          <a:latin typeface="Arial"/>
                          <a:ea typeface="Calibri"/>
                          <a:cs typeface="Times New Roman"/>
                        </a:rPr>
                        <a:t>Identify New Opportunities</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Achieve</a:t>
                      </a:r>
                      <a:r>
                        <a:rPr lang="en-GB" sz="1800" baseline="0" dirty="0" smtClean="0">
                          <a:latin typeface="Arial"/>
                          <a:ea typeface="Times New Roman"/>
                          <a:cs typeface="Times New Roman"/>
                        </a:rPr>
                        <a:t> objectives</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smtClean="0">
                          <a:latin typeface="Arial"/>
                          <a:ea typeface="Times New Roman"/>
                          <a:cs typeface="Times New Roman"/>
                        </a:rPr>
                        <a:t>Empower </a:t>
                      </a:r>
                      <a:r>
                        <a:rPr lang="en-GB" sz="1800" dirty="0">
                          <a:latin typeface="Arial"/>
                          <a:ea typeface="Times New Roman"/>
                          <a:cs typeface="Times New Roman"/>
                        </a:rPr>
                        <a:t>people</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Inform </a:t>
                      </a:r>
                      <a:r>
                        <a:rPr lang="en-GB" sz="1800" dirty="0">
                          <a:latin typeface="Arial"/>
                          <a:ea typeface="Times New Roman"/>
                          <a:cs typeface="Times New Roman"/>
                        </a:rPr>
                        <a:t>people</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r h="0">
                <a:tc>
                  <a:txBody>
                    <a:bodyPr/>
                    <a:lstStyle/>
                    <a:p>
                      <a:pPr>
                        <a:lnSpc>
                          <a:spcPct val="115000"/>
                        </a:lnSpc>
                        <a:spcAft>
                          <a:spcPts val="0"/>
                        </a:spcAft>
                      </a:pPr>
                      <a:r>
                        <a:rPr lang="en-GB" sz="1800" dirty="0" smtClean="0">
                          <a:latin typeface="Arial"/>
                          <a:ea typeface="Times New Roman"/>
                          <a:cs typeface="Times New Roman"/>
                        </a:rPr>
                        <a:t>Operate from Heart</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c>
                  <a:txBody>
                    <a:bodyPr/>
                    <a:lstStyle/>
                    <a:p>
                      <a:pPr>
                        <a:lnSpc>
                          <a:spcPct val="115000"/>
                        </a:lnSpc>
                        <a:spcAft>
                          <a:spcPts val="0"/>
                        </a:spcAft>
                      </a:pPr>
                      <a:r>
                        <a:rPr lang="en-GB" sz="1800" dirty="0" smtClean="0">
                          <a:latin typeface="Arial"/>
                          <a:ea typeface="Times New Roman"/>
                          <a:cs typeface="Times New Roman"/>
                        </a:rPr>
                        <a:t>Operate from Head</a:t>
                      </a:r>
                      <a:endParaRPr lang="en-GB" sz="1800" dirty="0">
                        <a:latin typeface="Calibri"/>
                        <a:ea typeface="Calibri"/>
                        <a:cs typeface="Times New Roman"/>
                      </a:endParaRPr>
                    </a:p>
                  </a:txBody>
                  <a:tcPr marL="66675" marR="66675" marT="66675" marB="66675">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EEEEE"/>
                    </a:solidFill>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What is Management?</a:t>
            </a:r>
            <a:endParaRPr lang="en-GB" u="sng" dirty="0"/>
          </a:p>
        </p:txBody>
      </p:sp>
      <p:sp>
        <p:nvSpPr>
          <p:cNvPr id="3" name="Content Placeholder 2"/>
          <p:cNvSpPr>
            <a:spLocks noGrp="1"/>
          </p:cNvSpPr>
          <p:nvPr>
            <p:ph idx="1"/>
          </p:nvPr>
        </p:nvSpPr>
        <p:spPr/>
        <p:txBody>
          <a:bodyPr/>
          <a:lstStyle/>
          <a:p>
            <a:r>
              <a:rPr lang="en-GB" dirty="0" smtClean="0"/>
              <a:t>Reflect and write down your definition of Management?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Management</a:t>
            </a:r>
            <a:endParaRPr lang="en-GB" u="sng" dirty="0"/>
          </a:p>
        </p:txBody>
      </p:sp>
      <p:sp>
        <p:nvSpPr>
          <p:cNvPr id="4" name="TextBox 3"/>
          <p:cNvSpPr txBox="1"/>
          <p:nvPr/>
        </p:nvSpPr>
        <p:spPr>
          <a:xfrm>
            <a:off x="0" y="1572174"/>
            <a:ext cx="9144000" cy="3785652"/>
          </a:xfrm>
          <a:prstGeom prst="rect">
            <a:avLst/>
          </a:prstGeom>
          <a:noFill/>
        </p:spPr>
        <p:txBody>
          <a:bodyPr wrap="square" rtlCol="0">
            <a:spAutoFit/>
          </a:bodyPr>
          <a:lstStyle/>
          <a:p>
            <a:r>
              <a:rPr lang="en-GB" sz="2400" dirty="0" smtClean="0"/>
              <a:t>Management comprises planning, organizing, resourcing, </a:t>
            </a:r>
            <a:r>
              <a:rPr lang="en-GB" sz="2400" dirty="0" err="1" smtClean="0"/>
              <a:t>suppoprting</a:t>
            </a:r>
            <a:r>
              <a:rPr lang="en-GB" sz="2400" dirty="0" smtClean="0"/>
              <a:t> and directing, a group of one or more people for the purpose of accomplishing an objective. </a:t>
            </a:r>
          </a:p>
          <a:p>
            <a:endParaRPr lang="en-GB" sz="2400" dirty="0" smtClean="0"/>
          </a:p>
          <a:p>
            <a:r>
              <a:rPr lang="en-GB" sz="2400" dirty="0" smtClean="0"/>
              <a:t>Management is the act of getting people together to accomplish desired goals and objectives efficiently and effectively. </a:t>
            </a:r>
          </a:p>
          <a:p>
            <a:pPr lvl="0"/>
            <a:endParaRPr lang="en-GB" sz="2400" dirty="0" smtClean="0"/>
          </a:p>
          <a:p>
            <a:pPr lvl="0"/>
            <a:r>
              <a:rPr lang="en-GB" sz="2400" dirty="0" smtClean="0"/>
              <a:t>Directors and managers have the power and responsibility to make decisions to manage an enterprise. </a:t>
            </a:r>
          </a:p>
          <a:p>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Management Theory</a:t>
            </a:r>
            <a:endParaRPr lang="en-GB" u="sng" dirty="0"/>
          </a:p>
        </p:txBody>
      </p:sp>
      <p:sp>
        <p:nvSpPr>
          <p:cNvPr id="3" name="Content Placeholder 2"/>
          <p:cNvSpPr>
            <a:spLocks noGrp="1"/>
          </p:cNvSpPr>
          <p:nvPr>
            <p:ph idx="1"/>
          </p:nvPr>
        </p:nvSpPr>
        <p:spPr>
          <a:xfrm>
            <a:off x="0" y="1189053"/>
            <a:ext cx="9144000" cy="4525963"/>
          </a:xfrm>
        </p:spPr>
        <p:txBody>
          <a:bodyPr>
            <a:normAutofit fontScale="70000" lnSpcReduction="20000"/>
          </a:bodyPr>
          <a:lstStyle/>
          <a:p>
            <a:r>
              <a:rPr lang="en-GB" dirty="0" smtClean="0"/>
              <a:t>Frenchman</a:t>
            </a:r>
            <a:r>
              <a:rPr lang="en-GB" dirty="0"/>
              <a:t> </a:t>
            </a:r>
            <a:r>
              <a:rPr lang="en-GB" b="1" dirty="0"/>
              <a:t>Henri </a:t>
            </a:r>
            <a:r>
              <a:rPr lang="en-GB" b="1" dirty="0" err="1" smtClean="0"/>
              <a:t>Fayol</a:t>
            </a:r>
            <a:r>
              <a:rPr lang="en-GB" b="1" dirty="0" smtClean="0"/>
              <a:t> </a:t>
            </a:r>
            <a:r>
              <a:rPr lang="en-GB" dirty="0" smtClean="0"/>
              <a:t>(</a:t>
            </a:r>
            <a:r>
              <a:rPr lang="en-GB" dirty="0"/>
              <a:t>1841 -1925</a:t>
            </a:r>
            <a:r>
              <a:rPr lang="en-GB" dirty="0" smtClean="0"/>
              <a:t>)</a:t>
            </a:r>
            <a:r>
              <a:rPr lang="en-GB" dirty="0"/>
              <a:t> considers management to consist of </a:t>
            </a:r>
            <a:r>
              <a:rPr lang="en-GB" b="1" dirty="0"/>
              <a:t>six functions</a:t>
            </a:r>
            <a:r>
              <a:rPr lang="en-GB" dirty="0" smtClean="0"/>
              <a:t>: forecasting</a:t>
            </a:r>
            <a:r>
              <a:rPr lang="en-GB" dirty="0"/>
              <a:t>, planning, organizing, commanding, coordinating, controlling. He was one of the most influential contributors to modern concepts of management.</a:t>
            </a:r>
          </a:p>
          <a:p>
            <a:r>
              <a:rPr lang="en-GB" dirty="0"/>
              <a:t>Another way of thinking, </a:t>
            </a:r>
            <a:r>
              <a:rPr lang="en-GB" b="1" dirty="0"/>
              <a:t>Mary Parker Follett </a:t>
            </a:r>
            <a:r>
              <a:rPr lang="en-GB" dirty="0"/>
              <a:t>(1868–1933</a:t>
            </a:r>
            <a:r>
              <a:rPr lang="en-GB" dirty="0" smtClean="0"/>
              <a:t>) </a:t>
            </a:r>
            <a:r>
              <a:rPr lang="en-GB" dirty="0"/>
              <a:t>defined management as "the art of getting things done through people". </a:t>
            </a:r>
          </a:p>
          <a:p>
            <a:r>
              <a:rPr lang="en-GB" dirty="0"/>
              <a:t>One habit of thought regards management as equivalent to "</a:t>
            </a:r>
            <a:r>
              <a:rPr lang="en-GB" b="1" dirty="0"/>
              <a:t>business </a:t>
            </a:r>
            <a:r>
              <a:rPr lang="en-GB" b="1" dirty="0" smtClean="0"/>
              <a:t>administration</a:t>
            </a:r>
            <a:r>
              <a:rPr lang="en-GB" dirty="0" smtClean="0"/>
              <a:t>“.</a:t>
            </a:r>
            <a:endParaRPr lang="en-GB" dirty="0"/>
          </a:p>
          <a:p>
            <a:r>
              <a:rPr lang="en-GB" dirty="0" smtClean="0"/>
              <a:t>Historically use </a:t>
            </a:r>
            <a:r>
              <a:rPr lang="en-GB" dirty="0"/>
              <a:t>of the term </a:t>
            </a:r>
            <a:r>
              <a:rPr lang="en-GB" dirty="0" smtClean="0"/>
              <a:t>Management was </a:t>
            </a:r>
            <a:r>
              <a:rPr lang="en-GB" dirty="0"/>
              <a:t>often contrasted with the term "</a:t>
            </a:r>
            <a:r>
              <a:rPr lang="en-GB" b="1" dirty="0"/>
              <a:t>Labor</a:t>
            </a:r>
            <a:r>
              <a:rPr lang="en-GB" dirty="0"/>
              <a:t>" referring to those being managed</a:t>
            </a:r>
            <a:r>
              <a:rPr lang="en-GB" dirty="0" smtClean="0"/>
              <a:t>.</a:t>
            </a:r>
          </a:p>
          <a:p>
            <a:r>
              <a:rPr lang="en-GB" dirty="0" smtClean="0"/>
              <a:t>Management </a:t>
            </a:r>
            <a:r>
              <a:rPr lang="en-GB" dirty="0"/>
              <a:t>has as its primary function the satisfaction of a range of </a:t>
            </a:r>
            <a:r>
              <a:rPr lang="en-GB" b="1" dirty="0"/>
              <a:t>stakeholders</a:t>
            </a:r>
            <a:r>
              <a:rPr lang="en-GB" dirty="0"/>
              <a:t>. This typically involves making a profit (for the shareholders), creating valued products at a reasonable cost (for customers), and providing rewarding employment opportunities (for employees). </a:t>
            </a:r>
          </a:p>
          <a:p>
            <a:pPr>
              <a:buNone/>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6 Management branches</a:t>
            </a:r>
            <a:endParaRPr lang="en-GB" u="sng" dirty="0"/>
          </a:p>
        </p:txBody>
      </p:sp>
      <p:sp>
        <p:nvSpPr>
          <p:cNvPr id="3" name="Content Placeholder 2"/>
          <p:cNvSpPr>
            <a:spLocks noGrp="1"/>
          </p:cNvSpPr>
          <p:nvPr>
            <p:ph idx="1"/>
          </p:nvPr>
        </p:nvSpPr>
        <p:spPr>
          <a:xfrm>
            <a:off x="457200" y="1857364"/>
            <a:ext cx="8229600" cy="4525963"/>
          </a:xfrm>
        </p:spPr>
        <p:txBody>
          <a:bodyPr>
            <a:normAutofit fontScale="92500"/>
          </a:bodyPr>
          <a:lstStyle/>
          <a:p>
            <a:pPr lvl="0"/>
            <a:r>
              <a:rPr lang="en-GB" dirty="0" smtClean="0"/>
              <a:t>Human </a:t>
            </a:r>
            <a:r>
              <a:rPr lang="en-GB" dirty="0"/>
              <a:t>resource management</a:t>
            </a:r>
          </a:p>
          <a:p>
            <a:pPr lvl="0"/>
            <a:r>
              <a:rPr lang="en-GB" dirty="0"/>
              <a:t>Operations management or production management</a:t>
            </a:r>
          </a:p>
          <a:p>
            <a:pPr lvl="0"/>
            <a:r>
              <a:rPr lang="en-GB" dirty="0"/>
              <a:t>Strategic management</a:t>
            </a:r>
          </a:p>
          <a:p>
            <a:pPr lvl="0"/>
            <a:r>
              <a:rPr lang="en-GB" dirty="0"/>
              <a:t>Marketing management</a:t>
            </a:r>
          </a:p>
          <a:p>
            <a:pPr lvl="0"/>
            <a:r>
              <a:rPr lang="en-GB" dirty="0"/>
              <a:t>Financial management</a:t>
            </a:r>
          </a:p>
          <a:p>
            <a:pPr lvl="0"/>
            <a:r>
              <a:rPr lang="en-GB" dirty="0"/>
              <a:t>Information technology management responsible for management information systems</a:t>
            </a:r>
          </a:p>
          <a:p>
            <a:endParaRPr lang="en-GB" dirty="0"/>
          </a:p>
        </p:txBody>
      </p:sp>
      <p:sp>
        <p:nvSpPr>
          <p:cNvPr id="4" name="TextBox 3"/>
          <p:cNvSpPr txBox="1"/>
          <p:nvPr/>
        </p:nvSpPr>
        <p:spPr>
          <a:xfrm>
            <a:off x="0" y="1071546"/>
            <a:ext cx="9144000" cy="923330"/>
          </a:xfrm>
          <a:prstGeom prst="rect">
            <a:avLst/>
          </a:prstGeom>
          <a:noFill/>
        </p:spPr>
        <p:txBody>
          <a:bodyPr wrap="square" rtlCol="0">
            <a:spAutoFit/>
          </a:bodyPr>
          <a:lstStyle/>
          <a:p>
            <a:r>
              <a:rPr lang="en-GB" dirty="0" smtClean="0"/>
              <a:t>Towards the end of the </a:t>
            </a:r>
            <a:r>
              <a:rPr lang="en-GB" b="1" dirty="0" smtClean="0"/>
              <a:t>20th century</a:t>
            </a:r>
            <a:r>
              <a:rPr lang="en-GB" dirty="0" smtClean="0"/>
              <a:t>, business management came to consist of six separate branches, namely:</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u="sng" dirty="0"/>
              <a:t>21st </a:t>
            </a:r>
            <a:r>
              <a:rPr lang="en-GB" u="sng" dirty="0" smtClean="0"/>
              <a:t>century Management</a:t>
            </a:r>
            <a:endParaRPr lang="en-GB" u="sng" dirty="0"/>
          </a:p>
        </p:txBody>
      </p:sp>
      <p:sp>
        <p:nvSpPr>
          <p:cNvPr id="3" name="Content Placeholder 2"/>
          <p:cNvSpPr>
            <a:spLocks noGrp="1"/>
          </p:cNvSpPr>
          <p:nvPr>
            <p:ph idx="1"/>
          </p:nvPr>
        </p:nvSpPr>
        <p:spPr>
          <a:xfrm>
            <a:off x="0" y="1214422"/>
            <a:ext cx="9144000" cy="5143536"/>
          </a:xfrm>
        </p:spPr>
        <p:txBody>
          <a:bodyPr>
            <a:noAutofit/>
          </a:bodyPr>
          <a:lstStyle/>
          <a:p>
            <a:pPr>
              <a:buNone/>
            </a:pPr>
            <a:r>
              <a:rPr lang="en-GB" sz="1800" dirty="0"/>
              <a:t>In the 21st century </a:t>
            </a:r>
            <a:r>
              <a:rPr lang="en-GB" sz="1800" dirty="0" smtClean="0"/>
              <a:t>some main developments include:</a:t>
            </a:r>
          </a:p>
          <a:p>
            <a:r>
              <a:rPr lang="en-GB" sz="1800" b="1" dirty="0" smtClean="0"/>
              <a:t>Business ethics</a:t>
            </a:r>
            <a:r>
              <a:rPr lang="en-GB" sz="1800" b="1" dirty="0"/>
              <a:t>.</a:t>
            </a:r>
            <a:endParaRPr lang="en-GB" sz="1800" b="1" dirty="0" smtClean="0"/>
          </a:p>
          <a:p>
            <a:r>
              <a:rPr lang="en-GB" sz="1800" b="1" dirty="0" smtClean="0"/>
              <a:t>Social Enterprise.</a:t>
            </a:r>
          </a:p>
          <a:p>
            <a:r>
              <a:rPr lang="en-GB" sz="1800" b="1" dirty="0" smtClean="0"/>
              <a:t>Staff Development and empowerment.</a:t>
            </a:r>
          </a:p>
          <a:p>
            <a:r>
              <a:rPr lang="en-GB" sz="1800" b="1" dirty="0" smtClean="0"/>
              <a:t>Virtual Management </a:t>
            </a:r>
            <a:r>
              <a:rPr lang="en-GB" sz="1800" dirty="0" smtClean="0"/>
              <a:t>such as use of Network technology to  plan, organise and implement activities, sometimes for virtual organisations that have no brick &amp; mortar.</a:t>
            </a:r>
          </a:p>
          <a:p>
            <a:r>
              <a:rPr lang="en-GB" sz="1800" b="1" dirty="0" smtClean="0"/>
              <a:t>Democracy</a:t>
            </a:r>
            <a:r>
              <a:rPr lang="en-GB" sz="1800" dirty="0"/>
              <a:t> </a:t>
            </a:r>
            <a:r>
              <a:rPr lang="en-GB" sz="1800" dirty="0" smtClean="0"/>
              <a:t>involves distributing </a:t>
            </a:r>
            <a:r>
              <a:rPr lang="en-GB" sz="1800" dirty="0"/>
              <a:t>all management functions among the workers, each of whom takes on a portion of the work. </a:t>
            </a:r>
            <a:r>
              <a:rPr lang="en-GB" sz="1800" dirty="0" smtClean="0"/>
              <a:t>All </a:t>
            </a:r>
            <a:r>
              <a:rPr lang="en-GB" sz="1800" dirty="0"/>
              <a:t>management to some degree embraces democratic </a:t>
            </a:r>
            <a:r>
              <a:rPr lang="en-GB" sz="1800" dirty="0" smtClean="0"/>
              <a:t>. Despite </a:t>
            </a:r>
            <a:r>
              <a:rPr lang="en-GB" sz="1800" dirty="0"/>
              <a:t>the move toward workplace democracy, command-and-control organization structures remain </a:t>
            </a:r>
            <a:r>
              <a:rPr lang="en-GB" sz="1800" dirty="0" smtClean="0"/>
              <a:t>commonplace. </a:t>
            </a:r>
            <a:endParaRPr lang="en-GB" sz="1800" baseline="30000" dirty="0" smtClean="0"/>
          </a:p>
          <a:p>
            <a:r>
              <a:rPr lang="en-GB" sz="1800" b="1" dirty="0" smtClean="0"/>
              <a:t>BPM: Business Process management </a:t>
            </a:r>
            <a:r>
              <a:rPr lang="en-GB" sz="1800" dirty="0" smtClean="0"/>
              <a:t>rather than function management of the 20</a:t>
            </a:r>
            <a:r>
              <a:rPr lang="en-GB" sz="1800" baseline="30000" dirty="0" smtClean="0"/>
              <a:t>th</a:t>
            </a:r>
            <a:r>
              <a:rPr lang="en-GB" sz="1800" dirty="0" smtClean="0"/>
              <a:t> century,  it is sometimes difficult to subdivide management into functional categories as business processes simultaneously involve several categories. </a:t>
            </a:r>
            <a:r>
              <a:rPr lang="en-GB" sz="1800" b="1" dirty="0" smtClean="0"/>
              <a:t>Business process management</a:t>
            </a:r>
            <a:r>
              <a:rPr lang="en-GB" sz="1800" dirty="0" smtClean="0"/>
              <a:t> (BPM) is a management approach focused on aligning all aspects of an organization with the wants and needs of clients. It is a </a:t>
            </a:r>
            <a:r>
              <a:rPr lang="en-GB" sz="1800" b="1" dirty="0" smtClean="0"/>
              <a:t>holistic management approach</a:t>
            </a:r>
            <a:r>
              <a:rPr lang="en-GB" sz="1800" dirty="0" smtClean="0"/>
              <a:t> that promotes business effectiveness and efficiency while striving for innovation, flexibility, and integration with technology.</a:t>
            </a:r>
          </a:p>
          <a:p>
            <a:endParaRPr lang="en-GB" sz="1800" dirty="0"/>
          </a:p>
          <a:p>
            <a:endParaRPr lang="en-GB"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Formation of the business policy</a:t>
            </a:r>
          </a:p>
        </p:txBody>
      </p:sp>
      <p:sp>
        <p:nvSpPr>
          <p:cNvPr id="3" name="Content Placeholder 2"/>
          <p:cNvSpPr>
            <a:spLocks noGrp="1"/>
          </p:cNvSpPr>
          <p:nvPr>
            <p:ph idx="1"/>
          </p:nvPr>
        </p:nvSpPr>
        <p:spPr/>
        <p:txBody>
          <a:bodyPr>
            <a:normAutofit fontScale="62500" lnSpcReduction="20000"/>
          </a:bodyPr>
          <a:lstStyle/>
          <a:p>
            <a:r>
              <a:rPr lang="en-GB" dirty="0"/>
              <a:t>The </a:t>
            </a:r>
            <a:r>
              <a:rPr lang="en-GB" b="1" dirty="0"/>
              <a:t>mission</a:t>
            </a:r>
            <a:r>
              <a:rPr lang="en-GB" dirty="0"/>
              <a:t> of the business is the most obvious purpose—which may be, for example, to make soap.</a:t>
            </a:r>
          </a:p>
          <a:p>
            <a:r>
              <a:rPr lang="en-GB" dirty="0"/>
              <a:t>The </a:t>
            </a:r>
            <a:r>
              <a:rPr lang="en-GB" b="1" dirty="0"/>
              <a:t>vision</a:t>
            </a:r>
            <a:r>
              <a:rPr lang="en-GB" dirty="0"/>
              <a:t> of the business reflects its aspirations and specifies its intended direction or future destination.</a:t>
            </a:r>
          </a:p>
          <a:p>
            <a:r>
              <a:rPr lang="en-GB" dirty="0"/>
              <a:t>The </a:t>
            </a:r>
            <a:r>
              <a:rPr lang="en-GB" b="1" dirty="0"/>
              <a:t>objectives</a:t>
            </a:r>
            <a:r>
              <a:rPr lang="en-GB" dirty="0"/>
              <a:t> of the business refers to the ends or activity at which a certain task is aimed.</a:t>
            </a:r>
          </a:p>
          <a:p>
            <a:r>
              <a:rPr lang="en-GB" dirty="0"/>
              <a:t>The business's </a:t>
            </a:r>
            <a:r>
              <a:rPr lang="en-GB" b="1" dirty="0"/>
              <a:t>policy</a:t>
            </a:r>
            <a:r>
              <a:rPr lang="en-GB" dirty="0"/>
              <a:t> is a guide that stipulates rules, regulations and objectives, and may be used in the managers' decision-making. It must be flexible and easily interpreted and understood by all employees.</a:t>
            </a:r>
          </a:p>
          <a:p>
            <a:r>
              <a:rPr lang="en-GB" dirty="0"/>
              <a:t>The business's </a:t>
            </a:r>
            <a:r>
              <a:rPr lang="en-GB" b="1" dirty="0"/>
              <a:t>strategy</a:t>
            </a:r>
            <a:r>
              <a:rPr lang="en-GB" dirty="0"/>
              <a:t> refers to the coordinated plan of action that it is going to take, as well as the resources that it will use, to realize its vision and long-term objectives. It is a guideline to managers, stipulating how they ought to allocate and utilize the factors of production to the business's advantage. Initially, it could help the managers decide on what type of business they want to form</a:t>
            </a:r>
            <a:r>
              <a:rPr lang="en-GB" dirty="0" smtClean="0"/>
              <a: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886" y="-24"/>
            <a:ext cx="8543956" cy="1143000"/>
          </a:xfrm>
        </p:spPr>
        <p:txBody>
          <a:bodyPr>
            <a:normAutofit/>
          </a:bodyPr>
          <a:lstStyle/>
          <a:p>
            <a:r>
              <a:rPr lang="en-GB" sz="3600" u="sng" dirty="0" smtClean="0"/>
              <a:t>Implementation of </a:t>
            </a:r>
            <a:r>
              <a:rPr lang="en-GB" sz="3600" u="sng" dirty="0"/>
              <a:t>policies and </a:t>
            </a:r>
            <a:r>
              <a:rPr lang="en-GB" sz="3600" u="sng" dirty="0" smtClean="0"/>
              <a:t>strategies </a:t>
            </a:r>
            <a:r>
              <a:rPr lang="en-GB" sz="3600" u="sng" baseline="30000" dirty="0" smtClean="0"/>
              <a:t>(1)</a:t>
            </a:r>
            <a:endParaRPr lang="en-GB" sz="3600" u="sng" baseline="30000" dirty="0"/>
          </a:p>
        </p:txBody>
      </p:sp>
      <p:sp>
        <p:nvSpPr>
          <p:cNvPr id="3" name="Content Placeholder 2"/>
          <p:cNvSpPr>
            <a:spLocks noGrp="1"/>
          </p:cNvSpPr>
          <p:nvPr>
            <p:ph idx="1"/>
          </p:nvPr>
        </p:nvSpPr>
        <p:spPr>
          <a:xfrm>
            <a:off x="0" y="785794"/>
            <a:ext cx="9144000" cy="4786346"/>
          </a:xfrm>
        </p:spPr>
        <p:txBody>
          <a:bodyPr>
            <a:noAutofit/>
          </a:bodyPr>
          <a:lstStyle/>
          <a:p>
            <a:r>
              <a:rPr lang="en-GB" sz="1800" b="1" dirty="0" smtClean="0"/>
              <a:t>Leader must clearly communicate all </a:t>
            </a:r>
            <a:r>
              <a:rPr lang="en-GB" sz="1800" b="1" dirty="0"/>
              <a:t>policies and strategies </a:t>
            </a:r>
            <a:r>
              <a:rPr lang="en-GB" sz="1800" b="1" dirty="0" smtClean="0"/>
              <a:t>with </a:t>
            </a:r>
            <a:r>
              <a:rPr lang="en-GB" sz="1800" b="1" dirty="0"/>
              <a:t>all managerial personnel and staff.</a:t>
            </a:r>
          </a:p>
          <a:p>
            <a:r>
              <a:rPr lang="en-GB" sz="1800" dirty="0"/>
              <a:t>Managers must understand where and how they can implement their policies and strategies.</a:t>
            </a:r>
          </a:p>
          <a:p>
            <a:r>
              <a:rPr lang="en-GB" sz="1800" b="1" dirty="0"/>
              <a:t>A plan of action must be devised for each department.</a:t>
            </a:r>
          </a:p>
          <a:p>
            <a:r>
              <a:rPr lang="en-GB" sz="1800" dirty="0"/>
              <a:t>Policies and strategies must be reviewed regularly.</a:t>
            </a:r>
          </a:p>
          <a:p>
            <a:r>
              <a:rPr lang="en-GB" sz="1800" dirty="0"/>
              <a:t>Contingency plans must be devised in case the environment changes.</a:t>
            </a:r>
          </a:p>
          <a:p>
            <a:r>
              <a:rPr lang="en-GB" sz="1800" dirty="0"/>
              <a:t>Assessments of progress ought to be carried out regularly by top-level managers.</a:t>
            </a:r>
          </a:p>
          <a:p>
            <a:r>
              <a:rPr lang="en-GB" sz="1800" dirty="0"/>
              <a:t>A good environment and team spirit is required within the business.</a:t>
            </a:r>
          </a:p>
          <a:p>
            <a:r>
              <a:rPr lang="en-GB" sz="1800" dirty="0"/>
              <a:t>The missions, objectives, strengths and weaknesses of each department must be analysed to determine their roles in achieving the business's mission.</a:t>
            </a:r>
          </a:p>
          <a:p>
            <a:r>
              <a:rPr lang="en-GB" sz="1800" dirty="0"/>
              <a:t>The forecasting method develops a reliable picture of the business's future environment.</a:t>
            </a:r>
          </a:p>
          <a:p>
            <a:r>
              <a:rPr lang="en-GB" sz="1800" b="1" dirty="0"/>
              <a:t>A planning </a:t>
            </a:r>
            <a:r>
              <a:rPr lang="en-GB" sz="1800" b="1" dirty="0" smtClean="0"/>
              <a:t>unit/dept</a:t>
            </a:r>
            <a:r>
              <a:rPr lang="en-GB" sz="1800" b="1" dirty="0"/>
              <a:t> </a:t>
            </a:r>
            <a:r>
              <a:rPr lang="en-GB" sz="1800" b="1" dirty="0" smtClean="0"/>
              <a:t>or officer must </a:t>
            </a:r>
            <a:r>
              <a:rPr lang="en-GB" sz="1800" b="1" dirty="0"/>
              <a:t>be created to </a:t>
            </a:r>
            <a:r>
              <a:rPr lang="en-GB" sz="1800" b="1" dirty="0" err="1" smtClean="0"/>
              <a:t>liase</a:t>
            </a:r>
            <a:r>
              <a:rPr lang="en-GB" sz="1800" b="1" dirty="0" smtClean="0"/>
              <a:t> with all staff to ensure </a:t>
            </a:r>
            <a:r>
              <a:rPr lang="en-GB" sz="1800" b="1" dirty="0"/>
              <a:t>that all </a:t>
            </a:r>
            <a:r>
              <a:rPr lang="en-GB" sz="1800" b="1" dirty="0" smtClean="0"/>
              <a:t>plans, procedures and documents </a:t>
            </a:r>
            <a:r>
              <a:rPr lang="en-GB" sz="1800" b="1" dirty="0"/>
              <a:t>are </a:t>
            </a:r>
            <a:r>
              <a:rPr lang="en-GB" sz="1800" b="1" dirty="0" smtClean="0"/>
              <a:t>consistent </a:t>
            </a:r>
            <a:r>
              <a:rPr lang="en-GB" sz="1800" b="1" dirty="0"/>
              <a:t>and </a:t>
            </a:r>
            <a:r>
              <a:rPr lang="en-GB" sz="1800" b="1" dirty="0" smtClean="0"/>
              <a:t>aligned with </a:t>
            </a:r>
            <a:r>
              <a:rPr lang="en-GB" sz="1800" b="1" dirty="0"/>
              <a:t>policies and strategies </a:t>
            </a:r>
            <a:r>
              <a:rPr lang="en-GB" sz="1800" b="1" dirty="0" smtClean="0"/>
              <a:t>which  aim </a:t>
            </a:r>
            <a:r>
              <a:rPr lang="en-GB" sz="1800" b="1" dirty="0"/>
              <a:t>at </a:t>
            </a:r>
            <a:r>
              <a:rPr lang="en-GB" sz="1800" b="1" dirty="0" smtClean="0"/>
              <a:t>achieve </a:t>
            </a:r>
            <a:r>
              <a:rPr lang="en-GB" sz="1800" b="1" dirty="0"/>
              <a:t>the </a:t>
            </a:r>
            <a:r>
              <a:rPr lang="en-GB" sz="1800" b="1" dirty="0" smtClean="0"/>
              <a:t>Organisations mission </a:t>
            </a:r>
            <a:r>
              <a:rPr lang="en-GB" sz="1800" b="1" dirty="0"/>
              <a:t>and objectives.</a:t>
            </a:r>
          </a:p>
          <a:p>
            <a:r>
              <a:rPr lang="en-GB" sz="1800" dirty="0" smtClean="0"/>
              <a:t>Organizational </a:t>
            </a:r>
            <a:r>
              <a:rPr lang="en-GB" sz="1800" dirty="0"/>
              <a:t>change is strategically achieved through the implementation of the eight-step plan of action established by John P. </a:t>
            </a:r>
            <a:r>
              <a:rPr lang="en-GB" sz="1800" dirty="0" err="1"/>
              <a:t>Kotter</a:t>
            </a:r>
            <a:r>
              <a:rPr lang="en-GB" sz="1800" dirty="0"/>
              <a:t>: Increase urgency, get the vision right, communicate the buy-in, empower action, create short-term wins, don't let up, and make change stick</a:t>
            </a:r>
            <a:r>
              <a:rPr lang="en-GB" sz="1800" dirty="0" smtClean="0"/>
              <a:t>.</a:t>
            </a:r>
            <a:endParaRPr lang="en-GB" sz="1800" dirty="0"/>
          </a:p>
        </p:txBody>
      </p:sp>
      <p:sp>
        <p:nvSpPr>
          <p:cNvPr id="4" name="TextBox 3"/>
          <p:cNvSpPr txBox="1"/>
          <p:nvPr/>
        </p:nvSpPr>
        <p:spPr>
          <a:xfrm>
            <a:off x="0" y="6581025"/>
            <a:ext cx="9144000" cy="276999"/>
          </a:xfrm>
          <a:prstGeom prst="rect">
            <a:avLst/>
          </a:prstGeom>
          <a:noFill/>
        </p:spPr>
        <p:txBody>
          <a:bodyPr wrap="square" rtlCol="0">
            <a:spAutoFit/>
          </a:bodyPr>
          <a:lstStyle/>
          <a:p>
            <a:r>
              <a:rPr lang="en-GB" sz="1200" dirty="0" smtClean="0"/>
              <a:t>(1) </a:t>
            </a:r>
            <a:r>
              <a:rPr lang="en-GB" sz="1200" dirty="0"/>
              <a:t> </a:t>
            </a:r>
            <a:r>
              <a:rPr lang="en-GB" sz="1200" dirty="0" err="1">
                <a:hlinkClick r:id="rId2" tooltip="John Kotter"/>
              </a:rPr>
              <a:t>Kotter</a:t>
            </a:r>
            <a:r>
              <a:rPr lang="en-GB" sz="1200" dirty="0">
                <a:hlinkClick r:id="rId2" tooltip="John Kotter"/>
              </a:rPr>
              <a:t>, John P.</a:t>
            </a:r>
            <a:r>
              <a:rPr lang="en-GB" sz="1200" dirty="0"/>
              <a:t> &amp; Dan S. Cohen. (2002). </a:t>
            </a:r>
            <a:r>
              <a:rPr lang="en-GB" sz="1200" i="1" dirty="0"/>
              <a:t>The Heart of Change</a:t>
            </a:r>
            <a:r>
              <a:rPr lang="en-GB" sz="1200" dirty="0"/>
              <a:t>. Boston: Harvard Business School Publishing</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u="sng" dirty="0"/>
              <a:t>Basic functions of </a:t>
            </a:r>
            <a:r>
              <a:rPr lang="en-GB" u="sng" dirty="0" smtClean="0"/>
              <a:t>management</a:t>
            </a:r>
            <a:endParaRPr lang="en-GB" u="sng" dirty="0"/>
          </a:p>
        </p:txBody>
      </p:sp>
      <p:sp>
        <p:nvSpPr>
          <p:cNvPr id="3" name="Content Placeholder 2"/>
          <p:cNvSpPr>
            <a:spLocks noGrp="1"/>
          </p:cNvSpPr>
          <p:nvPr>
            <p:ph idx="1"/>
          </p:nvPr>
        </p:nvSpPr>
        <p:spPr>
          <a:xfrm>
            <a:off x="0" y="1142984"/>
            <a:ext cx="9144000" cy="4929222"/>
          </a:xfrm>
        </p:spPr>
        <p:txBody>
          <a:bodyPr>
            <a:normAutofit fontScale="70000" lnSpcReduction="20000"/>
          </a:bodyPr>
          <a:lstStyle/>
          <a:p>
            <a:pPr>
              <a:buNone/>
            </a:pPr>
            <a:r>
              <a:rPr lang="en-GB" b="1" dirty="0"/>
              <a:t>Management operates through various functions, often classified as planning, organizing, leading/directing, and </a:t>
            </a:r>
            <a:r>
              <a:rPr lang="en-GB" b="1" dirty="0" smtClean="0"/>
              <a:t>controlling/monitoring i.e.</a:t>
            </a:r>
          </a:p>
          <a:p>
            <a:pPr>
              <a:buNone/>
            </a:pPr>
            <a:endParaRPr lang="en-GB" dirty="0"/>
          </a:p>
          <a:p>
            <a:r>
              <a:rPr lang="en-GB" b="1" dirty="0"/>
              <a:t>Planning</a:t>
            </a:r>
            <a:r>
              <a:rPr lang="en-GB" dirty="0"/>
              <a:t>: Deciding what needs to happen in the future (today, next week, next month, next year, over the next 5 years, etc.) and generating plans for action.</a:t>
            </a:r>
          </a:p>
          <a:p>
            <a:r>
              <a:rPr lang="en-GB" b="1" dirty="0"/>
              <a:t>Organizing</a:t>
            </a:r>
            <a:r>
              <a:rPr lang="en-GB" dirty="0"/>
              <a:t>: (Implementation) making optimum use of the resources required to enable the successful carrying out of plans.</a:t>
            </a:r>
          </a:p>
          <a:p>
            <a:r>
              <a:rPr lang="en-GB" b="1" dirty="0"/>
              <a:t>Staffing</a:t>
            </a:r>
            <a:r>
              <a:rPr lang="en-GB" dirty="0"/>
              <a:t>: Job Analyzing, recruitment, and hiring individuals for appropriate jobs.</a:t>
            </a:r>
          </a:p>
          <a:p>
            <a:r>
              <a:rPr lang="en-GB" b="1" dirty="0"/>
              <a:t>Leading/Directing</a:t>
            </a:r>
            <a:r>
              <a:rPr lang="en-GB" dirty="0"/>
              <a:t>: Determining what needs to be done in a situation and getting people to do it.</a:t>
            </a:r>
          </a:p>
          <a:p>
            <a:r>
              <a:rPr lang="en-GB" b="1" dirty="0"/>
              <a:t>Controlling/Monitoring</a:t>
            </a:r>
            <a:r>
              <a:rPr lang="en-GB" dirty="0"/>
              <a:t>: Checking progress against plans.</a:t>
            </a:r>
          </a:p>
          <a:p>
            <a:r>
              <a:rPr lang="en-GB" b="1" dirty="0"/>
              <a:t>Motivation</a:t>
            </a:r>
            <a:r>
              <a:rPr lang="en-GB" dirty="0"/>
              <a:t> : </a:t>
            </a:r>
            <a:r>
              <a:rPr lang="en-GB" b="1" dirty="0" smtClean="0"/>
              <a:t>it is important to note that Motivation </a:t>
            </a:r>
            <a:r>
              <a:rPr lang="en-GB" b="1" dirty="0"/>
              <a:t>is </a:t>
            </a:r>
            <a:r>
              <a:rPr lang="en-GB" b="1" dirty="0" smtClean="0"/>
              <a:t>an important function </a:t>
            </a:r>
            <a:r>
              <a:rPr lang="en-GB" b="1" dirty="0"/>
              <a:t>of management, because without motivation, employees </a:t>
            </a:r>
            <a:r>
              <a:rPr lang="en-GB" b="1" dirty="0" smtClean="0"/>
              <a:t>will not perform and </a:t>
            </a:r>
            <a:r>
              <a:rPr lang="en-GB" b="1" dirty="0"/>
              <a:t>work </a:t>
            </a:r>
            <a:r>
              <a:rPr lang="en-GB" b="1" dirty="0" smtClean="0"/>
              <a:t>effectively. </a:t>
            </a:r>
            <a:r>
              <a:rPr lang="en-GB" dirty="0" smtClean="0"/>
              <a:t>(1)</a:t>
            </a:r>
            <a:endParaRPr lang="en-GB" dirty="0"/>
          </a:p>
        </p:txBody>
      </p:sp>
      <p:sp>
        <p:nvSpPr>
          <p:cNvPr id="4" name="TextBox 3"/>
          <p:cNvSpPr txBox="1"/>
          <p:nvPr/>
        </p:nvSpPr>
        <p:spPr>
          <a:xfrm>
            <a:off x="0" y="6254613"/>
            <a:ext cx="9144000" cy="246221"/>
          </a:xfrm>
          <a:prstGeom prst="rect">
            <a:avLst/>
          </a:prstGeom>
          <a:noFill/>
        </p:spPr>
        <p:txBody>
          <a:bodyPr wrap="square" rtlCol="0">
            <a:spAutoFit/>
          </a:bodyPr>
          <a:lstStyle/>
          <a:p>
            <a:r>
              <a:rPr lang="en-GB" sz="1000" dirty="0" smtClean="0"/>
              <a:t>(1) </a:t>
            </a:r>
            <a:r>
              <a:rPr lang="en-GB" sz="1000" dirty="0" smtClean="0">
                <a:hlinkClick r:id="rId2"/>
              </a:rPr>
              <a:t>http://en.wikipedia.org/wiki/Management</a:t>
            </a:r>
            <a:r>
              <a:rPr lang="en-GB" sz="1000" dirty="0" smtClean="0"/>
              <a:t> </a:t>
            </a:r>
            <a:endParaRPr lang="en-GB"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57214"/>
            <a:ext cx="9144000" cy="1143000"/>
          </a:xfrm>
        </p:spPr>
        <p:txBody>
          <a:bodyPr>
            <a:normAutofit fontScale="90000"/>
          </a:bodyPr>
          <a:lstStyle/>
          <a:p>
            <a:r>
              <a:rPr lang="en-GB" u="sng" dirty="0" smtClean="0"/>
              <a:t/>
            </a:r>
            <a:br>
              <a:rPr lang="en-GB" u="sng" dirty="0" smtClean="0"/>
            </a:br>
            <a:r>
              <a:rPr lang="en-GB" u="sng" dirty="0" smtClean="0"/>
              <a:t>Multi-divisional management hierarchy</a:t>
            </a:r>
            <a:endParaRPr lang="en-GB" u="sng" dirty="0"/>
          </a:p>
        </p:txBody>
      </p:sp>
      <p:sp>
        <p:nvSpPr>
          <p:cNvPr id="3" name="Content Placeholder 2"/>
          <p:cNvSpPr>
            <a:spLocks noGrp="1"/>
          </p:cNvSpPr>
          <p:nvPr>
            <p:ph idx="1"/>
          </p:nvPr>
        </p:nvSpPr>
        <p:spPr>
          <a:xfrm>
            <a:off x="0" y="857232"/>
            <a:ext cx="9144000" cy="5214974"/>
          </a:xfrm>
        </p:spPr>
        <p:txBody>
          <a:bodyPr>
            <a:noAutofit/>
          </a:bodyPr>
          <a:lstStyle/>
          <a:p>
            <a:pPr>
              <a:buNone/>
            </a:pPr>
            <a:r>
              <a:rPr lang="en-GB" sz="1500" dirty="0" smtClean="0"/>
              <a:t>The </a:t>
            </a:r>
            <a:r>
              <a:rPr lang="en-GB" sz="1500" dirty="0"/>
              <a:t>management of a large organization may have about five levels:</a:t>
            </a:r>
          </a:p>
          <a:p>
            <a:r>
              <a:rPr lang="en-GB" sz="1500" dirty="0"/>
              <a:t>Senior management (or "top management" or "upper management")</a:t>
            </a:r>
          </a:p>
          <a:p>
            <a:r>
              <a:rPr lang="en-GB" sz="1500" dirty="0"/>
              <a:t>Middle management</a:t>
            </a:r>
          </a:p>
          <a:p>
            <a:r>
              <a:rPr lang="en-GB" sz="1500" dirty="0"/>
              <a:t>Low-level management, such as supervisors or </a:t>
            </a:r>
            <a:r>
              <a:rPr lang="en-GB" sz="1500" dirty="0" smtClean="0"/>
              <a:t>team-leaders</a:t>
            </a:r>
          </a:p>
          <a:p>
            <a:pPr>
              <a:buNone/>
            </a:pPr>
            <a:r>
              <a:rPr lang="en-GB" sz="1500" b="1" dirty="0" smtClean="0"/>
              <a:t>Top-level management:</a:t>
            </a:r>
          </a:p>
          <a:p>
            <a:r>
              <a:rPr lang="en-GB" sz="1500" dirty="0" smtClean="0"/>
              <a:t>Require </a:t>
            </a:r>
            <a:r>
              <a:rPr lang="en-GB" sz="1500" dirty="0"/>
              <a:t>an extensive </a:t>
            </a:r>
            <a:r>
              <a:rPr lang="en-GB" sz="1500" b="1" dirty="0"/>
              <a:t>knowledge of </a:t>
            </a:r>
            <a:r>
              <a:rPr lang="en-GB" sz="1500" b="1" dirty="0" smtClean="0"/>
              <a:t>leadership and management </a:t>
            </a:r>
            <a:r>
              <a:rPr lang="en-GB" sz="1500" b="1" dirty="0"/>
              <a:t>roles and skills</a:t>
            </a:r>
            <a:r>
              <a:rPr lang="en-GB" sz="1500" dirty="0"/>
              <a:t>.</a:t>
            </a:r>
          </a:p>
          <a:p>
            <a:r>
              <a:rPr lang="en-GB" sz="1500" dirty="0"/>
              <a:t>They have to be very aware of </a:t>
            </a:r>
            <a:r>
              <a:rPr lang="en-GB" sz="1500" b="1" dirty="0"/>
              <a:t>external factors such as markets</a:t>
            </a:r>
            <a:r>
              <a:rPr lang="en-GB" sz="1500" dirty="0"/>
              <a:t>.</a:t>
            </a:r>
          </a:p>
          <a:p>
            <a:r>
              <a:rPr lang="en-GB" sz="1500" dirty="0"/>
              <a:t>Their decisions are generally of a </a:t>
            </a:r>
            <a:r>
              <a:rPr lang="en-GB" sz="1500" b="1" dirty="0"/>
              <a:t>long-term nature</a:t>
            </a:r>
          </a:p>
          <a:p>
            <a:r>
              <a:rPr lang="en-GB" sz="1500" dirty="0"/>
              <a:t>Their decisions are made using analytic, directive, conceptual and/or behavioral/participative </a:t>
            </a:r>
            <a:r>
              <a:rPr lang="en-GB" sz="1500" dirty="0" smtClean="0"/>
              <a:t>styles.</a:t>
            </a:r>
            <a:endParaRPr lang="en-GB" sz="1500" dirty="0"/>
          </a:p>
          <a:p>
            <a:r>
              <a:rPr lang="en-GB" sz="1500" dirty="0"/>
              <a:t>They are responsible for </a:t>
            </a:r>
            <a:r>
              <a:rPr lang="en-GB" sz="1500" b="1" dirty="0"/>
              <a:t>strategic</a:t>
            </a:r>
            <a:r>
              <a:rPr lang="en-GB" sz="1500" dirty="0"/>
              <a:t> decisions</a:t>
            </a:r>
            <a:r>
              <a:rPr lang="en-GB" sz="1500" dirty="0" smtClean="0"/>
              <a:t>.</a:t>
            </a:r>
            <a:endParaRPr lang="en-GB" sz="1500" dirty="0"/>
          </a:p>
          <a:p>
            <a:r>
              <a:rPr lang="en-GB" sz="1500" dirty="0"/>
              <a:t>They have to </a:t>
            </a:r>
            <a:r>
              <a:rPr lang="en-GB" sz="1500" b="1" dirty="0" smtClean="0"/>
              <a:t>create plans </a:t>
            </a:r>
            <a:r>
              <a:rPr lang="en-GB" sz="1500" dirty="0"/>
              <a:t>and see that plan may be effective in the future.</a:t>
            </a:r>
          </a:p>
          <a:p>
            <a:pPr>
              <a:buNone/>
            </a:pPr>
            <a:r>
              <a:rPr lang="en-GB" sz="1500" b="1" dirty="0" smtClean="0"/>
              <a:t>Middle management:</a:t>
            </a:r>
          </a:p>
          <a:p>
            <a:r>
              <a:rPr lang="en-GB" sz="1500" dirty="0" smtClean="0"/>
              <a:t>Mid-level </a:t>
            </a:r>
            <a:r>
              <a:rPr lang="en-GB" sz="1500" dirty="0"/>
              <a:t>managers </a:t>
            </a:r>
            <a:r>
              <a:rPr lang="en-GB" sz="1500" b="1" dirty="0" smtClean="0"/>
              <a:t>implement plans </a:t>
            </a:r>
            <a:r>
              <a:rPr lang="en-GB" sz="1500" dirty="0" smtClean="0"/>
              <a:t>and have </a:t>
            </a:r>
            <a:r>
              <a:rPr lang="en-GB" sz="1500" dirty="0"/>
              <a:t>a </a:t>
            </a:r>
            <a:r>
              <a:rPr lang="en-GB" sz="1500" b="1" dirty="0"/>
              <a:t>specialized understanding of certain managerial tasks</a:t>
            </a:r>
            <a:r>
              <a:rPr lang="en-GB" sz="1500" dirty="0"/>
              <a:t>.</a:t>
            </a:r>
          </a:p>
          <a:p>
            <a:r>
              <a:rPr lang="en-GB" sz="1500" b="1" dirty="0"/>
              <a:t>They are responsible for carrying out the decisions made by top-level management</a:t>
            </a:r>
            <a:r>
              <a:rPr lang="en-GB" sz="1500" dirty="0"/>
              <a:t>.</a:t>
            </a:r>
          </a:p>
          <a:p>
            <a:r>
              <a:rPr lang="en-GB" sz="1500" b="1" dirty="0" smtClean="0"/>
              <a:t>Administration, finance, marketing etc..  come </a:t>
            </a:r>
            <a:r>
              <a:rPr lang="en-GB" sz="1500" b="1" dirty="0"/>
              <a:t>under middle level management</a:t>
            </a:r>
          </a:p>
          <a:p>
            <a:pPr>
              <a:buNone/>
            </a:pPr>
            <a:r>
              <a:rPr lang="en-GB" sz="1500" b="1" dirty="0" smtClean="0"/>
              <a:t>Lower management:</a:t>
            </a:r>
          </a:p>
          <a:p>
            <a:r>
              <a:rPr lang="en-GB" sz="1500" b="1" dirty="0" smtClean="0"/>
              <a:t>This </a:t>
            </a:r>
            <a:r>
              <a:rPr lang="en-GB" sz="1500" b="1" dirty="0"/>
              <a:t>level of management ensures that the decisions and plans taken by the other two are carried out.</a:t>
            </a:r>
          </a:p>
          <a:p>
            <a:r>
              <a:rPr lang="en-GB" sz="1500" dirty="0"/>
              <a:t>Lower-level managers' decisions are generally short-term ones.</a:t>
            </a:r>
          </a:p>
          <a:p>
            <a:r>
              <a:rPr lang="en-GB" sz="1500" b="1" dirty="0" smtClean="0"/>
              <a:t>Team leader / Foreman  direct others in an office , factory</a:t>
            </a:r>
            <a:r>
              <a:rPr lang="en-GB" sz="1500" b="1" dirty="0"/>
              <a:t>, sales field or other workgroup or areas of activity.</a:t>
            </a:r>
          </a:p>
          <a:p>
            <a:pPr>
              <a:buNone/>
            </a:pPr>
            <a:r>
              <a:rPr lang="en-GB" sz="1500" b="1" dirty="0" smtClean="0"/>
              <a:t>Work force:</a:t>
            </a:r>
          </a:p>
          <a:p>
            <a:r>
              <a:rPr lang="en-GB" sz="1500" b="1" dirty="0" smtClean="0"/>
              <a:t>The </a:t>
            </a:r>
            <a:r>
              <a:rPr lang="en-GB" sz="1500" b="1" dirty="0"/>
              <a:t>responsibilities of the persons belonging to this group are even more </a:t>
            </a:r>
            <a:r>
              <a:rPr lang="en-GB" sz="1500" b="1" dirty="0" smtClean="0"/>
              <a:t>specific and often involve specialised tasks.</a:t>
            </a:r>
            <a:endParaRPr lang="en-GB" sz="1500" b="1" dirty="0"/>
          </a:p>
          <a:p>
            <a:endParaRPr lang="en-GB" sz="1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Management </a:t>
            </a:r>
            <a:r>
              <a:rPr lang="en-GB" u="sng" dirty="0" smtClean="0"/>
              <a:t>styles</a:t>
            </a:r>
            <a:endParaRPr lang="en-GB" u="sng" dirty="0"/>
          </a:p>
        </p:txBody>
      </p:sp>
      <p:sp>
        <p:nvSpPr>
          <p:cNvPr id="3" name="Content Placeholder 2"/>
          <p:cNvSpPr>
            <a:spLocks noGrp="1"/>
          </p:cNvSpPr>
          <p:nvPr>
            <p:ph idx="1"/>
          </p:nvPr>
        </p:nvSpPr>
        <p:spPr>
          <a:xfrm>
            <a:off x="457200" y="4029092"/>
            <a:ext cx="8229600" cy="1828800"/>
          </a:xfrm>
        </p:spPr>
        <p:txBody>
          <a:bodyPr>
            <a:normAutofit/>
          </a:bodyPr>
          <a:lstStyle/>
          <a:p>
            <a:r>
              <a:rPr lang="fr-FR" sz="2000" b="1" dirty="0" err="1" smtClean="0"/>
              <a:t>Autocratic</a:t>
            </a:r>
            <a:endParaRPr lang="fr-FR" sz="2000" b="1" dirty="0"/>
          </a:p>
          <a:p>
            <a:r>
              <a:rPr lang="fr-FR" sz="2000" b="1" dirty="0" err="1" smtClean="0"/>
              <a:t>Paternalistic</a:t>
            </a:r>
            <a:endParaRPr lang="fr-FR" sz="2000" b="1" dirty="0"/>
          </a:p>
          <a:p>
            <a:r>
              <a:rPr lang="fr-FR" sz="2000" b="1" dirty="0" err="1" smtClean="0"/>
              <a:t>Democratic</a:t>
            </a:r>
            <a:endParaRPr lang="fr-FR" sz="2000" b="1" dirty="0"/>
          </a:p>
          <a:p>
            <a:r>
              <a:rPr lang="fr-FR" sz="2000" b="1" dirty="0" smtClean="0"/>
              <a:t>Laissez-faire</a:t>
            </a:r>
            <a:endParaRPr lang="fr-FR" sz="2000" b="1" dirty="0"/>
          </a:p>
          <a:p>
            <a:endParaRPr lang="en-GB" sz="2000" dirty="0"/>
          </a:p>
        </p:txBody>
      </p:sp>
      <p:sp>
        <p:nvSpPr>
          <p:cNvPr id="4" name="TextBox 3"/>
          <p:cNvSpPr txBox="1"/>
          <p:nvPr/>
        </p:nvSpPr>
        <p:spPr>
          <a:xfrm>
            <a:off x="0" y="6540365"/>
            <a:ext cx="9144000" cy="246221"/>
          </a:xfrm>
          <a:prstGeom prst="rect">
            <a:avLst/>
          </a:prstGeom>
          <a:noFill/>
        </p:spPr>
        <p:txBody>
          <a:bodyPr wrap="square" rtlCol="0">
            <a:spAutoFit/>
          </a:bodyPr>
          <a:lstStyle/>
          <a:p>
            <a:r>
              <a:rPr lang="en-GB" sz="1000" dirty="0" smtClean="0"/>
              <a:t>(1) </a:t>
            </a:r>
            <a:r>
              <a:rPr lang="en-GB" sz="1000" dirty="0" smtClean="0">
                <a:hlinkClick r:id="rId2"/>
              </a:rPr>
              <a:t>http://en.wikipedia.org/wiki/Management_styles</a:t>
            </a:r>
            <a:endParaRPr lang="en-GB" sz="1000" dirty="0"/>
          </a:p>
        </p:txBody>
      </p:sp>
      <p:sp>
        <p:nvSpPr>
          <p:cNvPr id="5" name="TextBox 4"/>
          <p:cNvSpPr txBox="1"/>
          <p:nvPr/>
        </p:nvSpPr>
        <p:spPr>
          <a:xfrm>
            <a:off x="357158" y="1428736"/>
            <a:ext cx="8358246" cy="2862322"/>
          </a:xfrm>
          <a:prstGeom prst="rect">
            <a:avLst/>
          </a:prstGeom>
          <a:noFill/>
        </p:spPr>
        <p:txBody>
          <a:bodyPr wrap="square" rtlCol="0">
            <a:spAutoFit/>
          </a:bodyPr>
          <a:lstStyle/>
          <a:p>
            <a:r>
              <a:rPr lang="en-GB" sz="2000" b="1" dirty="0" smtClean="0"/>
              <a:t>Management styles are ways of making decisions and relating to subordinates. Different management styles can be employed dependent on the culture of the business, the nature of the task</a:t>
            </a:r>
            <a:r>
              <a:rPr lang="en-GB" sz="2000" dirty="0" smtClean="0"/>
              <a:t>, the nature of the workforce and the personality and skills of the leaders. </a:t>
            </a:r>
            <a:r>
              <a:rPr lang="en-GB" sz="2000" b="1" dirty="0" smtClean="0"/>
              <a:t>This idea was further developed by Robert </a:t>
            </a:r>
            <a:r>
              <a:rPr lang="en-GB" sz="2000" b="1" dirty="0" err="1" smtClean="0"/>
              <a:t>Tannenbaum</a:t>
            </a:r>
            <a:r>
              <a:rPr lang="en-GB" sz="2000" b="1" dirty="0" smtClean="0"/>
              <a:t> and Warren H. Schmidt (1958, 1973), who argued that the style of leadership is dependent upon the prevailing circumstance; therefore leaders should exercise a range of management styles and should deploy them as appropriate. </a:t>
            </a:r>
            <a:r>
              <a:rPr lang="en-GB" sz="2000" baseline="30000" dirty="0" smtClean="0"/>
              <a:t>(1)</a:t>
            </a:r>
          </a:p>
          <a:p>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Autocratic</a:t>
            </a:r>
            <a:endParaRPr lang="en-GB" u="sng" dirty="0"/>
          </a:p>
        </p:txBody>
      </p:sp>
      <p:sp>
        <p:nvSpPr>
          <p:cNvPr id="3" name="Content Placeholder 2"/>
          <p:cNvSpPr>
            <a:spLocks noGrp="1"/>
          </p:cNvSpPr>
          <p:nvPr>
            <p:ph idx="1"/>
          </p:nvPr>
        </p:nvSpPr>
        <p:spPr/>
        <p:txBody>
          <a:bodyPr>
            <a:normAutofit/>
          </a:bodyPr>
          <a:lstStyle/>
          <a:p>
            <a:r>
              <a:rPr lang="en-GB" sz="2000" dirty="0"/>
              <a:t>An Autocratic style means that the manager makes decisions unilaterally, and without much regard for subordinates. As a result, decisions will reflect the opinions and personality of the manager; this in turn can project an image of a confident, well managed business. On the other hand, subordinates may become overly dependent upon the leaders and more supervision may be needed</a:t>
            </a:r>
            <a:r>
              <a:rPr lang="en-GB" sz="2000" dirty="0" smtClean="0"/>
              <a:t>.</a:t>
            </a:r>
            <a:endParaRPr lang="en-GB" sz="20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Paternalistic</a:t>
            </a:r>
            <a:endParaRPr lang="en-GB" u="sng" dirty="0"/>
          </a:p>
        </p:txBody>
      </p:sp>
      <p:sp>
        <p:nvSpPr>
          <p:cNvPr id="3" name="Content Placeholder 2"/>
          <p:cNvSpPr>
            <a:spLocks noGrp="1"/>
          </p:cNvSpPr>
          <p:nvPr>
            <p:ph idx="1"/>
          </p:nvPr>
        </p:nvSpPr>
        <p:spPr/>
        <p:txBody>
          <a:bodyPr>
            <a:normAutofit fontScale="70000" lnSpcReduction="20000"/>
          </a:bodyPr>
          <a:lstStyle/>
          <a:p>
            <a:r>
              <a:rPr lang="en-GB" dirty="0" smtClean="0"/>
              <a:t>The</a:t>
            </a:r>
            <a:r>
              <a:rPr lang="en-GB" b="1" dirty="0" smtClean="0"/>
              <a:t> Paternalistic</a:t>
            </a:r>
            <a:r>
              <a:rPr lang="en-GB" dirty="0"/>
              <a:t> </a:t>
            </a:r>
            <a:r>
              <a:rPr lang="en-GB" dirty="0" smtClean="0"/>
              <a:t>style is also </a:t>
            </a:r>
            <a:r>
              <a:rPr lang="en-GB" dirty="0" err="1" smtClean="0"/>
              <a:t>dictorial</a:t>
            </a:r>
            <a:r>
              <a:rPr lang="en-GB" dirty="0" smtClean="0"/>
              <a:t> however </a:t>
            </a:r>
            <a:r>
              <a:rPr lang="en-GB" dirty="0"/>
              <a:t>decisions </a:t>
            </a:r>
            <a:r>
              <a:rPr lang="en-GB" dirty="0" smtClean="0"/>
              <a:t>consider the </a:t>
            </a:r>
            <a:r>
              <a:rPr lang="en-GB" dirty="0"/>
              <a:t>best interests of the employees as well as the business. A good example of this would be David Brent or Michael Scott running the business in the fictional television show </a:t>
            </a:r>
            <a:r>
              <a:rPr lang="en-GB" i="1" dirty="0"/>
              <a:t>The Office</a:t>
            </a:r>
            <a:r>
              <a:rPr lang="en-GB" dirty="0"/>
              <a:t>. The leader explains most decisions to the employees and ensures that their social and leisure needs are always met. This can help balance out the lack of worker motivation caused by an autocratic management style. </a:t>
            </a:r>
            <a:endParaRPr lang="en-GB" dirty="0" smtClean="0"/>
          </a:p>
          <a:p>
            <a:r>
              <a:rPr lang="en-GB" b="1" dirty="0" smtClean="0"/>
              <a:t>Communication </a:t>
            </a:r>
            <a:r>
              <a:rPr lang="en-GB" b="1" dirty="0"/>
              <a:t>is again generally downward</a:t>
            </a:r>
            <a:r>
              <a:rPr lang="en-GB" dirty="0"/>
              <a:t>, but feedback to the management is encouraged to maintain </a:t>
            </a:r>
            <a:r>
              <a:rPr lang="en-GB" dirty="0" smtClean="0"/>
              <a:t>morale, but rarely taken on-board. </a:t>
            </a:r>
            <a:r>
              <a:rPr lang="en-GB" dirty="0"/>
              <a:t>This style </a:t>
            </a:r>
            <a:r>
              <a:rPr lang="en-GB" dirty="0" smtClean="0"/>
              <a:t>can lead </a:t>
            </a:r>
            <a:r>
              <a:rPr lang="en-GB" dirty="0"/>
              <a:t>to a lower labour turnover, thanks to the emphasis on social needs</a:t>
            </a:r>
            <a:r>
              <a:rPr lang="en-GB" dirty="0" smtClean="0"/>
              <a:t>. However it </a:t>
            </a:r>
            <a:r>
              <a:rPr lang="en-GB" dirty="0"/>
              <a:t>shares disadvantages with an autocratic style, such as employees becoming dependent on the </a:t>
            </a:r>
            <a:r>
              <a:rPr lang="en-GB" dirty="0" smtClean="0"/>
              <a:t>leader or </a:t>
            </a:r>
            <a:r>
              <a:rPr lang="en-GB" dirty="0" err="1" smtClean="0"/>
              <a:t>demotivated</a:t>
            </a:r>
            <a:r>
              <a:rPr lang="en-GB" dirty="0" smtClean="0"/>
              <a:t> when their ideas are not realised.</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Democratic</a:t>
            </a:r>
            <a:endParaRPr lang="en-GB" u="sng" dirty="0"/>
          </a:p>
        </p:txBody>
      </p:sp>
      <p:sp>
        <p:nvSpPr>
          <p:cNvPr id="3" name="Content Placeholder 2"/>
          <p:cNvSpPr>
            <a:spLocks noGrp="1"/>
          </p:cNvSpPr>
          <p:nvPr>
            <p:ph idx="1"/>
          </p:nvPr>
        </p:nvSpPr>
        <p:spPr/>
        <p:txBody>
          <a:bodyPr>
            <a:normAutofit fontScale="77500" lnSpcReduction="20000"/>
          </a:bodyPr>
          <a:lstStyle/>
          <a:p>
            <a:r>
              <a:rPr lang="en-GB" dirty="0" smtClean="0"/>
              <a:t>In </a:t>
            </a:r>
            <a:r>
              <a:rPr lang="en-GB" dirty="0"/>
              <a:t>a </a:t>
            </a:r>
            <a:r>
              <a:rPr lang="en-GB" b="1" dirty="0"/>
              <a:t>Democratic</a:t>
            </a:r>
            <a:r>
              <a:rPr lang="en-GB" dirty="0"/>
              <a:t> style, the manager allows the employees to take part in decision-making: therefore everything is agreed by the majority. The communication is </a:t>
            </a:r>
            <a:r>
              <a:rPr lang="en-GB" dirty="0" smtClean="0"/>
              <a:t>truly two-way in </a:t>
            </a:r>
            <a:r>
              <a:rPr lang="en-GB" dirty="0"/>
              <a:t>both directions (from subordinates to leaders and vice-versa). This style can be particularly useful when complex decisions need to be made that require a range of specialist skills: for example, when a new ICT system needs to be put in place, and the upper management of the business is </a:t>
            </a:r>
            <a:r>
              <a:rPr lang="en-GB" dirty="0" smtClean="0"/>
              <a:t>computer-illiterate but require advice. </a:t>
            </a:r>
            <a:r>
              <a:rPr lang="en-GB" dirty="0"/>
              <a:t>From the overall business's point of view, job satisfaction and quality of work will improve. However, the decision-making process </a:t>
            </a:r>
            <a:r>
              <a:rPr lang="en-GB" dirty="0" smtClean="0"/>
              <a:t>can be slowed down. </a:t>
            </a:r>
            <a:r>
              <a:rPr lang="en-GB" dirty="0"/>
              <a:t>It can go against a better choice of </a:t>
            </a:r>
            <a:r>
              <a:rPr lang="en-GB" dirty="0" smtClean="0"/>
              <a:t>action if too much power is given away.  </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Laissez-faire</a:t>
            </a:r>
            <a:endParaRPr lang="en-GB" u="sng" dirty="0"/>
          </a:p>
        </p:txBody>
      </p:sp>
      <p:sp>
        <p:nvSpPr>
          <p:cNvPr id="3" name="Content Placeholder 2"/>
          <p:cNvSpPr>
            <a:spLocks noGrp="1"/>
          </p:cNvSpPr>
          <p:nvPr>
            <p:ph idx="1"/>
          </p:nvPr>
        </p:nvSpPr>
        <p:spPr/>
        <p:txBody>
          <a:bodyPr>
            <a:normAutofit fontScale="85000" lnSpcReduction="10000"/>
          </a:bodyPr>
          <a:lstStyle/>
          <a:p>
            <a:r>
              <a:rPr lang="en-GB" dirty="0" smtClean="0"/>
              <a:t>In </a:t>
            </a:r>
            <a:r>
              <a:rPr lang="en-GB" dirty="0"/>
              <a:t>a </a:t>
            </a:r>
            <a:r>
              <a:rPr lang="en-GB" b="1" dirty="0"/>
              <a:t>Laissez-faire</a:t>
            </a:r>
            <a:r>
              <a:rPr lang="en-GB" dirty="0"/>
              <a:t> leadership style, the leader's role is peripheral and staff manage their own areas of the business; the leader therefore </a:t>
            </a:r>
            <a:r>
              <a:rPr lang="en-GB" dirty="0" smtClean="0"/>
              <a:t>delegates </a:t>
            </a:r>
            <a:r>
              <a:rPr lang="en-GB" dirty="0"/>
              <a:t>the duties of </a:t>
            </a:r>
            <a:r>
              <a:rPr lang="en-GB" dirty="0" smtClean="0"/>
              <a:t>management. </a:t>
            </a:r>
            <a:r>
              <a:rPr lang="en-GB" dirty="0"/>
              <a:t>The communication in this style is horizontal, meaning that it is equal in both </a:t>
            </a:r>
            <a:r>
              <a:rPr lang="en-GB" dirty="0" smtClean="0"/>
              <a:t>directions. </a:t>
            </a:r>
            <a:r>
              <a:rPr lang="en-GB" dirty="0"/>
              <a:t>The style brings out the best in highly professional and creative groups of employees, however in many cases it is not deliberate and is simply a result of poor management. This leads to a lack of staff focus and sense of direction, which in turn leads to much dissatisfaction, and a poor company image.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u="sng" dirty="0" smtClean="0"/>
              <a:t>Laughter &amp; Leadership: A </a:t>
            </a:r>
            <a:r>
              <a:rPr lang="en-GB" u="sng" dirty="0"/>
              <a:t>Happy </a:t>
            </a:r>
            <a:r>
              <a:rPr lang="en-GB" u="sng" dirty="0" smtClean="0"/>
              <a:t>Worker </a:t>
            </a:r>
            <a:r>
              <a:rPr lang="en-GB" u="sng" dirty="0"/>
              <a:t>is a Productive </a:t>
            </a:r>
            <a:r>
              <a:rPr lang="en-GB" u="sng" dirty="0" smtClean="0"/>
              <a:t>Worker.</a:t>
            </a:r>
            <a:endParaRPr lang="en-GB" u="sng" dirty="0"/>
          </a:p>
        </p:txBody>
      </p:sp>
      <p:sp>
        <p:nvSpPr>
          <p:cNvPr id="5" name="TextBox 4"/>
          <p:cNvSpPr txBox="1"/>
          <p:nvPr/>
        </p:nvSpPr>
        <p:spPr>
          <a:xfrm>
            <a:off x="0" y="1857364"/>
            <a:ext cx="9144000" cy="4093428"/>
          </a:xfrm>
          <a:prstGeom prst="rect">
            <a:avLst/>
          </a:prstGeom>
          <a:noFill/>
        </p:spPr>
        <p:txBody>
          <a:bodyPr wrap="square" rtlCol="0">
            <a:spAutoFit/>
          </a:bodyPr>
          <a:lstStyle/>
          <a:p>
            <a:r>
              <a:rPr lang="en-GB" sz="2000" dirty="0" smtClean="0"/>
              <a:t>Many articles today encourage joy at work to enhance creativity, innovation and well-being. Have fun at what you do, it will be reflected in your work. No one likes a grump except another grump! We all spend plenty of hours at work. It's much more pleasant to spend those hours with people who have a bounce in their step and a smile on their face than with those who mistakenly associate professionalism with a dour disposition....The best managers set a good example by having fun at what they do. Research shows that happy people have more energy and are more productive and innovative,  when people are in a good mood at work, it builds emotional capital and enhances productivity. It is the responsibility of Leaders and Managers to create working environments cultures, communication and support mechanisms that support this. </a:t>
            </a:r>
            <a:r>
              <a:rPr lang="en-GB" sz="2000" dirty="0" err="1" smtClean="0"/>
              <a:t>Goleman</a:t>
            </a:r>
            <a:r>
              <a:rPr lang="en-GB" sz="2000" dirty="0" smtClean="0"/>
              <a:t> says. "</a:t>
            </a:r>
            <a:r>
              <a:rPr lang="en-GB" sz="2000" b="1" dirty="0" smtClean="0"/>
              <a:t>The art of leadership is getting work done well through other people, and laughing together is one of the best ways to do that."</a:t>
            </a:r>
          </a:p>
          <a:p>
            <a:endParaRPr lang="en-GB" sz="2000" dirty="0"/>
          </a:p>
        </p:txBody>
      </p:sp>
      <p:sp>
        <p:nvSpPr>
          <p:cNvPr id="6" name="TextBox 5"/>
          <p:cNvSpPr txBox="1"/>
          <p:nvPr/>
        </p:nvSpPr>
        <p:spPr>
          <a:xfrm>
            <a:off x="0" y="6357958"/>
            <a:ext cx="5625258" cy="246221"/>
          </a:xfrm>
          <a:prstGeom prst="rect">
            <a:avLst/>
          </a:prstGeom>
          <a:noFill/>
        </p:spPr>
        <p:txBody>
          <a:bodyPr wrap="none" rtlCol="0">
            <a:spAutoFit/>
          </a:bodyPr>
          <a:lstStyle/>
          <a:p>
            <a:r>
              <a:rPr lang="en-GB" sz="1000" dirty="0" smtClean="0"/>
              <a:t>Based on </a:t>
            </a:r>
            <a:r>
              <a:rPr lang="en-GB" sz="1000" dirty="0" smtClean="0">
                <a:hlinkClick r:id="rId2"/>
              </a:rPr>
              <a:t>http://www.businessdictionary.com/tips/4/a-happy-employee-is-a-productive-employee.html</a:t>
            </a:r>
            <a:r>
              <a:rPr lang="en-GB" sz="1000" dirty="0" smtClean="0"/>
              <a:t> </a:t>
            </a:r>
            <a:endParaRPr lang="en-GB"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Evolution of Leadership Theories</a:t>
            </a:r>
            <a:endParaRPr lang="en-GB" u="sng" dirty="0"/>
          </a:p>
        </p:txBody>
      </p:sp>
      <p:sp>
        <p:nvSpPr>
          <p:cNvPr id="3" name="Content Placeholder 2"/>
          <p:cNvSpPr>
            <a:spLocks noGrp="1"/>
          </p:cNvSpPr>
          <p:nvPr>
            <p:ph idx="1"/>
          </p:nvPr>
        </p:nvSpPr>
        <p:spPr/>
        <p:txBody>
          <a:bodyPr>
            <a:normAutofit fontScale="85000" lnSpcReduction="10000"/>
          </a:bodyPr>
          <a:lstStyle/>
          <a:p>
            <a:r>
              <a:rPr lang="en-GB" dirty="0" smtClean="0"/>
              <a:t>Recent </a:t>
            </a:r>
            <a:r>
              <a:rPr lang="en-GB" dirty="0"/>
              <a:t>leadership theories build upon the work of earlier theorists.  Our understanding of leaders, and leadership, has been improving as refinements are made to existing models.  </a:t>
            </a:r>
            <a:endParaRPr lang="en-GB" dirty="0" smtClean="0"/>
          </a:p>
          <a:p>
            <a:r>
              <a:rPr lang="en-GB" dirty="0" smtClean="0"/>
              <a:t>The </a:t>
            </a:r>
            <a:r>
              <a:rPr lang="en-GB" dirty="0"/>
              <a:t>beneficiaries of all this research and written theory are those </a:t>
            </a:r>
            <a:r>
              <a:rPr lang="en-GB" dirty="0" smtClean="0"/>
              <a:t>of us that</a:t>
            </a:r>
            <a:r>
              <a:rPr lang="en-GB" b="1" dirty="0" smtClean="0"/>
              <a:t> </a:t>
            </a:r>
            <a:r>
              <a:rPr lang="en-GB" b="1" dirty="0"/>
              <a:t>apply </a:t>
            </a:r>
            <a:r>
              <a:rPr lang="en-GB" dirty="0"/>
              <a:t>what we learn to </a:t>
            </a:r>
            <a:r>
              <a:rPr lang="en-GB" dirty="0" smtClean="0"/>
              <a:t>ourselves and </a:t>
            </a:r>
            <a:r>
              <a:rPr lang="en-GB" dirty="0"/>
              <a:t>to our </a:t>
            </a:r>
            <a:r>
              <a:rPr lang="en-GB" dirty="0" smtClean="0"/>
              <a:t>lives. </a:t>
            </a:r>
            <a:endParaRPr lang="en-GB" dirty="0"/>
          </a:p>
          <a:p>
            <a:r>
              <a:rPr lang="en-GB" dirty="0"/>
              <a:t>As is the case with many learning experiences, our leadership abilities stem from the total of all lessons we've learned </a:t>
            </a:r>
            <a:r>
              <a:rPr lang="en-GB" dirty="0" smtClean="0"/>
              <a:t>in life, the </a:t>
            </a:r>
            <a:r>
              <a:rPr lang="en-GB" dirty="0"/>
              <a:t>successes, and the </a:t>
            </a:r>
            <a:r>
              <a:rPr lang="en-GB" dirty="0" smtClean="0"/>
              <a:t>equally important mistakes </a:t>
            </a:r>
            <a:r>
              <a:rPr lang="en-GB" dirty="0"/>
              <a:t>we've made along the </a:t>
            </a:r>
            <a:r>
              <a:rPr lang="en-GB" dirty="0" smtClean="0"/>
              <a:t>way.</a:t>
            </a:r>
            <a:endParaRPr lang="en-GB" dirty="0"/>
          </a:p>
          <a:p>
            <a:endParaRPr lang="en-GB" dirty="0"/>
          </a:p>
        </p:txBody>
      </p:sp>
      <p:sp>
        <p:nvSpPr>
          <p:cNvPr id="4" name="TextBox 3"/>
          <p:cNvSpPr txBox="1"/>
          <p:nvPr/>
        </p:nvSpPr>
        <p:spPr>
          <a:xfrm>
            <a:off x="142844" y="6357958"/>
            <a:ext cx="8643998" cy="246221"/>
          </a:xfrm>
          <a:prstGeom prst="rect">
            <a:avLst/>
          </a:prstGeom>
          <a:noFill/>
        </p:spPr>
        <p:txBody>
          <a:bodyPr wrap="square" rtlCol="0">
            <a:spAutoFit/>
          </a:bodyPr>
          <a:lstStyle/>
          <a:p>
            <a:r>
              <a:rPr lang="en-GB" sz="1000" dirty="0" smtClean="0"/>
              <a:t>Based on: </a:t>
            </a:r>
            <a:r>
              <a:rPr lang="en-GB" sz="1000" dirty="0" smtClean="0">
                <a:hlinkClick r:id="rId2"/>
              </a:rPr>
              <a:t>http://www.money-zine.com/Career-Development/Leadership-Skill/Leadership-Theories/</a:t>
            </a:r>
            <a:endParaRPr lang="en-GB"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74638"/>
            <a:ext cx="8543956" cy="1143000"/>
          </a:xfrm>
        </p:spPr>
        <p:txBody>
          <a:bodyPr>
            <a:normAutofit/>
          </a:bodyPr>
          <a:lstStyle/>
          <a:p>
            <a:r>
              <a:rPr lang="en-GB" u="sng" dirty="0" smtClean="0"/>
              <a:t>Online Learning Activity</a:t>
            </a:r>
            <a:endParaRPr lang="en-GB" u="sng" dirty="0"/>
          </a:p>
        </p:txBody>
      </p:sp>
      <p:sp>
        <p:nvSpPr>
          <p:cNvPr id="4" name="TextBox 3"/>
          <p:cNvSpPr txBox="1"/>
          <p:nvPr/>
        </p:nvSpPr>
        <p:spPr>
          <a:xfrm>
            <a:off x="0" y="1357298"/>
            <a:ext cx="9144000" cy="830997"/>
          </a:xfrm>
          <a:prstGeom prst="rect">
            <a:avLst/>
          </a:prstGeom>
          <a:noFill/>
        </p:spPr>
        <p:txBody>
          <a:bodyPr wrap="square" rtlCol="0">
            <a:spAutoFit/>
          </a:bodyPr>
          <a:lstStyle/>
          <a:p>
            <a:r>
              <a:rPr lang="en-GB" sz="2400" dirty="0" smtClean="0"/>
              <a:t>Research and find Management case-study example, highlight key points </a:t>
            </a:r>
            <a:r>
              <a:rPr lang="en-GB" sz="2400" dirty="0" smtClean="0"/>
              <a:t>and </a:t>
            </a:r>
            <a:r>
              <a:rPr lang="en-GB" sz="2400" dirty="0" smtClean="0"/>
              <a:t>share </a:t>
            </a:r>
            <a:r>
              <a:rPr lang="en-GB" sz="2400" dirty="0" smtClean="0"/>
              <a:t>with </a:t>
            </a:r>
            <a:r>
              <a:rPr lang="en-GB" sz="2400" dirty="0" smtClean="0"/>
              <a:t>to </a:t>
            </a:r>
            <a:r>
              <a:rPr lang="en-GB" sz="2400" dirty="0" smtClean="0"/>
              <a:t>the group next week.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264</TotalTime>
  <Words>542</Words>
  <Application>Microsoft Office PowerPoint</Application>
  <PresentationFormat>On-screen Show (4:3)</PresentationFormat>
  <Paragraphs>143</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Management</vt:lpstr>
      <vt:lpstr>Leadership &amp; Management</vt:lpstr>
      <vt:lpstr>What is Management?</vt:lpstr>
      <vt:lpstr>Management</vt:lpstr>
      <vt:lpstr>Management Theory</vt:lpstr>
      <vt:lpstr>6 Management branches</vt:lpstr>
      <vt:lpstr>21st century Management</vt:lpstr>
      <vt:lpstr>Formation of the business policy</vt:lpstr>
      <vt:lpstr>Implementation of policies and strategies (1)</vt:lpstr>
      <vt:lpstr>Basic functions of management</vt:lpstr>
      <vt:lpstr> Multi-divisional management hierarchy</vt:lpstr>
      <vt:lpstr>Management styles</vt:lpstr>
      <vt:lpstr>Autocratic</vt:lpstr>
      <vt:lpstr>Paternalistic</vt:lpstr>
      <vt:lpstr>Democratic</vt:lpstr>
      <vt:lpstr>Laissez-faire</vt:lpstr>
      <vt:lpstr>Laughter &amp; Leadership: A Happy Worker is a Productive Worker.</vt:lpstr>
      <vt:lpstr>Evolution of Leadership Theories</vt:lpstr>
      <vt:lpstr>Online Learning Activity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Lessons from Dancing Guy</dc:title>
  <dc:creator>sc-jw</dc:creator>
  <cp:lastModifiedBy>sc-jw</cp:lastModifiedBy>
  <cp:revision>3</cp:revision>
  <dcterms:created xsi:type="dcterms:W3CDTF">2011-03-16T13:05:32Z</dcterms:created>
  <dcterms:modified xsi:type="dcterms:W3CDTF">2012-03-07T18:14:53Z</dcterms:modified>
</cp:coreProperties>
</file>