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Anton" pitchFamily="2" charset="0"/>
      <p:regular r:id="rId4"/>
    </p:embeddedFont>
    <p:embeddedFont>
      <p:font typeface="Panton" panose="020B0604020202020204" charset="0"/>
      <p:regular r:id="rId5"/>
    </p:embeddedFont>
    <p:embeddedFont>
      <p:font typeface="Panton Bold"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8693" autoAdjust="0"/>
  </p:normalViewPr>
  <p:slideViewPr>
    <p:cSldViewPr>
      <p:cViewPr>
        <p:scale>
          <a:sx n="25" d="100"/>
          <a:sy n="25" d="100"/>
        </p:scale>
        <p:origin x="2635" y="1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B5F4D-4036-4588-892B-9190F78C4155}" type="datetimeFigureOut">
              <a:rPr lang="en-IN" smtClean="0"/>
              <a:t>30-06-2026</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D75A6-267F-4DF7-B1F4-353C8563A1DF}" type="slidenum">
              <a:rPr lang="en-IN" smtClean="0"/>
              <a:t>‹#›</a:t>
            </a:fld>
            <a:endParaRPr lang="en-IN"/>
          </a:p>
        </p:txBody>
      </p:sp>
    </p:spTree>
    <p:extLst>
      <p:ext uri="{BB962C8B-B14F-4D97-AF65-F5344CB8AC3E}">
        <p14:creationId xmlns:p14="http://schemas.microsoft.com/office/powerpoint/2010/main" val="1259656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heightened number of obesity cases among British adults in recent years has become a major healthcare problem in UK society that has forced the local medical body to come up with proper intervention plans. For British residents within the age bracket of 35 to 44 years, almost 30% of the local residents have been reported to be suffering from some form of obesity. The introduction of digital technological solutions such as the NHS’s WMP applications has allowed the British government to develop customised dietary charts for local UK citizens by lowering junk food usage.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delivery of free and quality healthcare policies towards British low-income families is the basis of the NHS’s healthcare principle that can help elevate societal standards. For UK minority residents, such as the African and Asian population are able to utilise the WMP application with a possible BMI index over the range of 27.5 for improving individual dietary regimens. Hence, both the WMP application’s physical activity and diet monitoring system perfectly aligns with the UK general healthcare principles for improving living conditions of average citizens.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officials can employ the BCT technique for better interpreting the data provided by the WMP application for creating personalised dietary plans for British residents suffering from obesity to lead a healthy life. The NHS can introduce personalised diet regimens through the BCT process to reduce the rising number of obesity-related cases among the British adult population. The WMP application, powered by the principles of the BCT technique, can help introduce self-management interventions within the daily fitness regimens of UK residents for improving local living standards.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Personalised dietary recommendations and stricter physical activities are major positive outcomes of using digital systems similar to the WMP application that can address the current obesity conditions of Great Britain. In 2019, almost 6.1 billion pounds of market capital have been expensed by the NHS towards instigating greater control in the UK society regarding obesity. UK residents over the age of 18 can utilise the WMP application created by the government to create a daily eating regimen and gradually lower individual weight levels.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WMP digital programme has proven to be a viable solution for UK residents with varying stages of obesity cases to organise self-management practices and lower BMI levels. The presentation also showcases the effectiveness of the 12-week-long WMP programme for British citizens to slowly transition towards healthy lifestyle habits.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6CD75A6-267F-4DF7-B1F4-353C8563A1DF}" type="slidenum">
              <a:rPr lang="en-IN" smtClean="0"/>
              <a:t>1</a:t>
            </a:fld>
            <a:endParaRPr lang="en-IN"/>
          </a:p>
        </p:txBody>
      </p:sp>
    </p:spTree>
    <p:extLst>
      <p:ext uri="{BB962C8B-B14F-4D97-AF65-F5344CB8AC3E}">
        <p14:creationId xmlns:p14="http://schemas.microsoft.com/office/powerpoint/2010/main" val="3579929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6/30/2026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png"/><Relationship Id="rId3" Type="http://schemas.openxmlformats.org/officeDocument/2006/relationships/image" Target="../media/image1.jpeg"/><Relationship Id="rId7" Type="http://schemas.openxmlformats.org/officeDocument/2006/relationships/hyperlink" Target="https://www.england.nhs.uk/digital-weight-management/how-to-access-the-programme/" TargetMode="External"/><Relationship Id="rId12" Type="http://schemas.openxmlformats.org/officeDocument/2006/relationships/image" Target="../media/image8.png"/><Relationship Id="rId17" Type="http://schemas.openxmlformats.org/officeDocument/2006/relationships/image" Target="../media/image12.png"/><Relationship Id="rId2" Type="http://schemas.openxmlformats.org/officeDocument/2006/relationships/notesSlide" Target="../notesSlides/notesSlide1.xml"/><Relationship Id="rId16"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hyperlink" Target="https://digital.nhs.uk/data-and-information/publications/statistical/health-survey-for-england/2024/adults-overweight-and-obesity" TargetMode="External"/><Relationship Id="rId11" Type="http://schemas.openxmlformats.org/officeDocument/2006/relationships/image" Target="../media/image7.png"/><Relationship Id="rId5" Type="http://schemas.openxmlformats.org/officeDocument/2006/relationships/image" Target="../media/image3.png"/><Relationship Id="rId15" Type="http://schemas.openxmlformats.org/officeDocument/2006/relationships/image" Target="cid:image001.png@01D0EA4A.2BD679A0" TargetMode="External"/><Relationship Id="rId10" Type="http://schemas.openxmlformats.org/officeDocument/2006/relationships/image" Target="../media/image6.png"/><Relationship Id="rId4" Type="http://schemas.openxmlformats.org/officeDocument/2006/relationships/image" Target="../media/image2.jpeg"/><Relationship Id="rId9" Type="http://schemas.openxmlformats.org/officeDocument/2006/relationships/image" Target="../media/image5.png"/><Relationship Id="rId1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286301" y="-386155"/>
            <a:ext cx="6833699" cy="3389178"/>
            <a:chOff x="0" y="0"/>
            <a:chExt cx="1739927" cy="1172665"/>
          </a:xfrm>
        </p:grpSpPr>
        <p:sp>
          <p:nvSpPr>
            <p:cNvPr id="3" name="Freeform 3"/>
            <p:cNvSpPr/>
            <p:nvPr/>
          </p:nvSpPr>
          <p:spPr>
            <a:xfrm>
              <a:off x="0" y="0"/>
              <a:ext cx="1739927" cy="1172665"/>
            </a:xfrm>
            <a:custGeom>
              <a:avLst/>
              <a:gdLst/>
              <a:ahLst/>
              <a:cxnLst/>
              <a:rect l="l" t="t" r="r" b="b"/>
              <a:pathLst>
                <a:path w="1739927" h="1172665">
                  <a:moveTo>
                    <a:pt x="0" y="0"/>
                  </a:moveTo>
                  <a:lnTo>
                    <a:pt x="1739927" y="0"/>
                  </a:lnTo>
                  <a:lnTo>
                    <a:pt x="1739927" y="1172665"/>
                  </a:lnTo>
                  <a:lnTo>
                    <a:pt x="0" y="1172665"/>
                  </a:lnTo>
                  <a:close/>
                </a:path>
              </a:pathLst>
            </a:custGeom>
            <a:blipFill>
              <a:blip r:embed="rId3"/>
              <a:stretch>
                <a:fillRect l="-8984" r="-8984" b="-16616"/>
              </a:stretch>
            </a:blipFill>
          </p:spPr>
          <p:txBody>
            <a:bodyPr/>
            <a:lstStyle/>
            <a:p>
              <a:endParaRPr lang="en-IN" dirty="0"/>
            </a:p>
          </p:txBody>
        </p:sp>
      </p:grpSp>
      <p:grpSp>
        <p:nvGrpSpPr>
          <p:cNvPr id="4" name="Group 4"/>
          <p:cNvGrpSpPr/>
          <p:nvPr/>
        </p:nvGrpSpPr>
        <p:grpSpPr>
          <a:xfrm>
            <a:off x="-830869" y="-893330"/>
            <a:ext cx="9107162" cy="11630796"/>
            <a:chOff x="0" y="-57150"/>
            <a:chExt cx="1631900" cy="2084411"/>
          </a:xfrm>
        </p:grpSpPr>
        <p:sp>
          <p:nvSpPr>
            <p:cNvPr id="5" name="Freeform 5"/>
            <p:cNvSpPr/>
            <p:nvPr/>
          </p:nvSpPr>
          <p:spPr>
            <a:xfrm>
              <a:off x="9157" y="33730"/>
              <a:ext cx="1622743" cy="1993531"/>
            </a:xfrm>
            <a:custGeom>
              <a:avLst/>
              <a:gdLst/>
              <a:ahLst/>
              <a:cxnLst/>
              <a:rect l="l" t="t" r="r" b="b"/>
              <a:pathLst>
                <a:path w="1622743" h="1993531">
                  <a:moveTo>
                    <a:pt x="0" y="0"/>
                  </a:moveTo>
                  <a:lnTo>
                    <a:pt x="1622743" y="0"/>
                  </a:lnTo>
                  <a:lnTo>
                    <a:pt x="1622743" y="1993531"/>
                  </a:lnTo>
                  <a:lnTo>
                    <a:pt x="0" y="1993531"/>
                  </a:lnTo>
                  <a:close/>
                </a:path>
              </a:pathLst>
            </a:custGeom>
            <a:solidFill>
              <a:srgbClr val="006F82"/>
            </a:solidFill>
            <a:ln cap="sq">
              <a:noFill/>
              <a:prstDash val="solid"/>
              <a:miter/>
            </a:ln>
          </p:spPr>
          <p:txBody>
            <a:bodyPr/>
            <a:lstStyle/>
            <a:p>
              <a:endParaRPr lang="en-IN"/>
            </a:p>
          </p:txBody>
        </p:sp>
        <p:sp>
          <p:nvSpPr>
            <p:cNvPr id="6" name="TextBox 6"/>
            <p:cNvSpPr txBox="1"/>
            <p:nvPr/>
          </p:nvSpPr>
          <p:spPr>
            <a:xfrm>
              <a:off x="0" y="-57150"/>
              <a:ext cx="1622743" cy="2050681"/>
            </a:xfrm>
            <a:prstGeom prst="rect">
              <a:avLst/>
            </a:prstGeom>
          </p:spPr>
          <p:txBody>
            <a:bodyPr lIns="50800" tIns="50800" rIns="50800" bIns="50800" rtlCol="0" anchor="ctr"/>
            <a:lstStyle/>
            <a:p>
              <a:pPr algn="ctr">
                <a:lnSpc>
                  <a:spcPts val="4060"/>
                </a:lnSpc>
                <a:spcBef>
                  <a:spcPct val="0"/>
                </a:spcBef>
              </a:pPr>
              <a:endParaRPr/>
            </a:p>
          </p:txBody>
        </p:sp>
      </p:grpSp>
      <p:grpSp>
        <p:nvGrpSpPr>
          <p:cNvPr id="7" name="Group 7"/>
          <p:cNvGrpSpPr/>
          <p:nvPr/>
        </p:nvGrpSpPr>
        <p:grpSpPr>
          <a:xfrm>
            <a:off x="-761121" y="13906649"/>
            <a:ext cx="15881122" cy="2830509"/>
            <a:chOff x="0" y="-57150"/>
            <a:chExt cx="2990462" cy="466866"/>
          </a:xfrm>
        </p:grpSpPr>
        <p:sp>
          <p:nvSpPr>
            <p:cNvPr id="8" name="Freeform 8"/>
            <p:cNvSpPr/>
            <p:nvPr/>
          </p:nvSpPr>
          <p:spPr>
            <a:xfrm>
              <a:off x="0" y="0"/>
              <a:ext cx="2990462" cy="409716"/>
            </a:xfrm>
            <a:custGeom>
              <a:avLst/>
              <a:gdLst/>
              <a:ahLst/>
              <a:cxnLst/>
              <a:rect l="l" t="t" r="r" b="b"/>
              <a:pathLst>
                <a:path w="2990462" h="409716">
                  <a:moveTo>
                    <a:pt x="0" y="0"/>
                  </a:moveTo>
                  <a:lnTo>
                    <a:pt x="2990462" y="0"/>
                  </a:lnTo>
                  <a:lnTo>
                    <a:pt x="2990462" y="409716"/>
                  </a:lnTo>
                  <a:lnTo>
                    <a:pt x="0" y="409716"/>
                  </a:lnTo>
                  <a:close/>
                </a:path>
              </a:pathLst>
            </a:custGeom>
            <a:solidFill>
              <a:srgbClr val="006F82"/>
            </a:solidFill>
          </p:spPr>
          <p:txBody>
            <a:bodyPr/>
            <a:lstStyle/>
            <a:p>
              <a:endParaRPr lang="en-IN"/>
            </a:p>
          </p:txBody>
        </p:sp>
        <p:sp>
          <p:nvSpPr>
            <p:cNvPr id="9" name="TextBox 9"/>
            <p:cNvSpPr txBox="1"/>
            <p:nvPr/>
          </p:nvSpPr>
          <p:spPr>
            <a:xfrm>
              <a:off x="0" y="-57150"/>
              <a:ext cx="2990462" cy="466866"/>
            </a:xfrm>
            <a:prstGeom prst="rect">
              <a:avLst/>
            </a:prstGeom>
          </p:spPr>
          <p:txBody>
            <a:bodyPr lIns="50800" tIns="50800" rIns="50800" bIns="50800" rtlCol="0" anchor="ctr"/>
            <a:lstStyle/>
            <a:p>
              <a:pPr algn="ctr">
                <a:lnSpc>
                  <a:spcPts val="4060"/>
                </a:lnSpc>
                <a:spcBef>
                  <a:spcPct val="0"/>
                </a:spcBef>
              </a:pPr>
              <a:endParaRPr/>
            </a:p>
          </p:txBody>
        </p:sp>
      </p:grpSp>
      <p:grpSp>
        <p:nvGrpSpPr>
          <p:cNvPr id="10" name="Group 10"/>
          <p:cNvGrpSpPr/>
          <p:nvPr/>
        </p:nvGrpSpPr>
        <p:grpSpPr>
          <a:xfrm>
            <a:off x="-761123" y="16512092"/>
            <a:ext cx="15928227" cy="5166841"/>
            <a:chOff x="0" y="0"/>
            <a:chExt cx="1673154" cy="544612"/>
          </a:xfrm>
        </p:grpSpPr>
        <p:sp>
          <p:nvSpPr>
            <p:cNvPr id="11" name="Freeform 11"/>
            <p:cNvSpPr/>
            <p:nvPr/>
          </p:nvSpPr>
          <p:spPr>
            <a:xfrm>
              <a:off x="0" y="0"/>
              <a:ext cx="1673154" cy="544612"/>
            </a:xfrm>
            <a:custGeom>
              <a:avLst/>
              <a:gdLst/>
              <a:ahLst/>
              <a:cxnLst/>
              <a:rect l="l" t="t" r="r" b="b"/>
              <a:pathLst>
                <a:path w="1673154" h="544612">
                  <a:moveTo>
                    <a:pt x="0" y="0"/>
                  </a:moveTo>
                  <a:lnTo>
                    <a:pt x="1673154" y="0"/>
                  </a:lnTo>
                  <a:lnTo>
                    <a:pt x="1673154" y="544612"/>
                  </a:lnTo>
                  <a:lnTo>
                    <a:pt x="0" y="544612"/>
                  </a:lnTo>
                  <a:close/>
                </a:path>
              </a:pathLst>
            </a:custGeom>
            <a:blipFill>
              <a:blip r:embed="rId4">
                <a:alphaModFix amt="23000"/>
              </a:blip>
              <a:stretch>
                <a:fillRect t="-25046" b="-79638"/>
              </a:stretch>
            </a:blipFill>
          </p:spPr>
          <p:txBody>
            <a:bodyPr/>
            <a:lstStyle/>
            <a:p>
              <a:endParaRPr lang="en-IN"/>
            </a:p>
          </p:txBody>
        </p:sp>
      </p:grpSp>
      <p:grpSp>
        <p:nvGrpSpPr>
          <p:cNvPr id="12" name="Group 12"/>
          <p:cNvGrpSpPr/>
          <p:nvPr/>
        </p:nvGrpSpPr>
        <p:grpSpPr>
          <a:xfrm>
            <a:off x="10049459" y="16342205"/>
            <a:ext cx="5660441" cy="4979676"/>
            <a:chOff x="0" y="-57150"/>
            <a:chExt cx="1046713" cy="758043"/>
          </a:xfrm>
        </p:grpSpPr>
        <p:sp>
          <p:nvSpPr>
            <p:cNvPr id="13" name="Freeform 13"/>
            <p:cNvSpPr/>
            <p:nvPr/>
          </p:nvSpPr>
          <p:spPr>
            <a:xfrm>
              <a:off x="0" y="0"/>
              <a:ext cx="940357" cy="700893"/>
            </a:xfrm>
            <a:custGeom>
              <a:avLst/>
              <a:gdLst/>
              <a:ahLst/>
              <a:cxnLst/>
              <a:rect l="l" t="t" r="r" b="b"/>
              <a:pathLst>
                <a:path w="1046713" h="700893">
                  <a:moveTo>
                    <a:pt x="0" y="0"/>
                  </a:moveTo>
                  <a:lnTo>
                    <a:pt x="1046713" y="0"/>
                  </a:lnTo>
                  <a:lnTo>
                    <a:pt x="1046713" y="700893"/>
                  </a:lnTo>
                  <a:lnTo>
                    <a:pt x="0" y="700893"/>
                  </a:lnTo>
                  <a:close/>
                </a:path>
              </a:pathLst>
            </a:custGeom>
            <a:solidFill>
              <a:srgbClr val="006F82"/>
            </a:solidFill>
          </p:spPr>
          <p:txBody>
            <a:bodyPr/>
            <a:lstStyle/>
            <a:p>
              <a:endParaRPr lang="en-IN"/>
            </a:p>
          </p:txBody>
        </p:sp>
        <p:sp>
          <p:nvSpPr>
            <p:cNvPr id="14" name="TextBox 14"/>
            <p:cNvSpPr txBox="1"/>
            <p:nvPr/>
          </p:nvSpPr>
          <p:spPr>
            <a:xfrm>
              <a:off x="0" y="-57150"/>
              <a:ext cx="1046713" cy="758043"/>
            </a:xfrm>
            <a:prstGeom prst="rect">
              <a:avLst/>
            </a:prstGeom>
          </p:spPr>
          <p:txBody>
            <a:bodyPr lIns="50800" tIns="50800" rIns="50800" bIns="50800" rtlCol="0" anchor="ctr"/>
            <a:lstStyle/>
            <a:p>
              <a:pPr algn="ctr">
                <a:lnSpc>
                  <a:spcPts val="4060"/>
                </a:lnSpc>
                <a:spcBef>
                  <a:spcPct val="0"/>
                </a:spcBef>
              </a:pPr>
              <a:endParaRPr/>
            </a:p>
          </p:txBody>
        </p:sp>
      </p:grpSp>
      <p:sp>
        <p:nvSpPr>
          <p:cNvPr id="18" name="AutoShape 18"/>
          <p:cNvSpPr/>
          <p:nvPr/>
        </p:nvSpPr>
        <p:spPr>
          <a:xfrm>
            <a:off x="7373527" y="10692000"/>
            <a:ext cx="7746473" cy="0"/>
          </a:xfrm>
          <a:prstGeom prst="line">
            <a:avLst/>
          </a:prstGeom>
          <a:ln w="38100" cap="flat">
            <a:solidFill>
              <a:srgbClr val="006F82"/>
            </a:solidFill>
            <a:prstDash val="solid"/>
            <a:headEnd type="none" w="sm" len="sm"/>
            <a:tailEnd type="none" w="sm" len="sm"/>
          </a:ln>
        </p:spPr>
        <p:txBody>
          <a:bodyPr/>
          <a:lstStyle/>
          <a:p>
            <a:endParaRPr lang="en-IN"/>
          </a:p>
        </p:txBody>
      </p:sp>
      <p:sp>
        <p:nvSpPr>
          <p:cNvPr id="26" name="Freeform 26"/>
          <p:cNvSpPr/>
          <p:nvPr/>
        </p:nvSpPr>
        <p:spPr>
          <a:xfrm>
            <a:off x="11442699" y="14264989"/>
            <a:ext cx="3670301" cy="2193723"/>
          </a:xfrm>
          <a:custGeom>
            <a:avLst/>
            <a:gdLst/>
            <a:ahLst/>
            <a:cxnLst/>
            <a:rect l="l" t="t" r="r" b="b"/>
            <a:pathLst>
              <a:path w="2018064" h="2233126">
                <a:moveTo>
                  <a:pt x="0" y="0"/>
                </a:moveTo>
                <a:lnTo>
                  <a:pt x="2018064" y="0"/>
                </a:lnTo>
                <a:lnTo>
                  <a:pt x="2018064" y="2233126"/>
                </a:lnTo>
                <a:lnTo>
                  <a:pt x="0" y="2233126"/>
                </a:lnTo>
                <a:lnTo>
                  <a:pt x="0" y="0"/>
                </a:lnTo>
                <a:close/>
              </a:path>
            </a:pathLst>
          </a:custGeom>
          <a:blipFill>
            <a:blip r:embed="rId5"/>
            <a:stretch>
              <a:fillRect l="-79513" t="-4784" r="-6007"/>
            </a:stretch>
          </a:blipFill>
        </p:spPr>
        <p:txBody>
          <a:bodyPr/>
          <a:lstStyle/>
          <a:p>
            <a:endParaRPr lang="en-IN"/>
          </a:p>
        </p:txBody>
      </p:sp>
      <p:sp>
        <p:nvSpPr>
          <p:cNvPr id="27" name="TextBox 27"/>
          <p:cNvSpPr txBox="1"/>
          <p:nvPr/>
        </p:nvSpPr>
        <p:spPr>
          <a:xfrm>
            <a:off x="-384447" y="954723"/>
            <a:ext cx="8373214" cy="1647182"/>
          </a:xfrm>
          <a:prstGeom prst="rect">
            <a:avLst/>
          </a:prstGeom>
        </p:spPr>
        <p:txBody>
          <a:bodyPr wrap="square" lIns="0" tIns="0" rIns="0" bIns="0" rtlCol="0" anchor="t">
            <a:spAutoFit/>
          </a:bodyPr>
          <a:lstStyle/>
          <a:p>
            <a:pPr algn="ctr">
              <a:lnSpc>
                <a:spcPts val="6801"/>
              </a:lnSpc>
            </a:pPr>
            <a:r>
              <a:rPr lang="en-US" sz="3200" spc="138" dirty="0">
                <a:solidFill>
                  <a:srgbClr val="FFFFFF"/>
                </a:solidFill>
                <a:latin typeface="Anton"/>
                <a:ea typeface="Anton"/>
                <a:cs typeface="Anton"/>
                <a:sym typeface="Anton"/>
              </a:rPr>
              <a:t>Impact of NHS Digital Weight Management Apps on Obesity Prevention in Adults</a:t>
            </a:r>
          </a:p>
        </p:txBody>
      </p:sp>
      <p:sp>
        <p:nvSpPr>
          <p:cNvPr id="28" name="TextBox 28"/>
          <p:cNvSpPr txBox="1"/>
          <p:nvPr/>
        </p:nvSpPr>
        <p:spPr>
          <a:xfrm>
            <a:off x="5101164" y="10768329"/>
            <a:ext cx="5562600" cy="3466270"/>
          </a:xfrm>
          <a:prstGeom prst="rect">
            <a:avLst/>
          </a:prstGeom>
        </p:spPr>
        <p:txBody>
          <a:bodyPr wrap="square" lIns="0" tIns="0" rIns="0" bIns="0" rtlCol="0" anchor="t">
            <a:spAutoFit/>
          </a:bodyPr>
          <a:lstStyle/>
          <a:p>
            <a:pPr algn="ctr"/>
            <a:r>
              <a:rPr lang="en-GB" sz="1400" b="1" noProof="0" dirty="0">
                <a:latin typeface="Panton Bold"/>
                <a:ea typeface="Panton Bold"/>
                <a:cs typeface="Panton Bold"/>
                <a:sym typeface="Panton Bold"/>
              </a:rPr>
              <a:t>   </a:t>
            </a:r>
            <a:r>
              <a:rPr lang="en-GB" sz="2400" b="1" noProof="0" dirty="0">
                <a:solidFill>
                  <a:schemeClr val="accent1">
                    <a:lumMod val="50000"/>
                  </a:schemeClr>
                </a:solidFill>
                <a:latin typeface="Panton Bold"/>
                <a:ea typeface="Panton Bold"/>
                <a:cs typeface="Panton Bold"/>
                <a:sym typeface="Panton Bold"/>
              </a:rPr>
              <a:t>Behavioural change theory</a:t>
            </a:r>
          </a:p>
          <a:p>
            <a:pPr marL="153498" lvl="1" indent="-76749" algn="just">
              <a:buFont typeface="Arial"/>
              <a:buChar char="•"/>
            </a:pPr>
            <a:endParaRPr lang="en-GB" sz="1200" noProof="0" dirty="0">
              <a:latin typeface="Panton"/>
              <a:ea typeface="Panton"/>
              <a:cs typeface="Panton"/>
              <a:sym typeface="Panton"/>
            </a:endParaRPr>
          </a:p>
          <a:p>
            <a:pPr marL="171450" lvl="0" indent="-171450" algn="just">
              <a:lnSpc>
                <a:spcPct val="150000"/>
              </a:lnSpc>
              <a:buFont typeface="Arial" panose="020B0604020202020204" pitchFamily="34" charset="0"/>
              <a:buChar char="•"/>
            </a:pPr>
            <a:r>
              <a:rPr lang="en-GB" sz="1600" dirty="0">
                <a:latin typeface="Panton" panose="020B0604020202020204" charset="0"/>
              </a:rPr>
              <a:t>The NHS’s WMP systems can be greatly improved with the help of behavioural change theory (BCT) for improving the British healthcare system.</a:t>
            </a:r>
            <a:endParaRPr lang="en-IN" sz="1600" dirty="0">
              <a:latin typeface="Panton" panose="020B0604020202020204" charset="0"/>
            </a:endParaRPr>
          </a:p>
          <a:p>
            <a:pPr marL="171450" lvl="0" indent="-171450" algn="just">
              <a:lnSpc>
                <a:spcPct val="150000"/>
              </a:lnSpc>
              <a:buFont typeface="Arial" panose="020B0604020202020204" pitchFamily="34" charset="0"/>
              <a:buChar char="•"/>
            </a:pPr>
            <a:r>
              <a:rPr lang="en-GB" sz="1600" dirty="0">
                <a:latin typeface="Panton" panose="020B0604020202020204" charset="0"/>
              </a:rPr>
              <a:t>Adults with obesity conditions can also employ the BCT process for monitoring regular physical activity levels through the healthcare management app to lower excessive weight (</a:t>
            </a:r>
            <a:r>
              <a:rPr lang="en-IN" sz="1600" dirty="0">
                <a:latin typeface="Panton" panose="020B0604020202020204" charset="0"/>
              </a:rPr>
              <a:t>Lin </a:t>
            </a:r>
            <a:r>
              <a:rPr lang="en-IN" sz="1600" i="1" dirty="0">
                <a:latin typeface="Panton" panose="020B0604020202020204" charset="0"/>
              </a:rPr>
              <a:t>et al. </a:t>
            </a:r>
            <a:r>
              <a:rPr lang="en-IN" sz="1600" dirty="0">
                <a:latin typeface="Panton" panose="020B0604020202020204" charset="0"/>
              </a:rPr>
              <a:t>2022; Vlahu-Gjorgievska </a:t>
            </a:r>
            <a:r>
              <a:rPr lang="en-IN" sz="1600" i="1" dirty="0">
                <a:latin typeface="Panton" panose="020B0604020202020204" charset="0"/>
              </a:rPr>
              <a:t>et al. </a:t>
            </a:r>
            <a:r>
              <a:rPr lang="en-IN" sz="1600" dirty="0">
                <a:latin typeface="Panton" panose="020B0604020202020204" charset="0"/>
              </a:rPr>
              <a:t>2023; Smith </a:t>
            </a:r>
            <a:r>
              <a:rPr lang="en-IN" sz="1600" i="1" dirty="0">
                <a:latin typeface="Panton" panose="020B0604020202020204" charset="0"/>
              </a:rPr>
              <a:t>et al. </a:t>
            </a:r>
            <a:r>
              <a:rPr lang="en-IN" sz="1600" dirty="0">
                <a:latin typeface="Panton" panose="020B0604020202020204" charset="0"/>
              </a:rPr>
              <a:t>2022)</a:t>
            </a:r>
            <a:r>
              <a:rPr lang="en-GB" sz="1600" dirty="0">
                <a:latin typeface="Panton" panose="020B0604020202020204" charset="0"/>
              </a:rPr>
              <a:t>. </a:t>
            </a:r>
            <a:endParaRPr lang="en-IN" sz="1600" dirty="0">
              <a:latin typeface="Panton" panose="020B0604020202020204" charset="0"/>
            </a:endParaRPr>
          </a:p>
        </p:txBody>
      </p:sp>
      <p:sp>
        <p:nvSpPr>
          <p:cNvPr id="29" name="TextBox 29"/>
          <p:cNvSpPr txBox="1"/>
          <p:nvPr/>
        </p:nvSpPr>
        <p:spPr>
          <a:xfrm>
            <a:off x="-663525" y="14289429"/>
            <a:ext cx="6440479" cy="2733121"/>
          </a:xfrm>
          <a:prstGeom prst="rect">
            <a:avLst/>
          </a:prstGeom>
        </p:spPr>
        <p:txBody>
          <a:bodyPr wrap="square" lIns="0" tIns="0" rIns="0" bIns="0" rtlCol="0" anchor="t">
            <a:spAutoFit/>
          </a:bodyPr>
          <a:lstStyle/>
          <a:p>
            <a:pPr algn="ctr">
              <a:lnSpc>
                <a:spcPts val="1999"/>
              </a:lnSpc>
            </a:pPr>
            <a:r>
              <a:rPr lang="en-US" sz="1600" b="1" dirty="0">
                <a:solidFill>
                  <a:srgbClr val="FFFFFF"/>
                </a:solidFill>
                <a:latin typeface="Panton Bold"/>
                <a:ea typeface="Panton Bold"/>
                <a:cs typeface="Panton Bold"/>
                <a:sym typeface="Panton Bold"/>
              </a:rPr>
              <a:t>          </a:t>
            </a:r>
            <a:r>
              <a:rPr lang="en-US" sz="2000" b="1" dirty="0">
                <a:solidFill>
                  <a:srgbClr val="FFFFFF"/>
                </a:solidFill>
                <a:latin typeface="Panton Bold"/>
                <a:ea typeface="Panton Bold"/>
                <a:cs typeface="Panton Bold"/>
                <a:sym typeface="Panton Bold"/>
              </a:rPr>
              <a:t>Expected outcome</a:t>
            </a:r>
          </a:p>
          <a:p>
            <a:pPr marL="285750" lvl="0" indent="-285750">
              <a:lnSpc>
                <a:spcPct val="150000"/>
              </a:lnSpc>
              <a:buFont typeface="Arial" panose="020B0604020202020204" pitchFamily="34" charset="0"/>
              <a:buChar char="•"/>
            </a:pPr>
            <a:r>
              <a:rPr lang="en-GB" sz="1400" dirty="0">
                <a:solidFill>
                  <a:schemeClr val="bg1"/>
                </a:solidFill>
                <a:latin typeface="Panton" panose="020B0604020202020204" charset="0"/>
              </a:rPr>
              <a:t>The facilitation of tailored feedback based on dietary regulations can prove to have massive implications for the BCT process usage for helping citizens to help navigate obesity (Eidhin </a:t>
            </a:r>
            <a:r>
              <a:rPr lang="en-GB" sz="1400" i="1" dirty="0">
                <a:solidFill>
                  <a:schemeClr val="bg1"/>
                </a:solidFill>
                <a:latin typeface="Panton" panose="020B0604020202020204" charset="0"/>
              </a:rPr>
              <a:t>et al. </a:t>
            </a:r>
            <a:r>
              <a:rPr lang="en-GB" sz="1400" dirty="0">
                <a:solidFill>
                  <a:schemeClr val="bg1"/>
                </a:solidFill>
                <a:latin typeface="Panton" panose="020B0604020202020204" charset="0"/>
              </a:rPr>
              <a:t>2025; Spinean </a:t>
            </a:r>
            <a:r>
              <a:rPr lang="en-GB" sz="1400" i="1" dirty="0">
                <a:solidFill>
                  <a:schemeClr val="bg1"/>
                </a:solidFill>
                <a:latin typeface="Panton" panose="020B0604020202020204" charset="0"/>
              </a:rPr>
              <a:t>et al. </a:t>
            </a:r>
            <a:r>
              <a:rPr lang="en-GB" sz="1400" dirty="0">
                <a:solidFill>
                  <a:schemeClr val="bg1"/>
                </a:solidFill>
                <a:latin typeface="Panton" panose="020B0604020202020204" charset="0"/>
              </a:rPr>
              <a:t>2024; Orte </a:t>
            </a:r>
            <a:r>
              <a:rPr lang="en-GB" sz="1400" i="1" dirty="0">
                <a:solidFill>
                  <a:schemeClr val="bg1"/>
                </a:solidFill>
                <a:latin typeface="Panton" panose="020B0604020202020204" charset="0"/>
              </a:rPr>
              <a:t>et al. </a:t>
            </a:r>
            <a:r>
              <a:rPr lang="en-GB" sz="1400" dirty="0">
                <a:solidFill>
                  <a:schemeClr val="bg1"/>
                </a:solidFill>
                <a:latin typeface="Panton" panose="020B0604020202020204" charset="0"/>
              </a:rPr>
              <a:t>2023).</a:t>
            </a:r>
            <a:endParaRPr lang="en-IN" sz="1400" dirty="0">
              <a:solidFill>
                <a:schemeClr val="bg1"/>
              </a:solidFill>
              <a:latin typeface="Panton" panose="020B0604020202020204" charset="0"/>
            </a:endParaRPr>
          </a:p>
          <a:p>
            <a:pPr marL="285750" lvl="0" indent="-285750">
              <a:lnSpc>
                <a:spcPct val="150000"/>
              </a:lnSpc>
              <a:buFont typeface="Arial" panose="020B0604020202020204" pitchFamily="34" charset="0"/>
              <a:buChar char="•"/>
            </a:pPr>
            <a:r>
              <a:rPr lang="en-GB" sz="1400" dirty="0">
                <a:solidFill>
                  <a:schemeClr val="bg1"/>
                </a:solidFill>
                <a:latin typeface="Panton" panose="020B0604020202020204" charset="0"/>
              </a:rPr>
              <a:t>As of 2022, almost 60% of residents have been actively participating with the NHS's WMP programme to slowly cultivate healthy eating habits (Taylor </a:t>
            </a:r>
            <a:r>
              <a:rPr lang="en-GB" sz="1400" i="1" dirty="0">
                <a:solidFill>
                  <a:schemeClr val="bg1"/>
                </a:solidFill>
                <a:latin typeface="Panton" panose="020B0604020202020204" charset="0"/>
              </a:rPr>
              <a:t>et al. </a:t>
            </a:r>
            <a:r>
              <a:rPr lang="en-GB" sz="1400" dirty="0">
                <a:solidFill>
                  <a:schemeClr val="bg1"/>
                </a:solidFill>
                <a:latin typeface="Panton" panose="020B0604020202020204" charset="0"/>
              </a:rPr>
              <a:t>2024).</a:t>
            </a:r>
            <a:endParaRPr lang="en-IN" sz="1400" dirty="0">
              <a:solidFill>
                <a:schemeClr val="bg1"/>
              </a:solidFill>
              <a:latin typeface="Panton" panose="020B0604020202020204" charset="0"/>
            </a:endParaRPr>
          </a:p>
          <a:p>
            <a:pPr marL="171450" indent="-171450" algn="just">
              <a:lnSpc>
                <a:spcPts val="2139"/>
              </a:lnSpc>
              <a:buFont typeface="Arial" panose="020B0604020202020204" pitchFamily="34" charset="0"/>
              <a:buChar char="•"/>
            </a:pPr>
            <a:endParaRPr lang="en-US" sz="400" dirty="0">
              <a:solidFill>
                <a:srgbClr val="FFFFFF"/>
              </a:solidFill>
              <a:latin typeface="Panton"/>
              <a:ea typeface="Panton"/>
              <a:cs typeface="Panton"/>
              <a:sym typeface="Panton"/>
            </a:endParaRPr>
          </a:p>
        </p:txBody>
      </p:sp>
      <p:sp>
        <p:nvSpPr>
          <p:cNvPr id="30" name="TextBox 30"/>
          <p:cNvSpPr txBox="1"/>
          <p:nvPr/>
        </p:nvSpPr>
        <p:spPr>
          <a:xfrm>
            <a:off x="-519851" y="2577666"/>
            <a:ext cx="8373214" cy="4286623"/>
          </a:xfrm>
          <a:prstGeom prst="rect">
            <a:avLst/>
          </a:prstGeom>
        </p:spPr>
        <p:txBody>
          <a:bodyPr wrap="square" lIns="0" tIns="0" rIns="0" bIns="0" rtlCol="0" anchor="t">
            <a:spAutoFit/>
          </a:bodyPr>
          <a:lstStyle/>
          <a:p>
            <a:pPr algn="ctr">
              <a:lnSpc>
                <a:spcPct val="150000"/>
              </a:lnSpc>
            </a:pPr>
            <a:r>
              <a:rPr lang="en-US" sz="2400" b="1" dirty="0">
                <a:solidFill>
                  <a:srgbClr val="FFFFFF"/>
                </a:solidFill>
                <a:latin typeface="Panton Bold"/>
                <a:ea typeface="Panton Bold"/>
                <a:cs typeface="Panton Bold"/>
                <a:sym typeface="Panton Bold"/>
              </a:rPr>
              <a:t>      </a:t>
            </a:r>
            <a:r>
              <a:rPr lang="en-US" sz="2800" b="1" dirty="0">
                <a:solidFill>
                  <a:srgbClr val="FFFFFF"/>
                </a:solidFill>
                <a:latin typeface="Panton Bold"/>
                <a:ea typeface="Panton Bold"/>
                <a:cs typeface="Panton Bold"/>
                <a:sym typeface="Panton Bold"/>
              </a:rPr>
              <a:t>Background</a:t>
            </a:r>
          </a:p>
          <a:p>
            <a:pPr marL="431294" lvl="1" indent="-215647" algn="just">
              <a:lnSpc>
                <a:spcPct val="150000"/>
              </a:lnSpc>
              <a:buFont typeface="Arial"/>
              <a:buChar char="•"/>
            </a:pPr>
            <a:r>
              <a:rPr lang="en-US" sz="2000" dirty="0">
                <a:solidFill>
                  <a:srgbClr val="FFFFFF"/>
                </a:solidFill>
                <a:latin typeface="Panton"/>
                <a:ea typeface="Panton"/>
                <a:cs typeface="Panton"/>
                <a:sym typeface="Panton"/>
              </a:rPr>
              <a:t>In the United Kingdom, obesity has proven to be a major issue among the local adult population, caused by unhealthy dietary and insufficient physical activity.</a:t>
            </a:r>
          </a:p>
          <a:p>
            <a:pPr marL="431294" lvl="1" indent="-215647" algn="just">
              <a:lnSpc>
                <a:spcPct val="150000"/>
              </a:lnSpc>
              <a:buFont typeface="Arial"/>
              <a:buChar char="•"/>
            </a:pPr>
            <a:r>
              <a:rPr lang="en-US" sz="2000" dirty="0">
                <a:solidFill>
                  <a:srgbClr val="FFFFFF"/>
                </a:solidFill>
                <a:latin typeface="Panton"/>
                <a:ea typeface="Panton"/>
                <a:cs typeface="Panton"/>
                <a:sym typeface="Panton"/>
              </a:rPr>
              <a:t>For example, around 26% of British residents within the age group of 25 and 34 years have reported being obese (NHS UK, 2026).  </a:t>
            </a:r>
          </a:p>
          <a:p>
            <a:pPr marL="431294" lvl="1" indent="-215647" algn="just">
              <a:lnSpc>
                <a:spcPct val="150000"/>
              </a:lnSpc>
              <a:buFont typeface="Arial"/>
              <a:buChar char="•"/>
            </a:pPr>
            <a:r>
              <a:rPr lang="en-US" sz="2000" dirty="0">
                <a:solidFill>
                  <a:srgbClr val="FFFFFF"/>
                </a:solidFill>
                <a:latin typeface="Panton"/>
                <a:ea typeface="Panton"/>
                <a:cs typeface="Panton"/>
                <a:sym typeface="Panton"/>
              </a:rPr>
              <a:t>Previously, the British government has undertaken several legislations for restricting advertisements regarding unhealthy and junk food products.</a:t>
            </a:r>
          </a:p>
        </p:txBody>
      </p:sp>
      <p:sp>
        <p:nvSpPr>
          <p:cNvPr id="31" name="TextBox 31"/>
          <p:cNvSpPr txBox="1"/>
          <p:nvPr/>
        </p:nvSpPr>
        <p:spPr>
          <a:xfrm>
            <a:off x="8360317" y="3055741"/>
            <a:ext cx="6511383" cy="5035738"/>
          </a:xfrm>
          <a:prstGeom prst="rect">
            <a:avLst/>
          </a:prstGeom>
        </p:spPr>
        <p:txBody>
          <a:bodyPr wrap="square" lIns="0" tIns="0" rIns="0" bIns="0" rtlCol="0" anchor="t">
            <a:spAutoFit/>
          </a:bodyPr>
          <a:lstStyle/>
          <a:p>
            <a:pPr algn="ctr">
              <a:lnSpc>
                <a:spcPts val="1956"/>
              </a:lnSpc>
            </a:pPr>
            <a:r>
              <a:rPr lang="en-US" sz="2000" b="1" dirty="0">
                <a:solidFill>
                  <a:srgbClr val="0A131E"/>
                </a:solidFill>
                <a:latin typeface="Panton Bold"/>
                <a:ea typeface="Panton Bold"/>
                <a:cs typeface="Panton Bold"/>
                <a:sym typeface="Panton Bold"/>
              </a:rPr>
              <a:t>      </a:t>
            </a:r>
            <a:r>
              <a:rPr lang="en-US" sz="2800" b="1" dirty="0">
                <a:solidFill>
                  <a:schemeClr val="accent1">
                    <a:lumMod val="50000"/>
                  </a:schemeClr>
                </a:solidFill>
                <a:latin typeface="Panton Bold"/>
                <a:ea typeface="Panton Bold"/>
                <a:cs typeface="Panton Bold"/>
                <a:sym typeface="Panton Bold"/>
              </a:rPr>
              <a:t>Health promotion values and principles</a:t>
            </a:r>
          </a:p>
          <a:p>
            <a:pPr marL="301747" lvl="1" indent="-150874" algn="just">
              <a:lnSpc>
                <a:spcPct val="150000"/>
              </a:lnSpc>
              <a:buFont typeface="Arial"/>
              <a:buChar char="•"/>
            </a:pPr>
            <a:r>
              <a:rPr lang="en-US" dirty="0">
                <a:solidFill>
                  <a:srgbClr val="0A131E"/>
                </a:solidFill>
                <a:latin typeface="Panton"/>
                <a:ea typeface="Panton"/>
                <a:cs typeface="Panton"/>
                <a:sym typeface="Panton"/>
              </a:rPr>
              <a:t>In the British healthcare infrastructure, health equity is a prominent value that has allowed the NHS to deliver quality medical assistance despite citizens' financial status.</a:t>
            </a:r>
          </a:p>
          <a:p>
            <a:pPr marL="301747" lvl="1" indent="-150874" algn="just">
              <a:lnSpc>
                <a:spcPct val="150000"/>
              </a:lnSpc>
              <a:buFont typeface="Arial"/>
              <a:buChar char="•"/>
            </a:pPr>
            <a:r>
              <a:rPr lang="en-US" dirty="0">
                <a:solidFill>
                  <a:srgbClr val="0A131E"/>
                </a:solidFill>
                <a:latin typeface="Panton"/>
                <a:ea typeface="Panton"/>
                <a:cs typeface="Panton"/>
                <a:sym typeface="Panton"/>
              </a:rPr>
              <a:t>The WMP application is generally referred to as the UK adult population suffering from obesity cases with an overall body mass index (BMI) of around 30 and more (NHS UK, 2026). </a:t>
            </a:r>
          </a:p>
          <a:p>
            <a:pPr marL="301747" lvl="1" indent="-150874" algn="just">
              <a:lnSpc>
                <a:spcPct val="150000"/>
              </a:lnSpc>
              <a:buFont typeface="Arial"/>
              <a:buChar char="•"/>
            </a:pPr>
            <a:r>
              <a:rPr lang="en-US" dirty="0">
                <a:solidFill>
                  <a:srgbClr val="0A131E"/>
                </a:solidFill>
                <a:latin typeface="Panton"/>
                <a:ea typeface="Panton"/>
                <a:cs typeface="Panton"/>
                <a:sym typeface="Panton"/>
              </a:rPr>
              <a:t>Almost 12 weeks of a digital training programme is also an essential feature of the WMP application that can help British residents to adjust their weight levels (NHS UK, 2026).</a:t>
            </a:r>
          </a:p>
        </p:txBody>
      </p:sp>
      <p:sp>
        <p:nvSpPr>
          <p:cNvPr id="32" name="TextBox 32"/>
          <p:cNvSpPr txBox="1"/>
          <p:nvPr/>
        </p:nvSpPr>
        <p:spPr>
          <a:xfrm>
            <a:off x="10153077" y="16565331"/>
            <a:ext cx="4878050" cy="4601260"/>
          </a:xfrm>
          <a:prstGeom prst="rect">
            <a:avLst/>
          </a:prstGeom>
        </p:spPr>
        <p:txBody>
          <a:bodyPr wrap="square" lIns="0" tIns="0" rIns="0" bIns="0" rtlCol="0" anchor="t">
            <a:spAutoFit/>
          </a:bodyPr>
          <a:lstStyle/>
          <a:p>
            <a:pPr algn="just"/>
            <a:endParaRPr lang="en-US" sz="600" b="1" dirty="0">
              <a:solidFill>
                <a:schemeClr val="bg1"/>
              </a:solidFill>
              <a:latin typeface="Panton Bold"/>
              <a:ea typeface="Panton Bold"/>
              <a:cs typeface="Panton Bold"/>
              <a:sym typeface="Panton Bold"/>
            </a:endParaRPr>
          </a:p>
          <a:p>
            <a:pPr algn="just"/>
            <a:endParaRPr lang="en-US" sz="600" b="1" dirty="0">
              <a:solidFill>
                <a:schemeClr val="bg1"/>
              </a:solidFill>
              <a:latin typeface="Panton Bold"/>
              <a:ea typeface="Panton Bold"/>
              <a:cs typeface="Panton Bold"/>
              <a:sym typeface="Panton Bold"/>
            </a:endParaRPr>
          </a:p>
          <a:p>
            <a:pPr algn="just"/>
            <a:endParaRPr lang="en-US" sz="600" b="1" dirty="0">
              <a:solidFill>
                <a:schemeClr val="bg1"/>
              </a:solidFill>
              <a:latin typeface="Panton Bold"/>
              <a:ea typeface="Panton Bold"/>
              <a:cs typeface="Panton Bold"/>
              <a:sym typeface="Panton Bold"/>
            </a:endParaRPr>
          </a:p>
          <a:p>
            <a:pPr algn="ctr"/>
            <a:r>
              <a:rPr lang="en-US" sz="1000" b="1" dirty="0">
                <a:solidFill>
                  <a:schemeClr val="bg1"/>
                </a:solidFill>
                <a:latin typeface="Panton Bold"/>
                <a:ea typeface="Panton Bold"/>
                <a:cs typeface="Panton Bold"/>
                <a:sym typeface="Panton Bold"/>
              </a:rPr>
              <a:t>Reference list</a:t>
            </a:r>
          </a:p>
          <a:p>
            <a:pPr marL="193934" lvl="1" indent="-96967" algn="just">
              <a:buFont typeface="Arial"/>
              <a:buChar char="•"/>
            </a:pPr>
            <a:endParaRPr lang="en-US" sz="300" dirty="0">
              <a:solidFill>
                <a:schemeClr val="bg1"/>
              </a:solidFill>
              <a:latin typeface="Panton"/>
              <a:ea typeface="Panton"/>
              <a:cs typeface="Panton"/>
              <a:sym typeface="Panton"/>
            </a:endParaRPr>
          </a:p>
          <a:p>
            <a:pPr algn="just"/>
            <a:r>
              <a:rPr lang="en-IN" sz="700" dirty="0">
                <a:solidFill>
                  <a:schemeClr val="bg1"/>
                </a:solidFill>
              </a:rPr>
              <a:t>Eidhin, G.M.Á.N., Matvienko‐Sikar, K. and </a:t>
            </a:r>
            <a:r>
              <a:rPr lang="en-IN" sz="700" dirty="0" err="1">
                <a:solidFill>
                  <a:schemeClr val="bg1"/>
                </a:solidFill>
              </a:rPr>
              <a:t>Redsell</a:t>
            </a:r>
            <a:r>
              <a:rPr lang="en-IN" sz="700" dirty="0">
                <a:solidFill>
                  <a:schemeClr val="bg1"/>
                </a:solidFill>
              </a:rPr>
              <a:t>, S.A., (2025). Identifying </a:t>
            </a:r>
            <a:r>
              <a:rPr lang="en-IN" sz="700" dirty="0" err="1">
                <a:solidFill>
                  <a:schemeClr val="bg1"/>
                </a:solidFill>
              </a:rPr>
              <a:t>behavior</a:t>
            </a:r>
            <a:r>
              <a:rPr lang="en-IN" sz="700" dirty="0">
                <a:solidFill>
                  <a:schemeClr val="bg1"/>
                </a:solidFill>
              </a:rPr>
              <a:t> change techniques (BCTs) in responsive feeding interventions to prevent childhood obesity—A systematic review. </a:t>
            </a:r>
            <a:r>
              <a:rPr lang="en-IN" sz="700" i="1" dirty="0">
                <a:solidFill>
                  <a:schemeClr val="bg1"/>
                </a:solidFill>
              </a:rPr>
              <a:t>Obesity Reviews</a:t>
            </a:r>
            <a:r>
              <a:rPr lang="en-IN" sz="700" dirty="0">
                <a:solidFill>
                  <a:schemeClr val="bg1"/>
                </a:solidFill>
              </a:rPr>
              <a:t>, </a:t>
            </a:r>
            <a:r>
              <a:rPr lang="en-IN" sz="700" i="1" dirty="0">
                <a:solidFill>
                  <a:schemeClr val="bg1"/>
                </a:solidFill>
              </a:rPr>
              <a:t>26</a:t>
            </a:r>
            <a:r>
              <a:rPr lang="en-IN" sz="700" dirty="0">
                <a:solidFill>
                  <a:schemeClr val="bg1"/>
                </a:solidFill>
              </a:rPr>
              <a:t>(2), p.e13857.</a:t>
            </a:r>
          </a:p>
          <a:p>
            <a:pPr algn="just"/>
            <a:r>
              <a:rPr lang="en-IN" sz="700" dirty="0">
                <a:solidFill>
                  <a:schemeClr val="bg1"/>
                </a:solidFill>
              </a:rPr>
              <a:t>Kassavou, A., Wang, M., Mirzaei, V., </a:t>
            </a:r>
            <a:r>
              <a:rPr lang="en-IN" sz="700" dirty="0" err="1">
                <a:solidFill>
                  <a:schemeClr val="bg1"/>
                </a:solidFill>
              </a:rPr>
              <a:t>Shpendi</a:t>
            </a:r>
            <a:r>
              <a:rPr lang="en-IN" sz="700" dirty="0">
                <a:solidFill>
                  <a:schemeClr val="bg1"/>
                </a:solidFill>
              </a:rPr>
              <a:t>, S. and Hasan, R., (2022). The association between smartphone app–based self-monitoring of hypertension-related </a:t>
            </a:r>
            <a:r>
              <a:rPr lang="en-IN" sz="700" dirty="0" err="1">
                <a:solidFill>
                  <a:schemeClr val="bg1"/>
                </a:solidFill>
              </a:rPr>
              <a:t>behaviors</a:t>
            </a:r>
            <a:r>
              <a:rPr lang="en-IN" sz="700" dirty="0">
                <a:solidFill>
                  <a:schemeClr val="bg1"/>
                </a:solidFill>
              </a:rPr>
              <a:t> and reductions in high blood pressure: systematic review and meta-analysis. </a:t>
            </a:r>
            <a:r>
              <a:rPr lang="en-IN" sz="700" i="1" dirty="0">
                <a:solidFill>
                  <a:schemeClr val="bg1"/>
                </a:solidFill>
              </a:rPr>
              <a:t>JMIR mHealth and </a:t>
            </a:r>
            <a:r>
              <a:rPr lang="en-IN" sz="700" i="1" dirty="0" err="1">
                <a:solidFill>
                  <a:schemeClr val="bg1"/>
                </a:solidFill>
              </a:rPr>
              <a:t>uHealth</a:t>
            </a:r>
            <a:r>
              <a:rPr lang="en-IN" sz="700" dirty="0">
                <a:solidFill>
                  <a:schemeClr val="bg1"/>
                </a:solidFill>
              </a:rPr>
              <a:t>, </a:t>
            </a:r>
            <a:r>
              <a:rPr lang="en-IN" sz="700" i="1" dirty="0">
                <a:solidFill>
                  <a:schemeClr val="bg1"/>
                </a:solidFill>
              </a:rPr>
              <a:t>10</a:t>
            </a:r>
            <a:r>
              <a:rPr lang="en-IN" sz="700" dirty="0">
                <a:solidFill>
                  <a:schemeClr val="bg1"/>
                </a:solidFill>
              </a:rPr>
              <a:t>(7), p.e34767.</a:t>
            </a:r>
          </a:p>
          <a:p>
            <a:pPr algn="just"/>
            <a:r>
              <a:rPr lang="en-IN" sz="700" dirty="0">
                <a:solidFill>
                  <a:schemeClr val="bg1"/>
                </a:solidFill>
              </a:rPr>
              <a:t>Lin, H., Xu, D., Yang, M., Ma, X., Yan, N., Chen, H., He, S. and Deng, N., (2022). Behaviour change techniques that constitute effective planning interventions to improve physical activity and diet behaviour for people with chronic conditions: a systematic review. </a:t>
            </a:r>
            <a:r>
              <a:rPr lang="en-IN" sz="700" i="1" dirty="0">
                <a:solidFill>
                  <a:schemeClr val="bg1"/>
                </a:solidFill>
              </a:rPr>
              <a:t>BMJ open</a:t>
            </a:r>
            <a:r>
              <a:rPr lang="en-IN" sz="700" dirty="0">
                <a:solidFill>
                  <a:schemeClr val="bg1"/>
                </a:solidFill>
              </a:rPr>
              <a:t>, </a:t>
            </a:r>
            <a:r>
              <a:rPr lang="en-IN" sz="700" i="1" dirty="0">
                <a:solidFill>
                  <a:schemeClr val="bg1"/>
                </a:solidFill>
              </a:rPr>
              <a:t>12</a:t>
            </a:r>
            <a:r>
              <a:rPr lang="en-IN" sz="700" dirty="0">
                <a:solidFill>
                  <a:schemeClr val="bg1"/>
                </a:solidFill>
              </a:rPr>
              <a:t>(8), p.e058229.</a:t>
            </a:r>
          </a:p>
          <a:p>
            <a:pPr algn="just"/>
            <a:r>
              <a:rPr lang="en-GB" sz="700" dirty="0">
                <a:solidFill>
                  <a:schemeClr val="bg1"/>
                </a:solidFill>
              </a:rPr>
              <a:t>NHS UK (2026a), </a:t>
            </a:r>
            <a:r>
              <a:rPr lang="en-GB" sz="700" i="1" dirty="0">
                <a:solidFill>
                  <a:schemeClr val="bg1"/>
                </a:solidFill>
              </a:rPr>
              <a:t>Health Survey for England, 2024</a:t>
            </a:r>
            <a:r>
              <a:rPr lang="en-GB" sz="700" dirty="0">
                <a:solidFill>
                  <a:schemeClr val="bg1"/>
                </a:solidFill>
              </a:rPr>
              <a:t>, Available at: </a:t>
            </a:r>
            <a:r>
              <a:rPr lang="en-GB" sz="700" dirty="0">
                <a:solidFill>
                  <a:schemeClr val="bg1"/>
                </a:solidFill>
                <a:hlinkClick r:id="rId6">
                  <a:extLst>
                    <a:ext uri="{A12FA001-AC4F-418D-AE19-62706E023703}">
                      <ahyp:hlinkClr xmlns:ahyp="http://schemas.microsoft.com/office/drawing/2018/hyperlinkcolor" val="tx"/>
                    </a:ext>
                  </a:extLst>
                </a:hlinkClick>
              </a:rPr>
              <a:t>https://digital.nhs.uk/data-and-information/publications/statistical/health-survey-for-england/2024/adults-overweight-and-obesity</a:t>
            </a:r>
            <a:r>
              <a:rPr lang="en-GB" sz="700" dirty="0">
                <a:solidFill>
                  <a:schemeClr val="bg1"/>
                </a:solidFill>
              </a:rPr>
              <a:t> [Accessed: 2nd June 2026]</a:t>
            </a:r>
            <a:endParaRPr lang="en-IN" sz="700" dirty="0">
              <a:solidFill>
                <a:schemeClr val="bg1"/>
              </a:solidFill>
            </a:endParaRPr>
          </a:p>
          <a:p>
            <a:pPr algn="just"/>
            <a:r>
              <a:rPr lang="en-GB" sz="700" dirty="0">
                <a:solidFill>
                  <a:schemeClr val="bg1"/>
                </a:solidFill>
              </a:rPr>
              <a:t>NHS UK (2026b), </a:t>
            </a:r>
            <a:r>
              <a:rPr lang="en-GB" sz="700" i="1" dirty="0">
                <a:solidFill>
                  <a:schemeClr val="bg1"/>
                </a:solidFill>
              </a:rPr>
              <a:t>About the NHS Digital Weight Management Programme</a:t>
            </a:r>
            <a:r>
              <a:rPr lang="en-GB" sz="700" dirty="0">
                <a:solidFill>
                  <a:schemeClr val="bg1"/>
                </a:solidFill>
              </a:rPr>
              <a:t>, Available at: </a:t>
            </a:r>
            <a:r>
              <a:rPr lang="en-GB" sz="700" dirty="0">
                <a:solidFill>
                  <a:schemeClr val="bg1"/>
                </a:solidFill>
                <a:hlinkClick r:id="rId7">
                  <a:extLst>
                    <a:ext uri="{A12FA001-AC4F-418D-AE19-62706E023703}">
                      <ahyp:hlinkClr xmlns:ahyp="http://schemas.microsoft.com/office/drawing/2018/hyperlinkcolor" val="tx"/>
                    </a:ext>
                  </a:extLst>
                </a:hlinkClick>
              </a:rPr>
              <a:t>https://www.england.nhs.uk/digital-weight-management/how-to-access-the-programme/</a:t>
            </a:r>
            <a:r>
              <a:rPr lang="en-GB" sz="700" dirty="0">
                <a:solidFill>
                  <a:schemeClr val="bg1"/>
                </a:solidFill>
              </a:rPr>
              <a:t> [Accessed: 2nd June 2026]</a:t>
            </a:r>
            <a:endParaRPr lang="en-IN" sz="700" dirty="0">
              <a:solidFill>
                <a:schemeClr val="bg1"/>
              </a:solidFill>
            </a:endParaRPr>
          </a:p>
          <a:p>
            <a:pPr algn="just"/>
            <a:r>
              <a:rPr lang="en-IN" sz="700" dirty="0">
                <a:solidFill>
                  <a:schemeClr val="bg1"/>
                </a:solidFill>
              </a:rPr>
              <a:t>Orte, S., </a:t>
            </a:r>
            <a:r>
              <a:rPr lang="en-IN" sz="700" dirty="0" err="1">
                <a:solidFill>
                  <a:schemeClr val="bg1"/>
                </a:solidFill>
              </a:rPr>
              <a:t>Migliorelli</a:t>
            </a:r>
            <a:r>
              <a:rPr lang="en-IN" sz="700" dirty="0">
                <a:solidFill>
                  <a:schemeClr val="bg1"/>
                </a:solidFill>
              </a:rPr>
              <a:t>, C., Sistach-Bosch, L., Gómez-Martínez, M. and </a:t>
            </a:r>
            <a:r>
              <a:rPr lang="en-IN" sz="700" dirty="0" err="1">
                <a:solidFill>
                  <a:schemeClr val="bg1"/>
                </a:solidFill>
              </a:rPr>
              <a:t>Boqué</a:t>
            </a:r>
            <a:r>
              <a:rPr lang="en-IN" sz="700" dirty="0">
                <a:solidFill>
                  <a:schemeClr val="bg1"/>
                </a:solidFill>
              </a:rPr>
              <a:t>, N., (2023). A tailored and engaging mHealth gamified framework for nutritional behaviour change. </a:t>
            </a:r>
            <a:r>
              <a:rPr lang="en-IN" sz="700" i="1" dirty="0">
                <a:solidFill>
                  <a:schemeClr val="bg1"/>
                </a:solidFill>
              </a:rPr>
              <a:t>Nutrients</a:t>
            </a:r>
            <a:r>
              <a:rPr lang="en-IN" sz="700" dirty="0">
                <a:solidFill>
                  <a:schemeClr val="bg1"/>
                </a:solidFill>
              </a:rPr>
              <a:t>, </a:t>
            </a:r>
            <a:r>
              <a:rPr lang="en-IN" sz="700" i="1" dirty="0">
                <a:solidFill>
                  <a:schemeClr val="bg1"/>
                </a:solidFill>
              </a:rPr>
              <a:t>15</a:t>
            </a:r>
            <a:r>
              <a:rPr lang="en-IN" sz="700" dirty="0">
                <a:solidFill>
                  <a:schemeClr val="bg1"/>
                </a:solidFill>
              </a:rPr>
              <a:t>(8), p.1950.</a:t>
            </a:r>
          </a:p>
          <a:p>
            <a:pPr algn="just"/>
            <a:r>
              <a:rPr lang="en-IN" sz="700" dirty="0">
                <a:solidFill>
                  <a:schemeClr val="bg1"/>
                </a:solidFill>
              </a:rPr>
              <a:t>Robinson, A., Husband, A., Slight, R. and Slight, S.P., (2022). Designing digital health technology to support patients before and after bariatric surgery: qualitative study exploring patient desires, suggestions, and reflections to support lifestyle </a:t>
            </a:r>
            <a:r>
              <a:rPr lang="en-IN" sz="700" dirty="0" err="1">
                <a:solidFill>
                  <a:schemeClr val="bg1"/>
                </a:solidFill>
              </a:rPr>
              <a:t>behavior</a:t>
            </a:r>
            <a:r>
              <a:rPr lang="en-IN" sz="700" dirty="0">
                <a:solidFill>
                  <a:schemeClr val="bg1"/>
                </a:solidFill>
              </a:rPr>
              <a:t> change. </a:t>
            </a:r>
            <a:r>
              <a:rPr lang="en-IN" sz="700" i="1" dirty="0">
                <a:solidFill>
                  <a:schemeClr val="bg1"/>
                </a:solidFill>
              </a:rPr>
              <a:t>JMIR Human Factors</a:t>
            </a:r>
            <a:r>
              <a:rPr lang="en-IN" sz="700" dirty="0">
                <a:solidFill>
                  <a:schemeClr val="bg1"/>
                </a:solidFill>
              </a:rPr>
              <a:t>, </a:t>
            </a:r>
            <a:r>
              <a:rPr lang="en-IN" sz="700" i="1" dirty="0">
                <a:solidFill>
                  <a:schemeClr val="bg1"/>
                </a:solidFill>
              </a:rPr>
              <a:t>9</a:t>
            </a:r>
            <a:r>
              <a:rPr lang="en-IN" sz="700" dirty="0">
                <a:solidFill>
                  <a:schemeClr val="bg1"/>
                </a:solidFill>
              </a:rPr>
              <a:t>(1), p.e29782. </a:t>
            </a:r>
          </a:p>
          <a:p>
            <a:pPr algn="just"/>
            <a:r>
              <a:rPr lang="en-IN" sz="700" dirty="0">
                <a:solidFill>
                  <a:schemeClr val="bg1"/>
                </a:solidFill>
              </a:rPr>
              <a:t>Ronteltap, A., </a:t>
            </a:r>
            <a:r>
              <a:rPr lang="en-IN" sz="700" dirty="0" err="1">
                <a:solidFill>
                  <a:schemeClr val="bg1"/>
                </a:solidFill>
              </a:rPr>
              <a:t>Bukman</a:t>
            </a:r>
            <a:r>
              <a:rPr lang="en-IN" sz="700" dirty="0">
                <a:solidFill>
                  <a:schemeClr val="bg1"/>
                </a:solidFill>
              </a:rPr>
              <a:t>, A.J., Nagelhout, G.E., Hermans, R.C., </a:t>
            </a:r>
            <a:r>
              <a:rPr lang="en-IN" sz="700" dirty="0" err="1">
                <a:solidFill>
                  <a:schemeClr val="bg1"/>
                </a:solidFill>
              </a:rPr>
              <a:t>Hosper</a:t>
            </a:r>
            <a:r>
              <a:rPr lang="en-IN" sz="700" dirty="0">
                <a:solidFill>
                  <a:schemeClr val="bg1"/>
                </a:solidFill>
              </a:rPr>
              <a:t>, K., Haveman-Nies, A., </a:t>
            </a:r>
            <a:r>
              <a:rPr lang="en-IN" sz="700" dirty="0" err="1">
                <a:solidFill>
                  <a:schemeClr val="bg1"/>
                </a:solidFill>
              </a:rPr>
              <a:t>Lupker</a:t>
            </a:r>
            <a:r>
              <a:rPr lang="en-IN" sz="700" dirty="0">
                <a:solidFill>
                  <a:schemeClr val="bg1"/>
                </a:solidFill>
              </a:rPr>
              <a:t>, R. and Bolman, C.A., (2022). Digital health interventions to improve eating behaviour of people with a lower socioeconomic position: a scoping review of behaviour change techniques. </a:t>
            </a:r>
            <a:r>
              <a:rPr lang="en-IN" sz="700" i="1" dirty="0">
                <a:solidFill>
                  <a:schemeClr val="bg1"/>
                </a:solidFill>
              </a:rPr>
              <a:t>BMC nutrition</a:t>
            </a:r>
            <a:r>
              <a:rPr lang="en-IN" sz="700" dirty="0">
                <a:solidFill>
                  <a:schemeClr val="bg1"/>
                </a:solidFill>
              </a:rPr>
              <a:t>, </a:t>
            </a:r>
            <a:r>
              <a:rPr lang="en-IN" sz="700" i="1" dirty="0">
                <a:solidFill>
                  <a:schemeClr val="bg1"/>
                </a:solidFill>
              </a:rPr>
              <a:t>8</a:t>
            </a:r>
            <a:r>
              <a:rPr lang="en-IN" sz="700" dirty="0">
                <a:solidFill>
                  <a:schemeClr val="bg1"/>
                </a:solidFill>
              </a:rPr>
              <a:t>(1), p.145.</a:t>
            </a:r>
          </a:p>
          <a:p>
            <a:pPr algn="just"/>
            <a:r>
              <a:rPr lang="en-IN" sz="700" dirty="0">
                <a:solidFill>
                  <a:schemeClr val="bg1"/>
                </a:solidFill>
              </a:rPr>
              <a:t>Smith, R., Michalopoulou, M., Reid, H., Riches, S.P., Wango, Y.N., Kenworthy, Y., Roman, C., Santos, M., Hirst, J.E. and Mackillop, L., (2022). Applying the behaviour change wheel to develop a smartphone application ‘stay-</a:t>
            </a:r>
            <a:r>
              <a:rPr lang="en-IN" sz="700" dirty="0" err="1">
                <a:solidFill>
                  <a:schemeClr val="bg1"/>
                </a:solidFill>
              </a:rPr>
              <a:t>active’to</a:t>
            </a:r>
            <a:r>
              <a:rPr lang="en-IN" sz="700" dirty="0">
                <a:solidFill>
                  <a:schemeClr val="bg1"/>
                </a:solidFill>
              </a:rPr>
              <a:t> increase physical activity in women with gestational diabetes. </a:t>
            </a:r>
            <a:r>
              <a:rPr lang="en-IN" sz="700" i="1" dirty="0">
                <a:solidFill>
                  <a:schemeClr val="bg1"/>
                </a:solidFill>
              </a:rPr>
              <a:t>BMC Pregnancy and Childbirth</a:t>
            </a:r>
            <a:r>
              <a:rPr lang="en-IN" sz="700" dirty="0">
                <a:solidFill>
                  <a:schemeClr val="bg1"/>
                </a:solidFill>
              </a:rPr>
              <a:t>, </a:t>
            </a:r>
            <a:r>
              <a:rPr lang="en-IN" sz="700" i="1" dirty="0">
                <a:solidFill>
                  <a:schemeClr val="bg1"/>
                </a:solidFill>
              </a:rPr>
              <a:t>22</a:t>
            </a:r>
            <a:r>
              <a:rPr lang="en-IN" sz="700" dirty="0">
                <a:solidFill>
                  <a:schemeClr val="bg1"/>
                </a:solidFill>
              </a:rPr>
              <a:t>(1), p.253.</a:t>
            </a:r>
          </a:p>
          <a:p>
            <a:pPr algn="just"/>
            <a:r>
              <a:rPr lang="en-IN" sz="700" dirty="0">
                <a:solidFill>
                  <a:schemeClr val="bg1"/>
                </a:solidFill>
              </a:rPr>
              <a:t>Spinean, A., </a:t>
            </a:r>
            <a:r>
              <a:rPr lang="en-IN" sz="700" dirty="0" err="1">
                <a:solidFill>
                  <a:schemeClr val="bg1"/>
                </a:solidFill>
              </a:rPr>
              <a:t>Carniciu</a:t>
            </a:r>
            <a:r>
              <a:rPr lang="en-IN" sz="700" dirty="0">
                <a:solidFill>
                  <a:schemeClr val="bg1"/>
                </a:solidFill>
              </a:rPr>
              <a:t>, S., Mladin, O.A. and </a:t>
            </a:r>
            <a:r>
              <a:rPr lang="en-IN" sz="700" dirty="0" err="1">
                <a:solidFill>
                  <a:schemeClr val="bg1"/>
                </a:solidFill>
              </a:rPr>
              <a:t>Serafinceanu</a:t>
            </a:r>
            <a:r>
              <a:rPr lang="en-IN" sz="700" dirty="0">
                <a:solidFill>
                  <a:schemeClr val="bg1"/>
                </a:solidFill>
              </a:rPr>
              <a:t>, C., (2024). The transformative power of mHealth apps: empowering patients with obesity and diabetes–a narrative review. </a:t>
            </a:r>
            <a:r>
              <a:rPr lang="en-IN" sz="700" i="1" dirty="0">
                <a:solidFill>
                  <a:schemeClr val="bg1"/>
                </a:solidFill>
              </a:rPr>
              <a:t>Journal of medicine and life</a:t>
            </a:r>
            <a:r>
              <a:rPr lang="en-IN" sz="700" dirty="0">
                <a:solidFill>
                  <a:schemeClr val="bg1"/>
                </a:solidFill>
              </a:rPr>
              <a:t>, </a:t>
            </a:r>
            <a:r>
              <a:rPr lang="en-IN" sz="700" i="1" dirty="0">
                <a:solidFill>
                  <a:schemeClr val="bg1"/>
                </a:solidFill>
              </a:rPr>
              <a:t>17</a:t>
            </a:r>
            <a:r>
              <a:rPr lang="en-IN" sz="700" dirty="0">
                <a:solidFill>
                  <a:schemeClr val="bg1"/>
                </a:solidFill>
              </a:rPr>
              <a:t>(12), p.1030.</a:t>
            </a:r>
          </a:p>
          <a:p>
            <a:pPr algn="just"/>
            <a:r>
              <a:rPr lang="en-IN" sz="700" dirty="0">
                <a:solidFill>
                  <a:schemeClr val="bg1"/>
                </a:solidFill>
              </a:rPr>
              <a:t>Sun, T., Xu, X., Ding, Z., Xie, H., Ma, L., Zhang, J., Xia, Y., Zhang, G. and Ma, Z., (2024). Development of a health </a:t>
            </a:r>
            <a:r>
              <a:rPr lang="en-IN" sz="700" dirty="0" err="1">
                <a:solidFill>
                  <a:schemeClr val="bg1"/>
                </a:solidFill>
              </a:rPr>
              <a:t>behavioral</a:t>
            </a:r>
            <a:r>
              <a:rPr lang="en-IN" sz="700" dirty="0">
                <a:solidFill>
                  <a:schemeClr val="bg1"/>
                </a:solidFill>
              </a:rPr>
              <a:t> digital intervention for patients with hypertension based on an intelligent health promotion system and WeChat: randomized controlled trial. </a:t>
            </a:r>
            <a:r>
              <a:rPr lang="en-IN" sz="700" i="1" dirty="0">
                <a:solidFill>
                  <a:schemeClr val="bg1"/>
                </a:solidFill>
              </a:rPr>
              <a:t>JMIR mHealth and </a:t>
            </a:r>
            <a:r>
              <a:rPr lang="en-IN" sz="700" i="1" dirty="0" err="1">
                <a:solidFill>
                  <a:schemeClr val="bg1"/>
                </a:solidFill>
              </a:rPr>
              <a:t>uHealth</a:t>
            </a:r>
            <a:r>
              <a:rPr lang="en-IN" sz="700" dirty="0">
                <a:solidFill>
                  <a:schemeClr val="bg1"/>
                </a:solidFill>
              </a:rPr>
              <a:t>, </a:t>
            </a:r>
            <a:r>
              <a:rPr lang="en-IN" sz="700" i="1" dirty="0">
                <a:solidFill>
                  <a:schemeClr val="bg1"/>
                </a:solidFill>
              </a:rPr>
              <a:t>12</a:t>
            </a:r>
            <a:r>
              <a:rPr lang="en-IN" sz="700" dirty="0">
                <a:solidFill>
                  <a:schemeClr val="bg1"/>
                </a:solidFill>
              </a:rPr>
              <a:t>(1), p.e53006.</a:t>
            </a:r>
          </a:p>
          <a:p>
            <a:pPr algn="just"/>
            <a:r>
              <a:rPr lang="en-GB" sz="700" dirty="0">
                <a:solidFill>
                  <a:schemeClr val="bg1"/>
                </a:solidFill>
              </a:rPr>
              <a:t>Taylor, K., Indulkar, T., Thompson, B., Pinkard, C., Barron, E., Frost, T., Jayawardane, P., Davies, N., </a:t>
            </a:r>
            <a:r>
              <a:rPr lang="en-GB" sz="700" dirty="0" err="1">
                <a:solidFill>
                  <a:schemeClr val="bg1"/>
                </a:solidFill>
              </a:rPr>
              <a:t>Bakhai</a:t>
            </a:r>
            <a:r>
              <a:rPr lang="en-GB" sz="700" dirty="0">
                <a:solidFill>
                  <a:schemeClr val="bg1"/>
                </a:solidFill>
              </a:rPr>
              <a:t>, C., </a:t>
            </a:r>
            <a:r>
              <a:rPr lang="en-GB" sz="700" dirty="0" err="1">
                <a:solidFill>
                  <a:schemeClr val="bg1"/>
                </a:solidFill>
              </a:rPr>
              <a:t>Forouhi</a:t>
            </a:r>
            <a:r>
              <a:rPr lang="en-GB" sz="700" dirty="0">
                <a:solidFill>
                  <a:schemeClr val="bg1"/>
                </a:solidFill>
              </a:rPr>
              <a:t>, N.G. and Aveyard, P., (2024). Early outcomes of referrals to the English National Health Service Digital Weight Management Programme. </a:t>
            </a:r>
            <a:r>
              <a:rPr lang="en-GB" sz="700" i="1" dirty="0">
                <a:solidFill>
                  <a:schemeClr val="bg1"/>
                </a:solidFill>
              </a:rPr>
              <a:t>Obesity</a:t>
            </a:r>
            <a:r>
              <a:rPr lang="en-GB" sz="700" dirty="0">
                <a:solidFill>
                  <a:schemeClr val="bg1"/>
                </a:solidFill>
              </a:rPr>
              <a:t>, </a:t>
            </a:r>
            <a:r>
              <a:rPr lang="en-GB" sz="700" i="1" dirty="0">
                <a:solidFill>
                  <a:schemeClr val="bg1"/>
                </a:solidFill>
              </a:rPr>
              <a:t>32</a:t>
            </a:r>
            <a:r>
              <a:rPr lang="en-GB" sz="700" dirty="0">
                <a:solidFill>
                  <a:schemeClr val="bg1"/>
                </a:solidFill>
              </a:rPr>
              <a:t>(6), pp.1083-1092. </a:t>
            </a:r>
            <a:endParaRPr lang="en-IN" sz="700" dirty="0">
              <a:solidFill>
                <a:schemeClr val="bg1"/>
              </a:solidFill>
            </a:endParaRPr>
          </a:p>
          <a:p>
            <a:pPr algn="just"/>
            <a:r>
              <a:rPr lang="en-IN" sz="700" dirty="0">
                <a:solidFill>
                  <a:schemeClr val="bg1"/>
                </a:solidFill>
              </a:rPr>
              <a:t>Vlahu-Gjorgievska, E., </a:t>
            </a:r>
            <a:r>
              <a:rPr lang="en-IN" sz="700" dirty="0" err="1">
                <a:solidFill>
                  <a:schemeClr val="bg1"/>
                </a:solidFill>
              </a:rPr>
              <a:t>Burazor</a:t>
            </a:r>
            <a:r>
              <a:rPr lang="en-IN" sz="700" dirty="0">
                <a:solidFill>
                  <a:schemeClr val="bg1"/>
                </a:solidFill>
              </a:rPr>
              <a:t>, A., Win, K.T. and </a:t>
            </a:r>
            <a:r>
              <a:rPr lang="en-IN" sz="700" dirty="0" err="1">
                <a:solidFill>
                  <a:schemeClr val="bg1"/>
                </a:solidFill>
              </a:rPr>
              <a:t>Trajkovik</a:t>
            </a:r>
            <a:r>
              <a:rPr lang="en-IN" sz="700" dirty="0">
                <a:solidFill>
                  <a:schemeClr val="bg1"/>
                </a:solidFill>
              </a:rPr>
              <a:t>, V., (2023). mHealth apps targeting obesity and overweight in young people: app review and analysis. </a:t>
            </a:r>
            <a:r>
              <a:rPr lang="en-IN" sz="700" i="1" dirty="0">
                <a:solidFill>
                  <a:schemeClr val="bg1"/>
                </a:solidFill>
              </a:rPr>
              <a:t>JMIR mHealth and </a:t>
            </a:r>
            <a:r>
              <a:rPr lang="en-IN" sz="700" i="1" dirty="0" err="1">
                <a:solidFill>
                  <a:schemeClr val="bg1"/>
                </a:solidFill>
              </a:rPr>
              <a:t>uHealth</a:t>
            </a:r>
            <a:r>
              <a:rPr lang="en-IN" sz="700" dirty="0">
                <a:solidFill>
                  <a:schemeClr val="bg1"/>
                </a:solidFill>
              </a:rPr>
              <a:t>, </a:t>
            </a:r>
            <a:r>
              <a:rPr lang="en-IN" sz="700" i="1" dirty="0">
                <a:solidFill>
                  <a:schemeClr val="bg1"/>
                </a:solidFill>
              </a:rPr>
              <a:t>11</a:t>
            </a:r>
            <a:r>
              <a:rPr lang="en-IN" sz="700" dirty="0">
                <a:solidFill>
                  <a:schemeClr val="bg1"/>
                </a:solidFill>
              </a:rPr>
              <a:t>, p.e37716.</a:t>
            </a:r>
          </a:p>
          <a:p>
            <a:pPr algn="just"/>
            <a:r>
              <a:rPr lang="en-GB" sz="700" dirty="0">
                <a:solidFill>
                  <a:schemeClr val="bg1"/>
                </a:solidFill>
              </a:rPr>
              <a:t>Zhou, Y., Li, S.J., Huang, R.Q., Ma, H.M., Wang, A.Q., Tang, X.Y., Pei, R.Y. and Piao, M.H., (2024). </a:t>
            </a:r>
            <a:r>
              <a:rPr lang="en-GB" sz="700" dirty="0" err="1">
                <a:solidFill>
                  <a:schemeClr val="bg1"/>
                </a:solidFill>
              </a:rPr>
              <a:t>Behavior</a:t>
            </a:r>
            <a:r>
              <a:rPr lang="en-GB" sz="700" dirty="0">
                <a:solidFill>
                  <a:schemeClr val="bg1"/>
                </a:solidFill>
              </a:rPr>
              <a:t> change techniques used in self-management interventions based on mHealth apps for adults with hypertension: systematic review and meta-analysis of randomized controlled trials. </a:t>
            </a:r>
            <a:r>
              <a:rPr lang="en-GB" sz="700" i="1" dirty="0">
                <a:solidFill>
                  <a:schemeClr val="bg1"/>
                </a:solidFill>
              </a:rPr>
              <a:t>Journal of Medical Internet Research</a:t>
            </a:r>
            <a:r>
              <a:rPr lang="en-GB" sz="700" dirty="0">
                <a:solidFill>
                  <a:schemeClr val="bg1"/>
                </a:solidFill>
              </a:rPr>
              <a:t>, </a:t>
            </a:r>
            <a:r>
              <a:rPr lang="en-GB" sz="700" i="1" dirty="0">
                <a:solidFill>
                  <a:schemeClr val="bg1"/>
                </a:solidFill>
              </a:rPr>
              <a:t>26</a:t>
            </a:r>
            <a:r>
              <a:rPr lang="en-GB" sz="700" dirty="0">
                <a:solidFill>
                  <a:schemeClr val="bg1"/>
                </a:solidFill>
              </a:rPr>
              <a:t>, p.e54978. </a:t>
            </a:r>
            <a:endParaRPr lang="en-IN" sz="700" dirty="0">
              <a:solidFill>
                <a:schemeClr val="bg1"/>
              </a:solidFill>
            </a:endParaRPr>
          </a:p>
          <a:p>
            <a:pPr algn="just"/>
            <a:r>
              <a:rPr lang="en-IN" sz="700" dirty="0">
                <a:solidFill>
                  <a:schemeClr val="bg1"/>
                </a:solidFill>
              </a:rPr>
              <a:t>Zhu, Y., Long, Y., Wang, H., Lee, K.P., Zhang, L. and Wang, S.J., (2024). Digital </a:t>
            </a:r>
            <a:r>
              <a:rPr lang="en-IN" sz="700" dirty="0" err="1">
                <a:solidFill>
                  <a:schemeClr val="bg1"/>
                </a:solidFill>
              </a:rPr>
              <a:t>behavior</a:t>
            </a:r>
            <a:r>
              <a:rPr lang="en-IN" sz="700" dirty="0">
                <a:solidFill>
                  <a:schemeClr val="bg1"/>
                </a:solidFill>
              </a:rPr>
              <a:t> change intervention designs for habit formation: systematic review. </a:t>
            </a:r>
            <a:r>
              <a:rPr lang="en-IN" sz="700" i="1" dirty="0">
                <a:solidFill>
                  <a:schemeClr val="bg1"/>
                </a:solidFill>
              </a:rPr>
              <a:t>Journal of medical Internet research</a:t>
            </a:r>
            <a:r>
              <a:rPr lang="en-IN" sz="700" dirty="0">
                <a:solidFill>
                  <a:schemeClr val="bg1"/>
                </a:solidFill>
              </a:rPr>
              <a:t>, </a:t>
            </a:r>
            <a:r>
              <a:rPr lang="en-IN" sz="700" i="1" dirty="0">
                <a:solidFill>
                  <a:schemeClr val="bg1"/>
                </a:solidFill>
              </a:rPr>
              <a:t>26</a:t>
            </a:r>
            <a:r>
              <a:rPr lang="en-IN" sz="700" dirty="0">
                <a:solidFill>
                  <a:schemeClr val="bg1"/>
                </a:solidFill>
              </a:rPr>
              <a:t>, p.e54375.</a:t>
            </a:r>
          </a:p>
          <a:p>
            <a:pPr marL="0" lvl="1" indent="0" algn="just">
              <a:spcBef>
                <a:spcPct val="0"/>
              </a:spcBef>
            </a:pPr>
            <a:endParaRPr lang="en-US" sz="300" dirty="0">
              <a:solidFill>
                <a:schemeClr val="bg1"/>
              </a:solidFill>
              <a:latin typeface="Panton"/>
              <a:ea typeface="Panton"/>
              <a:cs typeface="Panton"/>
              <a:sym typeface="Panton"/>
            </a:endParaRPr>
          </a:p>
        </p:txBody>
      </p:sp>
      <p:sp>
        <p:nvSpPr>
          <p:cNvPr id="33" name="TextBox 33"/>
          <p:cNvSpPr txBox="1"/>
          <p:nvPr/>
        </p:nvSpPr>
        <p:spPr>
          <a:xfrm>
            <a:off x="-666496" y="16583532"/>
            <a:ext cx="4447097" cy="5124160"/>
          </a:xfrm>
          <a:prstGeom prst="rect">
            <a:avLst/>
          </a:prstGeom>
        </p:spPr>
        <p:txBody>
          <a:bodyPr wrap="square" lIns="0" tIns="0" rIns="0" bIns="0" rtlCol="0" anchor="t">
            <a:spAutoFit/>
          </a:bodyPr>
          <a:lstStyle/>
          <a:p>
            <a:pPr algn="ctr">
              <a:lnSpc>
                <a:spcPct val="150000"/>
              </a:lnSpc>
            </a:pPr>
            <a:r>
              <a:rPr lang="en-US" sz="3200" b="1" dirty="0">
                <a:solidFill>
                  <a:schemeClr val="accent1">
                    <a:lumMod val="50000"/>
                  </a:schemeClr>
                </a:solidFill>
                <a:latin typeface="Panton Bold"/>
                <a:ea typeface="Panton Bold"/>
                <a:cs typeface="Panton Bold"/>
                <a:sym typeface="Panton Bold"/>
              </a:rPr>
              <a:t>Conclusion</a:t>
            </a:r>
          </a:p>
          <a:p>
            <a:pPr marL="171450" indent="-171450" algn="just">
              <a:lnSpc>
                <a:spcPct val="150000"/>
              </a:lnSpc>
              <a:buFont typeface="Arial" panose="020B0604020202020204" pitchFamily="34" charset="0"/>
              <a:buChar char="•"/>
            </a:pPr>
            <a:r>
              <a:rPr lang="en-US" dirty="0">
                <a:latin typeface="Panton"/>
                <a:ea typeface="Panton"/>
                <a:cs typeface="Panton"/>
                <a:sym typeface="Panton"/>
              </a:rPr>
              <a:t>Based on the above findings, it can be concluded that the WMP is a critical digital platform manufactured by the NHS government to better handle obesity cases.</a:t>
            </a:r>
          </a:p>
          <a:p>
            <a:pPr marL="171450" indent="-171450" algn="just">
              <a:lnSpc>
                <a:spcPct val="150000"/>
              </a:lnSpc>
              <a:buFont typeface="Arial" panose="020B0604020202020204" pitchFamily="34" charset="0"/>
              <a:buChar char="•"/>
            </a:pPr>
            <a:r>
              <a:rPr lang="en-US" dirty="0">
                <a:latin typeface="Panton"/>
                <a:ea typeface="Panton"/>
                <a:cs typeface="Panton"/>
                <a:sym typeface="Panton"/>
              </a:rPr>
              <a:t>The personalised recommendation systems can also be utilised in the WMP application in conjunction with the BCT application for improving British residents' experience.</a:t>
            </a:r>
          </a:p>
          <a:p>
            <a:pPr algn="l">
              <a:lnSpc>
                <a:spcPct val="150000"/>
              </a:lnSpc>
            </a:pPr>
            <a:endParaRPr lang="en-US" sz="1128" dirty="0">
              <a:latin typeface="Panton"/>
              <a:ea typeface="Panton"/>
              <a:cs typeface="Panton"/>
              <a:sym typeface="Panton"/>
            </a:endParaRPr>
          </a:p>
        </p:txBody>
      </p:sp>
      <p:pic>
        <p:nvPicPr>
          <p:cNvPr id="34" name="Picture 33">
            <a:extLst>
              <a:ext uri="{FF2B5EF4-FFF2-40B4-BE49-F238E27FC236}">
                <a16:creationId xmlns:a16="http://schemas.microsoft.com/office/drawing/2014/main" id="{1429A323-D8FE-4339-DC34-146E0FFE379E}"/>
              </a:ext>
            </a:extLst>
          </p:cNvPr>
          <p:cNvPicPr>
            <a:picLocks noChangeAspect="1"/>
          </p:cNvPicPr>
          <p:nvPr/>
        </p:nvPicPr>
        <p:blipFill>
          <a:blip r:embed="rId8"/>
          <a:stretch>
            <a:fillRect/>
          </a:stretch>
        </p:blipFill>
        <p:spPr>
          <a:xfrm>
            <a:off x="-748739" y="10761668"/>
            <a:ext cx="5818444" cy="3336318"/>
          </a:xfrm>
          <a:prstGeom prst="rect">
            <a:avLst/>
          </a:prstGeom>
        </p:spPr>
      </p:pic>
      <p:pic>
        <p:nvPicPr>
          <p:cNvPr id="35" name="Picture 34">
            <a:extLst>
              <a:ext uri="{FF2B5EF4-FFF2-40B4-BE49-F238E27FC236}">
                <a16:creationId xmlns:a16="http://schemas.microsoft.com/office/drawing/2014/main" id="{CECF89A2-B230-3F7C-32D4-DE8027E96513}"/>
              </a:ext>
            </a:extLst>
          </p:cNvPr>
          <p:cNvPicPr>
            <a:picLocks noChangeAspect="1"/>
          </p:cNvPicPr>
          <p:nvPr/>
        </p:nvPicPr>
        <p:blipFill>
          <a:blip r:embed="rId9"/>
          <a:stretch>
            <a:fillRect/>
          </a:stretch>
        </p:blipFill>
        <p:spPr>
          <a:xfrm>
            <a:off x="10833100" y="10813203"/>
            <a:ext cx="4235369" cy="3276346"/>
          </a:xfrm>
          <a:prstGeom prst="rect">
            <a:avLst/>
          </a:prstGeom>
        </p:spPr>
      </p:pic>
      <p:pic>
        <p:nvPicPr>
          <p:cNvPr id="36" name="Picture 35">
            <a:extLst>
              <a:ext uri="{FF2B5EF4-FFF2-40B4-BE49-F238E27FC236}">
                <a16:creationId xmlns:a16="http://schemas.microsoft.com/office/drawing/2014/main" id="{6A03770E-9B8B-7CC3-51CD-8F303C4FA525}"/>
              </a:ext>
            </a:extLst>
          </p:cNvPr>
          <p:cNvPicPr>
            <a:picLocks noChangeAspect="1"/>
          </p:cNvPicPr>
          <p:nvPr/>
        </p:nvPicPr>
        <p:blipFill>
          <a:blip r:embed="rId10"/>
          <a:stretch>
            <a:fillRect/>
          </a:stretch>
        </p:blipFill>
        <p:spPr>
          <a:xfrm>
            <a:off x="8547100" y="7728296"/>
            <a:ext cx="6324600" cy="2568774"/>
          </a:xfrm>
          <a:prstGeom prst="rect">
            <a:avLst/>
          </a:prstGeom>
        </p:spPr>
      </p:pic>
      <p:pic>
        <p:nvPicPr>
          <p:cNvPr id="38" name="Picture 37">
            <a:extLst>
              <a:ext uri="{FF2B5EF4-FFF2-40B4-BE49-F238E27FC236}">
                <a16:creationId xmlns:a16="http://schemas.microsoft.com/office/drawing/2014/main" id="{A8186BC0-49FC-5553-269C-B16CC8B2AB84}"/>
              </a:ext>
            </a:extLst>
          </p:cNvPr>
          <p:cNvPicPr>
            <a:picLocks noChangeAspect="1"/>
          </p:cNvPicPr>
          <p:nvPr/>
        </p:nvPicPr>
        <p:blipFill>
          <a:blip r:embed="rId11"/>
          <a:stretch>
            <a:fillRect/>
          </a:stretch>
        </p:blipFill>
        <p:spPr>
          <a:xfrm>
            <a:off x="5803900" y="14263880"/>
            <a:ext cx="5105400" cy="2004017"/>
          </a:xfrm>
          <a:prstGeom prst="rect">
            <a:avLst/>
          </a:prstGeom>
        </p:spPr>
      </p:pic>
      <p:pic>
        <p:nvPicPr>
          <p:cNvPr id="40" name="Picture 39">
            <a:extLst>
              <a:ext uri="{FF2B5EF4-FFF2-40B4-BE49-F238E27FC236}">
                <a16:creationId xmlns:a16="http://schemas.microsoft.com/office/drawing/2014/main" id="{3BF49FB3-0621-C0A5-9683-ADEE08EE4005}"/>
              </a:ext>
            </a:extLst>
          </p:cNvPr>
          <p:cNvPicPr>
            <a:picLocks noChangeAspect="1"/>
          </p:cNvPicPr>
          <p:nvPr/>
        </p:nvPicPr>
        <p:blipFill>
          <a:blip r:embed="rId12"/>
          <a:stretch>
            <a:fillRect/>
          </a:stretch>
        </p:blipFill>
        <p:spPr>
          <a:xfrm>
            <a:off x="-673100" y="7037101"/>
            <a:ext cx="8898290" cy="3383243"/>
          </a:xfrm>
          <a:prstGeom prst="rect">
            <a:avLst/>
          </a:prstGeom>
        </p:spPr>
      </p:pic>
      <p:pic>
        <p:nvPicPr>
          <p:cNvPr id="42" name="Picture 41">
            <a:extLst>
              <a:ext uri="{FF2B5EF4-FFF2-40B4-BE49-F238E27FC236}">
                <a16:creationId xmlns:a16="http://schemas.microsoft.com/office/drawing/2014/main" id="{2EE552A7-B4A0-F5E5-7ADC-A9975C80BC41}"/>
              </a:ext>
            </a:extLst>
          </p:cNvPr>
          <p:cNvPicPr>
            <a:picLocks noChangeAspect="1"/>
          </p:cNvPicPr>
          <p:nvPr/>
        </p:nvPicPr>
        <p:blipFill>
          <a:blip r:embed="rId13"/>
          <a:stretch>
            <a:fillRect/>
          </a:stretch>
        </p:blipFill>
        <p:spPr>
          <a:xfrm>
            <a:off x="4127500" y="16840041"/>
            <a:ext cx="5774217" cy="4258796"/>
          </a:xfrm>
          <a:prstGeom prst="rect">
            <a:avLst/>
          </a:prstGeom>
        </p:spPr>
      </p:pic>
      <p:sp>
        <p:nvSpPr>
          <p:cNvPr id="16" name="TextBox 15">
            <a:extLst>
              <a:ext uri="{FF2B5EF4-FFF2-40B4-BE49-F238E27FC236}">
                <a16:creationId xmlns:a16="http://schemas.microsoft.com/office/drawing/2014/main" id="{00A3789D-D4FD-7886-00EB-3A0A2D471BE4}"/>
              </a:ext>
            </a:extLst>
          </p:cNvPr>
          <p:cNvSpPr txBox="1"/>
          <p:nvPr/>
        </p:nvSpPr>
        <p:spPr>
          <a:xfrm>
            <a:off x="2612644" y="10288543"/>
            <a:ext cx="8449056" cy="399084"/>
          </a:xfrm>
          <a:prstGeom prst="rect">
            <a:avLst/>
          </a:prstGeom>
          <a:noFill/>
        </p:spPr>
        <p:txBody>
          <a:bodyPr wrap="square">
            <a:spAutoFit/>
          </a:bodyPr>
          <a:lstStyle/>
          <a:p>
            <a:pPr marL="215647" lvl="1" algn="just">
              <a:lnSpc>
                <a:spcPts val="2796"/>
              </a:lnSpc>
            </a:pPr>
            <a:r>
              <a:rPr lang="en-US" sz="1100" dirty="0">
                <a:solidFill>
                  <a:srgbClr val="FFFFFF"/>
                </a:solidFill>
                <a:latin typeface="Panton"/>
                <a:ea typeface="Panton"/>
                <a:cs typeface="Panton"/>
                <a:sym typeface="Panton"/>
              </a:rPr>
              <a:t>(Source: NHS UK, 2025)</a:t>
            </a:r>
          </a:p>
        </p:txBody>
      </p:sp>
      <p:sp>
        <p:nvSpPr>
          <p:cNvPr id="20" name="TextBox 19">
            <a:extLst>
              <a:ext uri="{FF2B5EF4-FFF2-40B4-BE49-F238E27FC236}">
                <a16:creationId xmlns:a16="http://schemas.microsoft.com/office/drawing/2014/main" id="{30C2CFC8-989C-A0F4-935B-CF0838250E22}"/>
              </a:ext>
            </a:extLst>
          </p:cNvPr>
          <p:cNvSpPr txBox="1"/>
          <p:nvPr/>
        </p:nvSpPr>
        <p:spPr>
          <a:xfrm>
            <a:off x="7512318" y="10268284"/>
            <a:ext cx="8449056" cy="399084"/>
          </a:xfrm>
          <a:prstGeom prst="rect">
            <a:avLst/>
          </a:prstGeom>
          <a:noFill/>
        </p:spPr>
        <p:txBody>
          <a:bodyPr wrap="square">
            <a:spAutoFit/>
          </a:bodyPr>
          <a:lstStyle/>
          <a:p>
            <a:pPr marL="215647" lvl="1" algn="ctr">
              <a:lnSpc>
                <a:spcPts val="2796"/>
              </a:lnSpc>
            </a:pPr>
            <a:r>
              <a:rPr lang="en-US" sz="1200" dirty="0">
                <a:latin typeface="Panton"/>
                <a:ea typeface="Panton"/>
                <a:cs typeface="Panton"/>
                <a:sym typeface="Panton"/>
              </a:rPr>
              <a:t>(Source: NHS UK, 2025)</a:t>
            </a:r>
          </a:p>
        </p:txBody>
      </p:sp>
      <p:sp>
        <p:nvSpPr>
          <p:cNvPr id="22" name="TextBox 21">
            <a:extLst>
              <a:ext uri="{FF2B5EF4-FFF2-40B4-BE49-F238E27FC236}">
                <a16:creationId xmlns:a16="http://schemas.microsoft.com/office/drawing/2014/main" id="{96039093-3B57-B617-40D5-19C53554D534}"/>
              </a:ext>
            </a:extLst>
          </p:cNvPr>
          <p:cNvSpPr txBox="1"/>
          <p:nvPr/>
        </p:nvSpPr>
        <p:spPr>
          <a:xfrm>
            <a:off x="7266853" y="16313898"/>
            <a:ext cx="8698992" cy="399084"/>
          </a:xfrm>
          <a:prstGeom prst="rect">
            <a:avLst/>
          </a:prstGeom>
          <a:noFill/>
        </p:spPr>
        <p:txBody>
          <a:bodyPr wrap="square">
            <a:spAutoFit/>
          </a:bodyPr>
          <a:lstStyle/>
          <a:p>
            <a:pPr marL="215647" lvl="1" algn="just">
              <a:lnSpc>
                <a:spcPts val="2796"/>
              </a:lnSpc>
            </a:pPr>
            <a:r>
              <a:rPr lang="en-US" sz="1100" dirty="0">
                <a:solidFill>
                  <a:srgbClr val="FFFFFF"/>
                </a:solidFill>
                <a:latin typeface="Panton"/>
                <a:ea typeface="Panton"/>
                <a:cs typeface="Panton"/>
                <a:sym typeface="Panton"/>
              </a:rPr>
              <a:t>(Source: NHS UK, 2025)</a:t>
            </a:r>
          </a:p>
        </p:txBody>
      </p:sp>
      <p:sp>
        <p:nvSpPr>
          <p:cNvPr id="24" name="TextBox 23">
            <a:extLst>
              <a:ext uri="{FF2B5EF4-FFF2-40B4-BE49-F238E27FC236}">
                <a16:creationId xmlns:a16="http://schemas.microsoft.com/office/drawing/2014/main" id="{270B4906-8D22-E96B-2F34-255DCA209B99}"/>
              </a:ext>
            </a:extLst>
          </p:cNvPr>
          <p:cNvSpPr txBox="1"/>
          <p:nvPr/>
        </p:nvSpPr>
        <p:spPr>
          <a:xfrm>
            <a:off x="5270500" y="20990808"/>
            <a:ext cx="2770721" cy="417807"/>
          </a:xfrm>
          <a:prstGeom prst="rect">
            <a:avLst/>
          </a:prstGeom>
          <a:noFill/>
        </p:spPr>
        <p:txBody>
          <a:bodyPr wrap="square">
            <a:spAutoFit/>
          </a:bodyPr>
          <a:lstStyle/>
          <a:p>
            <a:pPr marL="215647" lvl="1" algn="just">
              <a:lnSpc>
                <a:spcPts val="2796"/>
              </a:lnSpc>
            </a:pPr>
            <a:r>
              <a:rPr lang="en-US" sz="1400" dirty="0">
                <a:latin typeface="Panton"/>
                <a:ea typeface="Panton"/>
                <a:cs typeface="Panton"/>
                <a:sym typeface="Panton"/>
              </a:rPr>
              <a:t>(Source: NHS UK, 2025)</a:t>
            </a:r>
          </a:p>
        </p:txBody>
      </p:sp>
      <p:pic>
        <p:nvPicPr>
          <p:cNvPr id="15" name="Picture 14" descr="Discover University of Wales Trinity Saint David">
            <a:extLst>
              <a:ext uri="{FF2B5EF4-FFF2-40B4-BE49-F238E27FC236}">
                <a16:creationId xmlns:a16="http://schemas.microsoft.com/office/drawing/2014/main" id="{4C90013F-174A-6888-FD2E-DDDC0EAE0FAB}"/>
              </a:ext>
            </a:extLst>
          </p:cNvPr>
          <p:cNvPicPr/>
          <p:nvPr/>
        </p:nvPicPr>
        <p:blipFill>
          <a:blip r:embed="rId14" r:link="rId15">
            <a:extLst>
              <a:ext uri="{28A0092B-C50C-407E-A947-70E740481C1C}">
                <a14:useLocalDpi xmlns:a14="http://schemas.microsoft.com/office/drawing/2010/main" val="0"/>
              </a:ext>
            </a:extLst>
          </a:blip>
          <a:srcRect/>
          <a:stretch>
            <a:fillRect/>
          </a:stretch>
        </p:blipFill>
        <p:spPr bwMode="auto">
          <a:xfrm>
            <a:off x="-460777" y="-319317"/>
            <a:ext cx="3339251" cy="1162967"/>
          </a:xfrm>
          <a:prstGeom prst="rect">
            <a:avLst/>
          </a:prstGeom>
          <a:noFill/>
          <a:ln>
            <a:noFill/>
          </a:ln>
        </p:spPr>
      </p:pic>
      <p:sp>
        <p:nvSpPr>
          <p:cNvPr id="21" name="TextBox 20">
            <a:extLst>
              <a:ext uri="{FF2B5EF4-FFF2-40B4-BE49-F238E27FC236}">
                <a16:creationId xmlns:a16="http://schemas.microsoft.com/office/drawing/2014/main" id="{2DCC95A3-73B6-24E9-06EB-3BF99A39D3FD}"/>
              </a:ext>
            </a:extLst>
          </p:cNvPr>
          <p:cNvSpPr txBox="1"/>
          <p:nvPr/>
        </p:nvSpPr>
        <p:spPr>
          <a:xfrm>
            <a:off x="3006408" y="-326416"/>
            <a:ext cx="5129455" cy="1200329"/>
          </a:xfrm>
          <a:prstGeom prst="rect">
            <a:avLst/>
          </a:prstGeom>
          <a:noFill/>
        </p:spPr>
        <p:txBody>
          <a:bodyPr wrap="square">
            <a:spAutoFit/>
          </a:bodyPr>
          <a:lstStyle/>
          <a:p>
            <a:pPr algn="ctr"/>
            <a:r>
              <a:rPr lang="en-GB" sz="2400" b="1" dirty="0">
                <a:solidFill>
                  <a:schemeClr val="bg1">
                    <a:lumMod val="75000"/>
                  </a:schemeClr>
                </a:solidFill>
                <a:effectLst/>
                <a:latin typeface="Panton" panose="020B0604020202020204" charset="0"/>
                <a:ea typeface="Times New Roman" panose="02020603050405020304" pitchFamily="18" charset="0"/>
              </a:rPr>
              <a:t>LCHS7009</a:t>
            </a:r>
            <a:r>
              <a:rPr lang="en-GB" sz="2000" b="1" dirty="0">
                <a:solidFill>
                  <a:schemeClr val="bg1">
                    <a:lumMod val="75000"/>
                  </a:schemeClr>
                </a:solidFill>
                <a:effectLst/>
                <a:latin typeface="Panton" panose="020B0604020202020204" charset="0"/>
                <a:ea typeface="Times New Roman" panose="02020603050405020304" pitchFamily="18" charset="0"/>
              </a:rPr>
              <a:t> - </a:t>
            </a:r>
            <a:r>
              <a:rPr lang="en-GB" sz="2400" b="1" dirty="0">
                <a:solidFill>
                  <a:schemeClr val="bg1">
                    <a:lumMod val="75000"/>
                  </a:schemeClr>
                </a:solidFill>
                <a:latin typeface="Panton" panose="020B0604020202020204" charset="0"/>
              </a:rPr>
              <a:t>Population Health and Digital Health Promotion </a:t>
            </a:r>
          </a:p>
          <a:p>
            <a:pPr algn="ctr"/>
            <a:r>
              <a:rPr lang="en-GB" sz="2400" b="1" dirty="0">
                <a:solidFill>
                  <a:schemeClr val="bg1">
                    <a:lumMod val="75000"/>
                  </a:schemeClr>
                </a:solidFill>
                <a:effectLst/>
                <a:latin typeface="Panton" panose="020B0604020202020204" charset="0"/>
                <a:ea typeface="Times New Roman" panose="02020603050405020304" pitchFamily="18" charset="0"/>
              </a:rPr>
              <a:t>Component 2  </a:t>
            </a:r>
            <a:endParaRPr lang="en-IN" sz="2000" dirty="0">
              <a:solidFill>
                <a:schemeClr val="bg1">
                  <a:lumMod val="75000"/>
                </a:schemeClr>
              </a:solidFill>
              <a:latin typeface="Panton" panose="020B0604020202020204" charset="0"/>
            </a:endParaRPr>
          </a:p>
        </p:txBody>
      </p:sp>
      <p:pic>
        <p:nvPicPr>
          <p:cNvPr id="19" name="Picture 18">
            <a:extLst>
              <a:ext uri="{FF2B5EF4-FFF2-40B4-BE49-F238E27FC236}">
                <a16:creationId xmlns:a16="http://schemas.microsoft.com/office/drawing/2014/main" id="{28012E93-268C-3996-7A7F-FE814289794E}"/>
              </a:ext>
            </a:extLst>
          </p:cNvPr>
          <p:cNvPicPr>
            <a:picLocks noChangeAspect="1"/>
          </p:cNvPicPr>
          <p:nvPr/>
        </p:nvPicPr>
        <p:blipFill>
          <a:blip r:embed="rId16"/>
          <a:stretch>
            <a:fillRect/>
          </a:stretch>
        </p:blipFill>
        <p:spPr>
          <a:xfrm>
            <a:off x="8337457" y="-355391"/>
            <a:ext cx="6764611" cy="3019475"/>
          </a:xfrm>
          <a:prstGeom prst="rect">
            <a:avLst/>
          </a:prstGeom>
        </p:spPr>
      </p:pic>
      <p:sp>
        <p:nvSpPr>
          <p:cNvPr id="39" name="TextBox 38">
            <a:extLst>
              <a:ext uri="{FF2B5EF4-FFF2-40B4-BE49-F238E27FC236}">
                <a16:creationId xmlns:a16="http://schemas.microsoft.com/office/drawing/2014/main" id="{0F4A5B3B-50CD-5EF2-896F-B9D8B83C1EE7}"/>
              </a:ext>
            </a:extLst>
          </p:cNvPr>
          <p:cNvSpPr txBox="1"/>
          <p:nvPr/>
        </p:nvSpPr>
        <p:spPr>
          <a:xfrm>
            <a:off x="10102839" y="2591009"/>
            <a:ext cx="8550322" cy="417807"/>
          </a:xfrm>
          <a:prstGeom prst="rect">
            <a:avLst/>
          </a:prstGeom>
          <a:noFill/>
        </p:spPr>
        <p:txBody>
          <a:bodyPr wrap="square">
            <a:spAutoFit/>
          </a:bodyPr>
          <a:lstStyle/>
          <a:p>
            <a:pPr marL="215647" lvl="1" algn="just">
              <a:lnSpc>
                <a:spcPts val="2796"/>
              </a:lnSpc>
            </a:pPr>
            <a:r>
              <a:rPr lang="en-US" sz="1800" dirty="0">
                <a:solidFill>
                  <a:srgbClr val="FFFFFF"/>
                </a:solidFill>
                <a:latin typeface="Panton"/>
                <a:ea typeface="Panton"/>
                <a:cs typeface="Panton"/>
                <a:sym typeface="Panton"/>
              </a:rPr>
              <a:t>(Source: NHS UK, 2025)</a:t>
            </a:r>
          </a:p>
        </p:txBody>
      </p:sp>
      <p:pic>
        <p:nvPicPr>
          <p:cNvPr id="43" name="Picture 42">
            <a:extLst>
              <a:ext uri="{FF2B5EF4-FFF2-40B4-BE49-F238E27FC236}">
                <a16:creationId xmlns:a16="http://schemas.microsoft.com/office/drawing/2014/main" id="{AFAF3266-D06A-956A-AD07-0C9C02B6F988}"/>
              </a:ext>
            </a:extLst>
          </p:cNvPr>
          <p:cNvPicPr>
            <a:picLocks noChangeAspect="1"/>
          </p:cNvPicPr>
          <p:nvPr/>
        </p:nvPicPr>
        <p:blipFill>
          <a:blip r:embed="rId17"/>
          <a:stretch>
            <a:fillRect/>
          </a:stretch>
        </p:blipFill>
        <p:spPr>
          <a:xfrm>
            <a:off x="10936246" y="14285619"/>
            <a:ext cx="4176754" cy="2140546"/>
          </a:xfrm>
          <a:prstGeom prst="rect">
            <a:avLst/>
          </a:prstGeom>
        </p:spPr>
      </p:pic>
      <p:sp>
        <p:nvSpPr>
          <p:cNvPr id="47" name="TextBox 46">
            <a:extLst>
              <a:ext uri="{FF2B5EF4-FFF2-40B4-BE49-F238E27FC236}">
                <a16:creationId xmlns:a16="http://schemas.microsoft.com/office/drawing/2014/main" id="{7A3B7084-3C06-1CC3-5A21-0FF46B2A10EB}"/>
              </a:ext>
            </a:extLst>
          </p:cNvPr>
          <p:cNvSpPr txBox="1"/>
          <p:nvPr/>
        </p:nvSpPr>
        <p:spPr>
          <a:xfrm>
            <a:off x="11923462" y="16284695"/>
            <a:ext cx="2567238" cy="394035"/>
          </a:xfrm>
          <a:prstGeom prst="rect">
            <a:avLst/>
          </a:prstGeom>
          <a:noFill/>
        </p:spPr>
        <p:txBody>
          <a:bodyPr wrap="square">
            <a:spAutoFit/>
          </a:bodyPr>
          <a:lstStyle/>
          <a:p>
            <a:pPr marL="215647" lvl="1" algn="just">
              <a:lnSpc>
                <a:spcPts val="2796"/>
              </a:lnSpc>
            </a:pPr>
            <a:r>
              <a:rPr lang="en-US" sz="1100" dirty="0">
                <a:solidFill>
                  <a:srgbClr val="FFFFFF"/>
                </a:solidFill>
                <a:latin typeface="Panton"/>
                <a:ea typeface="Panton"/>
                <a:cs typeface="Panton"/>
                <a:sym typeface="Panton"/>
              </a:rPr>
              <a:t>(Source: NHS UK,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TotalTime>
  <Words>1798</Words>
  <Application>Microsoft Office PowerPoint</Application>
  <PresentationFormat>Custom</PresentationFormat>
  <Paragraphs>53</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Calibri</vt:lpstr>
      <vt:lpstr>Panton</vt:lpstr>
      <vt:lpstr>Aptos</vt:lpstr>
      <vt:lpstr>Anton</vt:lpstr>
      <vt:lpstr>Panton Bold</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Teal And White Futuristic Technology Generative AI Workshop Poster</dc:title>
  <cp:lastModifiedBy>TS_QC</cp:lastModifiedBy>
  <cp:revision>18</cp:revision>
  <dcterms:created xsi:type="dcterms:W3CDTF">2006-08-16T00:00:00Z</dcterms:created>
  <dcterms:modified xsi:type="dcterms:W3CDTF">2026-06-30T08:01:55Z</dcterms:modified>
  <dc:identifier>DAG59m9ia_M</dc:identifier>
</cp:coreProperties>
</file>