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Default Extension="wdp" ContentType="image/vnd.ms-photo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notesMasterIdLst>
    <p:notesMasterId r:id="rId20"/>
  </p:notesMasterIdLst>
  <p:handoutMasterIdLst>
    <p:handoutMasterId r:id="rId21"/>
  </p:handoutMasterIdLst>
  <p:sldIdLst>
    <p:sldId id="256" r:id="rId2"/>
    <p:sldId id="257" r:id="rId3"/>
    <p:sldId id="258" r:id="rId4"/>
    <p:sldId id="264" r:id="rId5"/>
    <p:sldId id="265" r:id="rId6"/>
    <p:sldId id="259" r:id="rId7"/>
    <p:sldId id="260" r:id="rId8"/>
    <p:sldId id="272" r:id="rId9"/>
    <p:sldId id="261" r:id="rId10"/>
    <p:sldId id="266" r:id="rId11"/>
    <p:sldId id="262" r:id="rId12"/>
    <p:sldId id="267" r:id="rId13"/>
    <p:sldId id="268" r:id="rId14"/>
    <p:sldId id="273" r:id="rId15"/>
    <p:sldId id="269" r:id="rId16"/>
    <p:sldId id="274" r:id="rId17"/>
    <p:sldId id="270" r:id="rId18"/>
    <p:sldId id="27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43435"/>
    <p:restoredTop sz="94554"/>
  </p:normalViewPr>
  <p:slideViewPr>
    <p:cSldViewPr snapToGrid="0" snapToObjects="1">
      <p:cViewPr>
        <p:scale>
          <a:sx n="100" d="100"/>
          <a:sy n="100" d="100"/>
        </p:scale>
        <p:origin x="-1624" y="14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notesMaster" Target="notesMasters/notesMaster1.xml"/><Relationship Id="rId21" Type="http://schemas.openxmlformats.org/officeDocument/2006/relationships/handoutMaster" Target="handoutMasters/handoutMaster1.xml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charts/_rels/chart1.xml.rels><?xml version="1.0" encoding="UTF-8" standalone="yes"?>
<Relationships xmlns="http://schemas.openxmlformats.org/package/2006/relationships"><Relationship Id="rId1" Type="http://schemas.microsoft.com/office/2011/relationships/chartStyle" Target="style1.xml"/><Relationship Id="rId2" Type="http://schemas.microsoft.com/office/2011/relationships/chartColorStyle" Target="colors1.xml"/><Relationship Id="rId3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1" i="0" u="none" strike="noStrike" kern="1200" cap="all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Reason for move-on</a:t>
            </a: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cap="all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dPt>
            <c:idx val="0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63500" sx="102000" sy="102000" algn="ctr" rotWithShape="0">
                  <a:prstClr val="black">
                    <a:alpha val="20000"/>
                  </a:prstClr>
                </a:outerShdw>
              </a:effectLst>
            </c:spPr>
          </c:dPt>
          <c:dPt>
            <c:idx val="1"/>
            <c:bubble3D val="0"/>
            <c:spPr>
              <a:solidFill>
                <a:schemeClr val="accent4"/>
              </a:solidFill>
              <a:ln>
                <a:noFill/>
              </a:ln>
              <a:effectLst>
                <a:outerShdw blurRad="63500" sx="102000" sy="102000" algn="ctr" rotWithShape="0">
                  <a:prstClr val="black">
                    <a:alpha val="20000"/>
                  </a:prstClr>
                </a:outerShdw>
              </a:effectLst>
            </c:spPr>
          </c:dPt>
          <c:dPt>
            <c:idx val="2"/>
            <c:bubble3D val="0"/>
            <c:spPr>
              <a:solidFill>
                <a:schemeClr val="accent6"/>
              </a:solidFill>
              <a:ln>
                <a:noFill/>
              </a:ln>
              <a:effectLst>
                <a:outerShdw blurRad="63500" sx="102000" sy="102000" algn="ctr" rotWithShape="0">
                  <a:prstClr val="black">
                    <a:alpha val="20000"/>
                  </a:prstClr>
                </a:outerShdw>
              </a:effectLst>
            </c:spPr>
          </c:dPt>
          <c:dPt>
            <c:idx val="3"/>
            <c:bubble3D val="0"/>
            <c:spPr>
              <a:solidFill>
                <a:schemeClr val="accent2">
                  <a:lumMod val="60000"/>
                </a:schemeClr>
              </a:solidFill>
              <a:ln>
                <a:noFill/>
              </a:ln>
              <a:effectLst>
                <a:outerShdw blurRad="63500" sx="102000" sy="102000" algn="ctr" rotWithShape="0">
                  <a:prstClr val="black">
                    <a:alpha val="20000"/>
                  </a:prstClr>
                </a:outerShdw>
              </a:effectLst>
            </c:spPr>
          </c:dPt>
          <c:dPt>
            <c:idx val="4"/>
            <c:bubble3D val="0"/>
            <c:spPr>
              <a:solidFill>
                <a:schemeClr val="accent4">
                  <a:lumMod val="60000"/>
                </a:schemeClr>
              </a:solidFill>
              <a:ln>
                <a:noFill/>
              </a:ln>
              <a:effectLst>
                <a:outerShdw blurRad="63500" sx="102000" sy="102000" algn="ctr" rotWithShape="0">
                  <a:prstClr val="black">
                    <a:alpha val="20000"/>
                  </a:prstClr>
                </a:outerShdw>
              </a:effectLst>
            </c:spPr>
          </c:dPt>
          <c:dPt>
            <c:idx val="5"/>
            <c:bubble3D val="0"/>
            <c:spPr>
              <a:solidFill>
                <a:schemeClr val="accent6">
                  <a:lumMod val="60000"/>
                </a:schemeClr>
              </a:solidFill>
              <a:ln>
                <a:noFill/>
              </a:ln>
              <a:effectLst>
                <a:outerShdw blurRad="63500" sx="102000" sy="102000" algn="ctr" rotWithShape="0">
                  <a:prstClr val="black">
                    <a:alpha val="20000"/>
                  </a:prstClr>
                </a:outerShdw>
              </a:effectLst>
            </c:spPr>
          </c:dPt>
          <c:dPt>
            <c:idx val="6"/>
            <c:bubble3D val="0"/>
            <c:spPr>
              <a:solidFill>
                <a:schemeClr val="accent2">
                  <a:lumMod val="80000"/>
                  <a:lumOff val="20000"/>
                </a:schemeClr>
              </a:solidFill>
              <a:ln>
                <a:noFill/>
              </a:ln>
              <a:effectLst>
                <a:outerShdw blurRad="63500" sx="102000" sy="102000" algn="ctr" rotWithShape="0">
                  <a:prstClr val="black">
                    <a:alpha val="20000"/>
                  </a:prstClr>
                </a:outerShdw>
              </a:effectLst>
            </c:spPr>
          </c:dPt>
          <c:dPt>
            <c:idx val="7"/>
            <c:bubble3D val="0"/>
            <c:spPr>
              <a:solidFill>
                <a:schemeClr val="accent4">
                  <a:lumMod val="80000"/>
                  <a:lumOff val="20000"/>
                </a:schemeClr>
              </a:solidFill>
              <a:ln>
                <a:noFill/>
              </a:ln>
              <a:effectLst>
                <a:outerShdw blurRad="63500" sx="102000" sy="102000" algn="ctr" rotWithShape="0">
                  <a:prstClr val="black">
                    <a:alpha val="20000"/>
                  </a:prstClr>
                </a:outerShdw>
              </a:effectLst>
            </c:spPr>
          </c:dPt>
          <c:dLbls>
            <c:dLbl>
              <c:idx val="0"/>
              <c:layout>
                <c:manualLayout>
                  <c:x val="0.0907390834095089"/>
                  <c:y val="-0.00302728730029141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1" i="0" u="none" strike="noStrike" kern="1200" spc="0" baseline="0">
                      <a:solidFill>
                        <a:schemeClr val="accent2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bestFit"/>
              <c:showLegendKey val="0"/>
              <c:showVal val="1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0.0526286683775152"/>
                  <c:y val="0.075682182507285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1" i="0" u="none" strike="noStrike" kern="1200" spc="0" baseline="0">
                      <a:solidFill>
                        <a:schemeClr val="accent4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bestFit"/>
              <c:showLegendKey val="0"/>
              <c:showVal val="1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1" i="0" u="none" strike="noStrike" kern="1200" spc="0" baseline="0">
                      <a:solidFill>
                        <a:schemeClr val="accent6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outEnd"/>
              <c:showLegendKey val="0"/>
              <c:showVal val="1"/>
              <c:showCatName val="1"/>
              <c:showSerName val="0"/>
              <c:showPercent val="1"/>
              <c:showBubbleSize val="0"/>
            </c:dLbl>
            <c:dLbl>
              <c:idx val="3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1" i="0" u="none" strike="noStrike" kern="1200" spc="0" baseline="0">
                      <a:solidFill>
                        <a:schemeClr val="accent2">
                          <a:lumMod val="60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outEnd"/>
              <c:showLegendKey val="0"/>
              <c:showVal val="1"/>
              <c:showCatName val="1"/>
              <c:showSerName val="0"/>
              <c:showPercent val="1"/>
              <c:showBubbleSize val="0"/>
            </c:dLbl>
            <c:dLbl>
              <c:idx val="4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1" i="0" u="none" strike="noStrike" kern="1200" spc="0" baseline="0">
                      <a:solidFill>
                        <a:schemeClr val="accent4">
                          <a:lumMod val="60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outEnd"/>
              <c:showLegendKey val="0"/>
              <c:showVal val="1"/>
              <c:showCatName val="1"/>
              <c:showSerName val="0"/>
              <c:showPercent val="1"/>
              <c:showBubbleSize val="0"/>
            </c:dLbl>
            <c:dLbl>
              <c:idx val="5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1" i="0" u="none" strike="noStrike" kern="1200" spc="0" baseline="0">
                      <a:solidFill>
                        <a:schemeClr val="accent6">
                          <a:lumMod val="60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outEnd"/>
              <c:showLegendKey val="0"/>
              <c:showVal val="1"/>
              <c:showCatName val="1"/>
              <c:showSerName val="0"/>
              <c:showPercent val="1"/>
              <c:showBubbleSize val="0"/>
            </c:dLbl>
            <c:dLbl>
              <c:idx val="6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1" i="0" u="none" strike="noStrike" kern="1200" spc="0" baseline="0">
                      <a:solidFill>
                        <a:schemeClr val="accent2">
                          <a:lumMod val="80000"/>
                          <a:lumOff val="20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outEnd"/>
              <c:showLegendKey val="0"/>
              <c:showVal val="1"/>
              <c:showCatName val="1"/>
              <c:showSerName val="0"/>
              <c:showPercent val="1"/>
              <c:showBubbleSize val="0"/>
            </c:dLbl>
            <c:dLbl>
              <c:idx val="7"/>
              <c:layout>
                <c:manualLayout>
                  <c:x val="-0.00362956333638036"/>
                  <c:y val="-0.0393547349037883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1" i="0" u="none" strike="noStrike" kern="1200" spc="0" baseline="0">
                      <a:solidFill>
                        <a:schemeClr val="accent4">
                          <a:lumMod val="80000"/>
                          <a:lumOff val="20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bestFit"/>
              <c:showLegendKey val="0"/>
              <c:showVal val="1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dLblPos val="outEnd"/>
            <c:showLegendKey val="0"/>
            <c:showVal val="1"/>
            <c:showCatName val="1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Sheet1!$A$2:$A$9</c:f>
              <c:strCache>
                <c:ptCount val="8"/>
                <c:pt idx="0">
                  <c:v>Died</c:v>
                </c:pt>
                <c:pt idx="1">
                  <c:v>Education</c:v>
                </c:pt>
                <c:pt idx="2">
                  <c:v>Employment</c:v>
                </c:pt>
                <c:pt idx="3">
                  <c:v>Isues resolved</c:v>
                </c:pt>
                <c:pt idx="4">
                  <c:v>Non-Engagment</c:v>
                </c:pt>
                <c:pt idx="5">
                  <c:v>Moved from area</c:v>
                </c:pt>
                <c:pt idx="6">
                  <c:v>Hospital</c:v>
                </c:pt>
                <c:pt idx="7">
                  <c:v>Other</c:v>
                </c:pt>
              </c:strCache>
            </c:strRef>
          </c:cat>
          <c:val>
            <c:numRef>
              <c:f>Sheet1!$B$2:$B$9</c:f>
              <c:numCache>
                <c:formatCode>General</c:formatCode>
                <c:ptCount val="8"/>
                <c:pt idx="0">
                  <c:v>1.0</c:v>
                </c:pt>
                <c:pt idx="1">
                  <c:v>6.0</c:v>
                </c:pt>
                <c:pt idx="2">
                  <c:v>6.0</c:v>
                </c:pt>
                <c:pt idx="3">
                  <c:v>12.0</c:v>
                </c:pt>
                <c:pt idx="4">
                  <c:v>4.0</c:v>
                </c:pt>
                <c:pt idx="5">
                  <c:v>8.0</c:v>
                </c:pt>
                <c:pt idx="6">
                  <c:v>1.0</c:v>
                </c:pt>
                <c:pt idx="7">
                  <c:v>1.0</c:v>
                </c:pt>
              </c:numCache>
            </c:numRef>
          </c:val>
        </c:ser>
        <c:dLbls>
          <c:dLblPos val="outEnd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vouchers given</c:v>
                </c:pt>
              </c:strCache>
            </c:strRef>
          </c:tx>
          <c:marker>
            <c:symbol val="none"/>
          </c:marker>
          <c:cat>
            <c:numRef>
              <c:f>Sheet1!$A$2:$A$14</c:f>
              <c:numCache>
                <c:formatCode>mmm\-yy</c:formatCode>
                <c:ptCount val="13"/>
                <c:pt idx="0">
                  <c:v>42461.0</c:v>
                </c:pt>
                <c:pt idx="1">
                  <c:v>42491.0</c:v>
                </c:pt>
                <c:pt idx="2">
                  <c:v>42522.0</c:v>
                </c:pt>
                <c:pt idx="3">
                  <c:v>42552.0</c:v>
                </c:pt>
                <c:pt idx="4">
                  <c:v>42583.0</c:v>
                </c:pt>
                <c:pt idx="5">
                  <c:v>42614.0</c:v>
                </c:pt>
                <c:pt idx="6">
                  <c:v>42644.0</c:v>
                </c:pt>
                <c:pt idx="7">
                  <c:v>42675.0</c:v>
                </c:pt>
                <c:pt idx="8">
                  <c:v>42705.0</c:v>
                </c:pt>
                <c:pt idx="9">
                  <c:v>42736.0</c:v>
                </c:pt>
                <c:pt idx="10">
                  <c:v>42767.0</c:v>
                </c:pt>
                <c:pt idx="11">
                  <c:v>42795.0</c:v>
                </c:pt>
                <c:pt idx="12">
                  <c:v>42826.0</c:v>
                </c:pt>
              </c:numCache>
            </c:numRef>
          </c:cat>
          <c:val>
            <c:numRef>
              <c:f>Sheet1!$B$2:$B$14</c:f>
              <c:numCache>
                <c:formatCode>General</c:formatCode>
                <c:ptCount val="13"/>
                <c:pt idx="0">
                  <c:v>6.0</c:v>
                </c:pt>
                <c:pt idx="1">
                  <c:v>6.0</c:v>
                </c:pt>
                <c:pt idx="2">
                  <c:v>4.0</c:v>
                </c:pt>
                <c:pt idx="3">
                  <c:v>9.0</c:v>
                </c:pt>
                <c:pt idx="4">
                  <c:v>9.0</c:v>
                </c:pt>
                <c:pt idx="5">
                  <c:v>11.0</c:v>
                </c:pt>
                <c:pt idx="6">
                  <c:v>9.0</c:v>
                </c:pt>
                <c:pt idx="7">
                  <c:v>8.0</c:v>
                </c:pt>
                <c:pt idx="8">
                  <c:v>6.0</c:v>
                </c:pt>
                <c:pt idx="9">
                  <c:v>7.0</c:v>
                </c:pt>
                <c:pt idx="10">
                  <c:v>12.0</c:v>
                </c:pt>
                <c:pt idx="11">
                  <c:v>8.0</c:v>
                </c:pt>
                <c:pt idx="12">
                  <c:v>12.0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Column2</c:v>
                </c:pt>
              </c:strCache>
            </c:strRef>
          </c:tx>
          <c:marker>
            <c:symbol val="none"/>
          </c:marker>
          <c:cat>
            <c:numRef>
              <c:f>Sheet1!$A$2:$A$14</c:f>
              <c:numCache>
                <c:formatCode>mmm\-yy</c:formatCode>
                <c:ptCount val="13"/>
                <c:pt idx="0">
                  <c:v>42461.0</c:v>
                </c:pt>
                <c:pt idx="1">
                  <c:v>42491.0</c:v>
                </c:pt>
                <c:pt idx="2">
                  <c:v>42522.0</c:v>
                </c:pt>
                <c:pt idx="3">
                  <c:v>42552.0</c:v>
                </c:pt>
                <c:pt idx="4">
                  <c:v>42583.0</c:v>
                </c:pt>
                <c:pt idx="5">
                  <c:v>42614.0</c:v>
                </c:pt>
                <c:pt idx="6">
                  <c:v>42644.0</c:v>
                </c:pt>
                <c:pt idx="7">
                  <c:v>42675.0</c:v>
                </c:pt>
                <c:pt idx="8">
                  <c:v>42705.0</c:v>
                </c:pt>
                <c:pt idx="9">
                  <c:v>42736.0</c:v>
                </c:pt>
                <c:pt idx="10">
                  <c:v>42767.0</c:v>
                </c:pt>
                <c:pt idx="11">
                  <c:v>42795.0</c:v>
                </c:pt>
                <c:pt idx="12">
                  <c:v>42826.0</c:v>
                </c:pt>
              </c:numCache>
            </c:numRef>
          </c:cat>
          <c:val>
            <c:numRef>
              <c:f>Sheet1!$C$2:$C$14</c:f>
              <c:numCache>
                <c:formatCode>General</c:formatCode>
                <c:ptCount val="13"/>
                <c:pt idx="4">
                  <c:v>0.0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Column1</c:v>
                </c:pt>
              </c:strCache>
            </c:strRef>
          </c:tx>
          <c:marker>
            <c:symbol val="none"/>
          </c:marker>
          <c:cat>
            <c:numRef>
              <c:f>Sheet1!$A$2:$A$14</c:f>
              <c:numCache>
                <c:formatCode>mmm\-yy</c:formatCode>
                <c:ptCount val="13"/>
                <c:pt idx="0">
                  <c:v>42461.0</c:v>
                </c:pt>
                <c:pt idx="1">
                  <c:v>42491.0</c:v>
                </c:pt>
                <c:pt idx="2">
                  <c:v>42522.0</c:v>
                </c:pt>
                <c:pt idx="3">
                  <c:v>42552.0</c:v>
                </c:pt>
                <c:pt idx="4">
                  <c:v>42583.0</c:v>
                </c:pt>
                <c:pt idx="5">
                  <c:v>42614.0</c:v>
                </c:pt>
                <c:pt idx="6">
                  <c:v>42644.0</c:v>
                </c:pt>
                <c:pt idx="7">
                  <c:v>42675.0</c:v>
                </c:pt>
                <c:pt idx="8">
                  <c:v>42705.0</c:v>
                </c:pt>
                <c:pt idx="9">
                  <c:v>42736.0</c:v>
                </c:pt>
                <c:pt idx="10">
                  <c:v>42767.0</c:v>
                </c:pt>
                <c:pt idx="11">
                  <c:v>42795.0</c:v>
                </c:pt>
                <c:pt idx="12">
                  <c:v>42826.0</c:v>
                </c:pt>
              </c:numCache>
            </c:numRef>
          </c:cat>
          <c:val>
            <c:numRef>
              <c:f>Sheet1!$D$2:$D$14</c:f>
              <c:numCache>
                <c:formatCode>General</c:formatCode>
                <c:ptCount val="13"/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70125952"/>
        <c:axId val="711555328"/>
      </c:lineChart>
      <c:dateAx>
        <c:axId val="770125952"/>
        <c:scaling>
          <c:orientation val="minMax"/>
          <c:max val="42826.0"/>
          <c:min val="42461.0"/>
        </c:scaling>
        <c:delete val="0"/>
        <c:axPos val="b"/>
        <c:numFmt formatCode="mmm\-yy" sourceLinked="1"/>
        <c:majorTickMark val="out"/>
        <c:minorTickMark val="none"/>
        <c:tickLblPos val="nextTo"/>
        <c:crossAx val="711555328"/>
        <c:crosses val="autoZero"/>
        <c:auto val="1"/>
        <c:lblOffset val="100"/>
        <c:baseTimeUnit val="months"/>
      </c:dateAx>
      <c:valAx>
        <c:axId val="711555328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70125952"/>
        <c:crossesAt val="42461.0"/>
        <c:crossBetween val="between"/>
      </c:valAx>
    </c:plotArea>
    <c:legend>
      <c:legendPos val="r"/>
      <c:legendEntry>
        <c:idx val="1"/>
        <c:delete val="1"/>
      </c:legendEntry>
      <c:legendEntry>
        <c:idx val="2"/>
        <c:delete val="1"/>
      </c:legendEntry>
      <c:layout/>
      <c:overlay val="0"/>
    </c:legend>
    <c:plotVisOnly val="1"/>
    <c:dispBlanksAs val="gap"/>
    <c:showDLblsOverMax val="0"/>
  </c:chart>
  <c:externalData r:id="rId1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9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cs:styleClr val="auto"/>
    </cs:fontRef>
    <cs:defRPr sz="1330" b="1" i="0" u="none" strike="noStrike" kern="1200" spc="0" baseline="0"/>
  </cs:dataLabel>
  <cs:dataLabelCallout>
    <cs:lnRef idx="0">
      <cs:styleClr val="auto"/>
    </cs:lnRef>
    <cs:fillRef idx="0"/>
    <cs:effectRef idx="0"/>
    <cs:fontRef idx="minor">
      <cs:styleClr val="auto"/>
    </cs:fontRef>
    <cs:spPr>
      <a:solidFill>
        <a:schemeClr val="lt1"/>
      </a:solidFill>
      <a:ln>
        <a:solidFill>
          <a:schemeClr val="phClr"/>
        </a:solidFill>
      </a:ln>
    </cs:spPr>
    <cs:defRPr sz="133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635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88900" sx="102000" sy="102000" algn="ctr" rotWithShape="0">
          <a:prstClr val="black">
            <a:alpha val="10000"/>
          </a:prstClr>
        </a:outerShdw>
      </a:effectLst>
      <a:scene3d>
        <a:camera prst="orthographicFront"/>
        <a:lightRig rig="threePt" dir="t"/>
      </a:scene3d>
      <a:sp3d>
        <a:bevelT w="127000" h="127000"/>
        <a:bevelB w="127000" h="127000"/>
      </a:sp3d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cap="all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77691A-C9B7-2443-9393-80E3863C0144}" type="datetimeFigureOut">
              <a:rPr lang="en-GB" smtClean="0"/>
              <a:t>11/06/2018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14B221-FA63-234F-8D17-E1AB7A4723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2890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0582E0-6C8C-7348-9EF8-0A0E1C105CC2}" type="datetimeFigureOut">
              <a:rPr lang="en-GB" smtClean="0"/>
              <a:t>11/06/2018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A737EA-7E50-384A-8E21-A53AEE100D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4691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A737EA-7E50-384A-8E21-A53AEE100D0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3557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4" Type="http://schemas.openxmlformats.org/officeDocument/2006/relationships/image" Target="../media/image3.png"/><Relationship Id="rId5" Type="http://schemas.microsoft.com/office/2007/relationships/hdphoto" Target="../media/hdphoto1.wdp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4" Type="http://schemas.openxmlformats.org/officeDocument/2006/relationships/image" Target="../media/image3.png"/><Relationship Id="rId5" Type="http://schemas.microsoft.com/office/2007/relationships/hdphoto" Target="../media/hdphoto1.wdp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4" Type="http://schemas.openxmlformats.org/officeDocument/2006/relationships/image" Target="../media/image2.png"/><Relationship Id="rId5" Type="http://schemas.microsoft.com/office/2007/relationships/hdphoto" Target="../media/hdphoto1.wdp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4" Type="http://schemas.openxmlformats.org/officeDocument/2006/relationships/image" Target="../media/image2.png"/><Relationship Id="rId5" Type="http://schemas.microsoft.com/office/2007/relationships/hdphoto" Target="../media/hdphoto1.wdp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smtClean="0"/>
              <a:t>6/11/18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/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smtClean="0"/>
              <a:t>6/11/18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smtClean="0"/>
              <a:t>6/11/18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/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smtClean="0"/>
              <a:t>6/11/18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smtClean="0"/>
              <a:t>6/11/18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/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smtClean="0"/>
              <a:t>6/11/18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/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smtClean="0"/>
              <a:t>6/11/18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smtClean="0"/>
              <a:t>6/11/18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smtClean="0"/>
              <a:t>6/11/18</a:t>
            </a:fld>
            <a:endParaRPr 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smtClean="0"/>
              <a:t>6/11/18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smtClean="0"/>
              <a:t>6/11/18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/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2.png"/><Relationship Id="rId14" Type="http://schemas.microsoft.com/office/2007/relationships/hdphoto" Target="../media/hdphoto1.wdp"/><Relationship Id="rId15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smtClean="0"/>
              <a:t>6/11/18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3698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4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thewaleswewant.co.uk/sites/default/files/Goals_E.pn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gwalia.wales/" TargetMode="External"/><Relationship Id="rId3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chart" Target="../charts/chart1.xml"/><Relationship Id="rId3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chart" Target="../charts/chart2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4" Type="http://schemas.openxmlformats.org/officeDocument/2006/relationships/image" Target="../media/image13.png"/><Relationship Id="rId5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2800" b="1" dirty="0"/>
              <a:t>Consider an area of inclusive practice (related to your interest, practice, pathway) and critically evaluate how the Well Being of Future Generations (Wales) act 2015 may promote a more “sustainable and equal community”. You may wish to choose between 2-3 of the Wellbeing Goals outlined to focus on.</a:t>
            </a:r>
            <a:endParaRPr lang="en-GB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572000"/>
            <a:ext cx="7891272" cy="886968"/>
          </a:xfrm>
        </p:spPr>
        <p:txBody>
          <a:bodyPr>
            <a:noAutofit/>
          </a:bodyPr>
          <a:lstStyle/>
          <a:p>
            <a:pPr algn="ctr"/>
            <a:r>
              <a:rPr lang="en-GB" sz="1800" dirty="0" smtClean="0"/>
              <a:t>Ceri Jenkins</a:t>
            </a:r>
          </a:p>
          <a:p>
            <a:pPr algn="ctr"/>
            <a:r>
              <a:rPr lang="en-GB" sz="1800" dirty="0" smtClean="0"/>
              <a:t>SJEQ7004</a:t>
            </a:r>
          </a:p>
          <a:p>
            <a:pPr algn="ctr"/>
            <a:r>
              <a:rPr lang="en-GB" sz="1800" dirty="0" smtClean="0"/>
              <a:t>1204973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08422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Introduction </a:t>
            </a:r>
            <a:r>
              <a:rPr lang="mr-IN" dirty="0" smtClean="0"/>
              <a:t>–</a:t>
            </a:r>
            <a:r>
              <a:rPr lang="en-GB" dirty="0" smtClean="0"/>
              <a:t> brief overview of seminar</a:t>
            </a:r>
          </a:p>
          <a:p>
            <a:r>
              <a:rPr lang="en-GB" dirty="0" smtClean="0"/>
              <a:t>The </a:t>
            </a:r>
            <a:r>
              <a:rPr lang="en-GB" dirty="0" smtClean="0"/>
              <a:t>W</a:t>
            </a:r>
            <a:r>
              <a:rPr lang="en-GB" dirty="0" smtClean="0"/>
              <a:t>ell </a:t>
            </a:r>
            <a:r>
              <a:rPr lang="en-GB" dirty="0"/>
              <a:t>Being of Future Generations (Wales) act </a:t>
            </a:r>
            <a:r>
              <a:rPr lang="en-GB" dirty="0" smtClean="0"/>
              <a:t>2015</a:t>
            </a:r>
            <a:endParaRPr lang="en-GB" dirty="0" smtClean="0"/>
          </a:p>
          <a:p>
            <a:r>
              <a:rPr lang="en-GB" b="1" dirty="0" smtClean="0"/>
              <a:t> </a:t>
            </a:r>
            <a:r>
              <a:rPr lang="en-GB" dirty="0" smtClean="0"/>
              <a:t>What is meant by “sustainable </a:t>
            </a:r>
            <a:r>
              <a:rPr lang="en-GB" dirty="0"/>
              <a:t>and equal community</a:t>
            </a:r>
            <a:r>
              <a:rPr lang="en-GB" dirty="0" smtClean="0"/>
              <a:t>”?</a:t>
            </a:r>
          </a:p>
          <a:p>
            <a:r>
              <a:rPr lang="en-GB" dirty="0" smtClean="0"/>
              <a:t>My practice </a:t>
            </a:r>
            <a:r>
              <a:rPr lang="mr-IN" dirty="0" smtClean="0"/>
              <a:t>–</a:t>
            </a:r>
            <a:r>
              <a:rPr lang="en-GB" dirty="0" smtClean="0"/>
              <a:t> introducing </a:t>
            </a:r>
            <a:r>
              <a:rPr lang="en-GB" dirty="0" err="1" smtClean="0"/>
              <a:t>Camfan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 smtClean="0"/>
              <a:t>two </a:t>
            </a:r>
            <a:r>
              <a:rPr lang="en-GB" dirty="0" smtClean="0"/>
              <a:t>goals </a:t>
            </a:r>
            <a:endParaRPr lang="en-GB" dirty="0" smtClean="0"/>
          </a:p>
          <a:p>
            <a:r>
              <a:rPr lang="en-GB" dirty="0" smtClean="0"/>
              <a:t>Conclusion</a:t>
            </a:r>
          </a:p>
          <a:p>
            <a:r>
              <a:rPr lang="en-GB" dirty="0" smtClean="0"/>
              <a:t>References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2225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Well-being </a:t>
            </a:r>
            <a:r>
              <a:rPr lang="en-GB" dirty="0" smtClean="0"/>
              <a:t>of </a:t>
            </a:r>
            <a:r>
              <a:rPr lang="en-GB" dirty="0" smtClean="0"/>
              <a:t>future generations (wales) act 2015</a:t>
            </a:r>
            <a:endParaRPr lang="en-GB" dirty="0"/>
          </a:p>
        </p:txBody>
      </p:sp>
      <p:pic>
        <p:nvPicPr>
          <p:cNvPr id="2050" name="Picture 2" descr=" goals E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6662" y="2093976"/>
            <a:ext cx="2894221" cy="2920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787733" y="5014913"/>
            <a:ext cx="2343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Wcva.org.uk,2015</a:t>
            </a:r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5400675" y="2314575"/>
            <a:ext cx="541496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‘An </a:t>
            </a:r>
            <a:r>
              <a:rPr lang="en-GB" sz="1200" dirty="0"/>
              <a:t>Act of the National Assembly for Wales to make provision requiring public bodies to do things in pursuit of the economic, social, environmental and cultural well-being of Wales in a way that accords with the sustainable development principle’ </a:t>
            </a:r>
            <a:endParaRPr lang="en-GB" sz="1200" dirty="0" smtClean="0"/>
          </a:p>
          <a:p>
            <a:r>
              <a:rPr lang="en-GB" sz="1200" dirty="0" smtClean="0"/>
              <a:t>(</a:t>
            </a:r>
            <a:r>
              <a:rPr lang="en-GB" sz="1200" dirty="0" err="1" smtClean="0"/>
              <a:t>Legislation.gov.uk</a:t>
            </a:r>
            <a:r>
              <a:rPr lang="en-GB" sz="1200" dirty="0" smtClean="0"/>
              <a:t>, 2015)</a:t>
            </a:r>
            <a:endParaRPr lang="en-GB" sz="12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12" r="3051"/>
          <a:stretch/>
        </p:blipFill>
        <p:spPr>
          <a:xfrm>
            <a:off x="4883042" y="3618945"/>
            <a:ext cx="6450227" cy="17653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8614227" y="5269753"/>
            <a:ext cx="271904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Wcva.org.uk,2015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59961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Human well-being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974" y="2440507"/>
            <a:ext cx="6723899" cy="2845001"/>
          </a:xfrm>
        </p:spPr>
      </p:pic>
      <p:sp>
        <p:nvSpPr>
          <p:cNvPr id="5" name="TextBox 4"/>
          <p:cNvSpPr txBox="1"/>
          <p:nvPr/>
        </p:nvSpPr>
        <p:spPr>
          <a:xfrm>
            <a:off x="5486400" y="5632039"/>
            <a:ext cx="3352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Diesendorf</a:t>
            </a:r>
            <a:r>
              <a:rPr lang="en-GB" dirty="0" smtClean="0"/>
              <a:t>, 2000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3706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018" y="422422"/>
            <a:ext cx="6091382" cy="521637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010400" y="5153891"/>
            <a:ext cx="3463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Wcva.org.uk</a:t>
            </a:r>
            <a:r>
              <a:rPr lang="en-GB" dirty="0" smtClean="0"/>
              <a:t>, 2015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7375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Sustainable and equal community?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‘ “</a:t>
            </a:r>
            <a:r>
              <a:rPr lang="en-US" dirty="0"/>
              <a:t>sustainable development” means the process of improving the economic, social, environmental and cultural well-being of Wales by taking action, in accordance with the sustainable development </a:t>
            </a:r>
            <a:r>
              <a:rPr lang="en-US" dirty="0" smtClean="0"/>
              <a:t>principle’ (</a:t>
            </a:r>
            <a:r>
              <a:rPr lang="en-US" dirty="0" err="1" smtClean="0"/>
              <a:t>Legislation.gov.uk</a:t>
            </a:r>
            <a:r>
              <a:rPr lang="en-US" dirty="0" smtClean="0"/>
              <a:t>, 2015) </a:t>
            </a:r>
          </a:p>
          <a:p>
            <a:endParaRPr lang="en-US" dirty="0" smtClean="0"/>
          </a:p>
          <a:p>
            <a:r>
              <a:rPr lang="en-GB" dirty="0"/>
              <a:t>‘a </a:t>
            </a:r>
            <a:r>
              <a:rPr lang="en-GB" dirty="0" err="1" smtClean="0"/>
              <a:t>sustainabile</a:t>
            </a:r>
            <a:r>
              <a:rPr lang="en-GB" dirty="0" smtClean="0"/>
              <a:t> </a:t>
            </a:r>
            <a:r>
              <a:rPr lang="en-GB" dirty="0"/>
              <a:t>society is one that satisfies its needs without jeopardising the prospects of future </a:t>
            </a:r>
            <a:r>
              <a:rPr lang="en-GB" dirty="0" smtClean="0"/>
              <a:t>generations (Brown et al, 1990, p.73)’  (Orr, 2011, p.93)</a:t>
            </a:r>
          </a:p>
          <a:p>
            <a:endParaRPr lang="en-GB" dirty="0" smtClean="0"/>
          </a:p>
          <a:p>
            <a:r>
              <a:rPr lang="en-GB" dirty="0"/>
              <a:t>‘development is sustainable if it meets the needs of the present without compromising the ability of future generations to meet their own needs’ </a:t>
            </a:r>
            <a:r>
              <a:rPr lang="en-GB" dirty="0" smtClean="0"/>
              <a:t> (Orr, 2011, p.93) </a:t>
            </a:r>
            <a:endParaRPr lang="en-GB" dirty="0" smtClean="0"/>
          </a:p>
          <a:p>
            <a:r>
              <a:rPr lang="en-GB" dirty="0" smtClean="0"/>
              <a:t>‘sustainable communities is imbued with intentions to address perceived inefficiencies, to alter the relationship between local government and communities/private sector stakeholders to give  more rights and responsibilities to communities, and to change the culture of regimes and public sector bodies’ (Rogerson, 2011, p. 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3022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512064"/>
            <a:ext cx="10058400" cy="1609344"/>
          </a:xfrm>
        </p:spPr>
        <p:txBody>
          <a:bodyPr/>
          <a:lstStyle/>
          <a:p>
            <a:r>
              <a:rPr lang="en-GB" dirty="0" err="1" smtClean="0"/>
              <a:t>Camfan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2266044"/>
            <a:ext cx="10058400" cy="4050792"/>
          </a:xfrm>
        </p:spPr>
        <p:txBody>
          <a:bodyPr>
            <a:normAutofit/>
          </a:bodyPr>
          <a:lstStyle/>
          <a:p>
            <a:r>
              <a:rPr lang="en-GB" dirty="0" err="1" smtClean="0"/>
              <a:t>Camfan</a:t>
            </a:r>
            <a:r>
              <a:rPr lang="en-GB" dirty="0" smtClean="0"/>
              <a:t> is a Non-Profit organisation that targets mental health services mostly but also allows ‘drop-ins’ for help and advice </a:t>
            </a:r>
          </a:p>
          <a:p>
            <a:r>
              <a:rPr lang="en-GB" dirty="0" smtClean="0"/>
              <a:t>managing money, </a:t>
            </a:r>
          </a:p>
          <a:p>
            <a:r>
              <a:rPr lang="en-GB" dirty="0" smtClean="0"/>
              <a:t>managing health, </a:t>
            </a:r>
          </a:p>
          <a:p>
            <a:r>
              <a:rPr lang="en-GB" dirty="0" smtClean="0"/>
              <a:t>managing relationships, </a:t>
            </a:r>
          </a:p>
          <a:p>
            <a:r>
              <a:rPr lang="en-GB" dirty="0" smtClean="0"/>
              <a:t>managing education, </a:t>
            </a:r>
          </a:p>
          <a:p>
            <a:r>
              <a:rPr lang="en-GB" dirty="0" smtClean="0"/>
              <a:t>mental health and physical health.</a:t>
            </a:r>
          </a:p>
          <a:p>
            <a:r>
              <a:rPr lang="en-GB" dirty="0" smtClean="0"/>
              <a:t> Ceredigion Mental Health floating support </a:t>
            </a:r>
          </a:p>
          <a:p>
            <a:r>
              <a:rPr lang="en-GB" dirty="0" smtClean="0"/>
              <a:t>Domestic Abuse, Cruse, </a:t>
            </a:r>
            <a:r>
              <a:rPr lang="en-GB" dirty="0" err="1" smtClean="0"/>
              <a:t>Cyfle</a:t>
            </a:r>
            <a:r>
              <a:rPr lang="en-GB" dirty="0" smtClean="0"/>
              <a:t> </a:t>
            </a:r>
            <a:r>
              <a:rPr lang="en-GB" dirty="0" err="1" smtClean="0"/>
              <a:t>Cymru</a:t>
            </a:r>
            <a:r>
              <a:rPr lang="en-GB" dirty="0"/>
              <a:t> </a:t>
            </a:r>
            <a:r>
              <a:rPr lang="en-GB" dirty="0" smtClean="0"/>
              <a:t>and Citizens Advice Bureau. </a:t>
            </a:r>
          </a:p>
        </p:txBody>
      </p:sp>
      <p:pic>
        <p:nvPicPr>
          <p:cNvPr id="1026" name="Picture 2" descr="https://gwalia.wales/wp-content/uploads/2017/12/Gwalia-Logo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29788" y="253128"/>
            <a:ext cx="1528762" cy="1630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9897142" y="1855172"/>
            <a:ext cx="24622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Gwalia Wales, 2018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295710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 smtClean="0"/>
              <a:t>Ceredigion local well-being plan 2018-2023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Welsh Language</a:t>
            </a:r>
          </a:p>
          <a:p>
            <a:r>
              <a:rPr lang="en-GB" dirty="0" smtClean="0"/>
              <a:t>Tackling inequalities</a:t>
            </a:r>
          </a:p>
          <a:p>
            <a:r>
              <a:rPr lang="en-GB" dirty="0" smtClean="0"/>
              <a:t>Involvement</a:t>
            </a:r>
          </a:p>
          <a:p>
            <a:r>
              <a:rPr lang="en-GB" dirty="0" smtClean="0"/>
              <a:t>Sustainability</a:t>
            </a:r>
          </a:p>
          <a:p>
            <a:r>
              <a:rPr lang="en-GB" dirty="0" smtClean="0"/>
              <a:t>Leading by example</a:t>
            </a:r>
          </a:p>
        </p:txBody>
      </p:sp>
    </p:spTree>
    <p:extLst>
      <p:ext uri="{BB962C8B-B14F-4D97-AF65-F5344CB8AC3E}">
        <p14:creationId xmlns:p14="http://schemas.microsoft.com/office/powerpoint/2010/main" val="618199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Prosperous wales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‘An </a:t>
            </a:r>
            <a:r>
              <a:rPr lang="en-GB" dirty="0"/>
              <a:t>innovative, productive and low carbon society which recognises the limits of the global environment and therefore uses resources efficiently and proportionately (including acting on climate change); and which develops a skilled and well-educated population in an economy which generates wealth and provides employment opportunities, allowing people to take advantage of the wealth generated through securing decent work. </a:t>
            </a:r>
            <a:r>
              <a:rPr lang="en-GB" dirty="0" smtClean="0"/>
              <a:t>’ (</a:t>
            </a:r>
            <a:r>
              <a:rPr lang="en-GB" dirty="0" err="1" smtClean="0"/>
              <a:t>legislation.gov.uk</a:t>
            </a:r>
            <a:r>
              <a:rPr lang="en-GB" dirty="0" smtClean="0"/>
              <a:t>, 2015)</a:t>
            </a:r>
          </a:p>
          <a:p>
            <a:endParaRPr lang="en-GB" dirty="0"/>
          </a:p>
          <a:p>
            <a:r>
              <a:rPr lang="en-GB" dirty="0" smtClean="0"/>
              <a:t>Welsh Government Consultation Document 2017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51" r="3846"/>
          <a:stretch/>
        </p:blipFill>
        <p:spPr>
          <a:xfrm>
            <a:off x="9133193" y="3990698"/>
            <a:ext cx="1995055" cy="2181502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8881922" y="6147495"/>
            <a:ext cx="24975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Beta.gov.wales</a:t>
            </a:r>
            <a:r>
              <a:rPr lang="en-GB" dirty="0" smtClean="0"/>
              <a:t>, 2017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0797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512064"/>
            <a:ext cx="10058400" cy="1609344"/>
          </a:xfrm>
        </p:spPr>
        <p:txBody>
          <a:bodyPr>
            <a:normAutofit/>
          </a:bodyPr>
          <a:lstStyle/>
          <a:p>
            <a:r>
              <a:rPr lang="en-GB" dirty="0" err="1" smtClean="0"/>
              <a:t>Camfan</a:t>
            </a:r>
            <a:r>
              <a:rPr lang="en-GB" dirty="0" smtClean="0"/>
              <a:t> incorporating the sustainable development principle..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Thinking for the long term - </a:t>
            </a:r>
          </a:p>
          <a:p>
            <a:r>
              <a:rPr lang="en-GB" dirty="0" smtClean="0"/>
              <a:t>Prevention</a:t>
            </a:r>
          </a:p>
          <a:p>
            <a:r>
              <a:rPr lang="en-GB" dirty="0" smtClean="0"/>
              <a:t>Integration</a:t>
            </a:r>
          </a:p>
          <a:p>
            <a:r>
              <a:rPr lang="en-GB" dirty="0" smtClean="0"/>
              <a:t>Collaboration</a:t>
            </a:r>
          </a:p>
          <a:p>
            <a:r>
              <a:rPr lang="en-GB" dirty="0" smtClean="0"/>
              <a:t>Involvement </a:t>
            </a:r>
          </a:p>
          <a:p>
            <a:r>
              <a:rPr lang="en-GB" dirty="0" smtClean="0"/>
              <a:t> Volunteering</a:t>
            </a:r>
            <a:endParaRPr lang="en-GB" dirty="0"/>
          </a:p>
          <a:p>
            <a:endParaRPr lang="en-GB" dirty="0"/>
          </a:p>
        </p:txBody>
      </p:sp>
      <p:graphicFrame>
        <p:nvGraphicFramePr>
          <p:cNvPr id="4" name="Chart 3"/>
          <p:cNvGraphicFramePr/>
          <p:nvPr>
            <p:extLst>
              <p:ext uri="{D42A27DB-BD31-4B8C-83A1-F6EECF244321}">
                <p14:modId xmlns:p14="http://schemas.microsoft.com/office/powerpoint/2010/main" val="117517728"/>
              </p:ext>
            </p:extLst>
          </p:nvPr>
        </p:nvGraphicFramePr>
        <p:xfrm>
          <a:off x="4286946" y="2497873"/>
          <a:ext cx="6998087" cy="41951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131" y="4860307"/>
            <a:ext cx="2733174" cy="183274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545305" y="5983705"/>
            <a:ext cx="16042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Wcva.org.uk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9561095" y="2049217"/>
            <a:ext cx="17215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Camfan</a:t>
            </a:r>
            <a:r>
              <a:rPr lang="en-GB" dirty="0" smtClean="0"/>
              <a:t>, 2017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7235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512064"/>
            <a:ext cx="10058400" cy="1609344"/>
          </a:xfrm>
        </p:spPr>
        <p:txBody>
          <a:bodyPr/>
          <a:lstStyle/>
          <a:p>
            <a:r>
              <a:rPr lang="en-GB" dirty="0" smtClean="0"/>
              <a:t>Cohesive communities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‘Attractive</a:t>
            </a:r>
            <a:r>
              <a:rPr lang="en-US" dirty="0"/>
              <a:t>, viable, safe and well-connected communities</a:t>
            </a:r>
            <a:r>
              <a:rPr lang="en-US" dirty="0" smtClean="0"/>
              <a:t>.’ (</a:t>
            </a:r>
            <a:r>
              <a:rPr lang="en-US" dirty="0" err="1" smtClean="0"/>
              <a:t>legislation.gov.uk</a:t>
            </a:r>
            <a:r>
              <a:rPr lang="en-US" dirty="0" smtClean="0"/>
              <a:t>)</a:t>
            </a:r>
          </a:p>
          <a:p>
            <a:endParaRPr lang="en-US" dirty="0"/>
          </a:p>
          <a:p>
            <a:r>
              <a:rPr lang="en-US" dirty="0" smtClean="0"/>
              <a:t>‘Our </a:t>
            </a:r>
            <a:r>
              <a:rPr lang="en-US" dirty="0"/>
              <a:t>vision of an integrated and cohesive community is based on </a:t>
            </a:r>
            <a:r>
              <a:rPr lang="en-US" b="1" dirty="0"/>
              <a:t>three foundations</a:t>
            </a:r>
            <a:r>
              <a:rPr lang="en-US" dirty="0"/>
              <a:t>: </a:t>
            </a:r>
          </a:p>
          <a:p>
            <a:r>
              <a:rPr lang="en-US" dirty="0"/>
              <a:t>People from different backgrounds having similar life opportunities </a:t>
            </a:r>
          </a:p>
          <a:p>
            <a:r>
              <a:rPr lang="en-US" dirty="0"/>
              <a:t>People knowing their rights and responsibilities </a:t>
            </a:r>
          </a:p>
          <a:p>
            <a:r>
              <a:rPr lang="en-US" dirty="0"/>
              <a:t>People trusting one another and trusting local institutions to act </a:t>
            </a:r>
            <a:r>
              <a:rPr lang="en-US" dirty="0" smtClean="0"/>
              <a:t>fairly’  (</a:t>
            </a:r>
            <a:r>
              <a:rPr lang="en-US" dirty="0" err="1" smtClean="0"/>
              <a:t>Hewees</a:t>
            </a:r>
            <a:r>
              <a:rPr lang="en-US" dirty="0" smtClean="0"/>
              <a:t>, S, 2010, p. 11)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4401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7549" y="235309"/>
            <a:ext cx="5491796" cy="5964600"/>
          </a:xfrm>
        </p:spPr>
      </p:pic>
      <p:sp>
        <p:nvSpPr>
          <p:cNvPr id="5" name="TextBox 4"/>
          <p:cNvSpPr txBox="1"/>
          <p:nvPr/>
        </p:nvSpPr>
        <p:spPr>
          <a:xfrm>
            <a:off x="6539345" y="5830577"/>
            <a:ext cx="23275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Wcva.org.uk</a:t>
            </a:r>
            <a:r>
              <a:rPr lang="en-GB" dirty="0" smtClean="0"/>
              <a:t>, 2015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321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camfan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1763486"/>
            <a:ext cx="4111752" cy="4408714"/>
          </a:xfrm>
        </p:spPr>
        <p:txBody>
          <a:bodyPr>
            <a:normAutofit lnSpcReduction="10000"/>
          </a:bodyPr>
          <a:lstStyle/>
          <a:p>
            <a:r>
              <a:rPr lang="en-GB" sz="2400" b="1" dirty="0" smtClean="0"/>
              <a:t>Cohesive communities </a:t>
            </a:r>
            <a:r>
              <a:rPr lang="mr-IN" dirty="0" smtClean="0"/>
              <a:t>–</a:t>
            </a:r>
            <a:r>
              <a:rPr lang="en-GB" dirty="0" smtClean="0"/>
              <a:t> referrals to </a:t>
            </a:r>
            <a:endParaRPr lang="en-GB" dirty="0"/>
          </a:p>
          <a:p>
            <a:pPr lvl="1"/>
            <a:r>
              <a:rPr lang="en-GB" dirty="0"/>
              <a:t>GP practices</a:t>
            </a:r>
          </a:p>
          <a:p>
            <a:pPr lvl="1"/>
            <a:r>
              <a:rPr lang="en-GB" dirty="0"/>
              <a:t>Community Mental Health Team</a:t>
            </a:r>
          </a:p>
          <a:p>
            <a:pPr lvl="1"/>
            <a:r>
              <a:rPr lang="en-GB" dirty="0" err="1"/>
              <a:t>Hafal</a:t>
            </a:r>
            <a:endParaRPr lang="en-GB" dirty="0"/>
          </a:p>
          <a:p>
            <a:pPr lvl="1"/>
            <a:r>
              <a:rPr lang="en-GB" dirty="0"/>
              <a:t>CAB</a:t>
            </a:r>
          </a:p>
          <a:p>
            <a:pPr lvl="1"/>
            <a:r>
              <a:rPr lang="en-GB" dirty="0"/>
              <a:t>Ceredigion care Society</a:t>
            </a:r>
          </a:p>
          <a:p>
            <a:pPr lvl="1"/>
            <a:r>
              <a:rPr lang="en-GB" dirty="0"/>
              <a:t>Ty Cantref</a:t>
            </a:r>
          </a:p>
          <a:p>
            <a:pPr lvl="1"/>
            <a:r>
              <a:rPr lang="en-GB" dirty="0"/>
              <a:t>Women’s Aid</a:t>
            </a:r>
          </a:p>
          <a:p>
            <a:pPr lvl="1"/>
            <a:r>
              <a:rPr lang="en-GB" dirty="0"/>
              <a:t>National Probation Service and Community Rehabilitation Company</a:t>
            </a:r>
          </a:p>
          <a:p>
            <a:pPr lvl="1"/>
            <a:r>
              <a:rPr lang="en-GB" dirty="0" err="1"/>
              <a:t>Tir</a:t>
            </a:r>
            <a:r>
              <a:rPr lang="en-GB" dirty="0"/>
              <a:t> </a:t>
            </a:r>
            <a:r>
              <a:rPr lang="en-GB" dirty="0" err="1"/>
              <a:t>Coed</a:t>
            </a:r>
            <a:endParaRPr lang="en-GB" dirty="0"/>
          </a:p>
          <a:p>
            <a:pPr lvl="1"/>
            <a:r>
              <a:rPr lang="en-GB" dirty="0"/>
              <a:t>Want to Work</a:t>
            </a:r>
          </a:p>
          <a:p>
            <a:endParaRPr lang="en-GB" dirty="0"/>
          </a:p>
        </p:txBody>
      </p:sp>
      <p:graphicFrame>
        <p:nvGraphicFramePr>
          <p:cNvPr id="4" name="Chart 3"/>
          <p:cNvGraphicFramePr/>
          <p:nvPr>
            <p:extLst>
              <p:ext uri="{D42A27DB-BD31-4B8C-83A1-F6EECF244321}">
                <p14:modId xmlns:p14="http://schemas.microsoft.com/office/powerpoint/2010/main" val="1323581534"/>
              </p:ext>
            </p:extLst>
          </p:nvPr>
        </p:nvGraphicFramePr>
        <p:xfrm>
          <a:off x="6450330" y="1763486"/>
          <a:ext cx="5502184" cy="336368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618514" y="979714"/>
            <a:ext cx="36358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smtClean="0"/>
              <a:t>Food bank vouchers</a:t>
            </a:r>
            <a:endParaRPr lang="en-GB" u="sng"/>
          </a:p>
        </p:txBody>
      </p:sp>
      <p:sp>
        <p:nvSpPr>
          <p:cNvPr id="6" name="TextBox 5"/>
          <p:cNvSpPr txBox="1"/>
          <p:nvPr/>
        </p:nvSpPr>
        <p:spPr>
          <a:xfrm>
            <a:off x="8085221" y="5582653"/>
            <a:ext cx="26309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Camfan</a:t>
            </a:r>
            <a:r>
              <a:rPr lang="en-GB" dirty="0" smtClean="0"/>
              <a:t>, 2017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27273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F3AF35CD-DA30-4E34-B0F3-32C27766DA0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0689" y="640080"/>
            <a:ext cx="5468888" cy="558810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965656" y="2540508"/>
            <a:ext cx="3864075" cy="29159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r>
              <a:rPr lang="en-US" sz="1600" dirty="0" err="1" smtClean="0"/>
              <a:t>Wcva.org.uk</a:t>
            </a:r>
            <a:r>
              <a:rPr lang="en-US" sz="1600" dirty="0" smtClean="0"/>
              <a:t>, </a:t>
            </a:r>
            <a:r>
              <a:rPr lang="en-US" sz="1600" dirty="0"/>
              <a:t>2015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xmlns="" id="{BCFC42DC-2C46-47C4-BC61-530557385DB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xmlns="" id="{54B91A37-AA1F-4966-8ACF-93023547DA9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xmlns="" id="{17B17AC5-0931-432F-9A4A-DDCFAA010AB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8394700" y="18415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5668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Equal say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b="1" dirty="0"/>
              <a:t>People </a:t>
            </a:r>
            <a:r>
              <a:rPr lang="en-GB" dirty="0"/>
              <a:t>are at the heart of </a:t>
            </a:r>
            <a:r>
              <a:rPr lang="en-GB" dirty="0" err="1" smtClean="0"/>
              <a:t>Camfan</a:t>
            </a:r>
            <a:r>
              <a:rPr lang="en-GB" dirty="0" smtClean="0"/>
              <a:t>  by </a:t>
            </a:r>
            <a:r>
              <a:rPr lang="en-GB" dirty="0"/>
              <a:t>giving them an equal say in the support they receive – Freedom of choice is a fundamental part of </a:t>
            </a:r>
            <a:r>
              <a:rPr lang="en-GB" dirty="0" err="1"/>
              <a:t>Camfan</a:t>
            </a:r>
            <a:r>
              <a:rPr lang="en-GB" dirty="0"/>
              <a:t> service delivery as evidenced through:</a:t>
            </a:r>
          </a:p>
          <a:p>
            <a:r>
              <a:rPr lang="en-GB" dirty="0"/>
              <a:t> </a:t>
            </a:r>
          </a:p>
          <a:p>
            <a:pPr lvl="1"/>
            <a:r>
              <a:rPr lang="en-GB" dirty="0"/>
              <a:t>Client Voice meetings</a:t>
            </a:r>
          </a:p>
          <a:p>
            <a:pPr lvl="1"/>
            <a:r>
              <a:rPr lang="en-GB" dirty="0"/>
              <a:t>Activities and Workshop planning /delivery/ participation</a:t>
            </a:r>
          </a:p>
          <a:p>
            <a:pPr lvl="1"/>
            <a:r>
              <a:rPr lang="en-GB" dirty="0"/>
              <a:t>Promotion of social enterprises</a:t>
            </a:r>
            <a:endParaRPr lang="en-GB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7992263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err="1" smtClean="0"/>
              <a:t>Camfan</a:t>
            </a:r>
            <a:r>
              <a:rPr lang="en-GB" sz="2800" dirty="0" smtClean="0"/>
              <a:t> helps promote an equal and sustainable community</a:t>
            </a:r>
          </a:p>
          <a:p>
            <a:pPr>
              <a:buFont typeface="Wingdings" charset="2"/>
              <a:buChar char="ü"/>
            </a:pPr>
            <a:r>
              <a:rPr lang="en-GB" sz="2800" dirty="0" smtClean="0"/>
              <a:t> Economically</a:t>
            </a:r>
          </a:p>
          <a:p>
            <a:pPr>
              <a:buFont typeface="Wingdings" charset="2"/>
              <a:buChar char="ü"/>
            </a:pPr>
            <a:r>
              <a:rPr lang="en-GB" sz="2800" dirty="0" smtClean="0"/>
              <a:t>Socially</a:t>
            </a:r>
          </a:p>
          <a:p>
            <a:pPr>
              <a:buFont typeface="Wingdings" charset="2"/>
              <a:buChar char="ü"/>
            </a:pPr>
            <a:r>
              <a:rPr lang="en-GB" sz="2800" dirty="0" smtClean="0"/>
              <a:t>Environmentally</a:t>
            </a:r>
          </a:p>
          <a:p>
            <a:pPr>
              <a:buFont typeface="Wingdings" charset="2"/>
              <a:buChar char="ü"/>
            </a:pPr>
            <a:r>
              <a:rPr lang="en-GB" sz="2800" dirty="0" smtClean="0"/>
              <a:t>Culturally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21709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167128" y="1250696"/>
            <a:ext cx="9281160" cy="3520440"/>
          </a:xfrm>
        </p:spPr>
        <p:txBody>
          <a:bodyPr>
            <a:normAutofit/>
          </a:bodyPr>
          <a:lstStyle/>
          <a:p>
            <a:pPr algn="ctr"/>
            <a:r>
              <a:rPr lang="en-GB" sz="6600" dirty="0" smtClean="0"/>
              <a:t>Thank you for listening</a:t>
            </a:r>
            <a:br>
              <a:rPr lang="en-GB" sz="6600" dirty="0" smtClean="0"/>
            </a:br>
            <a:r>
              <a:rPr lang="en-GB" sz="6600" dirty="0" smtClean="0"/>
              <a:t>any questions?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32220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333515"/>
          </a:xfrm>
        </p:spPr>
        <p:txBody>
          <a:bodyPr>
            <a:normAutofit fontScale="90000"/>
          </a:bodyPr>
          <a:lstStyle/>
          <a:p>
            <a:r>
              <a:rPr lang="en-GB" smtClean="0"/>
              <a:t>References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33248" y="1461168"/>
            <a:ext cx="10058400" cy="5193632"/>
          </a:xfrm>
        </p:spPr>
        <p:txBody>
          <a:bodyPr>
            <a:normAutofit fontScale="62500" lnSpcReduction="20000"/>
          </a:bodyPr>
          <a:lstStyle/>
          <a:p>
            <a:r>
              <a:rPr lang="en-GB" dirty="0" err="1" smtClean="0"/>
              <a:t>Beta.gov.wales</a:t>
            </a:r>
            <a:r>
              <a:rPr lang="en-GB" dirty="0"/>
              <a:t>. (2017). </a:t>
            </a:r>
            <a:r>
              <a:rPr lang="en-GB" i="1" dirty="0"/>
              <a:t>Public Good and Prosperous Wales</a:t>
            </a:r>
            <a:r>
              <a:rPr lang="en-GB" dirty="0"/>
              <a:t>. [online] Available at: https://</a:t>
            </a:r>
            <a:r>
              <a:rPr lang="en-GB" dirty="0" err="1"/>
              <a:t>beta.gov.wales</a:t>
            </a:r>
            <a:r>
              <a:rPr lang="en-GB" dirty="0"/>
              <a:t>/sites/default/files/consultations/2018-02/170620_consultation-en.pdf [Accessed 6 Jun. 2018].</a:t>
            </a:r>
          </a:p>
          <a:p>
            <a:r>
              <a:rPr lang="en-GB" dirty="0" err="1"/>
              <a:t>Camfan</a:t>
            </a:r>
            <a:r>
              <a:rPr lang="en-GB" dirty="0"/>
              <a:t> (2017). </a:t>
            </a:r>
            <a:r>
              <a:rPr lang="en-GB" i="1" dirty="0"/>
              <a:t>Review for LHB 2017</a:t>
            </a:r>
            <a:r>
              <a:rPr lang="en-GB" dirty="0"/>
              <a:t>. Ceredigion.</a:t>
            </a:r>
          </a:p>
          <a:p>
            <a:r>
              <a:rPr lang="en-GB" dirty="0" err="1"/>
              <a:t>Ceredigion.gov.uk</a:t>
            </a:r>
            <a:r>
              <a:rPr lang="en-GB" dirty="0"/>
              <a:t>. (2018). </a:t>
            </a:r>
            <a:r>
              <a:rPr lang="en-GB" i="1" dirty="0"/>
              <a:t>Ceredigion Assessment of Local Well-being</a:t>
            </a:r>
            <a:r>
              <a:rPr lang="en-GB" dirty="0"/>
              <a:t>. [online] Available at: https://</a:t>
            </a:r>
            <a:r>
              <a:rPr lang="en-GB" dirty="0" err="1"/>
              <a:t>www.ceredigion.gov.uk</a:t>
            </a:r>
            <a:r>
              <a:rPr lang="en-GB" dirty="0"/>
              <a:t>/media/3190/</a:t>
            </a:r>
            <a:r>
              <a:rPr lang="en-GB" dirty="0" err="1"/>
              <a:t>ceredigion</a:t>
            </a:r>
            <a:r>
              <a:rPr lang="en-GB" dirty="0"/>
              <a:t>-assessment-of-local-well-</a:t>
            </a:r>
            <a:r>
              <a:rPr lang="en-GB" dirty="0" err="1"/>
              <a:t>being.pdf</a:t>
            </a:r>
            <a:r>
              <a:rPr lang="en-GB" dirty="0"/>
              <a:t> [Accessed 6 Jun. 2018].</a:t>
            </a:r>
          </a:p>
          <a:p>
            <a:r>
              <a:rPr lang="en-GB" dirty="0"/>
              <a:t>Daly, H. (1990). TOW ARD SOME OPERA TIONAL PRINCIPLES OF SUSTAINABLE DEVELOPMENT. </a:t>
            </a:r>
            <a:r>
              <a:rPr lang="en-GB" i="1" dirty="0"/>
              <a:t>Ecological Economics</a:t>
            </a:r>
            <a:r>
              <a:rPr lang="en-GB" dirty="0"/>
              <a:t>, 2.</a:t>
            </a:r>
          </a:p>
          <a:p>
            <a:r>
              <a:rPr lang="en-GB" dirty="0" err="1"/>
              <a:t>Diesendorf</a:t>
            </a:r>
            <a:r>
              <a:rPr lang="en-GB" dirty="0"/>
              <a:t>, M., 2000, Sustainability and sustainable development. </a:t>
            </a:r>
            <a:r>
              <a:rPr lang="en-GB" i="1" dirty="0"/>
              <a:t>Sustainability: The corporate challenge </a:t>
            </a:r>
            <a:r>
              <a:rPr lang="en-GB" dirty="0"/>
              <a:t>.</a:t>
            </a:r>
          </a:p>
          <a:p>
            <a:r>
              <a:rPr lang="en-GB" dirty="0" err="1"/>
              <a:t>Gov.wales</a:t>
            </a:r>
            <a:r>
              <a:rPr lang="en-GB" dirty="0"/>
              <a:t>. (2016). </a:t>
            </a:r>
            <a:r>
              <a:rPr lang="en-GB" i="1" dirty="0"/>
              <a:t>Taking Wales Forward 2016-2021</a:t>
            </a:r>
            <a:r>
              <a:rPr lang="en-GB" dirty="0"/>
              <a:t>. [online] Available at: https://</a:t>
            </a:r>
            <a:r>
              <a:rPr lang="en-GB" dirty="0" err="1"/>
              <a:t>gov.wales</a:t>
            </a:r>
            <a:r>
              <a:rPr lang="en-GB" dirty="0"/>
              <a:t>/docs/strategies/160920-taking-wales-forward-en.pdf [Accessed 6 Jun. 2018].</a:t>
            </a:r>
          </a:p>
          <a:p>
            <a:r>
              <a:rPr lang="en-GB" dirty="0"/>
              <a:t>Gwalia Wales. (2018). </a:t>
            </a:r>
            <a:r>
              <a:rPr lang="en-GB" i="1" dirty="0"/>
              <a:t>Home - Gwalia Wales</a:t>
            </a:r>
            <a:r>
              <a:rPr lang="en-GB" dirty="0"/>
              <a:t>. [online] Available at: https://</a:t>
            </a:r>
            <a:r>
              <a:rPr lang="en-GB" dirty="0" err="1"/>
              <a:t>gwalia.wales</a:t>
            </a:r>
            <a:r>
              <a:rPr lang="en-GB" dirty="0"/>
              <a:t> [Accessed 4 Jun. 2018].</a:t>
            </a:r>
          </a:p>
          <a:p>
            <a:r>
              <a:rPr lang="en-GB" dirty="0" err="1"/>
              <a:t>Hewees</a:t>
            </a:r>
            <a:r>
              <a:rPr lang="en-GB" dirty="0"/>
              <a:t>, S. (2010). </a:t>
            </a:r>
            <a:r>
              <a:rPr lang="en-GB" i="1" dirty="0"/>
              <a:t>Cohesive communities</a:t>
            </a:r>
            <a:r>
              <a:rPr lang="en-GB" dirty="0"/>
              <a:t>. London: </a:t>
            </a:r>
            <a:r>
              <a:rPr lang="en-GB" dirty="0" err="1"/>
              <a:t>IDeA</a:t>
            </a:r>
            <a:r>
              <a:rPr lang="en-GB" dirty="0"/>
              <a:t>.</a:t>
            </a:r>
          </a:p>
          <a:p>
            <a:r>
              <a:rPr lang="en-GB" dirty="0" err="1"/>
              <a:t>Legislation.gov.uk</a:t>
            </a:r>
            <a:r>
              <a:rPr lang="en-GB" dirty="0"/>
              <a:t>. (2015). </a:t>
            </a:r>
            <a:r>
              <a:rPr lang="en-GB" i="1" dirty="0"/>
              <a:t>Well-being of Future Generations (Wales) Act 2015</a:t>
            </a:r>
            <a:r>
              <a:rPr lang="en-GB" dirty="0"/>
              <a:t>. [online] Available at: http://</a:t>
            </a:r>
            <a:r>
              <a:rPr lang="en-GB" dirty="0" err="1"/>
              <a:t>www.legislation.gov.uk</a:t>
            </a:r>
            <a:r>
              <a:rPr lang="en-GB" dirty="0"/>
              <a:t>/</a:t>
            </a:r>
            <a:r>
              <a:rPr lang="en-GB" dirty="0" err="1"/>
              <a:t>anaw</a:t>
            </a:r>
            <a:r>
              <a:rPr lang="en-GB" dirty="0"/>
              <a:t>/2015/2/contents/enacted [Accessed 4 Jun. 2018].</a:t>
            </a:r>
          </a:p>
          <a:p>
            <a:r>
              <a:rPr lang="en-GB" dirty="0" err="1"/>
              <a:t>Leiserowitz</a:t>
            </a:r>
            <a:r>
              <a:rPr lang="en-GB" dirty="0"/>
              <a:t>, A., Kates, R. and Parris, T. (2006). Sustainability Values, Attitudes, and </a:t>
            </a:r>
            <a:r>
              <a:rPr lang="en-GB" dirty="0" err="1"/>
              <a:t>Behaviors</a:t>
            </a:r>
            <a:r>
              <a:rPr lang="en-GB" dirty="0"/>
              <a:t>: A Review of Multinational and Global Trends. </a:t>
            </a:r>
            <a:r>
              <a:rPr lang="en-GB" i="1" dirty="0"/>
              <a:t>Annual Review of Environment and Resources</a:t>
            </a:r>
            <a:r>
              <a:rPr lang="en-GB" dirty="0"/>
              <a:t>, 31(1), pp.413-444.</a:t>
            </a:r>
          </a:p>
          <a:p>
            <a:r>
              <a:rPr lang="en-GB" dirty="0"/>
              <a:t>Orr, D. (2011). </a:t>
            </a:r>
            <a:r>
              <a:rPr lang="en-GB" i="1" dirty="0"/>
              <a:t>Hope is an </a:t>
            </a:r>
            <a:r>
              <a:rPr lang="en-GB" i="1" dirty="0" err="1"/>
              <a:t>Imperative:The</a:t>
            </a:r>
            <a:r>
              <a:rPr lang="en-GB" i="1" dirty="0"/>
              <a:t> Essential David Orr</a:t>
            </a:r>
            <a:r>
              <a:rPr lang="en-GB" dirty="0"/>
              <a:t>. Washington, DC: Island Press/</a:t>
            </a:r>
            <a:r>
              <a:rPr lang="en-GB" dirty="0" err="1"/>
              <a:t>Center</a:t>
            </a:r>
            <a:r>
              <a:rPr lang="en-GB" dirty="0"/>
              <a:t> for Resource Economics.</a:t>
            </a:r>
          </a:p>
          <a:p>
            <a:r>
              <a:rPr lang="en-GB" dirty="0"/>
              <a:t>Rogerson, R. (2011). </a:t>
            </a:r>
            <a:r>
              <a:rPr lang="en-GB" i="1" dirty="0"/>
              <a:t>Sustainable communities: Skills and learning for place making</a:t>
            </a:r>
            <a:r>
              <a:rPr lang="en-GB" dirty="0"/>
              <a:t>. Hatfield: University of Hertfordshire Press.</a:t>
            </a:r>
          </a:p>
          <a:p>
            <a:r>
              <a:rPr lang="en-GB" dirty="0"/>
              <a:t>Singh, J. (2011). </a:t>
            </a:r>
            <a:r>
              <a:rPr lang="en-GB" i="1" dirty="0"/>
              <a:t>United Nations Educational Scientific and Cultural Organization (UNESCO)</a:t>
            </a:r>
            <a:r>
              <a:rPr lang="en-GB" dirty="0"/>
              <a:t>. London: </a:t>
            </a:r>
            <a:r>
              <a:rPr lang="en-GB" dirty="0" err="1"/>
              <a:t>Routedgle</a:t>
            </a:r>
            <a:r>
              <a:rPr lang="en-GB" dirty="0"/>
              <a:t>.</a:t>
            </a:r>
          </a:p>
          <a:p>
            <a:r>
              <a:rPr lang="en-GB" dirty="0" err="1"/>
              <a:t>Wcva.org.uk</a:t>
            </a:r>
            <a:r>
              <a:rPr lang="en-GB" dirty="0"/>
              <a:t>. (2015). </a:t>
            </a:r>
            <a:r>
              <a:rPr lang="en-GB" i="1" dirty="0"/>
              <a:t>The Well-being of Future Generations (Wales) Act - All You Need To Know</a:t>
            </a:r>
            <a:r>
              <a:rPr lang="en-GB" dirty="0"/>
              <a:t>. [online] Available at: https://</a:t>
            </a:r>
            <a:r>
              <a:rPr lang="en-GB" dirty="0" err="1"/>
              <a:t>www.wcva.org.uk</a:t>
            </a:r>
            <a:r>
              <a:rPr lang="en-GB" dirty="0"/>
              <a:t>/what-we-do/the-future-generations-(wales)-act-all-you-need-to-know [Accessed 4 Jun. 2018].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3094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21536</TotalTime>
  <Words>1037</Words>
  <Application>Microsoft Macintosh PowerPoint</Application>
  <PresentationFormat>Widescreen</PresentationFormat>
  <Paragraphs>120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Calibri</vt:lpstr>
      <vt:lpstr>Mangal</vt:lpstr>
      <vt:lpstr>Rockwell</vt:lpstr>
      <vt:lpstr>Rockwell Condensed</vt:lpstr>
      <vt:lpstr>Rockwell Extra Bold</vt:lpstr>
      <vt:lpstr>Wingdings</vt:lpstr>
      <vt:lpstr>Wood Type</vt:lpstr>
      <vt:lpstr>Consider an area of inclusive practice (related to your interest, practice, pathway) and critically evaluate how the Well Being of Future Generations (Wales) act 2015 may promote a more “sustainable and equal community”. You may wish to choose between 2-3 of the Wellbeing Goals outlined to focus on.</vt:lpstr>
      <vt:lpstr>cONTENT</vt:lpstr>
      <vt:lpstr>The Well-being of future generations (wales) act 2015</vt:lpstr>
      <vt:lpstr>Human well-being</vt:lpstr>
      <vt:lpstr>PowerPoint Presentation</vt:lpstr>
      <vt:lpstr>Sustainable and equal community?</vt:lpstr>
      <vt:lpstr>Camfan </vt:lpstr>
      <vt:lpstr>Ceredigion local well-being plan 2018-2023</vt:lpstr>
      <vt:lpstr>Prosperous wales </vt:lpstr>
      <vt:lpstr>Camfan incorporating the sustainable development principle..</vt:lpstr>
      <vt:lpstr>Cohesive communities </vt:lpstr>
      <vt:lpstr>PowerPoint Presentation</vt:lpstr>
      <vt:lpstr>camfan</vt:lpstr>
      <vt:lpstr>PowerPoint Presentation</vt:lpstr>
      <vt:lpstr>Equal say </vt:lpstr>
      <vt:lpstr>conclusion</vt:lpstr>
      <vt:lpstr>Thank you for listening any questions? </vt:lpstr>
      <vt:lpstr>References</vt:lpstr>
    </vt:vector>
  </TitlesOfParts>
  <Company/>
  <LinksUpToDate>false</LinksUpToDate>
  <SharedDoc>false</SharedDoc>
  <HyperlinksChanged>false</HyperlinksChanged>
  <AppVersion>15.0027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Consider an area of inclusive practice (related to your interest, practice, pathway) and critically evaluate how the Well Being of Future Generations (Wales) act 2015 may promote a more “sustainable and equal community”. You may wish to choose between 2-3 of the Wellbeing Goals outlined to focus on.</dc:title>
  <dc:creator>Ceri Jenkins</dc:creator>
  <cp:lastModifiedBy>Ceri Jenkins</cp:lastModifiedBy>
  <cp:revision>41</cp:revision>
  <dcterms:created xsi:type="dcterms:W3CDTF">2018-05-23T12:45:48Z</dcterms:created>
  <dcterms:modified xsi:type="dcterms:W3CDTF">2018-06-12T09:56:54Z</dcterms:modified>
</cp:coreProperties>
</file>