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sldIdLst>
    <p:sldId id="258" r:id="rId2"/>
  </p:sldIdLst>
  <p:sldSz cx="43891200" cy="32918400"/>
  <p:notesSz cx="6858000" cy="9144000"/>
  <p:embeddedFontLst>
    <p:embeddedFont>
      <p:font typeface="Lora" pitchFamily="2" charset="-18"/>
      <p:regular r:id="rId3"/>
      <p:bold r:id="rId4"/>
      <p:italic r:id="rId5"/>
      <p:boldItalic r:id="rId6"/>
    </p:embeddedFont>
    <p:embeddedFont>
      <p:font typeface="Montserrat" panose="00000500000000000000" pitchFamily="2" charset="-18"/>
      <p:regular r:id="rId7"/>
      <p:bold r:id="rId8"/>
      <p:italic r:id="rId9"/>
      <p:boldItalic r:id="rId10"/>
    </p:embeddedFont>
    <p:embeddedFont>
      <p:font typeface="Montserrat Black" panose="00000A00000000000000" pitchFamily="2" charset="-18"/>
      <p:bold r:id="rId11"/>
      <p:boldItalic r:id="rId12"/>
    </p:embeddedFont>
    <p:embeddedFont>
      <p:font typeface="Montserrat Medium" panose="00000600000000000000" pitchFamily="2" charset="-18"/>
      <p:regular r:id="rId13"/>
      <p:italic r:id="rId1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26808" userDrawn="1">
          <p15:clr>
            <a:srgbClr val="A4A3A4"/>
          </p15:clr>
        </p15:guide>
        <p15:guide id="3" orient="horz" pos="103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5FB7C"/>
    <a:srgbClr val="FFCCCC"/>
    <a:srgbClr val="FFCC99"/>
    <a:srgbClr val="E2C5A8"/>
    <a:srgbClr val="583F00"/>
    <a:srgbClr val="FFFFCC"/>
    <a:srgbClr val="FFCCFF"/>
    <a:srgbClr val="D9D180"/>
    <a:srgbClr val="996633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456" autoAdjust="0"/>
    <p:restoredTop sz="94660" autoAdjust="0"/>
  </p:normalViewPr>
  <p:slideViewPr>
    <p:cSldViewPr snapToGrid="0" showGuides="1">
      <p:cViewPr varScale="1">
        <p:scale>
          <a:sx n="17" d="100"/>
          <a:sy n="17" d="100"/>
        </p:scale>
        <p:origin x="1853" y="110"/>
      </p:cViewPr>
      <p:guideLst>
        <p:guide pos="26808"/>
        <p:guide orient="horz" pos="10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font" Target="fonts/font11.fntdata"/><Relationship Id="rId1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font" Target="fonts/font10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font" Target="fonts/font9.fntdata"/><Relationship Id="rId5" Type="http://schemas.openxmlformats.org/officeDocument/2006/relationships/font" Target="fonts/font3.fntdata"/><Relationship Id="rId15" Type="http://schemas.openxmlformats.org/officeDocument/2006/relationships/presProps" Target="presProps.xml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font" Target="fonts/font1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hsu_base_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D8E6C30-9DB9-E009-4DAA-1DF36A5F4BCE}"/>
              </a:ext>
            </a:extLst>
          </p:cNvPr>
          <p:cNvSpPr/>
          <p:nvPr userDrawn="1"/>
        </p:nvSpPr>
        <p:spPr>
          <a:xfrm>
            <a:off x="-5599" y="5498123"/>
            <a:ext cx="43902397" cy="1992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1" y="1239714"/>
            <a:ext cx="34709100" cy="1650028"/>
          </a:xfrm>
        </p:spPr>
        <p:txBody>
          <a:bodyPr anchor="t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6696808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F273-709F-4DC3-8DFF-F6E998323822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F3DE6-6C79-4DED-8548-E5240BDD3FC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AA16D34-CDF1-EAB6-5979-3990C7B7E34A}"/>
              </a:ext>
            </a:extLst>
          </p:cNvPr>
          <p:cNvSpPr/>
          <p:nvPr userDrawn="1"/>
        </p:nvSpPr>
        <p:spPr>
          <a:xfrm>
            <a:off x="-11197" y="30584775"/>
            <a:ext cx="43902397" cy="2333625"/>
          </a:xfrm>
          <a:prstGeom prst="rect">
            <a:avLst/>
          </a:prstGeom>
          <a:solidFill>
            <a:srgbClr val="D9D180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BA99BE90-3A82-98D1-EAB3-593897D24F3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371600" y="14943991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984F2B8-FF35-D6A4-8EC5-4B0E8CFB1894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371600" y="23191174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15B93198-98EC-A690-A576-28837AC84A2F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11887200" y="6677028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92A0D069-4095-A6DB-18A8-9252A6B79AAD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11887200" y="14924211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78720CDD-49F8-D324-CCAB-0691037A1384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11887200" y="23171394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0C0B4AEC-A2AE-D279-85F5-7E6303FB0ED7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22402800" y="6673362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AD39510F-A574-E7F1-6181-B6F3DE912F43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22402800" y="14920545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EE1400FF-0EAA-7CA0-AC35-EA7FE7235CF4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22402800" y="23167728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802D00EE-797F-5E5C-CB8C-807E8F9377F8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32918400" y="6673362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1B721188-31D8-E880-72CA-861523D88F44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32918400" y="14920545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B7F1F49C-9E1C-334B-2588-8CFE322B481F}"/>
              </a:ext>
            </a:extLst>
          </p:cNvPr>
          <p:cNvSpPr>
            <a:spLocks noGrp="1"/>
          </p:cNvSpPr>
          <p:nvPr>
            <p:ph idx="23"/>
          </p:nvPr>
        </p:nvSpPr>
        <p:spPr>
          <a:xfrm>
            <a:off x="32918400" y="23167728"/>
            <a:ext cx="9601200" cy="5638801"/>
          </a:xfr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2800"/>
              </a:spcBef>
              <a:buNone/>
              <a:defRPr sz="2400" cap="none" spc="0" baseline="0">
                <a:solidFill>
                  <a:schemeClr val="tx2"/>
                </a:solidFill>
                <a:latin typeface="Montserrat" panose="00000500000000000000" pitchFamily="2" charset="0"/>
              </a:defRPr>
            </a:lvl1pPr>
            <a:lvl2pPr marL="0" indent="0">
              <a:buNone/>
              <a:defRPr sz="40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>
              <a:buNone/>
              <a:defRPr sz="2400" i="1">
                <a:solidFill>
                  <a:schemeClr val="accent4"/>
                </a:solidFill>
              </a:defRPr>
            </a:lvl4pPr>
            <a:lvl5pPr marL="0" indent="0">
              <a:buNone/>
              <a:defRPr sz="3600" b="1">
                <a:solidFill>
                  <a:schemeClr val="accent3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6301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20" userDrawn="1">
          <p15:clr>
            <a:srgbClr val="FBAE40"/>
          </p15:clr>
        </p15:guide>
        <p15:guide id="2" pos="864" userDrawn="1">
          <p15:clr>
            <a:srgbClr val="FBAE40"/>
          </p15:clr>
        </p15:guide>
        <p15:guide id="3" pos="26784" userDrawn="1">
          <p15:clr>
            <a:srgbClr val="FBAE40"/>
          </p15:clr>
        </p15:guide>
        <p15:guide id="5" orient="horz" pos="20184" userDrawn="1">
          <p15:clr>
            <a:srgbClr val="FBAE40"/>
          </p15:clr>
        </p15:guide>
        <p15:guide id="6" orient="horz" pos="4152" userDrawn="1">
          <p15:clr>
            <a:srgbClr val="FBAE40"/>
          </p15:clr>
        </p15:guide>
        <p15:guide id="7" orient="horz" pos="18504" userDrawn="1">
          <p15:clr>
            <a:srgbClr val="FBAE40"/>
          </p15:clr>
        </p15:guide>
        <p15:guide id="8" pos="6912" userDrawn="1">
          <p15:clr>
            <a:srgbClr val="FBAE40"/>
          </p15:clr>
        </p15:guide>
        <p15:guide id="9" pos="7488" userDrawn="1">
          <p15:clr>
            <a:srgbClr val="FBAE40"/>
          </p15:clr>
        </p15:guide>
        <p15:guide id="10" pos="13608" userDrawn="1">
          <p15:clr>
            <a:srgbClr val="FBAE40"/>
          </p15:clr>
        </p15:guide>
        <p15:guide id="11" pos="14040" userDrawn="1">
          <p15:clr>
            <a:srgbClr val="FBAE40"/>
          </p15:clr>
        </p15:guide>
        <p15:guide id="12" pos="20160" userDrawn="1">
          <p15:clr>
            <a:srgbClr val="FBAE40"/>
          </p15:clr>
        </p15:guide>
        <p15:guide id="13" pos="2073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66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17520" y="1752607"/>
            <a:ext cx="37856160" cy="6362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0" y="8763000"/>
            <a:ext cx="37856160" cy="20886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17520" y="30510487"/>
            <a:ext cx="987552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7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AF273-709F-4DC3-8DFF-F6E998323822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38960" y="30510487"/>
            <a:ext cx="1481328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7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998160" y="30510487"/>
            <a:ext cx="987552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7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F3DE6-6C79-4DED-8548-E5240BDD3FC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A52F47-A726-F446-DDFB-72191764C43F}"/>
              </a:ext>
            </a:extLst>
          </p:cNvPr>
          <p:cNvSpPr/>
          <p:nvPr userDrawn="1"/>
        </p:nvSpPr>
        <p:spPr>
          <a:xfrm>
            <a:off x="0" y="0"/>
            <a:ext cx="43902397" cy="5498123"/>
          </a:xfrm>
          <a:prstGeom prst="rect">
            <a:avLst/>
          </a:prstGeom>
          <a:solidFill>
            <a:srgbClr val="D9D1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81C010A-095A-542D-ADD4-DDD1386CBAA1}"/>
              </a:ext>
            </a:extLst>
          </p:cNvPr>
          <p:cNvSpPr/>
          <p:nvPr userDrawn="1"/>
        </p:nvSpPr>
        <p:spPr>
          <a:xfrm>
            <a:off x="-5599" y="5498123"/>
            <a:ext cx="43902397" cy="1992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947E0C-8647-7765-502A-7077D1AEDE0F}"/>
              </a:ext>
            </a:extLst>
          </p:cNvPr>
          <p:cNvSpPr/>
          <p:nvPr userDrawn="1"/>
        </p:nvSpPr>
        <p:spPr>
          <a:xfrm>
            <a:off x="-11197" y="30584775"/>
            <a:ext cx="43902397" cy="2333625"/>
          </a:xfrm>
          <a:prstGeom prst="rect">
            <a:avLst/>
          </a:prstGeom>
          <a:solidFill>
            <a:srgbClr val="D9D18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946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12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1097280" indent="-1097280" algn="l" defTabSz="4389120" rtl="0" eaLnBrk="1" latinLnBrk="0" hangingPunct="1">
        <a:lnSpc>
          <a:spcPct val="90000"/>
        </a:lnSpc>
        <a:spcBef>
          <a:spcPts val="4800"/>
        </a:spcBef>
        <a:buFont typeface="Arial" panose="020B0604020202020204" pitchFamily="34" charset="0"/>
        <a:buChar char="•"/>
        <a:defRPr sz="7200" kern="1200" cap="all" spc="300" baseline="0">
          <a:solidFill>
            <a:schemeClr val="accent2"/>
          </a:solidFill>
          <a:latin typeface="Montserrat Black" panose="00000A00000000000000" pitchFamily="2" charset="0"/>
          <a:ea typeface="+mn-ea"/>
          <a:cs typeface="+mn-cs"/>
        </a:defRPr>
      </a:lvl1pPr>
      <a:lvl2pPr marL="329184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1152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3pPr>
      <a:lvl4pPr marL="768096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987552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426464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865376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368" userDrawn="1">
          <p15:clr>
            <a:srgbClr val="F26B43"/>
          </p15:clr>
        </p15:guide>
        <p15:guide id="2" pos="138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Content Placeholder 14">
            <a:extLst>
              <a:ext uri="{FF2B5EF4-FFF2-40B4-BE49-F238E27FC236}">
                <a16:creationId xmlns:a16="http://schemas.microsoft.com/office/drawing/2014/main" id="{76E4626C-7BDF-C5FE-57A0-4567A3B8ED4C}"/>
              </a:ext>
            </a:extLst>
          </p:cNvPr>
          <p:cNvSpPr txBox="1">
            <a:spLocks/>
          </p:cNvSpPr>
          <p:nvPr/>
        </p:nvSpPr>
        <p:spPr>
          <a:xfrm>
            <a:off x="1324745" y="19336245"/>
            <a:ext cx="9658349" cy="8603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indent="0" algn="just" defTabSz="4389120">
              <a:lnSpc>
                <a:spcPct val="130000"/>
              </a:lnSpc>
              <a:spcBef>
                <a:spcPts val="2800"/>
              </a:spcBef>
              <a:buFont typeface="Arial" panose="020B0604020202020204" pitchFamily="34" charset="0"/>
              <a:buNone/>
              <a:defRPr sz="3200" cap="none" spc="0" baseline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0" lvl="1" indent="0" algn="just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4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>
                <a:solidFill>
                  <a:schemeClr val="accent4"/>
                </a:solidFill>
              </a:defRPr>
            </a:lvl4pPr>
            <a:lvl5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>
                <a:solidFill>
                  <a:schemeClr val="accent3"/>
                </a:solidFill>
              </a:defRPr>
            </a:lvl5pPr>
            <a:lvl6pPr marL="1207008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6pPr>
            <a:lvl7pPr marL="1426464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7pPr>
            <a:lvl8pPr marL="1645920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8pPr>
            <a:lvl9pPr marL="1865376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9pPr>
          </a:lstStyle>
          <a:p>
            <a:pPr lvl="1"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7D61C4-8069-C2B7-29DC-375361DD8985}"/>
              </a:ext>
            </a:extLst>
          </p:cNvPr>
          <p:cNvSpPr/>
          <p:nvPr/>
        </p:nvSpPr>
        <p:spPr>
          <a:xfrm>
            <a:off x="11139562" y="3698640"/>
            <a:ext cx="11084964" cy="9660606"/>
          </a:xfrm>
          <a:prstGeom prst="rect">
            <a:avLst/>
          </a:prstGeom>
          <a:solidFill>
            <a:srgbClr val="E2C5A8"/>
          </a:solidFill>
          <a:ln w="127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99BF05-EF3A-FC3C-843A-A81FFDACFA70}"/>
              </a:ext>
            </a:extLst>
          </p:cNvPr>
          <p:cNvSpPr/>
          <p:nvPr/>
        </p:nvSpPr>
        <p:spPr>
          <a:xfrm>
            <a:off x="32390369" y="3883860"/>
            <a:ext cx="11419561" cy="1043362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5E7301-45EC-792F-96B0-016ACDF77BA6}"/>
              </a:ext>
            </a:extLst>
          </p:cNvPr>
          <p:cNvSpPr/>
          <p:nvPr/>
        </p:nvSpPr>
        <p:spPr>
          <a:xfrm>
            <a:off x="22218977" y="3883859"/>
            <a:ext cx="10106465" cy="12458524"/>
          </a:xfrm>
          <a:prstGeom prst="rect">
            <a:avLst/>
          </a:prstGeom>
          <a:solidFill>
            <a:srgbClr val="92D050"/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38ABC94-3A90-36D8-552E-44F771D4B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013124"/>
            <a:ext cx="11251001" cy="9560411"/>
          </a:xfrm>
          <a:solidFill>
            <a:srgbClr val="FFCC99"/>
          </a:solidFill>
          <a:effectLst>
            <a:glow rad="127000">
              <a:schemeClr val="accent6">
                <a:lumMod val="20000"/>
                <a:lumOff val="80000"/>
              </a:schemeClr>
            </a:glow>
          </a:effectLst>
        </p:spPr>
        <p:txBody>
          <a:bodyPr vert="horz" lIns="91440" tIns="45720" rIns="91440" bIns="45720" rtlCol="0">
            <a:normAutofit/>
          </a:bodyPr>
          <a:lstStyle/>
          <a:p>
            <a:pPr lvl="1" algn="ctr"/>
            <a:r>
              <a:rPr lang="en-US" sz="4800" dirty="0">
                <a:solidFill>
                  <a:schemeClr val="tx1"/>
                </a:solidFill>
              </a:rPr>
              <a:t>INTRODUCTION</a:t>
            </a:r>
          </a:p>
          <a:p>
            <a:pPr>
              <a:lnSpc>
                <a:spcPct val="130000"/>
              </a:lnSpc>
            </a:pP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• Emotional Intelligence (EI) = ability to identify, understand, and manage emotions (Goleman, 1995).</a:t>
            </a:r>
          </a:p>
          <a:p>
            <a:pPr>
              <a:lnSpc>
                <a:spcPct val="130000"/>
              </a:lnSpc>
            </a:pPr>
            <a:r>
              <a:rPr lang="en-US" sz="5200" dirty="0">
                <a:latin typeface="Arial" panose="020B0604020202020204" pitchFamily="34" charset="0"/>
                <a:cs typeface="Arial" panose="020B0604020202020204" pitchFamily="34" charset="0"/>
              </a:rPr>
              <a:t>• EI is essential for academic success, stress management, and relationships in higher education (Parker et al., 2004).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FEC433F-9607-94E5-53BD-EB93E76ABD0B}"/>
              </a:ext>
            </a:extLst>
          </p:cNvPr>
          <p:cNvSpPr txBox="1">
            <a:spLocks/>
          </p:cNvSpPr>
          <p:nvPr/>
        </p:nvSpPr>
        <p:spPr>
          <a:xfrm>
            <a:off x="-137977" y="-44725"/>
            <a:ext cx="22356953" cy="393461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438912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2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9200" b="1" dirty="0">
                <a:solidFill>
                  <a:schemeClr val="tx1"/>
                </a:solidFill>
              </a:rPr>
              <a:t>Emotional Intelligence (EI) in a student’s life</a:t>
            </a:r>
          </a:p>
        </p:txBody>
      </p:sp>
      <p:sp>
        <p:nvSpPr>
          <p:cNvPr id="21" name="Content Placeholder 14">
            <a:extLst>
              <a:ext uri="{FF2B5EF4-FFF2-40B4-BE49-F238E27FC236}">
                <a16:creationId xmlns:a16="http://schemas.microsoft.com/office/drawing/2014/main" id="{83504039-BC45-ED9B-4F36-624873C18430}"/>
              </a:ext>
            </a:extLst>
          </p:cNvPr>
          <p:cNvSpPr txBox="1">
            <a:spLocks/>
          </p:cNvSpPr>
          <p:nvPr/>
        </p:nvSpPr>
        <p:spPr>
          <a:xfrm>
            <a:off x="22263752" y="3962426"/>
            <a:ext cx="10016138" cy="12166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indent="0" algn="just" defTabSz="4389120">
              <a:lnSpc>
                <a:spcPct val="130000"/>
              </a:lnSpc>
              <a:spcBef>
                <a:spcPts val="2800"/>
              </a:spcBef>
              <a:buFont typeface="Arial" panose="020B0604020202020204" pitchFamily="34" charset="0"/>
              <a:buNone/>
              <a:defRPr sz="3200" cap="none" spc="0" baseline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0" lvl="1" indent="0" algn="just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4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>
                <a:solidFill>
                  <a:schemeClr val="accent4"/>
                </a:solidFill>
              </a:defRPr>
            </a:lvl4pPr>
            <a:lvl5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>
                <a:solidFill>
                  <a:schemeClr val="accent3"/>
                </a:solidFill>
              </a:defRPr>
            </a:lvl5pPr>
            <a:lvl6pPr marL="1207008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6pPr>
            <a:lvl7pPr marL="1426464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7pPr>
            <a:lvl8pPr marL="1645920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8pPr>
            <a:lvl9pPr marL="1865376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9pPr>
          </a:lstStyle>
          <a:p>
            <a:pPr lvl="1" algn="ctr"/>
            <a:r>
              <a:rPr lang="en-US" sz="4800" dirty="0">
                <a:solidFill>
                  <a:schemeClr val="tx1"/>
                </a:solidFill>
              </a:rPr>
              <a:t>Developing EI skills </a:t>
            </a:r>
          </a:p>
          <a:p>
            <a:endParaRPr lang="en-US" dirty="0"/>
          </a:p>
        </p:txBody>
      </p:sp>
      <p:sp>
        <p:nvSpPr>
          <p:cNvPr id="22" name="Content Placeholder 14">
            <a:extLst>
              <a:ext uri="{FF2B5EF4-FFF2-40B4-BE49-F238E27FC236}">
                <a16:creationId xmlns:a16="http://schemas.microsoft.com/office/drawing/2014/main" id="{1C0DA21C-DC72-5A69-C9B2-2AB8CA7BA740}"/>
              </a:ext>
            </a:extLst>
          </p:cNvPr>
          <p:cNvSpPr txBox="1">
            <a:spLocks/>
          </p:cNvSpPr>
          <p:nvPr/>
        </p:nvSpPr>
        <p:spPr>
          <a:xfrm>
            <a:off x="1371600" y="21208181"/>
            <a:ext cx="9601200" cy="5014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US" dirty="0"/>
          </a:p>
        </p:txBody>
      </p:sp>
      <p:sp>
        <p:nvSpPr>
          <p:cNvPr id="47" name="Content Placeholder 14">
            <a:extLst>
              <a:ext uri="{FF2B5EF4-FFF2-40B4-BE49-F238E27FC236}">
                <a16:creationId xmlns:a16="http://schemas.microsoft.com/office/drawing/2014/main" id="{6196515A-2EDF-07A6-A921-AC1167A81D82}"/>
              </a:ext>
            </a:extLst>
          </p:cNvPr>
          <p:cNvSpPr txBox="1">
            <a:spLocks/>
          </p:cNvSpPr>
          <p:nvPr/>
        </p:nvSpPr>
        <p:spPr>
          <a:xfrm>
            <a:off x="32417178" y="3918187"/>
            <a:ext cx="11392752" cy="10446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indent="0" algn="just" defTabSz="4389120">
              <a:lnSpc>
                <a:spcPct val="130000"/>
              </a:lnSpc>
              <a:spcBef>
                <a:spcPts val="2800"/>
              </a:spcBef>
              <a:buFont typeface="Arial" panose="020B0604020202020204" pitchFamily="34" charset="0"/>
              <a:buNone/>
              <a:defRPr sz="3200" cap="none" spc="0" baseline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0" lvl="1" indent="0" algn="just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4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>
                <a:solidFill>
                  <a:schemeClr val="accent4"/>
                </a:solidFill>
              </a:defRPr>
            </a:lvl4pPr>
            <a:lvl5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>
                <a:solidFill>
                  <a:schemeClr val="accent3"/>
                </a:solidFill>
              </a:defRPr>
            </a:lvl5pPr>
            <a:lvl6pPr marL="1207008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6pPr>
            <a:lvl7pPr marL="1426464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7pPr>
            <a:lvl8pPr marL="1645920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8pPr>
            <a:lvl9pPr marL="1865376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9pPr>
          </a:lstStyle>
          <a:p>
            <a:pPr lvl="1" algn="ctr"/>
            <a:r>
              <a:rPr lang="en-US" sz="5600" dirty="0">
                <a:solidFill>
                  <a:schemeClr val="tx1"/>
                </a:solidFill>
              </a:rPr>
              <a:t>EI self-management</a:t>
            </a:r>
          </a:p>
          <a:p>
            <a:pPr lvl="1" algn="ctr"/>
            <a:endParaRPr lang="en-US" sz="5600" dirty="0">
              <a:solidFill>
                <a:schemeClr val="tx1"/>
              </a:solidFill>
            </a:endParaRPr>
          </a:p>
          <a:p>
            <a:r>
              <a:rPr lang="en-US" dirty="0"/>
              <a:t> </a:t>
            </a:r>
          </a:p>
        </p:txBody>
      </p:sp>
      <p:sp>
        <p:nvSpPr>
          <p:cNvPr id="48" name="Content Placeholder 14">
            <a:extLst>
              <a:ext uri="{FF2B5EF4-FFF2-40B4-BE49-F238E27FC236}">
                <a16:creationId xmlns:a16="http://schemas.microsoft.com/office/drawing/2014/main" id="{FB2DF7C1-2F52-2F3F-87EC-C9C0749A7AAD}"/>
              </a:ext>
            </a:extLst>
          </p:cNvPr>
          <p:cNvSpPr txBox="1">
            <a:spLocks/>
          </p:cNvSpPr>
          <p:nvPr/>
        </p:nvSpPr>
        <p:spPr>
          <a:xfrm>
            <a:off x="12071913" y="4226785"/>
            <a:ext cx="9658349" cy="89765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indent="0" algn="just" defTabSz="4389120">
              <a:lnSpc>
                <a:spcPct val="130000"/>
              </a:lnSpc>
              <a:spcBef>
                <a:spcPts val="2800"/>
              </a:spcBef>
              <a:buFont typeface="Arial" panose="020B0604020202020204" pitchFamily="34" charset="0"/>
              <a:buNone/>
              <a:defRPr sz="3200" cap="none" spc="0" baseline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0" lvl="1" indent="0" algn="just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400" cap="all" spc="600" baseline="0">
                <a:solidFill>
                  <a:schemeClr val="accent2"/>
                </a:solidFill>
                <a:latin typeface="Montserrat Black" panose="00000A00000000000000" pitchFamily="2" charset="0"/>
              </a:defRPr>
            </a:lvl2pPr>
            <a:lvl3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>
                <a:solidFill>
                  <a:schemeClr val="accent4"/>
                </a:solidFill>
                <a:latin typeface="Montserrat Medium" panose="00000600000000000000" pitchFamily="2" charset="0"/>
              </a:defRPr>
            </a:lvl3pPr>
            <a:lvl4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>
                <a:solidFill>
                  <a:schemeClr val="accent4"/>
                </a:solidFill>
              </a:defRPr>
            </a:lvl4pPr>
            <a:lvl5pPr marL="0" indent="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>
                <a:solidFill>
                  <a:schemeClr val="accent3"/>
                </a:solidFill>
              </a:defRPr>
            </a:lvl5pPr>
            <a:lvl6pPr marL="1207008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6pPr>
            <a:lvl7pPr marL="1426464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7pPr>
            <a:lvl8pPr marL="1645920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8pPr>
            <a:lvl9pPr marL="18653760" indent="-1097280" defTabSz="4389120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/>
            </a:lvl9pPr>
          </a:lstStyle>
          <a:p>
            <a:pPr lvl="1" algn="ctr"/>
            <a:r>
              <a:rPr lang="en-US" sz="5200" dirty="0">
                <a:solidFill>
                  <a:schemeClr val="tx1"/>
                </a:solidFill>
              </a:rPr>
              <a:t>Methods</a:t>
            </a:r>
          </a:p>
          <a:p>
            <a:pPr lvl="1" algn="ctr"/>
            <a:endParaRPr lang="en-US" sz="5200" dirty="0">
              <a:solidFill>
                <a:schemeClr val="tx1"/>
              </a:solidFill>
            </a:endParaRPr>
          </a:p>
        </p:txBody>
      </p:sp>
      <p:sp>
        <p:nvSpPr>
          <p:cNvPr id="56" name="Content Placeholder 14">
            <a:extLst>
              <a:ext uri="{FF2B5EF4-FFF2-40B4-BE49-F238E27FC236}">
                <a16:creationId xmlns:a16="http://schemas.microsoft.com/office/drawing/2014/main" id="{9EDBCBD3-BD8B-4116-792F-B01F2A64CBE8}"/>
              </a:ext>
            </a:extLst>
          </p:cNvPr>
          <p:cNvSpPr txBox="1">
            <a:spLocks/>
          </p:cNvSpPr>
          <p:nvPr/>
        </p:nvSpPr>
        <p:spPr>
          <a:xfrm>
            <a:off x="32390368" y="21302641"/>
            <a:ext cx="11500832" cy="117013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/>
            <a:endParaRPr lang="en-US" sz="6200" dirty="0">
              <a:solidFill>
                <a:schemeClr val="tx1"/>
              </a:solidFill>
            </a:endParaRPr>
          </a:p>
          <a:p>
            <a:pPr lvl="1" algn="ctr"/>
            <a:r>
              <a:rPr lang="en-US" sz="6200" dirty="0">
                <a:solidFill>
                  <a:schemeClr val="tx1"/>
                </a:solidFill>
              </a:rPr>
              <a:t>REFERENCES</a:t>
            </a:r>
          </a:p>
          <a:p>
            <a:pPr marL="342900" indent="-342900" algn="just">
              <a:lnSpc>
                <a:spcPct val="130000"/>
              </a:lnSpc>
              <a:buFont typeface="Wingdings" panose="05000000000000000000" pitchFamily="2" charset="2"/>
              <a:buChar char="§"/>
            </a:pP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Goleman, D. (1995) Emotional Intelligence: Why It Can Matter More Than IQ. London: </a:t>
            </a:r>
            <a:r>
              <a:rPr lang="en-US" sz="4300" dirty="0" err="1">
                <a:latin typeface="Calibri" panose="020F0502020204030204" pitchFamily="34" charset="0"/>
                <a:cs typeface="Calibri" panose="020F0502020204030204" pitchFamily="34" charset="0"/>
              </a:rPr>
              <a:t>Bloomsbury.Mayer</a:t>
            </a: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342900" indent="-342900" algn="just">
              <a:lnSpc>
                <a:spcPct val="130000"/>
              </a:lnSpc>
              <a:buFont typeface="Wingdings" panose="05000000000000000000" pitchFamily="2" charset="2"/>
              <a:buChar char="§"/>
            </a:pP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J.D., Salovey, P. and Caruso, D.R. (2008) Emotional intelligence: New ability or eclectic traits? American Psychologist, 63(6), pp.503–517.</a:t>
            </a:r>
          </a:p>
          <a:p>
            <a:pPr marL="342900" indent="-342900" algn="just">
              <a:lnSpc>
                <a:spcPct val="130000"/>
              </a:lnSpc>
              <a:buFont typeface="Wingdings" panose="05000000000000000000" pitchFamily="2" charset="2"/>
              <a:buChar char="§"/>
            </a:pP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Kabat-Zinn, J. (2003). Mindfulness-based interventions in context: Past, present, and future. Clinical Psychology: Science and Practice, 10(2), pp.144–156.Schutte, N.S., </a:t>
            </a:r>
          </a:p>
          <a:p>
            <a:pPr marL="342900" indent="-342900" algn="just">
              <a:lnSpc>
                <a:spcPct val="130000"/>
              </a:lnSpc>
              <a:buFont typeface="Wingdings" panose="05000000000000000000" pitchFamily="2" charset="2"/>
              <a:buChar char="§"/>
            </a:pP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Malouff, J.M., Hall, L.E., Haggerty, D.J., Cooper, J.T., Golden, C.J. and </a:t>
            </a:r>
            <a:r>
              <a:rPr lang="en-US" sz="4300" dirty="0" err="1">
                <a:latin typeface="Calibri" panose="020F0502020204030204" pitchFamily="34" charset="0"/>
                <a:cs typeface="Calibri" panose="020F0502020204030204" pitchFamily="34" charset="0"/>
              </a:rPr>
              <a:t>Dornheim</a:t>
            </a: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, L. (2002). Development and validation of a measure of emotional intelligence. Personality and Individual Differences, 25(2), pp.167–177.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69DA76-40E3-3CF9-3E5A-151488823321}"/>
              </a:ext>
            </a:extLst>
          </p:cNvPr>
          <p:cNvSpPr txBox="1"/>
          <p:nvPr/>
        </p:nvSpPr>
        <p:spPr>
          <a:xfrm>
            <a:off x="22305303" y="5337469"/>
            <a:ext cx="10231643" cy="10433625"/>
          </a:xfrm>
          <a:prstGeom prst="rect">
            <a:avLst/>
          </a:prstGeom>
          <a:noFill/>
          <a:effectLst>
            <a:glow rad="127000">
              <a:srgbClr val="92D050"/>
            </a:glow>
          </a:effectLst>
        </p:spPr>
        <p:txBody>
          <a:bodyPr wrap="square">
            <a:spAutoFit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How can emotional intelligence be developed?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	•	Self-awareness – identify emotions and triggers (Goleman, 1995).	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•	Self-regulation – controlling stress and emotional reactions.	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•	Motivation – staying focused despite challenges.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Empathy &amp; social skills – understanding others and communicating effectively. 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EI is a learned skill, developed through reflection and practice (Mayer et al., 2008).</a:t>
            </a:r>
            <a:endParaRPr lang="ro-RO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5212304-2748-677A-9413-443FD81130B0}"/>
              </a:ext>
            </a:extLst>
          </p:cNvPr>
          <p:cNvSpPr txBox="1"/>
          <p:nvPr/>
        </p:nvSpPr>
        <p:spPr>
          <a:xfrm>
            <a:off x="11341585" y="5256379"/>
            <a:ext cx="10932538" cy="7571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This poster is based on academic literature on emotional intelligence and mindfulness.	•	Key theories and models were identified using peer-reviewed journal articles and academic books (Goleman, 1995; Mayer et al., 2008; Kabat-Zinn, 2003).	•	The research findings were combined with reflective learning, linking theory to personal student experience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RO" sz="5400" dirty="0"/>
          </a:p>
        </p:txBody>
      </p:sp>
      <p:sp>
        <p:nvSpPr>
          <p:cNvPr id="25" name="Content Placeholder 14">
            <a:extLst>
              <a:ext uri="{FF2B5EF4-FFF2-40B4-BE49-F238E27FC236}">
                <a16:creationId xmlns:a16="http://schemas.microsoft.com/office/drawing/2014/main" id="{13F758EB-4686-47A9-327A-CF141D425CC9}"/>
              </a:ext>
            </a:extLst>
          </p:cNvPr>
          <p:cNvSpPr txBox="1">
            <a:spLocks/>
          </p:cNvSpPr>
          <p:nvPr/>
        </p:nvSpPr>
        <p:spPr>
          <a:xfrm>
            <a:off x="11944347" y="21938992"/>
            <a:ext cx="9601200" cy="82455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/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30" name="Content Placeholder 14">
            <a:extLst>
              <a:ext uri="{FF2B5EF4-FFF2-40B4-BE49-F238E27FC236}">
                <a16:creationId xmlns:a16="http://schemas.microsoft.com/office/drawing/2014/main" id="{4DE6DF9F-198C-4A5F-9D31-BB408D929F9B}"/>
              </a:ext>
            </a:extLst>
          </p:cNvPr>
          <p:cNvSpPr txBox="1">
            <a:spLocks/>
          </p:cNvSpPr>
          <p:nvPr/>
        </p:nvSpPr>
        <p:spPr>
          <a:xfrm>
            <a:off x="11944347" y="21911175"/>
            <a:ext cx="9601200" cy="82455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/>
            <a:endParaRPr lang="en-US" sz="5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Content Placeholder 14">
            <a:extLst>
              <a:ext uri="{FF2B5EF4-FFF2-40B4-BE49-F238E27FC236}">
                <a16:creationId xmlns:a16="http://schemas.microsoft.com/office/drawing/2014/main" id="{CC08FB6E-CEE9-B656-ADE9-B64DD723432E}"/>
              </a:ext>
            </a:extLst>
          </p:cNvPr>
          <p:cNvSpPr txBox="1">
            <a:spLocks/>
          </p:cNvSpPr>
          <p:nvPr/>
        </p:nvSpPr>
        <p:spPr>
          <a:xfrm>
            <a:off x="11944347" y="21938992"/>
            <a:ext cx="9658349" cy="57582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/>
            <a:endParaRPr lang="en-US" sz="3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BA41BBC-FE70-027E-E2A9-70B93DCCA1F6}"/>
              </a:ext>
            </a:extLst>
          </p:cNvPr>
          <p:cNvSpPr txBox="1"/>
          <p:nvPr/>
        </p:nvSpPr>
        <p:spPr>
          <a:xfrm>
            <a:off x="32628682" y="5558591"/>
            <a:ext cx="11226801" cy="82176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How can I control my emotions and develop mindfulness as a student?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Reflective perspective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	•	Applying mindfulness and breathing techniques to reduce stress.	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•	Using time management to avoid emotional overload.	</a:t>
            </a:r>
          </a:p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•	Reflecting on emotional responses to feedback and deadlines. Mindfulness improves emotional regulation and concentration (Kabat-Zinn, 2003).</a:t>
            </a:r>
            <a:endParaRPr lang="ro-RO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CAA2B03-6850-BED0-096E-550D246CC0A1}"/>
              </a:ext>
            </a:extLst>
          </p:cNvPr>
          <p:cNvSpPr/>
          <p:nvPr/>
        </p:nvSpPr>
        <p:spPr>
          <a:xfrm>
            <a:off x="81270" y="13544466"/>
            <a:ext cx="10975086" cy="11648729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Content Placeholder 14">
            <a:extLst>
              <a:ext uri="{FF2B5EF4-FFF2-40B4-BE49-F238E27FC236}">
                <a16:creationId xmlns:a16="http://schemas.microsoft.com/office/drawing/2014/main" id="{8C8FEF86-BFA2-C8C1-D65D-63699BCD0B75}"/>
              </a:ext>
            </a:extLst>
          </p:cNvPr>
          <p:cNvSpPr txBox="1">
            <a:spLocks/>
          </p:cNvSpPr>
          <p:nvPr/>
        </p:nvSpPr>
        <p:spPr>
          <a:xfrm>
            <a:off x="908576" y="14087636"/>
            <a:ext cx="9658349" cy="57582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/>
            <a:r>
              <a:rPr lang="en-US" sz="4800" dirty="0">
                <a:solidFill>
                  <a:schemeClr val="tx1"/>
                </a:solidFill>
              </a:rPr>
              <a:t>EI AND ACADEMIC SUCCESS</a:t>
            </a:r>
          </a:p>
        </p:txBody>
      </p:sp>
      <p:sp>
        <p:nvSpPr>
          <p:cNvPr id="40" name="Content Placeholder 14">
            <a:extLst>
              <a:ext uri="{FF2B5EF4-FFF2-40B4-BE49-F238E27FC236}">
                <a16:creationId xmlns:a16="http://schemas.microsoft.com/office/drawing/2014/main" id="{8C8FEF86-BFA2-C8C1-D65D-63699BCD0B75}"/>
              </a:ext>
            </a:extLst>
          </p:cNvPr>
          <p:cNvSpPr txBox="1">
            <a:spLocks/>
          </p:cNvSpPr>
          <p:nvPr/>
        </p:nvSpPr>
        <p:spPr>
          <a:xfrm>
            <a:off x="1098532" y="16573603"/>
            <a:ext cx="10694528" cy="172194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/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FB17ADD-3215-2B5F-DA54-03B96E2A7722}"/>
              </a:ext>
            </a:extLst>
          </p:cNvPr>
          <p:cNvSpPr txBox="1"/>
          <p:nvPr/>
        </p:nvSpPr>
        <p:spPr>
          <a:xfrm>
            <a:off x="606130" y="15990405"/>
            <a:ext cx="9915701" cy="89562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4800" dirty="0"/>
              <a:t>•</a:t>
            </a:r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ro-RO" sz="4800" b="1" dirty="0">
                <a:latin typeface="Arial" panose="020B0604020202020204" pitchFamily="34" charset="0"/>
                <a:cs typeface="Arial" panose="020B0604020202020204" pitchFamily="34" charset="0"/>
              </a:rPr>
              <a:t>Higher EI is linked to:</a:t>
            </a:r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•	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etter stress control	•	improved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academic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outcomes	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•	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tronger resilience (Parker et al., 2004)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Actions:	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•	Regular self-reflection	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•	Seeking peer and academic support	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4800" dirty="0">
                <a:latin typeface="Arial" panose="020B0604020202020204" pitchFamily="34" charset="0"/>
                <a:cs typeface="Arial" panose="020B0604020202020204" pitchFamily="34" charset="0"/>
              </a:rPr>
              <a:t>•	Applying mindfulness-based strategies</a:t>
            </a:r>
          </a:p>
        </p:txBody>
      </p:sp>
      <p:sp>
        <p:nvSpPr>
          <p:cNvPr id="46" name="Content Placeholder 14">
            <a:extLst>
              <a:ext uri="{FF2B5EF4-FFF2-40B4-BE49-F238E27FC236}">
                <a16:creationId xmlns:a16="http://schemas.microsoft.com/office/drawing/2014/main" id="{77A411D6-7740-1F0B-0992-0470169CEFD3}"/>
              </a:ext>
            </a:extLst>
          </p:cNvPr>
          <p:cNvSpPr txBox="1">
            <a:spLocks/>
          </p:cNvSpPr>
          <p:nvPr/>
        </p:nvSpPr>
        <p:spPr>
          <a:xfrm flipH="1">
            <a:off x="11108843" y="23472080"/>
            <a:ext cx="10963946" cy="953186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4389120" rtl="0" eaLnBrk="1" latinLnBrk="0" hangingPunct="1">
              <a:lnSpc>
                <a:spcPct val="150000"/>
              </a:lnSpc>
              <a:spcBef>
                <a:spcPts val="2800"/>
              </a:spcBef>
              <a:buFont typeface="Arial" panose="020B0604020202020204" pitchFamily="34" charset="0"/>
              <a:buNone/>
              <a:defRPr sz="2400" kern="1200" cap="none" spc="0" baseline="0">
                <a:solidFill>
                  <a:schemeClr val="tx2"/>
                </a:solidFill>
                <a:latin typeface="Montserrat" panose="00000500000000000000" pitchFamily="2" charset="0"/>
                <a:ea typeface="+mn-ea"/>
                <a:cs typeface="+mn-cs"/>
              </a:defRPr>
            </a:lvl1pPr>
            <a:lvl2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4000" kern="1200" cap="all" spc="600" baseline="0">
                <a:solidFill>
                  <a:schemeClr val="accent2"/>
                </a:solidFill>
                <a:latin typeface="Montserrat Black" panose="00000A00000000000000" pitchFamily="2" charset="0"/>
                <a:ea typeface="+mn-ea"/>
                <a:cs typeface="+mn-cs"/>
              </a:defRPr>
            </a:lvl2pPr>
            <a:lvl3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kern="1200">
                <a:solidFill>
                  <a:schemeClr val="accent4"/>
                </a:solidFill>
                <a:latin typeface="Montserrat Medium" panose="00000600000000000000" pitchFamily="2" charset="0"/>
                <a:ea typeface="+mn-ea"/>
                <a:cs typeface="+mn-cs"/>
              </a:defRPr>
            </a:lvl3pPr>
            <a:lvl4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2400" i="1" kern="1200">
                <a:solidFill>
                  <a:schemeClr val="accent4"/>
                </a:solidFill>
                <a:latin typeface="+mn-lt"/>
                <a:ea typeface="+mn-ea"/>
                <a:cs typeface="+mn-cs"/>
              </a:defRPr>
            </a:lvl4pPr>
            <a:lvl5pPr marL="0" indent="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None/>
              <a:defRPr sz="3600" b="1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207008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64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920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760" indent="-1097280" algn="l" defTabSz="4389120" rtl="0" eaLnBrk="1" latinLnBrk="0" hangingPunct="1">
              <a:lnSpc>
                <a:spcPct val="90000"/>
              </a:lnSpc>
              <a:spcBef>
                <a:spcPts val="2400"/>
              </a:spcBef>
              <a:buFont typeface="Arial" panose="020B0604020202020204" pitchFamily="34" charset="0"/>
              <a:buChar char="•"/>
              <a:defRPr sz="8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ctr"/>
            <a:endParaRPr lang="en-US" sz="4800" dirty="0">
              <a:solidFill>
                <a:schemeClr val="tx1"/>
              </a:solidFill>
            </a:endParaRPr>
          </a:p>
          <a:p>
            <a:pPr lvl="1" algn="ctr"/>
            <a:r>
              <a:rPr lang="en-US" sz="4800" dirty="0">
                <a:solidFill>
                  <a:schemeClr val="tx1"/>
                </a:solidFill>
              </a:rPr>
              <a:t>Conclusion</a:t>
            </a:r>
          </a:p>
          <a:p>
            <a:pPr marL="342900" indent="-342900" algn="just">
              <a:lnSpc>
                <a:spcPct val="130000"/>
              </a:lnSpc>
              <a:buFont typeface="Wingdings" panose="05000000000000000000" pitchFamily="2" charset="2"/>
              <a:buChar char="§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Emotional intelligence is essential for academic success and personal development.	</a:t>
            </a:r>
          </a:p>
          <a:p>
            <a:pPr algn="just">
              <a:lnSpc>
                <a:spcPct val="130000"/>
              </a:lnSpc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• Developing self-awareness and emotional control helps students perform effectively and manage academic pressure (Goleman, 1998).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8F12A58E-502E-1F9F-6074-D0DE4DE722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1391" y="13371674"/>
            <a:ext cx="11067585" cy="10072589"/>
          </a:xfrm>
          <a:prstGeom prst="rect">
            <a:avLst/>
          </a:prstGeom>
        </p:spPr>
      </p:pic>
      <p:sp>
        <p:nvSpPr>
          <p:cNvPr id="1028" name="Title 1">
            <a:extLst>
              <a:ext uri="{FF2B5EF4-FFF2-40B4-BE49-F238E27FC236}">
                <a16:creationId xmlns:a16="http://schemas.microsoft.com/office/drawing/2014/main" id="{47FB107C-E623-3507-44BE-16BFB2358AE8}"/>
              </a:ext>
            </a:extLst>
          </p:cNvPr>
          <p:cNvSpPr txBox="1">
            <a:spLocks/>
          </p:cNvSpPr>
          <p:nvPr/>
        </p:nvSpPr>
        <p:spPr>
          <a:xfrm>
            <a:off x="22263752" y="-44725"/>
            <a:ext cx="21688273" cy="388126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438912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2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US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Lorena-Valentina Sbirnea</a:t>
            </a:r>
          </a:p>
          <a:p>
            <a:pPr algn="ctr">
              <a:lnSpc>
                <a:spcPct val="100000"/>
              </a:lnSpc>
            </a:pPr>
            <a:r>
              <a:rPr lang="en-US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id:2329604</a:t>
            </a:r>
          </a:p>
          <a:p>
            <a:pPr algn="ctr">
              <a:lnSpc>
                <a:spcPct val="100000"/>
              </a:lnSpc>
            </a:pPr>
            <a:r>
              <a:rPr lang="en-US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code:LCLM5006</a:t>
            </a:r>
          </a:p>
          <a:p>
            <a:pPr algn="ctr">
              <a:lnSpc>
                <a:spcPct val="100000"/>
              </a:lnSpc>
            </a:pPr>
            <a:r>
              <a:rPr lang="en-US" sz="6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Abdallah Naser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98D2413-F65A-C7F3-A839-59F12F6168B6}"/>
              </a:ext>
            </a:extLst>
          </p:cNvPr>
          <p:cNvCxnSpPr>
            <a:cxnSpLocks/>
          </p:cNvCxnSpPr>
          <p:nvPr/>
        </p:nvCxnSpPr>
        <p:spPr>
          <a:xfrm flipV="1">
            <a:off x="-90584" y="5070724"/>
            <a:ext cx="43946067" cy="52456"/>
          </a:xfrm>
          <a:prstGeom prst="straightConnector1">
            <a:avLst/>
          </a:prstGeom>
          <a:ln w="57150">
            <a:solidFill>
              <a:srgbClr val="2A62D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E49DE17-E24E-7F07-6A7E-EAC91564481B}"/>
              </a:ext>
            </a:extLst>
          </p:cNvPr>
          <p:cNvCxnSpPr>
            <a:cxnSpLocks/>
          </p:cNvCxnSpPr>
          <p:nvPr/>
        </p:nvCxnSpPr>
        <p:spPr>
          <a:xfrm>
            <a:off x="100230" y="15727764"/>
            <a:ext cx="10956126" cy="0"/>
          </a:xfrm>
          <a:prstGeom prst="straightConnector1">
            <a:avLst/>
          </a:prstGeom>
          <a:ln w="57150">
            <a:solidFill>
              <a:srgbClr val="2A62D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7ED7BF3-C0A6-C3F7-40B0-BBD7D293D8B6}"/>
              </a:ext>
            </a:extLst>
          </p:cNvPr>
          <p:cNvCxnSpPr>
            <a:cxnSpLocks/>
          </p:cNvCxnSpPr>
          <p:nvPr/>
        </p:nvCxnSpPr>
        <p:spPr>
          <a:xfrm>
            <a:off x="11151391" y="25193195"/>
            <a:ext cx="10921398" cy="0"/>
          </a:xfrm>
          <a:prstGeom prst="straightConnector1">
            <a:avLst/>
          </a:prstGeom>
          <a:ln w="57150">
            <a:solidFill>
              <a:srgbClr val="2A62D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6B596EE-3959-41F8-4328-88A35A815151}"/>
              </a:ext>
            </a:extLst>
          </p:cNvPr>
          <p:cNvCxnSpPr>
            <a:cxnSpLocks/>
          </p:cNvCxnSpPr>
          <p:nvPr/>
        </p:nvCxnSpPr>
        <p:spPr>
          <a:xfrm>
            <a:off x="32417178" y="22803565"/>
            <a:ext cx="11484488" cy="27817"/>
          </a:xfrm>
          <a:prstGeom prst="straightConnector1">
            <a:avLst/>
          </a:prstGeom>
          <a:ln w="57150">
            <a:solidFill>
              <a:srgbClr val="2A62D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C85487FA-BFB5-0746-17F8-5C1B8D320A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70" y="25115596"/>
            <a:ext cx="10830705" cy="78883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4F2ADF-0991-628F-CDEF-0951D56517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25443" y="14364809"/>
            <a:ext cx="11530040" cy="71324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1847085-7250-A894-21F4-CD60EF4CCD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18976" y="16255256"/>
            <a:ext cx="10045642" cy="80938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517C315-D070-4590-E29B-F8000B399FF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44018" y="24475020"/>
            <a:ext cx="9046349" cy="829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135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HSU Colors">
      <a:dk1>
        <a:srgbClr val="000000"/>
      </a:dk1>
      <a:lt1>
        <a:srgbClr val="FFFFFF"/>
      </a:lt1>
      <a:dk2>
        <a:srgbClr val="343B40"/>
      </a:dk2>
      <a:lt2>
        <a:srgbClr val="E7E6E6"/>
      </a:lt2>
      <a:accent1>
        <a:srgbClr val="06113D"/>
      </a:accent1>
      <a:accent2>
        <a:srgbClr val="002773"/>
      </a:accent2>
      <a:accent3>
        <a:srgbClr val="D1DEE6"/>
      </a:accent3>
      <a:accent4>
        <a:srgbClr val="7D8D99"/>
      </a:accent4>
      <a:accent5>
        <a:srgbClr val="199E92"/>
      </a:accent5>
      <a:accent6>
        <a:srgbClr val="6C2E99"/>
      </a:accent6>
      <a:hlink>
        <a:srgbClr val="0D2DA3"/>
      </a:hlink>
      <a:folHlink>
        <a:srgbClr val="98ACF6"/>
      </a:folHlink>
    </a:clrScheme>
    <a:fontScheme name="DHSU_fonts">
      <a:majorFont>
        <a:latin typeface="Lora"/>
        <a:ea typeface=""/>
        <a:cs typeface=""/>
      </a:majorFont>
      <a:minorFont>
        <a:latin typeface="Montserra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1115</TotalTime>
  <Words>525</Words>
  <Application>Microsoft Office PowerPoint</Application>
  <PresentationFormat>Custom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Montserrat Medium</vt:lpstr>
      <vt:lpstr>Arial</vt:lpstr>
      <vt:lpstr>Lora</vt:lpstr>
      <vt:lpstr>Wingdings</vt:lpstr>
      <vt:lpstr>Calibri</vt:lpstr>
      <vt:lpstr>Montserrat</vt:lpstr>
      <vt:lpstr>Montserrat Black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Sean Thill</dc:creator>
  <cp:lastModifiedBy>Lorena-Valentina Sbirnea (2329604)</cp:lastModifiedBy>
  <cp:revision>38</cp:revision>
  <dcterms:created xsi:type="dcterms:W3CDTF">2022-10-05T12:31:22Z</dcterms:created>
  <dcterms:modified xsi:type="dcterms:W3CDTF">2026-02-15T20:31:58Z</dcterms:modified>
</cp:coreProperties>
</file>