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00" r:id="rId3"/>
    <p:sldId id="295" r:id="rId4"/>
    <p:sldId id="283" r:id="rId5"/>
    <p:sldId id="274" r:id="rId6"/>
    <p:sldId id="297" r:id="rId7"/>
    <p:sldId id="286" r:id="rId8"/>
    <p:sldId id="275" r:id="rId9"/>
    <p:sldId id="266" r:id="rId10"/>
    <p:sldId id="279" r:id="rId11"/>
    <p:sldId id="298" r:id="rId12"/>
    <p:sldId id="299" r:id="rId13"/>
    <p:sldId id="282" r:id="rId14"/>
    <p:sldId id="28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62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11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18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10/19/2023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D97BFCE0-7F0D-4666-82F3-84E3DC7B88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itchFamily="34" charset="0"/>
                <a:cs typeface="Arial" pitchFamily="34" charset="0"/>
              </a:rPr>
              <a:t>Perspective on change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09C8302-B3F7-4BE2-A057-0B90EB940D5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‘Change is the law of life. Those who look only to the past or the present are certainly to miss the future.’	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J.F. Kennedy (1963)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pic>
        <p:nvPicPr>
          <p:cNvPr id="28676" name="Picture 4" descr="MCj04259260000[1]">
            <a:extLst>
              <a:ext uri="{FF2B5EF4-FFF2-40B4-BE49-F238E27FC236}">
                <a16:creationId xmlns:a16="http://schemas.microsoft.com/office/drawing/2014/main" id="{09BB55BF-F695-42FC-9C81-A1B0BB50E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4221163"/>
            <a:ext cx="17653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Resistance to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Resistance to change is an inbuilt mechanism</a:t>
            </a:r>
          </a:p>
          <a:p>
            <a:endParaRPr lang="en-US" dirty="0"/>
          </a:p>
          <a:p>
            <a:r>
              <a:rPr lang="en-US" dirty="0"/>
              <a:t>Organisations and their members resist change</a:t>
            </a:r>
          </a:p>
          <a:p>
            <a:endParaRPr lang="en-US" dirty="0"/>
          </a:p>
          <a:p>
            <a:r>
              <a:rPr lang="en-US" dirty="0"/>
              <a:t>Resistance can be positive and negative</a:t>
            </a:r>
          </a:p>
        </p:txBody>
      </p:sp>
    </p:spTree>
    <p:extLst>
      <p:ext uri="{BB962C8B-B14F-4D97-AF65-F5344CB8AC3E}">
        <p14:creationId xmlns:p14="http://schemas.microsoft.com/office/powerpoint/2010/main" val="1040479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111628" cy="1671843"/>
          </a:xfrm>
        </p:spPr>
        <p:txBody>
          <a:bodyPr>
            <a:normAutofit/>
          </a:bodyPr>
          <a:lstStyle/>
          <a:p>
            <a:r>
              <a:rPr lang="en-US" sz="3200" dirty="0"/>
              <a:t>People tend to resist change, even when the benefits of change are evident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Individual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23528" y="2824270"/>
            <a:ext cx="4245729" cy="3197018"/>
          </a:xfrm>
        </p:spPr>
        <p:txBody>
          <a:bodyPr>
            <a:normAutofit/>
          </a:bodyPr>
          <a:lstStyle/>
          <a:p>
            <a:r>
              <a:rPr lang="en-US" dirty="0"/>
              <a:t>Habit</a:t>
            </a:r>
          </a:p>
          <a:p>
            <a:r>
              <a:rPr lang="en-US" dirty="0"/>
              <a:t>Security</a:t>
            </a:r>
          </a:p>
          <a:p>
            <a:r>
              <a:rPr lang="en-US" dirty="0"/>
              <a:t>Economic Factors</a:t>
            </a:r>
          </a:p>
          <a:p>
            <a:r>
              <a:rPr lang="en-US" dirty="0"/>
              <a:t>Fear of the Unknown</a:t>
            </a:r>
          </a:p>
          <a:p>
            <a:r>
              <a:rPr lang="en-US" dirty="0"/>
              <a:t>Selective Information Processing (the world is view by individual perception)</a:t>
            </a:r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organisational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4083208" cy="3199797"/>
          </a:xfrm>
        </p:spPr>
        <p:txBody>
          <a:bodyPr>
            <a:normAutofit/>
          </a:bodyPr>
          <a:lstStyle/>
          <a:p>
            <a:r>
              <a:rPr lang="en-US" dirty="0"/>
              <a:t>Structural Inertia</a:t>
            </a:r>
          </a:p>
          <a:p>
            <a:r>
              <a:rPr lang="en-US" dirty="0"/>
              <a:t>- in build mechanism.  Organisational structure, culture, function</a:t>
            </a:r>
          </a:p>
          <a:p>
            <a:r>
              <a:rPr lang="en-US" dirty="0"/>
              <a:t>Limited Focus of Change</a:t>
            </a:r>
          </a:p>
          <a:p>
            <a:r>
              <a:rPr lang="en-US" dirty="0"/>
              <a:t>Threat to Enterprise</a:t>
            </a:r>
          </a:p>
          <a:p>
            <a:r>
              <a:rPr lang="en-US" dirty="0"/>
              <a:t>Threat to Established Power Relationships and Resource Allocation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35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8" name="Rectangle 6">
            <a:extLst>
              <a:ext uri="{FF2B5EF4-FFF2-40B4-BE49-F238E27FC236}">
                <a16:creationId xmlns:a16="http://schemas.microsoft.com/office/drawing/2014/main" id="{AD109D44-0E37-465E-884E-A43AE8C068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Types of change</a:t>
            </a:r>
          </a:p>
        </p:txBody>
      </p:sp>
      <p:sp>
        <p:nvSpPr>
          <p:cNvPr id="18435" name="Rectangle 7">
            <a:extLst>
              <a:ext uri="{FF2B5EF4-FFF2-40B4-BE49-F238E27FC236}">
                <a16:creationId xmlns:a16="http://schemas.microsoft.com/office/drawing/2014/main" id="{CE80FA57-81D9-4F96-9939-8353C4A97BF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Top-down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Implemented by managers at a high level in organization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Result of radical restructuring &amp; re-engineering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More resistance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18436" name="Rectangle 8">
            <a:extLst>
              <a:ext uri="{FF2B5EF4-FFF2-40B4-BE49-F238E27FC236}">
                <a16:creationId xmlns:a16="http://schemas.microsoft.com/office/drawing/2014/main" id="{151AF0CE-4064-4955-9BD7-61D584261197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Bottom-up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Implemented by employees at low levels and rises over time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All levels involved in change process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Less resistance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38916" name="Rectangle 4">
            <a:extLst>
              <a:ext uri="{FF2B5EF4-FFF2-40B4-BE49-F238E27FC236}">
                <a16:creationId xmlns:a16="http://schemas.microsoft.com/office/drawing/2014/main" id="{E0D73C4C-3B19-49CB-858F-868C211984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2863" y="3141663"/>
            <a:ext cx="34671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tx2"/>
              </a:buClr>
              <a:buSzPct val="115000"/>
              <a:buFont typeface="Wingdings" pitchFamily="2" charset="2"/>
              <a:buNone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F6B70A48-050A-4EEB-B3FB-3070EAC91E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141663"/>
            <a:ext cx="36957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tx2"/>
              </a:buClr>
              <a:buSzPct val="115000"/>
              <a:buFont typeface="Wingdings" pitchFamily="2" charset="2"/>
              <a:buNone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18439" name="Picture 9" descr="MCPE01567_0000[1]">
            <a:extLst>
              <a:ext uri="{FF2B5EF4-FFF2-40B4-BE49-F238E27FC236}">
                <a16:creationId xmlns:a16="http://schemas.microsoft.com/office/drawing/2014/main" id="{86B41F72-49EA-4D67-B46D-30D077D1E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260350"/>
            <a:ext cx="20161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/>
      <p:bldP spid="3891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5932889-AFF7-4CDD-8F4A-623E268F59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>
                <a:solidFill>
                  <a:schemeClr val="tx1"/>
                </a:solidFill>
              </a:rPr>
              <a:t>Reasons for resistance </a:t>
            </a:r>
            <a:br>
              <a:rPr lang="en-US" sz="4000" b="1" dirty="0">
                <a:solidFill>
                  <a:schemeClr val="tx1"/>
                </a:solidFill>
              </a:rPr>
            </a:br>
            <a:r>
              <a:rPr lang="en-US" sz="2800" b="1" dirty="0">
                <a:solidFill>
                  <a:schemeClr val="tx1"/>
                </a:solidFill>
              </a:rPr>
              <a:t>(Kotter &amp; Schlesinger)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C18D63D3-149A-4C30-8477-5C9D96DCCB99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395288" y="2060848"/>
            <a:ext cx="4097337" cy="4035152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Parochial Self Interest</a:t>
            </a:r>
            <a:endParaRPr lang="en-US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Focus on own best interests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Violation of psychological contract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Misunderstanding/Lack of Trust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Don’t understand implications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Poor relationships</a:t>
            </a:r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3FD8DEA0-966F-4964-92C6-A56746965B6F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4645025" y="2060848"/>
            <a:ext cx="4248150" cy="4035152"/>
          </a:xfrm>
        </p:spPr>
        <p:txBody>
          <a:bodyPr>
            <a:normAutofit/>
          </a:bodyPr>
          <a:lstStyle/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Different Assessment</a:t>
            </a:r>
            <a:endParaRPr lang="en-US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Access to different information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Different interpretations: belief that change not right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Low Tolerance for Change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Fear at not being able to cope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Too much/too quickly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Bloody mindedness</a:t>
            </a: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do people resist change?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5850" y="2800634"/>
            <a:ext cx="3482975" cy="1869508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10125" y="2633115"/>
            <a:ext cx="3484563" cy="2210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169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9F168B6-5108-436E-A020-24E770D020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Dealing with resistance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3F59116B-541E-450B-BB50-87225187E92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132857"/>
            <a:ext cx="7467600" cy="3240360"/>
          </a:xfrm>
        </p:spPr>
        <p:txBody>
          <a:bodyPr/>
          <a:lstStyle/>
          <a:p>
            <a:pPr eaLnBrk="1" hangingPunct="1"/>
            <a:r>
              <a:rPr lang="en-US" altLang="en-US" dirty="0"/>
              <a:t>Education and Communication</a:t>
            </a:r>
          </a:p>
          <a:p>
            <a:pPr eaLnBrk="1" hangingPunct="1"/>
            <a:r>
              <a:rPr lang="en-US" altLang="en-US" dirty="0"/>
              <a:t>Participation and Empowerment</a:t>
            </a:r>
          </a:p>
          <a:p>
            <a:pPr eaLnBrk="1" hangingPunct="1"/>
            <a:r>
              <a:rPr lang="en-US" altLang="en-US" dirty="0"/>
              <a:t>Building support and commitment</a:t>
            </a:r>
          </a:p>
          <a:p>
            <a:pPr eaLnBrk="1" hangingPunct="1"/>
            <a:r>
              <a:rPr lang="en-US" altLang="en-US" dirty="0"/>
              <a:t>Bargaining and Negotiation</a:t>
            </a:r>
          </a:p>
          <a:p>
            <a:pPr eaLnBrk="1" hangingPunct="1"/>
            <a:r>
              <a:rPr lang="en-US" altLang="en-US" dirty="0"/>
              <a:t>Selecting people who accept change</a:t>
            </a:r>
          </a:p>
          <a:p>
            <a:pPr eaLnBrk="1" hangingPunct="1"/>
            <a:r>
              <a:rPr lang="en-US" altLang="en-US" dirty="0"/>
              <a:t>Manipulation</a:t>
            </a:r>
          </a:p>
          <a:p>
            <a:pPr eaLnBrk="1" hangingPunct="1"/>
            <a:r>
              <a:rPr lang="en-US" altLang="en-US" dirty="0"/>
              <a:t>Coercion</a:t>
            </a:r>
          </a:p>
          <a:p>
            <a:pPr algn="r" eaLnBrk="1" hangingPunct="1">
              <a:spcBef>
                <a:spcPct val="0"/>
              </a:spcBef>
              <a:buClr>
                <a:schemeClr val="bg1"/>
              </a:buClr>
              <a:buFontTx/>
              <a:buNone/>
            </a:pPr>
            <a:r>
              <a:rPr lang="en-US" altLang="en-US" b="1" dirty="0"/>
              <a:t>Robbins et al (2010</a:t>
            </a:r>
            <a:r>
              <a:rPr lang="en-US" altLang="en-US" b="1" dirty="0">
                <a:latin typeface="Californian FB" panose="0207040306080B030204" pitchFamily="18" charset="0"/>
              </a:rPr>
              <a:t>)</a:t>
            </a:r>
          </a:p>
          <a:p>
            <a:pPr algn="r" eaLnBrk="1" hangingPunct="1">
              <a:buFont typeface="Wingdings" panose="05000000000000000000" pitchFamily="2" charset="2"/>
              <a:buNone/>
            </a:pPr>
            <a:endParaRPr lang="en-GB" altLang="en-US" dirty="0">
              <a:solidFill>
                <a:schemeClr val="accent2"/>
              </a:solidFill>
              <a:latin typeface="Calisto MT" panose="0204060305050503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7067128" cy="101122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Resistance to Change (</a:t>
            </a:r>
            <a:r>
              <a:rPr lang="en-GB" b="1" dirty="0" err="1">
                <a:solidFill>
                  <a:schemeClr val="tx1"/>
                </a:solidFill>
              </a:rPr>
              <a:t>Hannigan</a:t>
            </a:r>
            <a:r>
              <a:rPr lang="en-GB" b="1" dirty="0">
                <a:solidFill>
                  <a:schemeClr val="tx1"/>
                </a:solidFill>
              </a:rPr>
              <a:t>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2060848"/>
            <a:ext cx="8401080" cy="3958952"/>
          </a:xfrm>
        </p:spPr>
        <p:txBody>
          <a:bodyPr>
            <a:normAutofit/>
          </a:bodyPr>
          <a:lstStyle/>
          <a:p>
            <a:r>
              <a:rPr lang="en-GB" sz="2800" b="1" dirty="0"/>
              <a:t>Security</a:t>
            </a:r>
            <a:r>
              <a:rPr lang="en-GB" sz="2800" dirty="0"/>
              <a:t> – ‘we don’t know where we stand’</a:t>
            </a:r>
          </a:p>
          <a:p>
            <a:r>
              <a:rPr lang="en-GB" sz="2800" b="1" dirty="0"/>
              <a:t>Competence</a:t>
            </a:r>
            <a:r>
              <a:rPr lang="en-GB" sz="2800" dirty="0"/>
              <a:t> – ‘we don’t know what to do’</a:t>
            </a:r>
          </a:p>
          <a:p>
            <a:r>
              <a:rPr lang="en-GB" sz="2800" b="1" dirty="0"/>
              <a:t>Relationships</a:t>
            </a:r>
            <a:r>
              <a:rPr lang="en-GB" sz="2800" dirty="0"/>
              <a:t> – ‘we don’t know who the boss is’</a:t>
            </a:r>
          </a:p>
          <a:p>
            <a:r>
              <a:rPr lang="en-GB" sz="2800" b="1" dirty="0"/>
              <a:t>Territory</a:t>
            </a:r>
            <a:r>
              <a:rPr lang="en-GB" sz="2800" dirty="0"/>
              <a:t> – ‘ we don’t know where we will be working or with whom’</a:t>
            </a:r>
          </a:p>
          <a:p>
            <a:r>
              <a:rPr lang="en-GB" sz="2800" b="1" dirty="0"/>
              <a:t>Direction</a:t>
            </a:r>
            <a:r>
              <a:rPr lang="en-GB" sz="2800" dirty="0"/>
              <a:t> – ‘why is this happening?’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A226CFB-10B8-4462-B892-F78DA3C77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Coping Cycle (Kubler Ross, 1969)</a:t>
            </a:r>
            <a:endParaRPr lang="en-GB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2EF592-54F2-4E7E-A6D6-B6CD156CD6C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86868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Denial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Anger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Bargaining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Acceptance</a:t>
            </a:r>
          </a:p>
        </p:txBody>
      </p:sp>
      <p:pic>
        <p:nvPicPr>
          <p:cNvPr id="23556" name="Picture 3">
            <a:extLst>
              <a:ext uri="{FF2B5EF4-FFF2-40B4-BE49-F238E27FC236}">
                <a16:creationId xmlns:a16="http://schemas.microsoft.com/office/drawing/2014/main" id="{8484496C-E79A-45C3-A26F-41F9AC9D4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013" y="2133600"/>
            <a:ext cx="53435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9CB7C-45FC-4275-9D12-8BF34CF5C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Performance and Stress (Yerkes-Dodson law, 1908)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1FA4FEF4-1D0C-44DC-9AEB-16E8484F22E5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390650"/>
            <a:ext cx="6119812" cy="492125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>
            <a:extLst>
              <a:ext uri="{FF2B5EF4-FFF2-40B4-BE49-F238E27FC236}">
                <a16:creationId xmlns:a16="http://schemas.microsoft.com/office/drawing/2014/main" id="{75CE3A42-26F0-4090-9F12-99D779866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</a:rPr>
              <a:t>Lewin three step change process</a:t>
            </a:r>
          </a:p>
        </p:txBody>
      </p:sp>
      <p:pic>
        <p:nvPicPr>
          <p:cNvPr id="26627" name="Picture 5">
            <a:extLst>
              <a:ext uri="{FF2B5EF4-FFF2-40B4-BE49-F238E27FC236}">
                <a16:creationId xmlns:a16="http://schemas.microsoft.com/office/drawing/2014/main" id="{EAE446B1-E418-47CD-8A0E-379FA50ED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420938"/>
            <a:ext cx="8208963" cy="2598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5336DF65-6CD5-4C63-AA1A-5BD2F41E6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Approaches to Change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405F215-171F-4FDF-A480-44C38008F9B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chemeClr val="hlink"/>
              </a:buClr>
              <a:buSzPct val="95000"/>
            </a:pPr>
            <a:endParaRPr lang="en-GB" altLang="en-US" sz="2800" b="1" dirty="0"/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b="1" dirty="0"/>
              <a:t>Planned Change</a:t>
            </a:r>
            <a:r>
              <a:rPr lang="en-GB" altLang="en-US" sz="2800" dirty="0"/>
              <a:t> - </a:t>
            </a:r>
            <a:r>
              <a:rPr lang="en-US" altLang="en-US" sz="2800" dirty="0"/>
              <a:t>Lewin (1958)  Movement from one </a:t>
            </a:r>
            <a:r>
              <a:rPr lang="en-US" altLang="en-US" sz="2800" b="1" dirty="0"/>
              <a:t>fixed state</a:t>
            </a:r>
            <a:r>
              <a:rPr lang="en-US" altLang="en-US" sz="2800" dirty="0"/>
              <a:t> (equilibrium) to another - Series of </a:t>
            </a:r>
            <a:r>
              <a:rPr lang="en-US" altLang="en-US" sz="2800" b="1" dirty="0"/>
              <a:t>planned</a:t>
            </a:r>
            <a:r>
              <a:rPr lang="en-US" altLang="en-US" sz="2800" dirty="0"/>
              <a:t> steps </a:t>
            </a:r>
            <a:endParaRPr lang="en-GB" altLang="en-US" sz="2800" dirty="0"/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b="1" dirty="0"/>
              <a:t>Unplanned Change-</a:t>
            </a:r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dirty="0"/>
              <a:t>Can cause organisation/individual chaos. </a:t>
            </a:r>
            <a:r>
              <a:rPr lang="en-GB" altLang="en-US" sz="2800" dirty="0" err="1"/>
              <a:t>Oganisations</a:t>
            </a:r>
            <a:r>
              <a:rPr lang="en-GB" altLang="en-US" sz="2800" dirty="0"/>
              <a:t> need to have built system and resilience in managers/employees to manage this ‘unplanned’ change.</a:t>
            </a:r>
          </a:p>
        </p:txBody>
      </p:sp>
    </p:spTree>
    <p:extLst>
      <p:ext uri="{BB962C8B-B14F-4D97-AF65-F5344CB8AC3E}">
        <p14:creationId xmlns:p14="http://schemas.microsoft.com/office/powerpoint/2010/main" val="2607533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F7DAD-822A-44CD-B120-9F16DD9C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latin typeface="Arial" pitchFamily="34" charset="0"/>
                <a:cs typeface="Arial" pitchFamily="34" charset="0"/>
              </a:rPr>
              <a:t>Kotter’s model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623BDA79-B8E8-4820-B8A2-9D9F114FD7A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1600" b="1" dirty="0"/>
              <a:t>Kotter’s 8 stage model – Kotter (1995)</a:t>
            </a:r>
            <a:endParaRPr lang="en-US" altLang="en-US" sz="1600" dirty="0"/>
          </a:p>
          <a:p>
            <a:pPr eaLnBrk="1" hangingPunct="1">
              <a:buClr>
                <a:schemeClr val="hlink"/>
              </a:buClr>
              <a:buSzPct val="95000"/>
              <a:buFont typeface="Wingdings" panose="05000000000000000000" pitchFamily="2" charset="2"/>
              <a:buNone/>
            </a:pPr>
            <a:r>
              <a:rPr lang="en-GB" altLang="en-US" sz="1600" b="1" dirty="0"/>
              <a:t>	</a:t>
            </a:r>
            <a:r>
              <a:rPr lang="en-GB" altLang="en-US" sz="1600" dirty="0"/>
              <a:t>Eight sequential steps to overcome typical problems that arise when introducing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Establish a sense of urgency – creating a compelling reason for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Form a coalition to lead the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Create a new vision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Communicate the vision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Empower others to act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 for and create short term wins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Evaluate changes and make adjustments as appropriate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Reinforce the new changes – consolidate the new behaviours etc. 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954</TotalTime>
  <Words>493</Words>
  <Application>Microsoft Office PowerPoint</Application>
  <PresentationFormat>On-screen Show (4:3)</PresentationFormat>
  <Paragraphs>96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Californian FB</vt:lpstr>
      <vt:lpstr>Calisto MT</vt:lpstr>
      <vt:lpstr>Gill Sans MT</vt:lpstr>
      <vt:lpstr>Wingdings</vt:lpstr>
      <vt:lpstr>Gallery</vt:lpstr>
      <vt:lpstr>The Management of Change</vt:lpstr>
      <vt:lpstr>Perspective on change</vt:lpstr>
      <vt:lpstr>Resistance to Change</vt:lpstr>
      <vt:lpstr>People tend to resist change, even when the benefits of change are evident</vt:lpstr>
      <vt:lpstr>Types of change</vt:lpstr>
      <vt:lpstr>Reasons for resistance  (Kotter &amp; Schlesinger)</vt:lpstr>
      <vt:lpstr>Why do people resist change?</vt:lpstr>
      <vt:lpstr>Dealing with resistance</vt:lpstr>
      <vt:lpstr>Resistance to Change (Hannigan, 2008)</vt:lpstr>
      <vt:lpstr>Coping Cycle (Kubler Ross, 1969)</vt:lpstr>
      <vt:lpstr>Performance and Stress (Yerkes-Dodson law, 1908)</vt:lpstr>
      <vt:lpstr>Lewin three step change process</vt:lpstr>
      <vt:lpstr>Approaches to Change</vt:lpstr>
      <vt:lpstr>Kotter’s model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111</cp:revision>
  <cp:lastPrinted>2017-02-23T10:47:49Z</cp:lastPrinted>
  <dcterms:created xsi:type="dcterms:W3CDTF">2009-10-31T21:49:07Z</dcterms:created>
  <dcterms:modified xsi:type="dcterms:W3CDTF">2023-10-19T13:42:00Z</dcterms:modified>
</cp:coreProperties>
</file>