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7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393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5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02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651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60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999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3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4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532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316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87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D5F8EB-3F32-44DC-A4D4-D9883F98E681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3E4455-FE1D-459D-B2C6-A19E305F9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95922-39D3-45D6-53D7-CD4C2BD68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/>
              <a:t>HPAN4016 People’s Worlds: Interactions with the Environment </a:t>
            </a:r>
            <a:r>
              <a:rPr lang="en-GB" b="1" dirty="0"/>
              <a:t>Vernacular building styles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864BCD9-AE1D-8860-29DC-DE36264E5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17784"/>
            <a:ext cx="7886700" cy="487508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1600" dirty="0">
                <a:solidFill>
                  <a:srgbClr val="1D2125"/>
                </a:solidFill>
                <a:latin typeface="-apple-system"/>
              </a:rPr>
              <a:t>All drawings on the following </a:t>
            </a:r>
          </a:p>
          <a:p>
            <a:pPr marL="0" indent="0" algn="l">
              <a:buNone/>
            </a:pPr>
            <a:r>
              <a:rPr lang="en-GB" sz="1600" dirty="0">
                <a:solidFill>
                  <a:srgbClr val="1D2125"/>
                </a:solidFill>
                <a:latin typeface="-apple-system"/>
              </a:rPr>
              <a:t>slides are from: </a:t>
            </a:r>
          </a:p>
          <a:p>
            <a:pPr marL="0" indent="0" algn="l">
              <a:buNone/>
            </a:pPr>
            <a:endParaRPr lang="en-GB" sz="1600" dirty="0">
              <a:solidFill>
                <a:srgbClr val="1D2125"/>
              </a:solidFill>
              <a:latin typeface="-apple-system"/>
            </a:endParaRPr>
          </a:p>
          <a:p>
            <a:pPr marL="0" indent="0" algn="l">
              <a:buNone/>
            </a:pPr>
            <a:r>
              <a:rPr lang="en-GB" sz="1400" b="1" dirty="0">
                <a:solidFill>
                  <a:srgbClr val="1D2125"/>
                </a:solidFill>
                <a:latin typeface="-apple-system"/>
              </a:rPr>
              <a:t>Mitchell, M and Bevan, A. </a:t>
            </a:r>
            <a:r>
              <a:rPr lang="en-GB" sz="1400" b="1">
                <a:solidFill>
                  <a:srgbClr val="1D2125"/>
                </a:solidFill>
                <a:latin typeface="-apple-system"/>
              </a:rPr>
              <a:t>(1992) </a:t>
            </a:r>
            <a:endParaRPr lang="en-GB" sz="1400" b="1" dirty="0">
              <a:solidFill>
                <a:srgbClr val="1D2125"/>
              </a:solidFill>
              <a:latin typeface="-apple-system"/>
            </a:endParaRPr>
          </a:p>
          <a:p>
            <a:pPr marL="0" indent="0" algn="l">
              <a:buNone/>
            </a:pPr>
            <a:r>
              <a:rPr lang="en-GB" sz="1400" b="1" i="1" dirty="0">
                <a:solidFill>
                  <a:srgbClr val="1D2125"/>
                </a:solidFill>
                <a:latin typeface="-apple-system"/>
              </a:rPr>
              <a:t>Culture, Cash and Housing: Community</a:t>
            </a:r>
          </a:p>
          <a:p>
            <a:pPr marL="0" indent="0" algn="l">
              <a:buNone/>
            </a:pPr>
            <a:r>
              <a:rPr lang="en-GB" sz="1400" b="1" i="1" dirty="0">
                <a:solidFill>
                  <a:srgbClr val="1D2125"/>
                </a:solidFill>
                <a:latin typeface="-apple-system"/>
              </a:rPr>
              <a:t>and Tradition in Low-Income Building</a:t>
            </a:r>
            <a:r>
              <a:rPr lang="en-GB" sz="1400" b="1" dirty="0">
                <a:solidFill>
                  <a:srgbClr val="1D2125"/>
                </a:solidFill>
                <a:latin typeface="-apple-system"/>
              </a:rPr>
              <a:t>. </a:t>
            </a:r>
          </a:p>
          <a:p>
            <a:pPr marL="0" indent="0" algn="l">
              <a:buNone/>
            </a:pPr>
            <a:r>
              <a:rPr lang="en-GB" sz="1400" b="1" dirty="0">
                <a:solidFill>
                  <a:srgbClr val="1D2125"/>
                </a:solidFill>
                <a:latin typeface="-apple-system"/>
              </a:rPr>
              <a:t>London: VSO/</a:t>
            </a:r>
            <a:r>
              <a:rPr lang="en-GB" sz="1400" b="1" dirty="0" err="1">
                <a:solidFill>
                  <a:srgbClr val="1D2125"/>
                </a:solidFill>
                <a:latin typeface="-apple-system"/>
              </a:rPr>
              <a:t>ITPublications</a:t>
            </a:r>
            <a:endParaRPr lang="en-GB" sz="1400" b="1" dirty="0">
              <a:solidFill>
                <a:srgbClr val="1D2125"/>
              </a:solidFill>
              <a:latin typeface="-apple-system"/>
            </a:endParaRPr>
          </a:p>
          <a:p>
            <a:pPr marL="0" indent="0" algn="l">
              <a:buNone/>
            </a:pPr>
            <a:endParaRPr lang="en-GB" sz="1600" b="0" i="1" dirty="0">
              <a:solidFill>
                <a:srgbClr val="1D2125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endParaRPr lang="en-GB" sz="1600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1D2125"/>
                </a:solidFill>
                <a:effectLst/>
                <a:latin typeface="-apple-system"/>
              </a:rPr>
              <a:t>Every human society exists in a specific landscape and, traditionally, uses materials provided in that landscape to create shelter. In that context, vernacular building can tell us a lot about ways of living, culture and beliefs.</a:t>
            </a:r>
          </a:p>
          <a:p>
            <a:pPr marL="0" indent="0" algn="l">
              <a:buNone/>
            </a:pPr>
            <a:r>
              <a:rPr lang="en-GB" sz="1600" b="0" i="0" dirty="0">
                <a:solidFill>
                  <a:srgbClr val="1D2125"/>
                </a:solidFill>
                <a:effectLst/>
                <a:latin typeface="-apple-system"/>
              </a:rPr>
              <a:t>Learning to "read" vernacular building adds a great deal to the anthropologist's skillset. It also brings new insights for writers of many different genres: paying attention to architectural detail and to the way that the use of built space mediates culture, security, comfort and mood.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" name="Picture 11" descr="A large building with a mountain in the background&#10;&#10;AI-generated content may be incorrect.">
            <a:extLst>
              <a:ext uri="{FF2B5EF4-FFF2-40B4-BE49-F238E27FC236}">
                <a16:creationId xmlns:a16="http://schemas.microsoft.com/office/drawing/2014/main" id="{BE37E690-5EE1-9003-CA20-3CB1C1A5B6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075" y="1533647"/>
            <a:ext cx="42291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671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559D7-CB19-44F0-89E5-56C0E722D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Draa Valley, Morocco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511E1F-E9A4-9988-C72A-9AD293A9B4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0650" y="1328737"/>
            <a:ext cx="7220348" cy="4600576"/>
          </a:xfrm>
        </p:spPr>
      </p:pic>
    </p:spTree>
    <p:extLst>
      <p:ext uri="{BB962C8B-B14F-4D97-AF65-F5344CB8AC3E}">
        <p14:creationId xmlns:p14="http://schemas.microsoft.com/office/powerpoint/2010/main" val="3082079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67E15-13EF-9F26-D032-325E36A25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Rammed earth construction</a:t>
            </a:r>
            <a:br>
              <a:rPr lang="en-GB" b="1" dirty="0"/>
            </a:br>
            <a:r>
              <a:rPr lang="en-GB" sz="2400" b="1" dirty="0"/>
              <a:t>(Draa Valley, Morocco)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95A70D-CEF2-A1DC-87C5-9952B44045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3105" y="1487156"/>
            <a:ext cx="5356584" cy="4541452"/>
          </a:xfrm>
        </p:spPr>
      </p:pic>
    </p:spTree>
    <p:extLst>
      <p:ext uri="{BB962C8B-B14F-4D97-AF65-F5344CB8AC3E}">
        <p14:creationId xmlns:p14="http://schemas.microsoft.com/office/powerpoint/2010/main" val="2982288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482B3-E244-BF2D-7163-68161D90C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Asir Mountains, Saudi Arabia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59783DC-B263-C9FE-E462-800CCFE9B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0030" y="1240082"/>
            <a:ext cx="5292027" cy="4742372"/>
          </a:xfrm>
        </p:spPr>
      </p:pic>
    </p:spTree>
    <p:extLst>
      <p:ext uri="{BB962C8B-B14F-4D97-AF65-F5344CB8AC3E}">
        <p14:creationId xmlns:p14="http://schemas.microsoft.com/office/powerpoint/2010/main" val="3864397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C8A0F-E7C4-F075-63FF-B56E6B46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Mundari homestead, </a:t>
            </a:r>
            <a:r>
              <a:rPr lang="en-GB" sz="2800" b="1" dirty="0"/>
              <a:t>southern Sudan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5919C8C-985C-B1BF-2277-24C406C06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3512" y="1690689"/>
            <a:ext cx="6082328" cy="4338636"/>
          </a:xfrm>
        </p:spPr>
      </p:pic>
    </p:spTree>
    <p:extLst>
      <p:ext uri="{BB962C8B-B14F-4D97-AF65-F5344CB8AC3E}">
        <p14:creationId xmlns:p14="http://schemas.microsoft.com/office/powerpoint/2010/main" val="2937829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90644-C4A5-9E77-90A0-CBB0C6EA6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Cultural symbolism in village layout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9FC532-75A5-30F9-385E-26AD6C83FC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25183" y="994787"/>
            <a:ext cx="4340259" cy="4984587"/>
          </a:xfrm>
        </p:spPr>
      </p:pic>
    </p:spTree>
    <p:extLst>
      <p:ext uri="{BB962C8B-B14F-4D97-AF65-F5344CB8AC3E}">
        <p14:creationId xmlns:p14="http://schemas.microsoft.com/office/powerpoint/2010/main" val="1760182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8ABFA-D07C-F892-402D-19C6D6C60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Hot, humid climates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20E165-FB2F-AC96-C407-A8CEBE3A99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0204" y="1298803"/>
            <a:ext cx="5155747" cy="4832840"/>
          </a:xfrm>
        </p:spPr>
      </p:pic>
    </p:spTree>
    <p:extLst>
      <p:ext uri="{BB962C8B-B14F-4D97-AF65-F5344CB8AC3E}">
        <p14:creationId xmlns:p14="http://schemas.microsoft.com/office/powerpoint/2010/main" val="1838275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36E31-D0B3-AF0D-D8C9-BBA79BC6D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Hot, humid climates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60D03D-F139-359C-DB29-6D30F6988F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9154" y="1196181"/>
            <a:ext cx="5803234" cy="4976019"/>
          </a:xfrm>
        </p:spPr>
      </p:pic>
    </p:spTree>
    <p:extLst>
      <p:ext uri="{BB962C8B-B14F-4D97-AF65-F5344CB8AC3E}">
        <p14:creationId xmlns:p14="http://schemas.microsoft.com/office/powerpoint/2010/main" val="1311616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AEBC-2345-01CC-3C9E-604A8A61B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 and Change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6EFD4C-0E7A-CEC0-35E0-8A64A3D031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9402" y="1458118"/>
            <a:ext cx="6444848" cy="4514057"/>
          </a:xfrm>
        </p:spPr>
      </p:pic>
    </p:spTree>
    <p:extLst>
      <p:ext uri="{BB962C8B-B14F-4D97-AF65-F5344CB8AC3E}">
        <p14:creationId xmlns:p14="http://schemas.microsoft.com/office/powerpoint/2010/main" val="2383291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</TotalTime>
  <Words>183</Words>
  <Application>Microsoft Office PowerPoint</Application>
  <PresentationFormat>On-screen Show (4:3)</PresentationFormat>
  <Paragraphs>20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-apple-system</vt:lpstr>
      <vt:lpstr>Aptos</vt:lpstr>
      <vt:lpstr>Aptos Display</vt:lpstr>
      <vt:lpstr>Arial</vt:lpstr>
      <vt:lpstr>Office Theme</vt:lpstr>
      <vt:lpstr>HPAN4016 People’s Worlds: Interactions with the Environment Vernacular building styles</vt:lpstr>
      <vt:lpstr>Draa Valley, Morocco</vt:lpstr>
      <vt:lpstr>Rammed earth construction (Draa Valley, Morocco)</vt:lpstr>
      <vt:lpstr>Asir Mountains, Saudi Arabia</vt:lpstr>
      <vt:lpstr>Mundari homestead, southern Sudan</vt:lpstr>
      <vt:lpstr>Cultural symbolism in village layout</vt:lpstr>
      <vt:lpstr>Hot, humid climates</vt:lpstr>
      <vt:lpstr>Hot, humid climates</vt:lpstr>
      <vt:lpstr>Tradition and Change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Andy Bevan</dc:creator>
  <cp:lastModifiedBy>Andy Bevan</cp:lastModifiedBy>
  <cp:revision>7</cp:revision>
  <dcterms:created xsi:type="dcterms:W3CDTF">2025-02-21T14:41:44Z</dcterms:created>
  <dcterms:modified xsi:type="dcterms:W3CDTF">2025-02-25T15:01:58Z</dcterms:modified>
</cp:coreProperties>
</file>