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3"/>
  </p:notesMasterIdLst>
  <p:sldIdLst>
    <p:sldId id="256" r:id="rId7"/>
    <p:sldId id="444" r:id="rId8"/>
    <p:sldId id="361" r:id="rId9"/>
    <p:sldId id="430" r:id="rId10"/>
    <p:sldId id="431" r:id="rId11"/>
    <p:sldId id="294" r:id="rId12"/>
    <p:sldId id="295" r:id="rId13"/>
    <p:sldId id="296" r:id="rId14"/>
    <p:sldId id="297" r:id="rId15"/>
    <p:sldId id="298" r:id="rId16"/>
    <p:sldId id="301" r:id="rId17"/>
    <p:sldId id="432" r:id="rId18"/>
    <p:sldId id="260" r:id="rId19"/>
    <p:sldId id="262" r:id="rId20"/>
    <p:sldId id="263" r:id="rId21"/>
    <p:sldId id="264" r:id="rId22"/>
    <p:sldId id="267" r:id="rId23"/>
    <p:sldId id="276" r:id="rId24"/>
    <p:sldId id="441" r:id="rId25"/>
    <p:sldId id="442" r:id="rId26"/>
    <p:sldId id="268" r:id="rId27"/>
    <p:sldId id="269" r:id="rId28"/>
    <p:sldId id="272" r:id="rId29"/>
    <p:sldId id="275" r:id="rId30"/>
    <p:sldId id="282" r:id="rId31"/>
    <p:sldId id="283" r:id="rId32"/>
    <p:sldId id="284" r:id="rId33"/>
    <p:sldId id="433" r:id="rId34"/>
    <p:sldId id="434" r:id="rId35"/>
    <p:sldId id="435" r:id="rId36"/>
    <p:sldId id="436" r:id="rId37"/>
    <p:sldId id="437" r:id="rId38"/>
    <p:sldId id="438" r:id="rId39"/>
    <p:sldId id="439" r:id="rId40"/>
    <p:sldId id="308" r:id="rId41"/>
    <p:sldId id="40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96327"/>
  </p:normalViewPr>
  <p:slideViewPr>
    <p:cSldViewPr snapToGrid="0" snapToObjects="1">
      <p:cViewPr varScale="1">
        <p:scale>
          <a:sx n="82" d="100"/>
          <a:sy n="82" d="100"/>
        </p:scale>
        <p:origin x="57"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notesMaster" Target="notesMasters/notesMaster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a:t>
          </a:r>
          <a:r>
            <a:rPr lang="en-GB"/>
            <a:t>that can influence organisations.</a:t>
          </a:r>
          <a:endParaRPr lang="en-GB" dirty="0"/>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3C9D43-B0F9-44CF-8014-DEF2B6D4F6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8110EB7-0EB2-4CEA-B4ED-931B9405A408}">
      <dgm:prSet phldrT="[Text]"/>
      <dgm:spPr/>
      <dgm:t>
        <a:bodyPr/>
        <a:lstStyle/>
        <a:p>
          <a:r>
            <a:rPr lang="en-GB" dirty="0"/>
            <a:t>Encourage decision making</a:t>
          </a:r>
        </a:p>
      </dgm:t>
    </dgm:pt>
    <dgm:pt modelId="{FE49763A-F8B0-4482-B98C-662748280FF3}" type="parTrans" cxnId="{7654D069-4A42-4B48-A8AA-2C2A5FC14D98}">
      <dgm:prSet/>
      <dgm:spPr/>
      <dgm:t>
        <a:bodyPr/>
        <a:lstStyle/>
        <a:p>
          <a:endParaRPr lang="en-GB"/>
        </a:p>
      </dgm:t>
    </dgm:pt>
    <dgm:pt modelId="{EBEA9530-342C-4658-80BE-ADEA26D8335B}" type="sibTrans" cxnId="{7654D069-4A42-4B48-A8AA-2C2A5FC14D98}">
      <dgm:prSet/>
      <dgm:spPr/>
      <dgm:t>
        <a:bodyPr/>
        <a:lstStyle/>
        <a:p>
          <a:endParaRPr lang="en-GB"/>
        </a:p>
      </dgm:t>
    </dgm:pt>
    <dgm:pt modelId="{92613D05-D3A8-4A70-997B-5BB9BA62D2F4}">
      <dgm:prSet phldrT="[Text]"/>
      <dgm:spPr/>
      <dgm:t>
        <a:bodyPr/>
        <a:lstStyle/>
        <a:p>
          <a:r>
            <a:rPr lang="en-GB" dirty="0"/>
            <a:t>Sharing of information</a:t>
          </a:r>
        </a:p>
      </dgm:t>
    </dgm:pt>
    <dgm:pt modelId="{1D5F7FD2-54B6-4F24-B470-F3F719934263}" type="parTrans" cxnId="{B92F5EF4-1FB8-4C64-B3FB-AA34D5317EB9}">
      <dgm:prSet/>
      <dgm:spPr/>
      <dgm:t>
        <a:bodyPr/>
        <a:lstStyle/>
        <a:p>
          <a:endParaRPr lang="en-GB"/>
        </a:p>
      </dgm:t>
    </dgm:pt>
    <dgm:pt modelId="{4AC30DF3-2081-435F-BC9F-F1AE66107C9C}" type="sibTrans" cxnId="{B92F5EF4-1FB8-4C64-B3FB-AA34D5317EB9}">
      <dgm:prSet/>
      <dgm:spPr/>
      <dgm:t>
        <a:bodyPr/>
        <a:lstStyle/>
        <a:p>
          <a:endParaRPr lang="en-GB"/>
        </a:p>
      </dgm:t>
    </dgm:pt>
    <dgm:pt modelId="{FB0FFF36-5F09-47CB-BC27-2A78C9C85EA9}">
      <dgm:prSet phldrT="[Text]"/>
      <dgm:spPr/>
      <dgm:t>
        <a:bodyPr/>
        <a:lstStyle/>
        <a:p>
          <a:r>
            <a:rPr lang="en-GB" dirty="0"/>
            <a:t>Truthful/straight forward </a:t>
          </a:r>
        </a:p>
      </dgm:t>
    </dgm:pt>
    <dgm:pt modelId="{6315781C-07ED-4D30-8423-8EE4672E5C4D}" type="parTrans" cxnId="{AD556DD7-0FF0-418C-AED0-54A41846FE3F}">
      <dgm:prSet/>
      <dgm:spPr/>
      <dgm:t>
        <a:bodyPr/>
        <a:lstStyle/>
        <a:p>
          <a:endParaRPr lang="en-GB"/>
        </a:p>
      </dgm:t>
    </dgm:pt>
    <dgm:pt modelId="{52BE9A58-CCD4-4925-9F5C-283441D1FA08}" type="sibTrans" cxnId="{AD556DD7-0FF0-418C-AED0-54A41846FE3F}">
      <dgm:prSet/>
      <dgm:spPr/>
      <dgm:t>
        <a:bodyPr/>
        <a:lstStyle/>
        <a:p>
          <a:endParaRPr lang="en-GB"/>
        </a:p>
      </dgm:t>
    </dgm:pt>
    <dgm:pt modelId="{AB488460-723D-4F23-AB8E-801DF1B147C6}">
      <dgm:prSet phldrT="[Text]"/>
      <dgm:spPr/>
      <dgm:t>
        <a:bodyPr/>
        <a:lstStyle/>
        <a:p>
          <a:r>
            <a:rPr lang="en-GB" dirty="0"/>
            <a:t>Retain only high effective people</a:t>
          </a:r>
        </a:p>
      </dgm:t>
    </dgm:pt>
    <dgm:pt modelId="{BE258D20-0106-43C2-9C36-6802340A0542}" type="parTrans" cxnId="{2D7E65D6-55E8-4ADE-B0F5-13B3488202FD}">
      <dgm:prSet/>
      <dgm:spPr/>
      <dgm:t>
        <a:bodyPr/>
        <a:lstStyle/>
        <a:p>
          <a:endParaRPr lang="en-GB"/>
        </a:p>
      </dgm:t>
    </dgm:pt>
    <dgm:pt modelId="{9A6C2BC1-7EF2-4033-B3B3-1709E0B922AA}" type="sibTrans" cxnId="{2D7E65D6-55E8-4ADE-B0F5-13B3488202FD}">
      <dgm:prSet/>
      <dgm:spPr/>
      <dgm:t>
        <a:bodyPr/>
        <a:lstStyle/>
        <a:p>
          <a:endParaRPr lang="en-GB"/>
        </a:p>
      </dgm:t>
    </dgm:pt>
    <dgm:pt modelId="{64A414A2-33C5-4F8E-B136-D8301117750B}">
      <dgm:prSet phldrT="[Text]"/>
      <dgm:spPr/>
      <dgm:t>
        <a:bodyPr/>
        <a:lstStyle/>
        <a:p>
          <a:r>
            <a:rPr lang="en-GB" dirty="0"/>
            <a:t>Avoid rules </a:t>
          </a:r>
        </a:p>
      </dgm:t>
    </dgm:pt>
    <dgm:pt modelId="{AB9B0C16-99BD-4F2B-AC19-811C4E555632}" type="parTrans" cxnId="{5DCFE50B-56B3-4BF9-A38D-A9925BA50C43}">
      <dgm:prSet/>
      <dgm:spPr/>
      <dgm:t>
        <a:bodyPr/>
        <a:lstStyle/>
        <a:p>
          <a:endParaRPr lang="en-GB"/>
        </a:p>
      </dgm:t>
    </dgm:pt>
    <dgm:pt modelId="{E3B06D03-9AF2-4855-96A6-B71CA4A7B268}" type="sibTrans" cxnId="{5DCFE50B-56B3-4BF9-A38D-A9925BA50C43}">
      <dgm:prSet/>
      <dgm:spPr/>
      <dgm:t>
        <a:bodyPr/>
        <a:lstStyle/>
        <a:p>
          <a:endParaRPr lang="en-GB"/>
        </a:p>
      </dgm:t>
    </dgm:pt>
    <dgm:pt modelId="{E74493F6-E8C0-455C-8E75-ED56C70471A8}" type="pres">
      <dgm:prSet presAssocID="{3C3C9D43-B0F9-44CF-8014-DEF2B6D4F69C}" presName="diagram" presStyleCnt="0">
        <dgm:presLayoutVars>
          <dgm:dir/>
          <dgm:resizeHandles val="exact"/>
        </dgm:presLayoutVars>
      </dgm:prSet>
      <dgm:spPr/>
    </dgm:pt>
    <dgm:pt modelId="{73BD1D4F-2DB6-4A17-8C72-885680285F1D}" type="pres">
      <dgm:prSet presAssocID="{E8110EB7-0EB2-4CEA-B4ED-931B9405A408}" presName="node" presStyleLbl="node1" presStyleIdx="0" presStyleCnt="5">
        <dgm:presLayoutVars>
          <dgm:bulletEnabled val="1"/>
        </dgm:presLayoutVars>
      </dgm:prSet>
      <dgm:spPr/>
    </dgm:pt>
    <dgm:pt modelId="{D1FF316A-5066-4E93-BDCD-9EE290717C44}" type="pres">
      <dgm:prSet presAssocID="{EBEA9530-342C-4658-80BE-ADEA26D8335B}" presName="sibTrans" presStyleCnt="0"/>
      <dgm:spPr/>
    </dgm:pt>
    <dgm:pt modelId="{C4493D63-7A42-4973-9DCF-330366E314A2}" type="pres">
      <dgm:prSet presAssocID="{92613D05-D3A8-4A70-997B-5BB9BA62D2F4}" presName="node" presStyleLbl="node1" presStyleIdx="1" presStyleCnt="5">
        <dgm:presLayoutVars>
          <dgm:bulletEnabled val="1"/>
        </dgm:presLayoutVars>
      </dgm:prSet>
      <dgm:spPr/>
    </dgm:pt>
    <dgm:pt modelId="{28E6BF25-97BA-48E5-8398-5E6288851571}" type="pres">
      <dgm:prSet presAssocID="{4AC30DF3-2081-435F-BC9F-F1AE66107C9C}" presName="sibTrans" presStyleCnt="0"/>
      <dgm:spPr/>
    </dgm:pt>
    <dgm:pt modelId="{CE268AB0-7830-4718-B57C-A58EA8FF5687}" type="pres">
      <dgm:prSet presAssocID="{FB0FFF36-5F09-47CB-BC27-2A78C9C85EA9}" presName="node" presStyleLbl="node1" presStyleIdx="2" presStyleCnt="5">
        <dgm:presLayoutVars>
          <dgm:bulletEnabled val="1"/>
        </dgm:presLayoutVars>
      </dgm:prSet>
      <dgm:spPr/>
    </dgm:pt>
    <dgm:pt modelId="{60B98E83-8530-4712-9515-15F79790DF69}" type="pres">
      <dgm:prSet presAssocID="{52BE9A58-CCD4-4925-9F5C-283441D1FA08}" presName="sibTrans" presStyleCnt="0"/>
      <dgm:spPr/>
    </dgm:pt>
    <dgm:pt modelId="{4E9CBB43-444F-4646-BFF3-9656567E732F}" type="pres">
      <dgm:prSet presAssocID="{AB488460-723D-4F23-AB8E-801DF1B147C6}" presName="node" presStyleLbl="node1" presStyleIdx="3" presStyleCnt="5">
        <dgm:presLayoutVars>
          <dgm:bulletEnabled val="1"/>
        </dgm:presLayoutVars>
      </dgm:prSet>
      <dgm:spPr/>
    </dgm:pt>
    <dgm:pt modelId="{93EC2A91-65DC-4ADA-845F-66FAB9A36E13}" type="pres">
      <dgm:prSet presAssocID="{9A6C2BC1-7EF2-4033-B3B3-1709E0B922AA}" presName="sibTrans" presStyleCnt="0"/>
      <dgm:spPr/>
    </dgm:pt>
    <dgm:pt modelId="{572631FF-B6B8-4A68-93CA-AE4B507CA784}" type="pres">
      <dgm:prSet presAssocID="{64A414A2-33C5-4F8E-B136-D8301117750B}" presName="node" presStyleLbl="node1" presStyleIdx="4" presStyleCnt="5">
        <dgm:presLayoutVars>
          <dgm:bulletEnabled val="1"/>
        </dgm:presLayoutVars>
      </dgm:prSet>
      <dgm:spPr/>
    </dgm:pt>
  </dgm:ptLst>
  <dgm:cxnLst>
    <dgm:cxn modelId="{5DCFE50B-56B3-4BF9-A38D-A9925BA50C43}" srcId="{3C3C9D43-B0F9-44CF-8014-DEF2B6D4F69C}" destId="{64A414A2-33C5-4F8E-B136-D8301117750B}" srcOrd="4" destOrd="0" parTransId="{AB9B0C16-99BD-4F2B-AC19-811C4E555632}" sibTransId="{E3B06D03-9AF2-4855-96A6-B71CA4A7B268}"/>
    <dgm:cxn modelId="{6ACD5434-80B4-4082-A03D-4B77EC5506B9}" type="presOf" srcId="{E8110EB7-0EB2-4CEA-B4ED-931B9405A408}" destId="{73BD1D4F-2DB6-4A17-8C72-885680285F1D}" srcOrd="0" destOrd="0" presId="urn:microsoft.com/office/officeart/2005/8/layout/default"/>
    <dgm:cxn modelId="{7654D069-4A42-4B48-A8AA-2C2A5FC14D98}" srcId="{3C3C9D43-B0F9-44CF-8014-DEF2B6D4F69C}" destId="{E8110EB7-0EB2-4CEA-B4ED-931B9405A408}" srcOrd="0" destOrd="0" parTransId="{FE49763A-F8B0-4482-B98C-662748280FF3}" sibTransId="{EBEA9530-342C-4658-80BE-ADEA26D8335B}"/>
    <dgm:cxn modelId="{720FAB7F-E0C7-41E1-83D9-69B2B050AD1B}" type="presOf" srcId="{64A414A2-33C5-4F8E-B136-D8301117750B}" destId="{572631FF-B6B8-4A68-93CA-AE4B507CA784}" srcOrd="0" destOrd="0" presId="urn:microsoft.com/office/officeart/2005/8/layout/default"/>
    <dgm:cxn modelId="{D4B46EA2-E83C-4E73-8ED1-BEDF410594A0}" type="presOf" srcId="{AB488460-723D-4F23-AB8E-801DF1B147C6}" destId="{4E9CBB43-444F-4646-BFF3-9656567E732F}" srcOrd="0" destOrd="0" presId="urn:microsoft.com/office/officeart/2005/8/layout/default"/>
    <dgm:cxn modelId="{8EC732CF-2CF0-453A-8248-05E77C67BC6E}" type="presOf" srcId="{FB0FFF36-5F09-47CB-BC27-2A78C9C85EA9}" destId="{CE268AB0-7830-4718-B57C-A58EA8FF5687}" srcOrd="0" destOrd="0" presId="urn:microsoft.com/office/officeart/2005/8/layout/default"/>
    <dgm:cxn modelId="{CA40A9D1-F66E-449F-B35F-A41E52AEE249}" type="presOf" srcId="{3C3C9D43-B0F9-44CF-8014-DEF2B6D4F69C}" destId="{E74493F6-E8C0-455C-8E75-ED56C70471A8}" srcOrd="0" destOrd="0" presId="urn:microsoft.com/office/officeart/2005/8/layout/default"/>
    <dgm:cxn modelId="{ED918FD4-973C-4534-86BF-0F0F93924728}" type="presOf" srcId="{92613D05-D3A8-4A70-997B-5BB9BA62D2F4}" destId="{C4493D63-7A42-4973-9DCF-330366E314A2}" srcOrd="0" destOrd="0" presId="urn:microsoft.com/office/officeart/2005/8/layout/default"/>
    <dgm:cxn modelId="{2D7E65D6-55E8-4ADE-B0F5-13B3488202FD}" srcId="{3C3C9D43-B0F9-44CF-8014-DEF2B6D4F69C}" destId="{AB488460-723D-4F23-AB8E-801DF1B147C6}" srcOrd="3" destOrd="0" parTransId="{BE258D20-0106-43C2-9C36-6802340A0542}" sibTransId="{9A6C2BC1-7EF2-4033-B3B3-1709E0B922AA}"/>
    <dgm:cxn modelId="{AD556DD7-0FF0-418C-AED0-54A41846FE3F}" srcId="{3C3C9D43-B0F9-44CF-8014-DEF2B6D4F69C}" destId="{FB0FFF36-5F09-47CB-BC27-2A78C9C85EA9}" srcOrd="2" destOrd="0" parTransId="{6315781C-07ED-4D30-8423-8EE4672E5C4D}" sibTransId="{52BE9A58-CCD4-4925-9F5C-283441D1FA08}"/>
    <dgm:cxn modelId="{B92F5EF4-1FB8-4C64-B3FB-AA34D5317EB9}" srcId="{3C3C9D43-B0F9-44CF-8014-DEF2B6D4F69C}" destId="{92613D05-D3A8-4A70-997B-5BB9BA62D2F4}" srcOrd="1" destOrd="0" parTransId="{1D5F7FD2-54B6-4F24-B470-F3F719934263}" sibTransId="{4AC30DF3-2081-435F-BC9F-F1AE66107C9C}"/>
    <dgm:cxn modelId="{4F156442-A7DC-4E45-AD69-E427D6632908}" type="presParOf" srcId="{E74493F6-E8C0-455C-8E75-ED56C70471A8}" destId="{73BD1D4F-2DB6-4A17-8C72-885680285F1D}" srcOrd="0" destOrd="0" presId="urn:microsoft.com/office/officeart/2005/8/layout/default"/>
    <dgm:cxn modelId="{1B75DC1A-9530-4AA6-B078-FC878D5C4D47}" type="presParOf" srcId="{E74493F6-E8C0-455C-8E75-ED56C70471A8}" destId="{D1FF316A-5066-4E93-BDCD-9EE290717C44}" srcOrd="1" destOrd="0" presId="urn:microsoft.com/office/officeart/2005/8/layout/default"/>
    <dgm:cxn modelId="{25E7AC8E-5E03-45BB-A8FB-2A69F3A3C6D7}" type="presParOf" srcId="{E74493F6-E8C0-455C-8E75-ED56C70471A8}" destId="{C4493D63-7A42-4973-9DCF-330366E314A2}" srcOrd="2" destOrd="0" presId="urn:microsoft.com/office/officeart/2005/8/layout/default"/>
    <dgm:cxn modelId="{29E4E5D5-A185-4F3A-9C6A-29BBABDEDB3E}" type="presParOf" srcId="{E74493F6-E8C0-455C-8E75-ED56C70471A8}" destId="{28E6BF25-97BA-48E5-8398-5E6288851571}" srcOrd="3" destOrd="0" presId="urn:microsoft.com/office/officeart/2005/8/layout/default"/>
    <dgm:cxn modelId="{CC0DA78B-CC9F-4C58-BDD7-79FE8C733226}" type="presParOf" srcId="{E74493F6-E8C0-455C-8E75-ED56C70471A8}" destId="{CE268AB0-7830-4718-B57C-A58EA8FF5687}" srcOrd="4" destOrd="0" presId="urn:microsoft.com/office/officeart/2005/8/layout/default"/>
    <dgm:cxn modelId="{12CE6E15-5334-4623-9242-DB4819EB7CBE}" type="presParOf" srcId="{E74493F6-E8C0-455C-8E75-ED56C70471A8}" destId="{60B98E83-8530-4712-9515-15F79790DF69}" srcOrd="5" destOrd="0" presId="urn:microsoft.com/office/officeart/2005/8/layout/default"/>
    <dgm:cxn modelId="{16E23DF6-ABB0-48D9-9487-383D76BF87CB}" type="presParOf" srcId="{E74493F6-E8C0-455C-8E75-ED56C70471A8}" destId="{4E9CBB43-444F-4646-BFF3-9656567E732F}" srcOrd="6" destOrd="0" presId="urn:microsoft.com/office/officeart/2005/8/layout/default"/>
    <dgm:cxn modelId="{D41A876B-D4A0-4656-8228-0F1D7D76B81E}" type="presParOf" srcId="{E74493F6-E8C0-455C-8E75-ED56C70471A8}" destId="{93EC2A91-65DC-4ADA-845F-66FAB9A36E13}" srcOrd="7" destOrd="0" presId="urn:microsoft.com/office/officeart/2005/8/layout/default"/>
    <dgm:cxn modelId="{6EF85970-B0F8-4790-824B-D11D63D4EB43}" type="presParOf" srcId="{E74493F6-E8C0-455C-8E75-ED56C70471A8}" destId="{572631FF-B6B8-4A68-93CA-AE4B507CA78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5C2A7D-B3C9-4F0F-8CEA-6CDFBA98E079}" type="doc">
      <dgm:prSet loTypeId="urn:microsoft.com/office/officeart/2005/8/layout/gear1" loCatId="process" qsTypeId="urn:microsoft.com/office/officeart/2005/8/quickstyle/simple1" qsCatId="simple" csTypeId="urn:microsoft.com/office/officeart/2005/8/colors/accent1_2" csCatId="accent1" phldr="1"/>
      <dgm:spPr/>
    </dgm:pt>
    <dgm:pt modelId="{E271DB2D-5142-44F1-B648-CCB569EBD733}">
      <dgm:prSet phldrT="[Text]"/>
      <dgm:spPr/>
      <dgm:t>
        <a:bodyPr/>
        <a:lstStyle/>
        <a:p>
          <a:r>
            <a:rPr lang="en-GB" dirty="0"/>
            <a:t>Appraisals </a:t>
          </a:r>
        </a:p>
      </dgm:t>
    </dgm:pt>
    <dgm:pt modelId="{F64EFF11-B870-48F1-9307-D02841A7E5A4}" type="parTrans" cxnId="{F65FF9E6-C46E-48F9-BE46-3CA72604E966}">
      <dgm:prSet/>
      <dgm:spPr/>
      <dgm:t>
        <a:bodyPr/>
        <a:lstStyle/>
        <a:p>
          <a:endParaRPr lang="en-GB"/>
        </a:p>
      </dgm:t>
    </dgm:pt>
    <dgm:pt modelId="{B9121A9D-6B7A-4647-84AA-AF2A8DAC8BF5}" type="sibTrans" cxnId="{F65FF9E6-C46E-48F9-BE46-3CA72604E966}">
      <dgm:prSet/>
      <dgm:spPr/>
      <dgm:t>
        <a:bodyPr/>
        <a:lstStyle/>
        <a:p>
          <a:endParaRPr lang="en-GB"/>
        </a:p>
      </dgm:t>
    </dgm:pt>
    <dgm:pt modelId="{951FE5E3-98DA-4290-B9D3-F49D08CC39A8}">
      <dgm:prSet phldrT="[Text]"/>
      <dgm:spPr/>
      <dgm:t>
        <a:bodyPr/>
        <a:lstStyle/>
        <a:p>
          <a:r>
            <a:rPr lang="en-GB" dirty="0"/>
            <a:t>Reviews</a:t>
          </a:r>
        </a:p>
      </dgm:t>
    </dgm:pt>
    <dgm:pt modelId="{8DA3EEDA-571A-4485-B2E1-DAB21AED2D40}" type="parTrans" cxnId="{D60E0065-DAFA-47B4-984F-2E2CE46EAE05}">
      <dgm:prSet/>
      <dgm:spPr/>
      <dgm:t>
        <a:bodyPr/>
        <a:lstStyle/>
        <a:p>
          <a:endParaRPr lang="en-GB"/>
        </a:p>
      </dgm:t>
    </dgm:pt>
    <dgm:pt modelId="{1CA0F037-0D63-420C-8B74-4776FB2F45F3}" type="sibTrans" cxnId="{D60E0065-DAFA-47B4-984F-2E2CE46EAE05}">
      <dgm:prSet/>
      <dgm:spPr/>
      <dgm:t>
        <a:bodyPr/>
        <a:lstStyle/>
        <a:p>
          <a:endParaRPr lang="en-GB"/>
        </a:p>
      </dgm:t>
    </dgm:pt>
    <dgm:pt modelId="{A7587824-6175-4257-9234-4FD90CDC7A63}">
      <dgm:prSet phldrT="[Text]"/>
      <dgm:spPr/>
      <dgm:t>
        <a:bodyPr/>
        <a:lstStyle/>
        <a:p>
          <a:r>
            <a:rPr lang="en-GB" dirty="0"/>
            <a:t>Learning plans</a:t>
          </a:r>
        </a:p>
      </dgm:t>
    </dgm:pt>
    <dgm:pt modelId="{D5BC4AAE-8107-473F-A308-9B66D05F554E}" type="parTrans" cxnId="{FA2BCB38-4DAF-4E02-8C74-D0BBC9C43699}">
      <dgm:prSet/>
      <dgm:spPr/>
      <dgm:t>
        <a:bodyPr/>
        <a:lstStyle/>
        <a:p>
          <a:endParaRPr lang="en-GB"/>
        </a:p>
      </dgm:t>
    </dgm:pt>
    <dgm:pt modelId="{671B30D7-71BF-408F-A7EB-585CAB30C9B7}" type="sibTrans" cxnId="{FA2BCB38-4DAF-4E02-8C74-D0BBC9C43699}">
      <dgm:prSet/>
      <dgm:spPr/>
      <dgm:t>
        <a:bodyPr/>
        <a:lstStyle/>
        <a:p>
          <a:endParaRPr lang="en-GB"/>
        </a:p>
      </dgm:t>
    </dgm:pt>
    <dgm:pt modelId="{63ECA344-5ED3-41B9-930A-CB957B778589}" type="pres">
      <dgm:prSet presAssocID="{995C2A7D-B3C9-4F0F-8CEA-6CDFBA98E079}" presName="composite" presStyleCnt="0">
        <dgm:presLayoutVars>
          <dgm:chMax val="3"/>
          <dgm:animLvl val="lvl"/>
          <dgm:resizeHandles val="exact"/>
        </dgm:presLayoutVars>
      </dgm:prSet>
      <dgm:spPr/>
    </dgm:pt>
    <dgm:pt modelId="{CAE03954-7AE7-4097-8E55-2C9EF237E93B}" type="pres">
      <dgm:prSet presAssocID="{E271DB2D-5142-44F1-B648-CCB569EBD733}" presName="gear1" presStyleLbl="node1" presStyleIdx="0" presStyleCnt="3">
        <dgm:presLayoutVars>
          <dgm:chMax val="1"/>
          <dgm:bulletEnabled val="1"/>
        </dgm:presLayoutVars>
      </dgm:prSet>
      <dgm:spPr/>
    </dgm:pt>
    <dgm:pt modelId="{6400B92D-57FF-4269-BD97-B144CF05440E}" type="pres">
      <dgm:prSet presAssocID="{E271DB2D-5142-44F1-B648-CCB569EBD733}" presName="gear1srcNode" presStyleLbl="node1" presStyleIdx="0" presStyleCnt="3"/>
      <dgm:spPr/>
    </dgm:pt>
    <dgm:pt modelId="{9B426E6A-7D30-4B86-A946-6AD3FF1FE5A0}" type="pres">
      <dgm:prSet presAssocID="{E271DB2D-5142-44F1-B648-CCB569EBD733}" presName="gear1dstNode" presStyleLbl="node1" presStyleIdx="0" presStyleCnt="3"/>
      <dgm:spPr/>
    </dgm:pt>
    <dgm:pt modelId="{43FFFDF3-4F40-4D3E-BFF0-8148DBBD0293}" type="pres">
      <dgm:prSet presAssocID="{951FE5E3-98DA-4290-B9D3-F49D08CC39A8}" presName="gear2" presStyleLbl="node1" presStyleIdx="1" presStyleCnt="3">
        <dgm:presLayoutVars>
          <dgm:chMax val="1"/>
          <dgm:bulletEnabled val="1"/>
        </dgm:presLayoutVars>
      </dgm:prSet>
      <dgm:spPr/>
    </dgm:pt>
    <dgm:pt modelId="{8A907319-D5A2-46B9-9683-55FBC9CEF13A}" type="pres">
      <dgm:prSet presAssocID="{951FE5E3-98DA-4290-B9D3-F49D08CC39A8}" presName="gear2srcNode" presStyleLbl="node1" presStyleIdx="1" presStyleCnt="3"/>
      <dgm:spPr/>
    </dgm:pt>
    <dgm:pt modelId="{C05AF5AC-FA24-45FE-848D-90625D6D86BE}" type="pres">
      <dgm:prSet presAssocID="{951FE5E3-98DA-4290-B9D3-F49D08CC39A8}" presName="gear2dstNode" presStyleLbl="node1" presStyleIdx="1" presStyleCnt="3"/>
      <dgm:spPr/>
    </dgm:pt>
    <dgm:pt modelId="{EDC6D946-EA52-4252-BC49-43118AAB3465}" type="pres">
      <dgm:prSet presAssocID="{A7587824-6175-4257-9234-4FD90CDC7A63}" presName="gear3" presStyleLbl="node1" presStyleIdx="2" presStyleCnt="3"/>
      <dgm:spPr/>
    </dgm:pt>
    <dgm:pt modelId="{F6E0230F-235B-4CC3-AE93-DAE83D13EA28}" type="pres">
      <dgm:prSet presAssocID="{A7587824-6175-4257-9234-4FD90CDC7A63}" presName="gear3tx" presStyleLbl="node1" presStyleIdx="2" presStyleCnt="3">
        <dgm:presLayoutVars>
          <dgm:chMax val="1"/>
          <dgm:bulletEnabled val="1"/>
        </dgm:presLayoutVars>
      </dgm:prSet>
      <dgm:spPr/>
    </dgm:pt>
    <dgm:pt modelId="{41D92207-115C-40EC-9EB4-20FA7941BCFA}" type="pres">
      <dgm:prSet presAssocID="{A7587824-6175-4257-9234-4FD90CDC7A63}" presName="gear3srcNode" presStyleLbl="node1" presStyleIdx="2" presStyleCnt="3"/>
      <dgm:spPr/>
    </dgm:pt>
    <dgm:pt modelId="{B5D84180-DA49-43EA-849C-F97B8AAD835D}" type="pres">
      <dgm:prSet presAssocID="{A7587824-6175-4257-9234-4FD90CDC7A63}" presName="gear3dstNode" presStyleLbl="node1" presStyleIdx="2" presStyleCnt="3"/>
      <dgm:spPr/>
    </dgm:pt>
    <dgm:pt modelId="{DCD9B18E-C71D-4D06-A2AE-8C588821BD1E}" type="pres">
      <dgm:prSet presAssocID="{B9121A9D-6B7A-4647-84AA-AF2A8DAC8BF5}" presName="connector1" presStyleLbl="sibTrans2D1" presStyleIdx="0" presStyleCnt="3"/>
      <dgm:spPr/>
    </dgm:pt>
    <dgm:pt modelId="{3A1330E5-8A35-4F3F-9BC5-AC57A2B02C5B}" type="pres">
      <dgm:prSet presAssocID="{1CA0F037-0D63-420C-8B74-4776FB2F45F3}" presName="connector2" presStyleLbl="sibTrans2D1" presStyleIdx="1" presStyleCnt="3"/>
      <dgm:spPr/>
    </dgm:pt>
    <dgm:pt modelId="{7CB8E776-E8E6-46E7-8B68-828A9B77684D}" type="pres">
      <dgm:prSet presAssocID="{671B30D7-71BF-408F-A7EB-585CAB30C9B7}" presName="connector3" presStyleLbl="sibTrans2D1" presStyleIdx="2" presStyleCnt="3"/>
      <dgm:spPr/>
    </dgm:pt>
  </dgm:ptLst>
  <dgm:cxnLst>
    <dgm:cxn modelId="{E2CC6314-8AF2-4B7A-A3D8-97240AB4B5AD}" type="presOf" srcId="{E271DB2D-5142-44F1-B648-CCB569EBD733}" destId="{CAE03954-7AE7-4097-8E55-2C9EF237E93B}" srcOrd="0" destOrd="0" presId="urn:microsoft.com/office/officeart/2005/8/layout/gear1"/>
    <dgm:cxn modelId="{72B55D19-24D0-4227-BE97-C6127C17E486}" type="presOf" srcId="{B9121A9D-6B7A-4647-84AA-AF2A8DAC8BF5}" destId="{DCD9B18E-C71D-4D06-A2AE-8C588821BD1E}" srcOrd="0" destOrd="0" presId="urn:microsoft.com/office/officeart/2005/8/layout/gear1"/>
    <dgm:cxn modelId="{61D93920-C91E-4D41-852D-2A6FC838CA6D}" type="presOf" srcId="{995C2A7D-B3C9-4F0F-8CEA-6CDFBA98E079}" destId="{63ECA344-5ED3-41B9-930A-CB957B778589}" srcOrd="0" destOrd="0" presId="urn:microsoft.com/office/officeart/2005/8/layout/gear1"/>
    <dgm:cxn modelId="{4409DF22-5C6D-4056-9EFA-9ACEB66A36F5}" type="presOf" srcId="{1CA0F037-0D63-420C-8B74-4776FB2F45F3}" destId="{3A1330E5-8A35-4F3F-9BC5-AC57A2B02C5B}" srcOrd="0" destOrd="0" presId="urn:microsoft.com/office/officeart/2005/8/layout/gear1"/>
    <dgm:cxn modelId="{FA2BCB38-4DAF-4E02-8C74-D0BBC9C43699}" srcId="{995C2A7D-B3C9-4F0F-8CEA-6CDFBA98E079}" destId="{A7587824-6175-4257-9234-4FD90CDC7A63}" srcOrd="2" destOrd="0" parTransId="{D5BC4AAE-8107-473F-A308-9B66D05F554E}" sibTransId="{671B30D7-71BF-408F-A7EB-585CAB30C9B7}"/>
    <dgm:cxn modelId="{FD839B5F-15F5-4084-96AF-FC223F115FE5}" type="presOf" srcId="{951FE5E3-98DA-4290-B9D3-F49D08CC39A8}" destId="{C05AF5AC-FA24-45FE-848D-90625D6D86BE}" srcOrd="2" destOrd="0" presId="urn:microsoft.com/office/officeart/2005/8/layout/gear1"/>
    <dgm:cxn modelId="{D60E0065-DAFA-47B4-984F-2E2CE46EAE05}" srcId="{995C2A7D-B3C9-4F0F-8CEA-6CDFBA98E079}" destId="{951FE5E3-98DA-4290-B9D3-F49D08CC39A8}" srcOrd="1" destOrd="0" parTransId="{8DA3EEDA-571A-4485-B2E1-DAB21AED2D40}" sibTransId="{1CA0F037-0D63-420C-8B74-4776FB2F45F3}"/>
    <dgm:cxn modelId="{C065B849-5E92-4491-A242-89F6C22F5495}" type="presOf" srcId="{A7587824-6175-4257-9234-4FD90CDC7A63}" destId="{F6E0230F-235B-4CC3-AE93-DAE83D13EA28}" srcOrd="1" destOrd="0" presId="urn:microsoft.com/office/officeart/2005/8/layout/gear1"/>
    <dgm:cxn modelId="{2F656A90-6B5B-4D9F-9964-6988A0ED5F9A}" type="presOf" srcId="{951FE5E3-98DA-4290-B9D3-F49D08CC39A8}" destId="{8A907319-D5A2-46B9-9683-55FBC9CEF13A}" srcOrd="1" destOrd="0" presId="urn:microsoft.com/office/officeart/2005/8/layout/gear1"/>
    <dgm:cxn modelId="{E1F31B9A-1DBB-4A0E-A90E-14A15940E258}" type="presOf" srcId="{E271DB2D-5142-44F1-B648-CCB569EBD733}" destId="{6400B92D-57FF-4269-BD97-B144CF05440E}" srcOrd="1" destOrd="0" presId="urn:microsoft.com/office/officeart/2005/8/layout/gear1"/>
    <dgm:cxn modelId="{EE1585AE-AA2D-42E0-BCB1-4E64A3D2CB70}" type="presOf" srcId="{A7587824-6175-4257-9234-4FD90CDC7A63}" destId="{B5D84180-DA49-43EA-849C-F97B8AAD835D}" srcOrd="3" destOrd="0" presId="urn:microsoft.com/office/officeart/2005/8/layout/gear1"/>
    <dgm:cxn modelId="{AF8509B7-1940-4BD5-BB82-F686F732FB24}" type="presOf" srcId="{671B30D7-71BF-408F-A7EB-585CAB30C9B7}" destId="{7CB8E776-E8E6-46E7-8B68-828A9B77684D}" srcOrd="0" destOrd="0" presId="urn:microsoft.com/office/officeart/2005/8/layout/gear1"/>
    <dgm:cxn modelId="{F74DDEDE-1BC8-467F-8ED1-C2679E77CF1C}" type="presOf" srcId="{A7587824-6175-4257-9234-4FD90CDC7A63}" destId="{EDC6D946-EA52-4252-BC49-43118AAB3465}" srcOrd="0" destOrd="0" presId="urn:microsoft.com/office/officeart/2005/8/layout/gear1"/>
    <dgm:cxn modelId="{F65FF9E6-C46E-48F9-BE46-3CA72604E966}" srcId="{995C2A7D-B3C9-4F0F-8CEA-6CDFBA98E079}" destId="{E271DB2D-5142-44F1-B648-CCB569EBD733}" srcOrd="0" destOrd="0" parTransId="{F64EFF11-B870-48F1-9307-D02841A7E5A4}" sibTransId="{B9121A9D-6B7A-4647-84AA-AF2A8DAC8BF5}"/>
    <dgm:cxn modelId="{3F0FE5EF-EFA0-47FF-84C7-4B3FF8A0CA4C}" type="presOf" srcId="{E271DB2D-5142-44F1-B648-CCB569EBD733}" destId="{9B426E6A-7D30-4B86-A946-6AD3FF1FE5A0}" srcOrd="2" destOrd="0" presId="urn:microsoft.com/office/officeart/2005/8/layout/gear1"/>
    <dgm:cxn modelId="{07AFF9FA-C223-474D-8513-B59E9D25139D}" type="presOf" srcId="{951FE5E3-98DA-4290-B9D3-F49D08CC39A8}" destId="{43FFFDF3-4F40-4D3E-BFF0-8148DBBD0293}" srcOrd="0" destOrd="0" presId="urn:microsoft.com/office/officeart/2005/8/layout/gear1"/>
    <dgm:cxn modelId="{E14830FB-7977-4EF7-9C67-CD6EC0A3C6F8}" type="presOf" srcId="{A7587824-6175-4257-9234-4FD90CDC7A63}" destId="{41D92207-115C-40EC-9EB4-20FA7941BCFA}" srcOrd="2" destOrd="0" presId="urn:microsoft.com/office/officeart/2005/8/layout/gear1"/>
    <dgm:cxn modelId="{FD7A2576-59C1-407D-8785-6E1EACDA01B7}" type="presParOf" srcId="{63ECA344-5ED3-41B9-930A-CB957B778589}" destId="{CAE03954-7AE7-4097-8E55-2C9EF237E93B}" srcOrd="0" destOrd="0" presId="urn:microsoft.com/office/officeart/2005/8/layout/gear1"/>
    <dgm:cxn modelId="{3F164078-B233-4281-8A39-3C04760477EF}" type="presParOf" srcId="{63ECA344-5ED3-41B9-930A-CB957B778589}" destId="{6400B92D-57FF-4269-BD97-B144CF05440E}" srcOrd="1" destOrd="0" presId="urn:microsoft.com/office/officeart/2005/8/layout/gear1"/>
    <dgm:cxn modelId="{5860D75D-F75E-47E0-A12E-C5F27E6329B9}" type="presParOf" srcId="{63ECA344-5ED3-41B9-930A-CB957B778589}" destId="{9B426E6A-7D30-4B86-A946-6AD3FF1FE5A0}" srcOrd="2" destOrd="0" presId="urn:microsoft.com/office/officeart/2005/8/layout/gear1"/>
    <dgm:cxn modelId="{FE74D489-545F-45C4-9B74-FA7118D701E1}" type="presParOf" srcId="{63ECA344-5ED3-41B9-930A-CB957B778589}" destId="{43FFFDF3-4F40-4D3E-BFF0-8148DBBD0293}" srcOrd="3" destOrd="0" presId="urn:microsoft.com/office/officeart/2005/8/layout/gear1"/>
    <dgm:cxn modelId="{ADDBC751-E493-4463-A441-E75DCDD6461B}" type="presParOf" srcId="{63ECA344-5ED3-41B9-930A-CB957B778589}" destId="{8A907319-D5A2-46B9-9683-55FBC9CEF13A}" srcOrd="4" destOrd="0" presId="urn:microsoft.com/office/officeart/2005/8/layout/gear1"/>
    <dgm:cxn modelId="{C1D52308-2DE2-4C7F-9C2C-7EF3D2D3CE3D}" type="presParOf" srcId="{63ECA344-5ED3-41B9-930A-CB957B778589}" destId="{C05AF5AC-FA24-45FE-848D-90625D6D86BE}" srcOrd="5" destOrd="0" presId="urn:microsoft.com/office/officeart/2005/8/layout/gear1"/>
    <dgm:cxn modelId="{30FD2CDE-F9CF-4E6D-B5E4-505E4759BE4D}" type="presParOf" srcId="{63ECA344-5ED3-41B9-930A-CB957B778589}" destId="{EDC6D946-EA52-4252-BC49-43118AAB3465}" srcOrd="6" destOrd="0" presId="urn:microsoft.com/office/officeart/2005/8/layout/gear1"/>
    <dgm:cxn modelId="{3A2274DB-B895-4F1E-AD03-27011A6A3945}" type="presParOf" srcId="{63ECA344-5ED3-41B9-930A-CB957B778589}" destId="{F6E0230F-235B-4CC3-AE93-DAE83D13EA28}" srcOrd="7" destOrd="0" presId="urn:microsoft.com/office/officeart/2005/8/layout/gear1"/>
    <dgm:cxn modelId="{542D8EFD-8619-4296-8B47-35DCED7315D7}" type="presParOf" srcId="{63ECA344-5ED3-41B9-930A-CB957B778589}" destId="{41D92207-115C-40EC-9EB4-20FA7941BCFA}" srcOrd="8" destOrd="0" presId="urn:microsoft.com/office/officeart/2005/8/layout/gear1"/>
    <dgm:cxn modelId="{7D6155DC-6890-455C-A5DD-9A38B8066E28}" type="presParOf" srcId="{63ECA344-5ED3-41B9-930A-CB957B778589}" destId="{B5D84180-DA49-43EA-849C-F97B8AAD835D}" srcOrd="9" destOrd="0" presId="urn:microsoft.com/office/officeart/2005/8/layout/gear1"/>
    <dgm:cxn modelId="{ACFD158A-59B0-48F0-9B92-5ABA56EEAE43}" type="presParOf" srcId="{63ECA344-5ED3-41B9-930A-CB957B778589}" destId="{DCD9B18E-C71D-4D06-A2AE-8C588821BD1E}" srcOrd="10" destOrd="0" presId="urn:microsoft.com/office/officeart/2005/8/layout/gear1"/>
    <dgm:cxn modelId="{B7E9C016-64B5-4C79-9412-11056BCFF4A7}" type="presParOf" srcId="{63ECA344-5ED3-41B9-930A-CB957B778589}" destId="{3A1330E5-8A35-4F3F-9BC5-AC57A2B02C5B}" srcOrd="11" destOrd="0" presId="urn:microsoft.com/office/officeart/2005/8/layout/gear1"/>
    <dgm:cxn modelId="{5B520D94-E6EE-4EA5-A307-C0429ABFF6F8}" type="presParOf" srcId="{63ECA344-5ED3-41B9-930A-CB957B778589}" destId="{7CB8E776-E8E6-46E7-8B68-828A9B77684D}" srcOrd="12" destOrd="0" presId="urn:microsoft.com/office/officeart/2005/8/layout/gear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764D04-6EF0-43DF-A8C9-3166C322587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38C7A01-264D-4BE4-8219-C5A1C44BA072}">
      <dgm:prSet phldrT="[Text]"/>
      <dgm:spPr/>
      <dgm:t>
        <a:bodyPr/>
        <a:lstStyle/>
        <a:p>
          <a:r>
            <a:rPr lang="en-GB" dirty="0"/>
            <a:t>Recruitment and selection process </a:t>
          </a:r>
        </a:p>
      </dgm:t>
    </dgm:pt>
    <dgm:pt modelId="{887E85F1-3D6B-46B8-8906-285AFB893E70}" type="parTrans" cxnId="{8DD34905-868F-45FE-A865-FFB519C08FA0}">
      <dgm:prSet/>
      <dgm:spPr/>
      <dgm:t>
        <a:bodyPr/>
        <a:lstStyle/>
        <a:p>
          <a:endParaRPr lang="en-GB"/>
        </a:p>
      </dgm:t>
    </dgm:pt>
    <dgm:pt modelId="{5C29F66F-5BA8-45DC-9ED7-CD3E1186B632}" type="sibTrans" cxnId="{8DD34905-868F-45FE-A865-FFB519C08FA0}">
      <dgm:prSet/>
      <dgm:spPr/>
      <dgm:t>
        <a:bodyPr/>
        <a:lstStyle/>
        <a:p>
          <a:endParaRPr lang="en-GB"/>
        </a:p>
      </dgm:t>
    </dgm:pt>
    <dgm:pt modelId="{2BFCFF5B-BF66-4568-9753-192CE02D901A}">
      <dgm:prSet phldrT="[Text]"/>
      <dgm:spPr/>
      <dgm:t>
        <a:bodyPr/>
        <a:lstStyle/>
        <a:p>
          <a:r>
            <a:rPr lang="en-GB" dirty="0"/>
            <a:t>Job description</a:t>
          </a:r>
        </a:p>
      </dgm:t>
    </dgm:pt>
    <dgm:pt modelId="{B6811844-AB30-4F12-8853-29F35DFC5682}" type="parTrans" cxnId="{5F251F1A-94D0-40C5-BD62-C606DD7CB2CB}">
      <dgm:prSet/>
      <dgm:spPr/>
      <dgm:t>
        <a:bodyPr/>
        <a:lstStyle/>
        <a:p>
          <a:endParaRPr lang="en-GB"/>
        </a:p>
      </dgm:t>
    </dgm:pt>
    <dgm:pt modelId="{D946DAD4-84D5-4DB1-B5EB-F96B6F10B265}" type="sibTrans" cxnId="{5F251F1A-94D0-40C5-BD62-C606DD7CB2CB}">
      <dgm:prSet/>
      <dgm:spPr/>
      <dgm:t>
        <a:bodyPr/>
        <a:lstStyle/>
        <a:p>
          <a:endParaRPr lang="en-GB"/>
        </a:p>
      </dgm:t>
    </dgm:pt>
    <dgm:pt modelId="{C63E9168-D1A1-449F-A2E9-9ECB92189545}">
      <dgm:prSet phldrT="[Text]"/>
      <dgm:spPr/>
      <dgm:t>
        <a:bodyPr/>
        <a:lstStyle/>
        <a:p>
          <a:r>
            <a:rPr lang="en-GB" dirty="0"/>
            <a:t>Person Specification</a:t>
          </a:r>
        </a:p>
      </dgm:t>
    </dgm:pt>
    <dgm:pt modelId="{74972503-6AC1-41B8-B786-66C257F10409}" type="parTrans" cxnId="{B345CF08-18C9-4D0B-8103-6902B1A466F3}">
      <dgm:prSet/>
      <dgm:spPr/>
      <dgm:t>
        <a:bodyPr/>
        <a:lstStyle/>
        <a:p>
          <a:endParaRPr lang="en-GB"/>
        </a:p>
      </dgm:t>
    </dgm:pt>
    <dgm:pt modelId="{3E1B0C05-BCCA-4137-99F4-249484FDBB94}" type="sibTrans" cxnId="{B345CF08-18C9-4D0B-8103-6902B1A466F3}">
      <dgm:prSet/>
      <dgm:spPr/>
      <dgm:t>
        <a:bodyPr/>
        <a:lstStyle/>
        <a:p>
          <a:endParaRPr lang="en-GB"/>
        </a:p>
      </dgm:t>
    </dgm:pt>
    <dgm:pt modelId="{D4278C93-7D3F-43F2-90E2-FA49B7566691}" type="pres">
      <dgm:prSet presAssocID="{78764D04-6EF0-43DF-A8C9-3166C3225872}" presName="diagram" presStyleCnt="0">
        <dgm:presLayoutVars>
          <dgm:dir/>
          <dgm:resizeHandles val="exact"/>
        </dgm:presLayoutVars>
      </dgm:prSet>
      <dgm:spPr/>
    </dgm:pt>
    <dgm:pt modelId="{5AACF794-428B-448F-B1A0-E17058F09DB4}" type="pres">
      <dgm:prSet presAssocID="{638C7A01-264D-4BE4-8219-C5A1C44BA072}" presName="node" presStyleLbl="node1" presStyleIdx="0" presStyleCnt="3">
        <dgm:presLayoutVars>
          <dgm:bulletEnabled val="1"/>
        </dgm:presLayoutVars>
      </dgm:prSet>
      <dgm:spPr/>
    </dgm:pt>
    <dgm:pt modelId="{92667BF9-C65C-48AD-A284-71DC6E6BB203}" type="pres">
      <dgm:prSet presAssocID="{5C29F66F-5BA8-45DC-9ED7-CD3E1186B632}" presName="sibTrans" presStyleCnt="0"/>
      <dgm:spPr/>
    </dgm:pt>
    <dgm:pt modelId="{D86F36FF-E45F-401A-B317-3223F38AD584}" type="pres">
      <dgm:prSet presAssocID="{2BFCFF5B-BF66-4568-9753-192CE02D901A}" presName="node" presStyleLbl="node1" presStyleIdx="1" presStyleCnt="3">
        <dgm:presLayoutVars>
          <dgm:bulletEnabled val="1"/>
        </dgm:presLayoutVars>
      </dgm:prSet>
      <dgm:spPr/>
    </dgm:pt>
    <dgm:pt modelId="{74CC00D8-16A7-40BB-866B-25AC89080DEF}" type="pres">
      <dgm:prSet presAssocID="{D946DAD4-84D5-4DB1-B5EB-F96B6F10B265}" presName="sibTrans" presStyleCnt="0"/>
      <dgm:spPr/>
    </dgm:pt>
    <dgm:pt modelId="{4289C78B-6CED-44FB-9C83-EE82707287A2}" type="pres">
      <dgm:prSet presAssocID="{C63E9168-D1A1-449F-A2E9-9ECB92189545}" presName="node" presStyleLbl="node1" presStyleIdx="2" presStyleCnt="3">
        <dgm:presLayoutVars>
          <dgm:bulletEnabled val="1"/>
        </dgm:presLayoutVars>
      </dgm:prSet>
      <dgm:spPr/>
    </dgm:pt>
  </dgm:ptLst>
  <dgm:cxnLst>
    <dgm:cxn modelId="{8DD34905-868F-45FE-A865-FFB519C08FA0}" srcId="{78764D04-6EF0-43DF-A8C9-3166C3225872}" destId="{638C7A01-264D-4BE4-8219-C5A1C44BA072}" srcOrd="0" destOrd="0" parTransId="{887E85F1-3D6B-46B8-8906-285AFB893E70}" sibTransId="{5C29F66F-5BA8-45DC-9ED7-CD3E1186B632}"/>
    <dgm:cxn modelId="{B345CF08-18C9-4D0B-8103-6902B1A466F3}" srcId="{78764D04-6EF0-43DF-A8C9-3166C3225872}" destId="{C63E9168-D1A1-449F-A2E9-9ECB92189545}" srcOrd="2" destOrd="0" parTransId="{74972503-6AC1-41B8-B786-66C257F10409}" sibTransId="{3E1B0C05-BCCA-4137-99F4-249484FDBB94}"/>
    <dgm:cxn modelId="{5F251F1A-94D0-40C5-BD62-C606DD7CB2CB}" srcId="{78764D04-6EF0-43DF-A8C9-3166C3225872}" destId="{2BFCFF5B-BF66-4568-9753-192CE02D901A}" srcOrd="1" destOrd="0" parTransId="{B6811844-AB30-4F12-8853-29F35DFC5682}" sibTransId="{D946DAD4-84D5-4DB1-B5EB-F96B6F10B265}"/>
    <dgm:cxn modelId="{C6396A35-F7F3-4495-BCDD-B591F20D80B7}" type="presOf" srcId="{2BFCFF5B-BF66-4568-9753-192CE02D901A}" destId="{D86F36FF-E45F-401A-B317-3223F38AD584}" srcOrd="0" destOrd="0" presId="urn:microsoft.com/office/officeart/2005/8/layout/default"/>
    <dgm:cxn modelId="{D249ED73-5ED7-42BC-B2D0-444359C849C5}" type="presOf" srcId="{638C7A01-264D-4BE4-8219-C5A1C44BA072}" destId="{5AACF794-428B-448F-B1A0-E17058F09DB4}" srcOrd="0" destOrd="0" presId="urn:microsoft.com/office/officeart/2005/8/layout/default"/>
    <dgm:cxn modelId="{47588678-BEEA-452A-8095-E874FA734E1E}" type="presOf" srcId="{78764D04-6EF0-43DF-A8C9-3166C3225872}" destId="{D4278C93-7D3F-43F2-90E2-FA49B7566691}" srcOrd="0" destOrd="0" presId="urn:microsoft.com/office/officeart/2005/8/layout/default"/>
    <dgm:cxn modelId="{488344ED-9599-424D-AB4E-16E2080909D4}" type="presOf" srcId="{C63E9168-D1A1-449F-A2E9-9ECB92189545}" destId="{4289C78B-6CED-44FB-9C83-EE82707287A2}" srcOrd="0" destOrd="0" presId="urn:microsoft.com/office/officeart/2005/8/layout/default"/>
    <dgm:cxn modelId="{15C050AD-A258-4ED5-9650-63E361F303AD}" type="presParOf" srcId="{D4278C93-7D3F-43F2-90E2-FA49B7566691}" destId="{5AACF794-428B-448F-B1A0-E17058F09DB4}" srcOrd="0" destOrd="0" presId="urn:microsoft.com/office/officeart/2005/8/layout/default"/>
    <dgm:cxn modelId="{E3DE5CDA-D11C-47CF-89F0-F9DF7572FF1D}" type="presParOf" srcId="{D4278C93-7D3F-43F2-90E2-FA49B7566691}" destId="{92667BF9-C65C-48AD-A284-71DC6E6BB203}" srcOrd="1" destOrd="0" presId="urn:microsoft.com/office/officeart/2005/8/layout/default"/>
    <dgm:cxn modelId="{A5231184-BE7C-40E1-95C8-0E16EF76EC2B}" type="presParOf" srcId="{D4278C93-7D3F-43F2-90E2-FA49B7566691}" destId="{D86F36FF-E45F-401A-B317-3223F38AD584}" srcOrd="2" destOrd="0" presId="urn:microsoft.com/office/officeart/2005/8/layout/default"/>
    <dgm:cxn modelId="{F7FE3519-3187-4F58-8BA7-76D9FC5468BA}" type="presParOf" srcId="{D4278C93-7D3F-43F2-90E2-FA49B7566691}" destId="{74CC00D8-16A7-40BB-866B-25AC89080DEF}" srcOrd="3" destOrd="0" presId="urn:microsoft.com/office/officeart/2005/8/layout/default"/>
    <dgm:cxn modelId="{7FADC257-C1D1-40AB-958D-2B08A140694C}" type="presParOf" srcId="{D4278C93-7D3F-43F2-90E2-FA49B7566691}" destId="{4289C78B-6CED-44FB-9C83-EE82707287A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B48AA7-4FDF-4A7B-881A-677F27A2027E}"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8E2E0FAD-C8CD-4D4D-B349-21E83428BE0D}">
      <dgm:prSet phldrT="[Text]"/>
      <dgm:spPr/>
      <dgm:t>
        <a:bodyPr/>
        <a:lstStyle/>
        <a:p>
          <a:r>
            <a:rPr lang="en-GB" dirty="0"/>
            <a:t>Detailed contract on appointment  </a:t>
          </a:r>
        </a:p>
      </dgm:t>
    </dgm:pt>
    <dgm:pt modelId="{D6E60953-C94F-446F-AC00-24735DC46658}" type="parTrans" cxnId="{7730DEA7-9810-44D7-8500-02CA08B9D88D}">
      <dgm:prSet/>
      <dgm:spPr/>
      <dgm:t>
        <a:bodyPr/>
        <a:lstStyle/>
        <a:p>
          <a:endParaRPr lang="en-GB"/>
        </a:p>
      </dgm:t>
    </dgm:pt>
    <dgm:pt modelId="{FD35718A-7863-44F5-A532-C1CEE7E34588}" type="sibTrans" cxnId="{7730DEA7-9810-44D7-8500-02CA08B9D88D}">
      <dgm:prSet/>
      <dgm:spPr/>
      <dgm:t>
        <a:bodyPr/>
        <a:lstStyle/>
        <a:p>
          <a:endParaRPr lang="en-GB"/>
        </a:p>
      </dgm:t>
    </dgm:pt>
    <dgm:pt modelId="{340F40F3-E831-4A26-AF5E-EDB6B4EBFC3F}">
      <dgm:prSet phldrT="[Text]"/>
      <dgm:spPr>
        <a:solidFill>
          <a:schemeClr val="accent5">
            <a:lumMod val="60000"/>
            <a:lumOff val="40000"/>
          </a:schemeClr>
        </a:solidFill>
      </dgm:spPr>
      <dgm:t>
        <a:bodyPr/>
        <a:lstStyle/>
        <a:p>
          <a:r>
            <a:rPr lang="en-GB" dirty="0"/>
            <a:t>Amended contract for new role </a:t>
          </a:r>
        </a:p>
      </dgm:t>
    </dgm:pt>
    <dgm:pt modelId="{81BD1E8A-F2FF-4617-A62C-90406660A26D}" type="parTrans" cxnId="{09E96E89-F1B8-48CF-A0EF-105156DFDBC4}">
      <dgm:prSet/>
      <dgm:spPr/>
      <dgm:t>
        <a:bodyPr/>
        <a:lstStyle/>
        <a:p>
          <a:endParaRPr lang="en-GB"/>
        </a:p>
      </dgm:t>
    </dgm:pt>
    <dgm:pt modelId="{8953072C-1BFF-4CB1-9830-D883B357B62C}" type="sibTrans" cxnId="{09E96E89-F1B8-48CF-A0EF-105156DFDBC4}">
      <dgm:prSet/>
      <dgm:spPr/>
      <dgm:t>
        <a:bodyPr/>
        <a:lstStyle/>
        <a:p>
          <a:endParaRPr lang="en-GB"/>
        </a:p>
      </dgm:t>
    </dgm:pt>
    <dgm:pt modelId="{61491518-99AF-471A-A5BD-0EA35FB90C8D}" type="pres">
      <dgm:prSet presAssocID="{F1B48AA7-4FDF-4A7B-881A-677F27A2027E}" presName="Name0" presStyleCnt="0">
        <dgm:presLayoutVars>
          <dgm:chPref val="1"/>
          <dgm:dir/>
          <dgm:animOne val="branch"/>
          <dgm:animLvl val="lvl"/>
          <dgm:resizeHandles/>
        </dgm:presLayoutVars>
      </dgm:prSet>
      <dgm:spPr/>
    </dgm:pt>
    <dgm:pt modelId="{A56B2D5C-34DC-46DB-BAEA-BDF26D03F3EF}" type="pres">
      <dgm:prSet presAssocID="{8E2E0FAD-C8CD-4D4D-B349-21E83428BE0D}" presName="vertOne" presStyleCnt="0"/>
      <dgm:spPr/>
    </dgm:pt>
    <dgm:pt modelId="{76BBCECF-C797-40E9-BBCB-072284031672}" type="pres">
      <dgm:prSet presAssocID="{8E2E0FAD-C8CD-4D4D-B349-21E83428BE0D}" presName="txOne" presStyleLbl="node0" presStyleIdx="0" presStyleCnt="2">
        <dgm:presLayoutVars>
          <dgm:chPref val="3"/>
        </dgm:presLayoutVars>
      </dgm:prSet>
      <dgm:spPr/>
    </dgm:pt>
    <dgm:pt modelId="{C7AFBBF8-6917-4499-8FF4-A458F0B9EF89}" type="pres">
      <dgm:prSet presAssocID="{8E2E0FAD-C8CD-4D4D-B349-21E83428BE0D}" presName="horzOne" presStyleCnt="0"/>
      <dgm:spPr/>
    </dgm:pt>
    <dgm:pt modelId="{BA453563-20B3-48B5-91A9-F25EC48E1483}" type="pres">
      <dgm:prSet presAssocID="{FD35718A-7863-44F5-A532-C1CEE7E34588}" presName="sibSpaceOne" presStyleCnt="0"/>
      <dgm:spPr/>
    </dgm:pt>
    <dgm:pt modelId="{38BE1E78-EADC-4ADF-AAC7-A918F93F112E}" type="pres">
      <dgm:prSet presAssocID="{340F40F3-E831-4A26-AF5E-EDB6B4EBFC3F}" presName="vertOne" presStyleCnt="0"/>
      <dgm:spPr/>
    </dgm:pt>
    <dgm:pt modelId="{605DD859-235C-472B-A201-DB177D98FF40}" type="pres">
      <dgm:prSet presAssocID="{340F40F3-E831-4A26-AF5E-EDB6B4EBFC3F}" presName="txOne" presStyleLbl="node0" presStyleIdx="1" presStyleCnt="2">
        <dgm:presLayoutVars>
          <dgm:chPref val="3"/>
        </dgm:presLayoutVars>
      </dgm:prSet>
      <dgm:spPr/>
    </dgm:pt>
    <dgm:pt modelId="{F52A9E46-C1FD-42E5-BE32-317F4655F8F7}" type="pres">
      <dgm:prSet presAssocID="{340F40F3-E831-4A26-AF5E-EDB6B4EBFC3F}" presName="horzOne" presStyleCnt="0"/>
      <dgm:spPr/>
    </dgm:pt>
  </dgm:ptLst>
  <dgm:cxnLst>
    <dgm:cxn modelId="{B6031218-728C-49CE-B73E-A87E8C7E3A73}" type="presOf" srcId="{340F40F3-E831-4A26-AF5E-EDB6B4EBFC3F}" destId="{605DD859-235C-472B-A201-DB177D98FF40}" srcOrd="0" destOrd="0" presId="urn:microsoft.com/office/officeart/2005/8/layout/hierarchy4"/>
    <dgm:cxn modelId="{C6F4A444-1BF7-469A-8A57-035ECE76EAF4}" type="presOf" srcId="{8E2E0FAD-C8CD-4D4D-B349-21E83428BE0D}" destId="{76BBCECF-C797-40E9-BBCB-072284031672}" srcOrd="0" destOrd="0" presId="urn:microsoft.com/office/officeart/2005/8/layout/hierarchy4"/>
    <dgm:cxn modelId="{09E96E89-F1B8-48CF-A0EF-105156DFDBC4}" srcId="{F1B48AA7-4FDF-4A7B-881A-677F27A2027E}" destId="{340F40F3-E831-4A26-AF5E-EDB6B4EBFC3F}" srcOrd="1" destOrd="0" parTransId="{81BD1E8A-F2FF-4617-A62C-90406660A26D}" sibTransId="{8953072C-1BFF-4CB1-9830-D883B357B62C}"/>
    <dgm:cxn modelId="{5CFB82A2-789F-4E43-88A7-5E95F1EDD258}" type="presOf" srcId="{F1B48AA7-4FDF-4A7B-881A-677F27A2027E}" destId="{61491518-99AF-471A-A5BD-0EA35FB90C8D}" srcOrd="0" destOrd="0" presId="urn:microsoft.com/office/officeart/2005/8/layout/hierarchy4"/>
    <dgm:cxn modelId="{7730DEA7-9810-44D7-8500-02CA08B9D88D}" srcId="{F1B48AA7-4FDF-4A7B-881A-677F27A2027E}" destId="{8E2E0FAD-C8CD-4D4D-B349-21E83428BE0D}" srcOrd="0" destOrd="0" parTransId="{D6E60953-C94F-446F-AC00-24735DC46658}" sibTransId="{FD35718A-7863-44F5-A532-C1CEE7E34588}"/>
    <dgm:cxn modelId="{DF6FE133-65C8-4CD2-9C5F-64502C5C0B39}" type="presParOf" srcId="{61491518-99AF-471A-A5BD-0EA35FB90C8D}" destId="{A56B2D5C-34DC-46DB-BAEA-BDF26D03F3EF}" srcOrd="0" destOrd="0" presId="urn:microsoft.com/office/officeart/2005/8/layout/hierarchy4"/>
    <dgm:cxn modelId="{8643090A-D0BB-45CA-BF75-51CBA1580483}" type="presParOf" srcId="{A56B2D5C-34DC-46DB-BAEA-BDF26D03F3EF}" destId="{76BBCECF-C797-40E9-BBCB-072284031672}" srcOrd="0" destOrd="0" presId="urn:microsoft.com/office/officeart/2005/8/layout/hierarchy4"/>
    <dgm:cxn modelId="{E7EE1B97-14FD-41E0-9AE7-BD5D35A5D049}" type="presParOf" srcId="{A56B2D5C-34DC-46DB-BAEA-BDF26D03F3EF}" destId="{C7AFBBF8-6917-4499-8FF4-A458F0B9EF89}" srcOrd="1" destOrd="0" presId="urn:microsoft.com/office/officeart/2005/8/layout/hierarchy4"/>
    <dgm:cxn modelId="{2CB8470E-9F10-4EF4-87FA-95C03C25F811}" type="presParOf" srcId="{61491518-99AF-471A-A5BD-0EA35FB90C8D}" destId="{BA453563-20B3-48B5-91A9-F25EC48E1483}" srcOrd="1" destOrd="0" presId="urn:microsoft.com/office/officeart/2005/8/layout/hierarchy4"/>
    <dgm:cxn modelId="{C0A7A583-531A-4C12-88E6-F8B12F1BE8B5}" type="presParOf" srcId="{61491518-99AF-471A-A5BD-0EA35FB90C8D}" destId="{38BE1E78-EADC-4ADF-AAC7-A918F93F112E}" srcOrd="2" destOrd="0" presId="urn:microsoft.com/office/officeart/2005/8/layout/hierarchy4"/>
    <dgm:cxn modelId="{3C2ED672-516E-45E7-8CFF-72E3FF20718D}" type="presParOf" srcId="{38BE1E78-EADC-4ADF-AAC7-A918F93F112E}" destId="{605DD859-235C-472B-A201-DB177D98FF40}" srcOrd="0" destOrd="0" presId="urn:microsoft.com/office/officeart/2005/8/layout/hierarchy4"/>
    <dgm:cxn modelId="{4FDB9658-1C2B-4702-827E-9FE9CECCDFB7}" type="presParOf" srcId="{38BE1E78-EADC-4ADF-AAC7-A918F93F112E}" destId="{F52A9E46-C1FD-42E5-BE32-317F4655F8F7}"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Political, Economic, Social, Technological, Legal, Environmental and Ethical factors </a:t>
          </a:r>
          <a:r>
            <a:rPr lang="en-GB" sz="1400" kern="1200"/>
            <a:t>that can influence organisations.</a:t>
          </a:r>
          <a:endParaRPr lang="en-GB" sz="1400" kern="1200" dirty="0"/>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your organisation impacts society.</a:t>
          </a:r>
        </a:p>
      </dsp:txBody>
      <dsp:txXfrm>
        <a:off x="0" y="3626378"/>
        <a:ext cx="8511346" cy="518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D1D4F-2DB6-4A17-8C72-885680285F1D}">
      <dsp:nvSpPr>
        <dsp:cNvPr id="0" name=""/>
        <dsp:cNvSpPr/>
      </dsp:nvSpPr>
      <dsp:spPr>
        <a:xfrm>
          <a:off x="0" y="251080"/>
          <a:ext cx="2739875" cy="16439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Encourage decision making</a:t>
          </a:r>
        </a:p>
      </dsp:txBody>
      <dsp:txXfrm>
        <a:off x="0" y="251080"/>
        <a:ext cx="2739875" cy="1643925"/>
      </dsp:txXfrm>
    </dsp:sp>
    <dsp:sp modelId="{C4493D63-7A42-4973-9DCF-330366E314A2}">
      <dsp:nvSpPr>
        <dsp:cNvPr id="0" name=""/>
        <dsp:cNvSpPr/>
      </dsp:nvSpPr>
      <dsp:spPr>
        <a:xfrm>
          <a:off x="3013863" y="251080"/>
          <a:ext cx="2739875" cy="16439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Sharing of information</a:t>
          </a:r>
        </a:p>
      </dsp:txBody>
      <dsp:txXfrm>
        <a:off x="3013863" y="251080"/>
        <a:ext cx="2739875" cy="1643925"/>
      </dsp:txXfrm>
    </dsp:sp>
    <dsp:sp modelId="{CE268AB0-7830-4718-B57C-A58EA8FF5687}">
      <dsp:nvSpPr>
        <dsp:cNvPr id="0" name=""/>
        <dsp:cNvSpPr/>
      </dsp:nvSpPr>
      <dsp:spPr>
        <a:xfrm>
          <a:off x="6027727" y="251080"/>
          <a:ext cx="2739875" cy="16439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Truthful/straight forward </a:t>
          </a:r>
        </a:p>
      </dsp:txBody>
      <dsp:txXfrm>
        <a:off x="6027727" y="251080"/>
        <a:ext cx="2739875" cy="1643925"/>
      </dsp:txXfrm>
    </dsp:sp>
    <dsp:sp modelId="{4E9CBB43-444F-4646-BFF3-9656567E732F}">
      <dsp:nvSpPr>
        <dsp:cNvPr id="0" name=""/>
        <dsp:cNvSpPr/>
      </dsp:nvSpPr>
      <dsp:spPr>
        <a:xfrm>
          <a:off x="1506931" y="2168993"/>
          <a:ext cx="2739875" cy="16439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Retain only high effective people</a:t>
          </a:r>
        </a:p>
      </dsp:txBody>
      <dsp:txXfrm>
        <a:off x="1506931" y="2168993"/>
        <a:ext cx="2739875" cy="1643925"/>
      </dsp:txXfrm>
    </dsp:sp>
    <dsp:sp modelId="{572631FF-B6B8-4A68-93CA-AE4B507CA784}">
      <dsp:nvSpPr>
        <dsp:cNvPr id="0" name=""/>
        <dsp:cNvSpPr/>
      </dsp:nvSpPr>
      <dsp:spPr>
        <a:xfrm>
          <a:off x="4520795" y="2168993"/>
          <a:ext cx="2739875" cy="16439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Avoid rules </a:t>
          </a:r>
        </a:p>
      </dsp:txBody>
      <dsp:txXfrm>
        <a:off x="4520795" y="2168993"/>
        <a:ext cx="2739875" cy="16439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CF794-428B-448F-B1A0-E17058F09DB4}">
      <dsp:nvSpPr>
        <dsp:cNvPr id="0" name=""/>
        <dsp:cNvSpPr/>
      </dsp:nvSpPr>
      <dsp:spPr>
        <a:xfrm>
          <a:off x="744" y="145603"/>
          <a:ext cx="2902148" cy="17412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Recruitment and selection process </a:t>
          </a:r>
        </a:p>
      </dsp:txBody>
      <dsp:txXfrm>
        <a:off x="744" y="145603"/>
        <a:ext cx="2902148" cy="1741289"/>
      </dsp:txXfrm>
    </dsp:sp>
    <dsp:sp modelId="{D86F36FF-E45F-401A-B317-3223F38AD584}">
      <dsp:nvSpPr>
        <dsp:cNvPr id="0" name=""/>
        <dsp:cNvSpPr/>
      </dsp:nvSpPr>
      <dsp:spPr>
        <a:xfrm>
          <a:off x="3193107" y="145603"/>
          <a:ext cx="2902148" cy="17412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Job description</a:t>
          </a:r>
        </a:p>
      </dsp:txBody>
      <dsp:txXfrm>
        <a:off x="3193107" y="145603"/>
        <a:ext cx="2902148" cy="1741289"/>
      </dsp:txXfrm>
    </dsp:sp>
    <dsp:sp modelId="{4289C78B-6CED-44FB-9C83-EE82707287A2}">
      <dsp:nvSpPr>
        <dsp:cNvPr id="0" name=""/>
        <dsp:cNvSpPr/>
      </dsp:nvSpPr>
      <dsp:spPr>
        <a:xfrm>
          <a:off x="1596925" y="2177107"/>
          <a:ext cx="2902148" cy="17412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Person Specification</a:t>
          </a:r>
        </a:p>
      </dsp:txBody>
      <dsp:txXfrm>
        <a:off x="1596925" y="2177107"/>
        <a:ext cx="2902148" cy="17412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BCECF-C797-40E9-BBCB-072284031672}">
      <dsp:nvSpPr>
        <dsp:cNvPr id="0" name=""/>
        <dsp:cNvSpPr/>
      </dsp:nvSpPr>
      <dsp:spPr>
        <a:xfrm>
          <a:off x="2095" y="0"/>
          <a:ext cx="2809874" cy="40640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Detailed contract on appointment  </a:t>
          </a:r>
        </a:p>
      </dsp:txBody>
      <dsp:txXfrm>
        <a:off x="84393" y="82298"/>
        <a:ext cx="2645278" cy="3899404"/>
      </dsp:txXfrm>
    </dsp:sp>
    <dsp:sp modelId="{605DD859-235C-472B-A201-DB177D98FF40}">
      <dsp:nvSpPr>
        <dsp:cNvPr id="0" name=""/>
        <dsp:cNvSpPr/>
      </dsp:nvSpPr>
      <dsp:spPr>
        <a:xfrm>
          <a:off x="3284029" y="0"/>
          <a:ext cx="2809874" cy="4064000"/>
        </a:xfrm>
        <a:prstGeom prst="roundRect">
          <a:avLst>
            <a:gd name="adj" fmla="val 10000"/>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Amended contract for new role </a:t>
          </a:r>
        </a:p>
      </dsp:txBody>
      <dsp:txXfrm>
        <a:off x="3366327" y="82298"/>
        <a:ext cx="2645278" cy="38994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EAD647-28FF-476F-BB7A-4C0003A309A1}"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75CFAE-0D54-462C-A697-E13769AC9F04}" type="slidenum">
              <a:rPr lang="en-GB" smtClean="0"/>
              <a:t>‹#›</a:t>
            </a:fld>
            <a:endParaRPr lang="en-GB"/>
          </a:p>
        </p:txBody>
      </p:sp>
    </p:spTree>
    <p:extLst>
      <p:ext uri="{BB962C8B-B14F-4D97-AF65-F5344CB8AC3E}">
        <p14:creationId xmlns:p14="http://schemas.microsoft.com/office/powerpoint/2010/main" val="2407781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16642224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4207111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1646687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3591451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B8FBFD-0FD5-584D-9C5D-A875103875A4}" type="slidenum">
              <a:rPr lang="en-US" smtClean="0"/>
              <a:t>19</a:t>
            </a:fld>
            <a:endParaRPr lang="en-US" dirty="0"/>
          </a:p>
        </p:txBody>
      </p:sp>
    </p:spTree>
    <p:extLst>
      <p:ext uri="{BB962C8B-B14F-4D97-AF65-F5344CB8AC3E}">
        <p14:creationId xmlns:p14="http://schemas.microsoft.com/office/powerpoint/2010/main" val="4496458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B8FBFD-0FD5-584D-9C5D-A875103875A4}" type="slidenum">
              <a:rPr lang="en-US" smtClean="0"/>
              <a:t>22</a:t>
            </a:fld>
            <a:endParaRPr lang="en-US" dirty="0"/>
          </a:p>
        </p:txBody>
      </p:sp>
    </p:spTree>
    <p:extLst>
      <p:ext uri="{BB962C8B-B14F-4D97-AF65-F5344CB8AC3E}">
        <p14:creationId xmlns:p14="http://schemas.microsoft.com/office/powerpoint/2010/main" val="3290719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B8FBFD-0FD5-584D-9C5D-A875103875A4}" type="slidenum">
              <a:rPr lang="en-US" smtClean="0"/>
              <a:t>23</a:t>
            </a:fld>
            <a:endParaRPr lang="en-US" dirty="0"/>
          </a:p>
        </p:txBody>
      </p:sp>
    </p:spTree>
    <p:extLst>
      <p:ext uri="{BB962C8B-B14F-4D97-AF65-F5344CB8AC3E}">
        <p14:creationId xmlns:p14="http://schemas.microsoft.com/office/powerpoint/2010/main" val="4074295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2862525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1752271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129364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34</a:t>
            </a:fld>
            <a:endParaRPr lang="en-GB"/>
          </a:p>
        </p:txBody>
      </p:sp>
    </p:spTree>
    <p:extLst>
      <p:ext uri="{BB962C8B-B14F-4D97-AF65-F5344CB8AC3E}">
        <p14:creationId xmlns:p14="http://schemas.microsoft.com/office/powerpoint/2010/main" val="3538381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7673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4614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573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hyperlink" Target="https://www.stephens-scown.co.uk/employment/hr-consultancy-the-benefits-of-good-people-practice/" TargetMode="External"/><Relationship Id="rId2" Type="http://schemas.openxmlformats.org/officeDocument/2006/relationships/hyperlink" Target="https://peopleprofession.cipd.org/profession-map/core-knowledge/people-practice"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F53B0F-7EE1-170C-86D1-A27355C2D389}"/>
              </a:ext>
            </a:extLst>
          </p:cNvPr>
          <p:cNvSpPr txBox="1">
            <a:spLocks/>
          </p:cNvSpPr>
          <p:nvPr/>
        </p:nvSpPr>
        <p:spPr>
          <a:xfrm>
            <a:off x="358219" y="1825625"/>
            <a:ext cx="11481847" cy="205329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800" dirty="0">
                <a:solidFill>
                  <a:schemeClr val="bg1"/>
                </a:solidFill>
              </a:rPr>
              <a:t>Good people practice and the employee lifecycle </a:t>
            </a:r>
          </a:p>
        </p:txBody>
      </p:sp>
    </p:spTree>
    <p:extLst>
      <p:ext uri="{BB962C8B-B14F-4D97-AF65-F5344CB8AC3E}">
        <p14:creationId xmlns:p14="http://schemas.microsoft.com/office/powerpoint/2010/main" val="3694539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7671" y="29412"/>
            <a:ext cx="9002825" cy="1311357"/>
          </a:xfrm>
        </p:spPr>
        <p:txBody>
          <a:bodyPr anchor="b">
            <a:normAutofit fontScale="90000"/>
          </a:bodyPr>
          <a:lstStyle/>
          <a:p>
            <a:r>
              <a:rPr lang="en-US" b="1" dirty="0"/>
              <a:t>Module Learning outcomes</a:t>
            </a:r>
            <a:br>
              <a:rPr lang="en-US" b="1" dirty="0"/>
            </a:br>
            <a:br>
              <a:rPr lang="en-US" sz="1500" b="1" dirty="0"/>
            </a:br>
            <a:r>
              <a:rPr lang="en-GB" sz="1800" i="1" dirty="0"/>
              <a:t>Upon the successful completion of this module, the student will be able to understand, analyse and critically evaluate:</a:t>
            </a:r>
            <a:endParaRPr lang="en-US" sz="4900" b="1" i="1" dirty="0"/>
          </a:p>
        </p:txBody>
      </p:sp>
      <p:graphicFrame>
        <p:nvGraphicFramePr>
          <p:cNvPr id="5" name="Diagram 4"/>
          <p:cNvGraphicFramePr/>
          <p:nvPr/>
        </p:nvGraphicFramePr>
        <p:xfrm>
          <a:off x="1977142" y="1484784"/>
          <a:ext cx="8511346" cy="4144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982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EE7BF1-F7FE-4A06-A993-48835B441541}"/>
              </a:ext>
            </a:extLst>
          </p:cNvPr>
          <p:cNvSpPr>
            <a:spLocks noGrp="1"/>
          </p:cNvSpPr>
          <p:nvPr>
            <p:ph idx="1"/>
          </p:nvPr>
        </p:nvSpPr>
        <p:spPr>
          <a:xfrm>
            <a:off x="1689697" y="563063"/>
            <a:ext cx="8916934" cy="4935611"/>
          </a:xfrm>
        </p:spPr>
        <p:txBody>
          <a:bodyPr>
            <a:normAutofit/>
          </a:bodyPr>
          <a:lstStyle/>
          <a:p>
            <a:pPr marL="0" indent="0">
              <a:buNone/>
            </a:pPr>
            <a:r>
              <a:rPr lang="en-GB" dirty="0"/>
              <a:t>According to the CIPD (no date): </a:t>
            </a:r>
          </a:p>
          <a:p>
            <a:pPr marL="0" indent="0">
              <a:buNone/>
            </a:pPr>
            <a:endParaRPr lang="en-GB" dirty="0"/>
          </a:p>
          <a:p>
            <a:pPr marL="0" indent="0">
              <a:buNone/>
            </a:pPr>
            <a:r>
              <a:rPr lang="en-GB" b="1" i="0" dirty="0">
                <a:solidFill>
                  <a:srgbClr val="58595B"/>
                </a:solidFill>
                <a:effectLst/>
                <a:latin typeface="Open Sans" panose="020B0606030504020204" pitchFamily="34" charset="0"/>
              </a:rPr>
              <a:t>‘’People practices are the processes and approaches that we use across the employee lifecycle. Learning needs analysis, creating talent pools, developing people policies, analysing people data, managing grievances, recruiting people: all these are examples of people practices.’’</a:t>
            </a:r>
            <a:endParaRPr lang="en-GB" dirty="0"/>
          </a:p>
        </p:txBody>
      </p:sp>
    </p:spTree>
    <p:extLst>
      <p:ext uri="{BB962C8B-B14F-4D97-AF65-F5344CB8AC3E}">
        <p14:creationId xmlns:p14="http://schemas.microsoft.com/office/powerpoint/2010/main" val="3967892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9DFB6-3EB5-6B99-683C-69B64C4F79DE}"/>
              </a:ext>
            </a:extLst>
          </p:cNvPr>
          <p:cNvSpPr>
            <a:spLocks noGrp="1"/>
          </p:cNvSpPr>
          <p:nvPr>
            <p:ph type="title"/>
          </p:nvPr>
        </p:nvSpPr>
        <p:spPr>
          <a:xfrm>
            <a:off x="1735723" y="115079"/>
            <a:ext cx="8229600" cy="615214"/>
          </a:xfrm>
        </p:spPr>
        <p:txBody>
          <a:bodyPr>
            <a:normAutofit fontScale="90000"/>
          </a:bodyPr>
          <a:lstStyle/>
          <a:p>
            <a:r>
              <a:rPr lang="en-GB" dirty="0"/>
              <a:t>Employee Lifecycle </a:t>
            </a:r>
          </a:p>
        </p:txBody>
      </p:sp>
      <p:pic>
        <p:nvPicPr>
          <p:cNvPr id="1026" name="Picture 2" descr="See the source image">
            <a:extLst>
              <a:ext uri="{FF2B5EF4-FFF2-40B4-BE49-F238E27FC236}">
                <a16:creationId xmlns:a16="http://schemas.microsoft.com/office/drawing/2014/main" id="{3AFB1148-6009-3766-7D15-7B1B80345C6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64365" y="859169"/>
            <a:ext cx="5572317" cy="4797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042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ED1580A4-9367-451E-BDE7-00D018B514D2}"/>
              </a:ext>
            </a:extLst>
          </p:cNvPr>
          <p:cNvSpPr txBox="1"/>
          <p:nvPr/>
        </p:nvSpPr>
        <p:spPr>
          <a:xfrm>
            <a:off x="2169744" y="508037"/>
            <a:ext cx="4039467" cy="400110"/>
          </a:xfrm>
          <a:prstGeom prst="rect">
            <a:avLst/>
          </a:prstGeom>
          <a:noFill/>
        </p:spPr>
        <p:txBody>
          <a:bodyPr wrap="square">
            <a:spAutoFit/>
          </a:bodyPr>
          <a:lstStyle/>
          <a:p>
            <a:pPr algn="ctr"/>
            <a:r>
              <a:rPr lang="en-GB" sz="2000" b="1" dirty="0"/>
              <a:t>Recruitment and Selection</a:t>
            </a:r>
          </a:p>
        </p:txBody>
      </p:sp>
      <p:sp>
        <p:nvSpPr>
          <p:cNvPr id="7" name="TextBox 6">
            <a:extLst>
              <a:ext uri="{FF2B5EF4-FFF2-40B4-BE49-F238E27FC236}">
                <a16:creationId xmlns:a16="http://schemas.microsoft.com/office/drawing/2014/main" id="{9535AB4F-2907-41B7-9CB8-321DDDE6A8F2}"/>
              </a:ext>
            </a:extLst>
          </p:cNvPr>
          <p:cNvSpPr txBox="1"/>
          <p:nvPr/>
        </p:nvSpPr>
        <p:spPr>
          <a:xfrm>
            <a:off x="2325189" y="1350729"/>
            <a:ext cx="7541622" cy="3046988"/>
          </a:xfrm>
          <a:prstGeom prst="rect">
            <a:avLst/>
          </a:prstGeom>
          <a:noFill/>
        </p:spPr>
        <p:txBody>
          <a:bodyPr wrap="square">
            <a:spAutoFit/>
          </a:bodyPr>
          <a:lstStyle/>
          <a:p>
            <a:r>
              <a:rPr lang="en-GB" sz="2400" dirty="0"/>
              <a:t>Key Components that help recruiting and selecting new employees: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right people for the right roles at the right time</a:t>
            </a:r>
          </a:p>
          <a:p>
            <a:pPr marL="342900" indent="-342900">
              <a:buFont typeface="Arial" panose="020B0604020202020204" pitchFamily="34" charset="0"/>
              <a:buChar char="•"/>
            </a:pPr>
            <a:r>
              <a:rPr lang="en-GB" sz="2400" dirty="0"/>
              <a:t>Advertising – Internally or Externally</a:t>
            </a:r>
          </a:p>
          <a:p>
            <a:pPr marL="342900" indent="-342900">
              <a:buFont typeface="Arial" panose="020B0604020202020204" pitchFamily="34" charset="0"/>
              <a:buChar char="•"/>
            </a:pPr>
            <a:r>
              <a:rPr lang="en-GB" sz="2400" dirty="0"/>
              <a:t>Deciding which method is most efficient and cost-effective</a:t>
            </a:r>
          </a:p>
          <a:p>
            <a:pPr marL="342900" indent="-342900">
              <a:buFont typeface="Arial" panose="020B0604020202020204" pitchFamily="34" charset="0"/>
              <a:buChar char="•"/>
            </a:pPr>
            <a:r>
              <a:rPr lang="en-GB" sz="2400" dirty="0"/>
              <a:t>Selection processes will differ depending on the role</a:t>
            </a:r>
          </a:p>
        </p:txBody>
      </p:sp>
    </p:spTree>
    <p:extLst>
      <p:ext uri="{BB962C8B-B14F-4D97-AF65-F5344CB8AC3E}">
        <p14:creationId xmlns:p14="http://schemas.microsoft.com/office/powerpoint/2010/main" val="60378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6DA8B30B-639D-439A-9244-DF43D36709A9}"/>
              </a:ext>
            </a:extLst>
          </p:cNvPr>
          <p:cNvSpPr txBox="1"/>
          <p:nvPr/>
        </p:nvSpPr>
        <p:spPr>
          <a:xfrm>
            <a:off x="2169744" y="107927"/>
            <a:ext cx="2968313" cy="400110"/>
          </a:xfrm>
          <a:prstGeom prst="rect">
            <a:avLst/>
          </a:prstGeom>
          <a:noFill/>
        </p:spPr>
        <p:txBody>
          <a:bodyPr wrap="square">
            <a:spAutoFit/>
          </a:bodyPr>
          <a:lstStyle/>
          <a:p>
            <a:pPr algn="ctr"/>
            <a:r>
              <a:rPr lang="en-GB" sz="2000" b="1" dirty="0"/>
              <a:t>Onboarding</a:t>
            </a:r>
          </a:p>
        </p:txBody>
      </p:sp>
      <p:sp>
        <p:nvSpPr>
          <p:cNvPr id="7" name="TextBox 6">
            <a:extLst>
              <a:ext uri="{FF2B5EF4-FFF2-40B4-BE49-F238E27FC236}">
                <a16:creationId xmlns:a16="http://schemas.microsoft.com/office/drawing/2014/main" id="{0CCD1EA9-5241-456A-955D-B528D6853C0C}"/>
              </a:ext>
            </a:extLst>
          </p:cNvPr>
          <p:cNvSpPr txBox="1"/>
          <p:nvPr/>
        </p:nvSpPr>
        <p:spPr>
          <a:xfrm>
            <a:off x="2011680" y="508038"/>
            <a:ext cx="8290560" cy="5262979"/>
          </a:xfrm>
          <a:prstGeom prst="rect">
            <a:avLst/>
          </a:prstGeom>
          <a:noFill/>
        </p:spPr>
        <p:txBody>
          <a:bodyPr wrap="square">
            <a:spAutoFit/>
          </a:bodyPr>
          <a:lstStyle/>
          <a:p>
            <a:r>
              <a:rPr lang="en-GB" dirty="0"/>
              <a:t>Key Components that help ensure and effective onboarding experience for new employees:</a:t>
            </a:r>
          </a:p>
          <a:p>
            <a:endParaRPr lang="en-GB" dirty="0"/>
          </a:p>
          <a:p>
            <a:pPr marL="285750" indent="-285750">
              <a:buFont typeface="Arial" panose="020B0604020202020204" pitchFamily="34" charset="0"/>
              <a:buChar char="•"/>
            </a:pPr>
            <a:r>
              <a:rPr lang="en-GB" dirty="0"/>
              <a:t>Impressions before joining, day 1 and first month.</a:t>
            </a:r>
          </a:p>
          <a:p>
            <a:pPr marL="285750" indent="-285750">
              <a:buFont typeface="Arial" panose="020B0604020202020204" pitchFamily="34" charset="0"/>
              <a:buChar char="•"/>
            </a:pPr>
            <a:r>
              <a:rPr lang="en-GB" dirty="0"/>
              <a:t>Joining Instructions</a:t>
            </a:r>
          </a:p>
          <a:p>
            <a:pPr marL="285750" indent="-285750">
              <a:buFont typeface="Arial" panose="020B0604020202020204" pitchFamily="34" charset="0"/>
              <a:buChar char="•"/>
            </a:pPr>
            <a:r>
              <a:rPr lang="en-GB" dirty="0"/>
              <a:t>Local Induction v Corporate Induction</a:t>
            </a:r>
          </a:p>
          <a:p>
            <a:pPr marL="742950" lvl="1" indent="-285750">
              <a:buFont typeface="Wingdings" panose="05000000000000000000" pitchFamily="2" charset="2"/>
              <a:buChar char="ü"/>
            </a:pPr>
            <a:r>
              <a:rPr lang="en-GB" dirty="0"/>
              <a:t>A local induction introduces the new employee to their colleagues, workstation, evacuation procedures, health and safety rules and other matters that help the new employee to perform job.  </a:t>
            </a:r>
          </a:p>
          <a:p>
            <a:pPr marL="742950" lvl="1" indent="-285750">
              <a:buFont typeface="Wingdings" panose="05000000000000000000" pitchFamily="2" charset="2"/>
              <a:buChar char="ü"/>
            </a:pPr>
            <a:r>
              <a:rPr lang="en-GB" dirty="0"/>
              <a:t>A corporate induction introduces the new employee to information about the organisation, its history, purpose, vision, values etc, and helps the new starter to connect with the organisation at an early stage in their employment. </a:t>
            </a:r>
          </a:p>
          <a:p>
            <a:pPr marL="285750" indent="-285750">
              <a:buFont typeface="Arial" panose="020B0604020202020204" pitchFamily="34" charset="0"/>
              <a:buChar char="•"/>
            </a:pPr>
            <a:r>
              <a:rPr lang="en-GB" dirty="0"/>
              <a:t>Local Induction will include:</a:t>
            </a:r>
          </a:p>
          <a:p>
            <a:pPr marL="742950" lvl="1" indent="-285750">
              <a:buFont typeface="Arial" panose="020B0604020202020204" pitchFamily="34" charset="0"/>
              <a:buChar char="•"/>
            </a:pPr>
            <a:r>
              <a:rPr lang="en-GB" dirty="0"/>
              <a:t>Health and Safety</a:t>
            </a:r>
          </a:p>
          <a:p>
            <a:pPr marL="742950" lvl="1" indent="-285750">
              <a:buFont typeface="Arial" panose="020B0604020202020204" pitchFamily="34" charset="0"/>
              <a:buChar char="•"/>
            </a:pPr>
            <a:r>
              <a:rPr lang="en-GB" dirty="0"/>
              <a:t>Company Culture</a:t>
            </a:r>
          </a:p>
          <a:p>
            <a:pPr marL="742950" lvl="1" indent="-285750">
              <a:buFont typeface="Arial" panose="020B0604020202020204" pitchFamily="34" charset="0"/>
              <a:buChar char="•"/>
            </a:pPr>
            <a:r>
              <a:rPr lang="en-GB" dirty="0"/>
              <a:t>Immediate needs: pay, benefits, breaks, facilities etc.</a:t>
            </a:r>
          </a:p>
          <a:p>
            <a:pPr marL="742950" lvl="1" indent="-285750">
              <a:buFont typeface="Arial" panose="020B0604020202020204" pitchFamily="34" charset="0"/>
              <a:buChar char="•"/>
            </a:pPr>
            <a:r>
              <a:rPr lang="en-GB" dirty="0"/>
              <a:t>Tour of Site</a:t>
            </a:r>
          </a:p>
          <a:p>
            <a:pPr marL="285750" indent="-285750">
              <a:buFont typeface="Arial" panose="020B0604020202020204" pitchFamily="34" charset="0"/>
              <a:buChar char="•"/>
            </a:pPr>
            <a:r>
              <a:rPr lang="en-GB" dirty="0"/>
              <a:t>Role of the manager in induction</a:t>
            </a:r>
          </a:p>
        </p:txBody>
      </p:sp>
    </p:spTree>
    <p:extLst>
      <p:ext uri="{BB962C8B-B14F-4D97-AF65-F5344CB8AC3E}">
        <p14:creationId xmlns:p14="http://schemas.microsoft.com/office/powerpoint/2010/main" val="1658643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8" name="TextBox 7">
            <a:extLst>
              <a:ext uri="{FF2B5EF4-FFF2-40B4-BE49-F238E27FC236}">
                <a16:creationId xmlns:a16="http://schemas.microsoft.com/office/drawing/2014/main" id="{99C3879C-B3C9-43C5-8B63-0A9D7744FB4D}"/>
              </a:ext>
            </a:extLst>
          </p:cNvPr>
          <p:cNvSpPr txBox="1"/>
          <p:nvPr/>
        </p:nvSpPr>
        <p:spPr>
          <a:xfrm>
            <a:off x="2169744" y="508037"/>
            <a:ext cx="3151193" cy="400110"/>
          </a:xfrm>
          <a:prstGeom prst="rect">
            <a:avLst/>
          </a:prstGeom>
          <a:noFill/>
        </p:spPr>
        <p:txBody>
          <a:bodyPr wrap="square">
            <a:spAutoFit/>
          </a:bodyPr>
          <a:lstStyle/>
          <a:p>
            <a:pPr algn="ctr"/>
            <a:r>
              <a:rPr lang="en-GB" sz="2000" b="1" dirty="0"/>
              <a:t>Development</a:t>
            </a:r>
          </a:p>
        </p:txBody>
      </p:sp>
      <p:sp>
        <p:nvSpPr>
          <p:cNvPr id="9" name="TextBox 8">
            <a:extLst>
              <a:ext uri="{FF2B5EF4-FFF2-40B4-BE49-F238E27FC236}">
                <a16:creationId xmlns:a16="http://schemas.microsoft.com/office/drawing/2014/main" id="{9B6F6BC6-92FE-4507-9230-88472466338B}"/>
              </a:ext>
            </a:extLst>
          </p:cNvPr>
          <p:cNvSpPr txBox="1"/>
          <p:nvPr/>
        </p:nvSpPr>
        <p:spPr>
          <a:xfrm>
            <a:off x="2325189" y="1350729"/>
            <a:ext cx="7541622" cy="3046988"/>
          </a:xfrm>
          <a:prstGeom prst="rect">
            <a:avLst/>
          </a:prstGeom>
          <a:noFill/>
        </p:spPr>
        <p:txBody>
          <a:bodyPr wrap="square">
            <a:spAutoFit/>
          </a:bodyPr>
          <a:lstStyle/>
          <a:p>
            <a:r>
              <a:rPr lang="en-GB" sz="2400" dirty="0"/>
              <a:t>Key benefits of developing employees include: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Increased production</a:t>
            </a:r>
          </a:p>
          <a:p>
            <a:pPr marL="342900" indent="-342900">
              <a:buFont typeface="Arial" panose="020B0604020202020204" pitchFamily="34" charset="0"/>
              <a:buChar char="•"/>
            </a:pPr>
            <a:r>
              <a:rPr lang="en-GB" sz="2400" dirty="0"/>
              <a:t>Increased output</a:t>
            </a:r>
          </a:p>
          <a:p>
            <a:pPr marL="342900" indent="-342900">
              <a:buFont typeface="Arial" panose="020B0604020202020204" pitchFamily="34" charset="0"/>
              <a:buChar char="•"/>
            </a:pPr>
            <a:r>
              <a:rPr lang="en-GB" sz="2400" dirty="0"/>
              <a:t>Ability to deal with changes e.g. technology</a:t>
            </a:r>
          </a:p>
          <a:p>
            <a:pPr marL="342900" indent="-342900">
              <a:buFont typeface="Arial" panose="020B0604020202020204" pitchFamily="34" charset="0"/>
              <a:buChar char="•"/>
            </a:pPr>
            <a:r>
              <a:rPr lang="en-GB" sz="2400" dirty="0"/>
              <a:t>Increased motivation</a:t>
            </a:r>
          </a:p>
          <a:p>
            <a:pPr marL="342900" indent="-342900">
              <a:buFont typeface="Arial" panose="020B0604020202020204" pitchFamily="34" charset="0"/>
              <a:buChar char="•"/>
            </a:pPr>
            <a:r>
              <a:rPr lang="en-GB" sz="2400" dirty="0"/>
              <a:t>Staff retention</a:t>
            </a:r>
          </a:p>
          <a:p>
            <a:pPr marL="342900" indent="-342900">
              <a:buFont typeface="Arial" panose="020B0604020202020204" pitchFamily="34" charset="0"/>
              <a:buChar char="•"/>
            </a:pPr>
            <a:r>
              <a:rPr lang="en-GB" sz="2400" dirty="0"/>
              <a:t>Secure a talent pipeline for the future </a:t>
            </a:r>
          </a:p>
        </p:txBody>
      </p:sp>
    </p:spTree>
    <p:extLst>
      <p:ext uri="{BB962C8B-B14F-4D97-AF65-F5344CB8AC3E}">
        <p14:creationId xmlns:p14="http://schemas.microsoft.com/office/powerpoint/2010/main" val="1729397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922D9C02-4D73-48EE-B6BB-00D7E3DBF2DC}"/>
              </a:ext>
            </a:extLst>
          </p:cNvPr>
          <p:cNvSpPr txBox="1"/>
          <p:nvPr/>
        </p:nvSpPr>
        <p:spPr>
          <a:xfrm>
            <a:off x="1996441" y="286577"/>
            <a:ext cx="2219776" cy="400110"/>
          </a:xfrm>
          <a:prstGeom prst="rect">
            <a:avLst/>
          </a:prstGeom>
          <a:noFill/>
        </p:spPr>
        <p:txBody>
          <a:bodyPr wrap="square">
            <a:spAutoFit/>
          </a:bodyPr>
          <a:lstStyle/>
          <a:p>
            <a:pPr algn="ctr"/>
            <a:r>
              <a:rPr lang="en-GB" sz="2000" b="1" dirty="0"/>
              <a:t>Retention</a:t>
            </a:r>
          </a:p>
        </p:txBody>
      </p:sp>
      <p:graphicFrame>
        <p:nvGraphicFramePr>
          <p:cNvPr id="7" name="Table 8">
            <a:extLst>
              <a:ext uri="{FF2B5EF4-FFF2-40B4-BE49-F238E27FC236}">
                <a16:creationId xmlns:a16="http://schemas.microsoft.com/office/drawing/2014/main" id="{257C800B-C37A-4DBC-8C56-6D20FF901E15}"/>
              </a:ext>
            </a:extLst>
          </p:cNvPr>
          <p:cNvGraphicFramePr>
            <a:graphicFrameLocks noGrp="1"/>
          </p:cNvGraphicFramePr>
          <p:nvPr/>
        </p:nvGraphicFramePr>
        <p:xfrm>
          <a:off x="2230262" y="1839511"/>
          <a:ext cx="7606936" cy="3749040"/>
        </p:xfrm>
        <a:graphic>
          <a:graphicData uri="http://schemas.openxmlformats.org/drawingml/2006/table">
            <a:tbl>
              <a:tblPr firstRow="1" bandRow="1">
                <a:tableStyleId>{5C22544A-7EE6-4342-B048-85BDC9FD1C3A}</a:tableStyleId>
              </a:tblPr>
              <a:tblGrid>
                <a:gridCol w="3803468">
                  <a:extLst>
                    <a:ext uri="{9D8B030D-6E8A-4147-A177-3AD203B41FA5}">
                      <a16:colId xmlns:a16="http://schemas.microsoft.com/office/drawing/2014/main" val="3654512989"/>
                    </a:ext>
                  </a:extLst>
                </a:gridCol>
                <a:gridCol w="3803468">
                  <a:extLst>
                    <a:ext uri="{9D8B030D-6E8A-4147-A177-3AD203B41FA5}">
                      <a16:colId xmlns:a16="http://schemas.microsoft.com/office/drawing/2014/main" val="1967334253"/>
                    </a:ext>
                  </a:extLst>
                </a:gridCol>
              </a:tblGrid>
              <a:tr h="47506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Internal Factors</a:t>
                      </a:r>
                    </a:p>
                    <a:p>
                      <a:endParaRPr lang="en-GB" dirty="0"/>
                    </a:p>
                  </a:txBody>
                  <a:tcPr/>
                </a:tc>
                <a:tc>
                  <a:txBody>
                    <a:bodyPr/>
                    <a:lstStyle/>
                    <a:p>
                      <a:r>
                        <a:rPr lang="en-GB" dirty="0"/>
                        <a:t>External Factors</a:t>
                      </a:r>
                    </a:p>
                  </a:txBody>
                  <a:tcPr/>
                </a:tc>
                <a:extLst>
                  <a:ext uri="{0D108BD9-81ED-4DB2-BD59-A6C34878D82A}">
                    <a16:rowId xmlns:a16="http://schemas.microsoft.com/office/drawing/2014/main" val="1138110337"/>
                  </a:ext>
                </a:extLst>
              </a:tr>
              <a:tr h="2980927">
                <a:tc>
                  <a:txBody>
                    <a:bodyPr/>
                    <a:lstStyle/>
                    <a:p>
                      <a:endParaRPr lang="en-GB" dirty="0"/>
                    </a:p>
                    <a:p>
                      <a:r>
                        <a:rPr lang="en-GB" dirty="0"/>
                        <a:t>•	Pay and remuneration</a:t>
                      </a:r>
                    </a:p>
                    <a:p>
                      <a:r>
                        <a:rPr lang="en-GB" dirty="0"/>
                        <a:t>•	Employee benefits</a:t>
                      </a:r>
                    </a:p>
                    <a:p>
                      <a:r>
                        <a:rPr lang="en-GB" dirty="0"/>
                        <a:t>•	Recognition</a:t>
                      </a:r>
                    </a:p>
                    <a:p>
                      <a:r>
                        <a:rPr lang="en-GB" dirty="0"/>
                        <a:t>•	Work life balance</a:t>
                      </a:r>
                    </a:p>
                    <a:p>
                      <a:r>
                        <a:rPr lang="en-GB" dirty="0"/>
                        <a:t>•	Training and development </a:t>
                      </a:r>
                    </a:p>
                    <a:p>
                      <a:r>
                        <a:rPr lang="en-GB" dirty="0"/>
                        <a:t>•	Line management relationships </a:t>
                      </a:r>
                    </a:p>
                    <a:p>
                      <a:r>
                        <a:rPr lang="en-GB" dirty="0"/>
                        <a:t>•	Organisation performance</a:t>
                      </a:r>
                    </a:p>
                    <a:p>
                      <a:r>
                        <a:rPr lang="en-GB" dirty="0"/>
                        <a:t>•	Changes to job role</a:t>
                      </a:r>
                    </a:p>
                    <a:p>
                      <a:endParaRPr lang="en-GB" dirty="0"/>
                    </a:p>
                  </a:txBody>
                  <a:tcPr/>
                </a:tc>
                <a:tc>
                  <a:txBody>
                    <a:bodyPr/>
                    <a:lstStyle/>
                    <a:p>
                      <a:endParaRPr lang="en-GB" dirty="0"/>
                    </a:p>
                    <a:p>
                      <a:r>
                        <a:rPr lang="en-GB" dirty="0"/>
                        <a:t>•	Economic climate</a:t>
                      </a:r>
                    </a:p>
                    <a:p>
                      <a:r>
                        <a:rPr lang="en-GB" dirty="0"/>
                        <a:t>•	Confidence in the labour market</a:t>
                      </a:r>
                    </a:p>
                    <a:p>
                      <a:r>
                        <a:rPr lang="en-GB" dirty="0"/>
                        <a:t>•	Family or personal matters</a:t>
                      </a:r>
                    </a:p>
                    <a:p>
                      <a:r>
                        <a:rPr lang="en-GB" dirty="0"/>
                        <a:t>•	Health and well being</a:t>
                      </a:r>
                    </a:p>
                    <a:p>
                      <a:r>
                        <a:rPr lang="en-GB" dirty="0"/>
                        <a:t>•	Childcare </a:t>
                      </a:r>
                    </a:p>
                    <a:p>
                      <a:r>
                        <a:rPr lang="en-GB" dirty="0"/>
                        <a:t>•	Market changes in sectors</a:t>
                      </a:r>
                    </a:p>
                    <a:p>
                      <a:endParaRPr lang="en-GB" dirty="0"/>
                    </a:p>
                  </a:txBody>
                  <a:tcPr/>
                </a:tc>
                <a:extLst>
                  <a:ext uri="{0D108BD9-81ED-4DB2-BD59-A6C34878D82A}">
                    <a16:rowId xmlns:a16="http://schemas.microsoft.com/office/drawing/2014/main" val="3227955925"/>
                  </a:ext>
                </a:extLst>
              </a:tr>
            </a:tbl>
          </a:graphicData>
        </a:graphic>
      </p:graphicFrame>
      <p:sp>
        <p:nvSpPr>
          <p:cNvPr id="10" name="TextBox 9">
            <a:extLst>
              <a:ext uri="{FF2B5EF4-FFF2-40B4-BE49-F238E27FC236}">
                <a16:creationId xmlns:a16="http://schemas.microsoft.com/office/drawing/2014/main" id="{A8D3CB6D-8ED1-425A-A2CE-DC6E047F935D}"/>
              </a:ext>
            </a:extLst>
          </p:cNvPr>
          <p:cNvSpPr txBox="1"/>
          <p:nvPr/>
        </p:nvSpPr>
        <p:spPr>
          <a:xfrm>
            <a:off x="2347829" y="962075"/>
            <a:ext cx="7371805" cy="461665"/>
          </a:xfrm>
          <a:prstGeom prst="rect">
            <a:avLst/>
          </a:prstGeom>
          <a:noFill/>
        </p:spPr>
        <p:txBody>
          <a:bodyPr wrap="square">
            <a:spAutoFit/>
          </a:bodyPr>
          <a:lstStyle/>
          <a:p>
            <a:r>
              <a:rPr lang="en-GB" sz="2400" dirty="0"/>
              <a:t>Key factors affecting the retention of employees include: </a:t>
            </a:r>
          </a:p>
        </p:txBody>
      </p:sp>
    </p:spTree>
    <p:extLst>
      <p:ext uri="{BB962C8B-B14F-4D97-AF65-F5344CB8AC3E}">
        <p14:creationId xmlns:p14="http://schemas.microsoft.com/office/powerpoint/2010/main" val="320748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12" name="TextBox 11">
            <a:extLst>
              <a:ext uri="{FF2B5EF4-FFF2-40B4-BE49-F238E27FC236}">
                <a16:creationId xmlns:a16="http://schemas.microsoft.com/office/drawing/2014/main" id="{CFA62393-9D81-4E05-A718-676F580B987C}"/>
              </a:ext>
            </a:extLst>
          </p:cNvPr>
          <p:cNvSpPr txBox="1"/>
          <p:nvPr/>
        </p:nvSpPr>
        <p:spPr>
          <a:xfrm>
            <a:off x="2169744" y="508037"/>
            <a:ext cx="3125067" cy="400110"/>
          </a:xfrm>
          <a:prstGeom prst="rect">
            <a:avLst/>
          </a:prstGeom>
          <a:noFill/>
        </p:spPr>
        <p:txBody>
          <a:bodyPr wrap="square">
            <a:spAutoFit/>
          </a:bodyPr>
          <a:lstStyle/>
          <a:p>
            <a:pPr algn="ctr"/>
            <a:r>
              <a:rPr lang="en-GB" sz="2000" b="1" dirty="0"/>
              <a:t>Transition</a:t>
            </a:r>
          </a:p>
        </p:txBody>
      </p:sp>
      <p:sp>
        <p:nvSpPr>
          <p:cNvPr id="13" name="TextBox 12">
            <a:extLst>
              <a:ext uri="{FF2B5EF4-FFF2-40B4-BE49-F238E27FC236}">
                <a16:creationId xmlns:a16="http://schemas.microsoft.com/office/drawing/2014/main" id="{F6EC2840-F2CD-4704-BC72-5833D2C96FCD}"/>
              </a:ext>
            </a:extLst>
          </p:cNvPr>
          <p:cNvSpPr txBox="1"/>
          <p:nvPr/>
        </p:nvSpPr>
        <p:spPr>
          <a:xfrm>
            <a:off x="2325189" y="1350730"/>
            <a:ext cx="7541622" cy="461665"/>
          </a:xfrm>
          <a:prstGeom prst="rect">
            <a:avLst/>
          </a:prstGeom>
          <a:noFill/>
        </p:spPr>
        <p:txBody>
          <a:bodyPr wrap="square">
            <a:spAutoFit/>
          </a:bodyPr>
          <a:lstStyle/>
          <a:p>
            <a:r>
              <a:rPr lang="en-GB" sz="2400" dirty="0"/>
              <a:t>Key reasons for an employee leaving: </a:t>
            </a:r>
          </a:p>
        </p:txBody>
      </p:sp>
      <p:graphicFrame>
        <p:nvGraphicFramePr>
          <p:cNvPr id="14" name="Table 8">
            <a:extLst>
              <a:ext uri="{FF2B5EF4-FFF2-40B4-BE49-F238E27FC236}">
                <a16:creationId xmlns:a16="http://schemas.microsoft.com/office/drawing/2014/main" id="{823D9C82-B701-4511-8F6F-BA5C763B9E83}"/>
              </a:ext>
            </a:extLst>
          </p:cNvPr>
          <p:cNvGraphicFramePr>
            <a:graphicFrameLocks noGrp="1"/>
          </p:cNvGraphicFramePr>
          <p:nvPr/>
        </p:nvGraphicFramePr>
        <p:xfrm>
          <a:off x="2325189" y="1812395"/>
          <a:ext cx="7606936" cy="2237725"/>
        </p:xfrm>
        <a:graphic>
          <a:graphicData uri="http://schemas.openxmlformats.org/drawingml/2006/table">
            <a:tbl>
              <a:tblPr firstRow="1" bandRow="1">
                <a:tableStyleId>{5C22544A-7EE6-4342-B048-85BDC9FD1C3A}</a:tableStyleId>
              </a:tblPr>
              <a:tblGrid>
                <a:gridCol w="3803468">
                  <a:extLst>
                    <a:ext uri="{9D8B030D-6E8A-4147-A177-3AD203B41FA5}">
                      <a16:colId xmlns:a16="http://schemas.microsoft.com/office/drawing/2014/main" val="3654512989"/>
                    </a:ext>
                  </a:extLst>
                </a:gridCol>
                <a:gridCol w="3803468">
                  <a:extLst>
                    <a:ext uri="{9D8B030D-6E8A-4147-A177-3AD203B41FA5}">
                      <a16:colId xmlns:a16="http://schemas.microsoft.com/office/drawing/2014/main" val="1967334253"/>
                    </a:ext>
                  </a:extLst>
                </a:gridCol>
              </a:tblGrid>
              <a:tr h="34305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Voluntary Reasons</a:t>
                      </a:r>
                    </a:p>
                    <a:p>
                      <a:endParaRPr lang="en-GB" dirty="0"/>
                    </a:p>
                  </a:txBody>
                  <a:tcPr/>
                </a:tc>
                <a:tc>
                  <a:txBody>
                    <a:bodyPr/>
                    <a:lstStyle/>
                    <a:p>
                      <a:r>
                        <a:rPr lang="en-GB" dirty="0"/>
                        <a:t>Involuntary Reasons</a:t>
                      </a:r>
                    </a:p>
                  </a:txBody>
                  <a:tcPr/>
                </a:tc>
                <a:extLst>
                  <a:ext uri="{0D108BD9-81ED-4DB2-BD59-A6C34878D82A}">
                    <a16:rowId xmlns:a16="http://schemas.microsoft.com/office/drawing/2014/main" val="1138110337"/>
                  </a:ext>
                </a:extLst>
              </a:tr>
              <a:tr h="1597645">
                <a:tc>
                  <a: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Resignation</a:t>
                      </a:r>
                    </a:p>
                    <a:p>
                      <a:pPr marL="285750" indent="-285750">
                        <a:buFont typeface="Arial" panose="020B0604020202020204" pitchFamily="34" charset="0"/>
                        <a:buChar char="•"/>
                      </a:pPr>
                      <a:r>
                        <a:rPr lang="en-GB" dirty="0"/>
                        <a:t>Retirement</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Redundancy</a:t>
                      </a:r>
                    </a:p>
                    <a:p>
                      <a:pPr marL="285750" indent="-285750">
                        <a:buFont typeface="Arial" panose="020B0604020202020204" pitchFamily="34" charset="0"/>
                        <a:buChar char="•"/>
                      </a:pPr>
                      <a:r>
                        <a:rPr lang="en-GB" dirty="0"/>
                        <a:t>Dismissal</a:t>
                      </a:r>
                    </a:p>
                    <a:p>
                      <a:pPr marL="285750" indent="-285750">
                        <a:buFont typeface="Arial" panose="020B0604020202020204" pitchFamily="34" charset="0"/>
                        <a:buChar char="•"/>
                      </a:pPr>
                      <a:r>
                        <a:rPr lang="en-GB" dirty="0"/>
                        <a:t>Death in Service</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3227955925"/>
                  </a:ext>
                </a:extLst>
              </a:tr>
            </a:tbl>
          </a:graphicData>
        </a:graphic>
      </p:graphicFrame>
    </p:spTree>
    <p:extLst>
      <p:ext uri="{BB962C8B-B14F-4D97-AF65-F5344CB8AC3E}">
        <p14:creationId xmlns:p14="http://schemas.microsoft.com/office/powerpoint/2010/main" val="2736375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8EC5DC25-63C0-4B1D-B972-5E15833E44E1}"/>
              </a:ext>
            </a:extLst>
          </p:cNvPr>
          <p:cNvSpPr txBox="1"/>
          <p:nvPr/>
        </p:nvSpPr>
        <p:spPr>
          <a:xfrm>
            <a:off x="2253343" y="1317229"/>
            <a:ext cx="7685314" cy="2308324"/>
          </a:xfrm>
          <a:prstGeom prst="rect">
            <a:avLst/>
          </a:prstGeom>
          <a:noFill/>
        </p:spPr>
        <p:txBody>
          <a:bodyPr wrap="square">
            <a:spAutoFit/>
          </a:bodyPr>
          <a:lstStyle/>
          <a:p>
            <a:endParaRPr lang="en-GB" sz="2400" dirty="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a typeface="Calibri" panose="020F0502020204030204" pitchFamily="34" charset="0"/>
                <a:cs typeface="Times New Roman" panose="02020603050405020304" pitchFamily="18" charset="0"/>
              </a:rPr>
              <a:t>What are the advantages and disadvantages of an induction course for new starters? </a:t>
            </a:r>
          </a:p>
          <a:p>
            <a:pPr marL="342900" indent="-342900">
              <a:buFont typeface="Arial" panose="020B0604020202020204" pitchFamily="34" charset="0"/>
              <a:buChar char="•"/>
            </a:pPr>
            <a:endParaRPr lang="en-GB" sz="2400" dirty="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a typeface="Calibri" panose="020F0502020204030204" pitchFamily="34" charset="0"/>
                <a:cs typeface="Times New Roman" panose="02020603050405020304" pitchFamily="18" charset="0"/>
              </a:rPr>
              <a:t>To what extent does the cost of delivering an induction outweigh the cost of not providing one? </a:t>
            </a:r>
          </a:p>
        </p:txBody>
      </p:sp>
    </p:spTree>
    <p:extLst>
      <p:ext uri="{BB962C8B-B14F-4D97-AF65-F5344CB8AC3E}">
        <p14:creationId xmlns:p14="http://schemas.microsoft.com/office/powerpoint/2010/main" val="918374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3F8CC-1D9F-8457-484F-E5BD3DFDE2EC}"/>
              </a:ext>
            </a:extLst>
          </p:cNvPr>
          <p:cNvSpPr>
            <a:spLocks noGrp="1"/>
          </p:cNvSpPr>
          <p:nvPr>
            <p:ph type="title"/>
          </p:nvPr>
        </p:nvSpPr>
        <p:spPr>
          <a:xfrm>
            <a:off x="1981200" y="16877"/>
            <a:ext cx="8229600" cy="1143000"/>
          </a:xfrm>
        </p:spPr>
        <p:txBody>
          <a:bodyPr>
            <a:normAutofit/>
          </a:bodyPr>
          <a:lstStyle/>
          <a:p>
            <a:r>
              <a:rPr lang="en-GB" dirty="0"/>
              <a:t>Measuring the employee lifecycle</a:t>
            </a:r>
          </a:p>
        </p:txBody>
      </p:sp>
      <p:pic>
        <p:nvPicPr>
          <p:cNvPr id="2050" name="Picture 2" descr="Image result for ai">
            <a:extLst>
              <a:ext uri="{FF2B5EF4-FFF2-40B4-BE49-F238E27FC236}">
                <a16:creationId xmlns:a16="http://schemas.microsoft.com/office/drawing/2014/main" id="{0ED044F0-C976-FF29-2726-255172AE89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2973" y="1159878"/>
            <a:ext cx="6413073" cy="4252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489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7" name="Title 6">
            <a:extLst>
              <a:ext uri="{FF2B5EF4-FFF2-40B4-BE49-F238E27FC236}">
                <a16:creationId xmlns:a16="http://schemas.microsoft.com/office/drawing/2014/main" id="{10202E0C-81F6-4A8B-BAAD-35D8CF0E84D6}"/>
              </a:ext>
            </a:extLst>
          </p:cNvPr>
          <p:cNvSpPr>
            <a:spLocks noGrp="1"/>
          </p:cNvSpPr>
          <p:nvPr>
            <p:ph type="title"/>
          </p:nvPr>
        </p:nvSpPr>
        <p:spPr/>
        <p:txBody>
          <a:bodyPr>
            <a:normAutofit/>
          </a:bodyPr>
          <a:lstStyle/>
          <a:p>
            <a:r>
              <a:rPr lang="en-GB" altLang="en-US" b="1" dirty="0">
                <a:latin typeface="Arial" panose="020B0604020202020204" pitchFamily="34" charset="0"/>
                <a:cs typeface="Arial" panose="020B0604020202020204" pitchFamily="34" charset="0"/>
              </a:rPr>
              <a:t>Defining voluntary release</a:t>
            </a:r>
            <a:endParaRPr lang="en-GB" dirty="0"/>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1878330" y="1203571"/>
            <a:ext cx="8332470" cy="4503420"/>
          </a:xfrm>
        </p:spPr>
        <p:txBody>
          <a:bodyPr>
            <a:normAutofit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Not always easy to differentiate between departures initiated by employees and those initiated by employers. </a:t>
            </a:r>
          </a:p>
          <a:p>
            <a:pPr eaLnBrk="1" hangingPunct="1">
              <a:spcBef>
                <a:spcPct val="50000"/>
              </a:spcBef>
            </a:pPr>
            <a:r>
              <a:rPr lang="en-GB" altLang="en-US" dirty="0">
                <a:latin typeface="Arial" panose="020B0604020202020204" pitchFamily="34" charset="0"/>
                <a:cs typeface="Arial" panose="020B0604020202020204" pitchFamily="34" charset="0"/>
              </a:rPr>
              <a:t>A broad definition is usually used – including all resignations not formally initiated by the employer.</a:t>
            </a:r>
          </a:p>
          <a:p>
            <a:pPr eaLnBrk="1" hangingPunct="1">
              <a:spcBef>
                <a:spcPct val="50000"/>
              </a:spcBef>
            </a:pPr>
            <a:r>
              <a:rPr lang="en-GB" altLang="en-US" dirty="0">
                <a:latin typeface="Arial" panose="020B0604020202020204" pitchFamily="34" charset="0"/>
                <a:cs typeface="Arial" panose="020B0604020202020204" pitchFamily="34" charset="0"/>
              </a:rPr>
              <a:t>It is important to distinguish between resignations that might have been avoided (</a:t>
            </a: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controllable</a:t>
            </a: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 and those that would have occurred anyway, regardless of employer actions (</a:t>
            </a: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uncontrollable</a:t>
            </a:r>
            <a:r>
              <a:rPr lang="ja-JP" altLang="en-GB" dirty="0">
                <a:latin typeface="Arial" panose="020B0604020202020204" pitchFamily="34" charset="0"/>
                <a:cs typeface="Arial" panose="020B0604020202020204" pitchFamily="34" charset="0"/>
              </a:rPr>
              <a:t>’</a:t>
            </a:r>
            <a:r>
              <a:rPr lang="en-GB" altLang="ja-JP" dirty="0">
                <a:latin typeface="Arial" panose="020B0604020202020204" pitchFamily="34" charset="0"/>
                <a:cs typeface="Arial" panose="020B0604020202020204" pitchFamily="34" charset="0"/>
              </a:rPr>
              <a:t>).</a:t>
            </a:r>
          </a:p>
          <a:p>
            <a:pPr eaLnBrk="1" hangingPunct="1">
              <a:spcBef>
                <a:spcPct val="50000"/>
              </a:spcBef>
            </a:pPr>
            <a:r>
              <a:rPr lang="en-GB" altLang="en-US" dirty="0">
                <a:latin typeface="Arial" panose="020B0604020202020204" pitchFamily="34" charset="0"/>
                <a:cs typeface="Arial" panose="020B0604020202020204" pitchFamily="34" charset="0"/>
              </a:rPr>
              <a:t>Note that there are grey areas here too.</a:t>
            </a:r>
            <a:endParaRPr lang="en-GB" altLang="en-US" u="sng"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93668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7" name="Title 6">
            <a:extLst>
              <a:ext uri="{FF2B5EF4-FFF2-40B4-BE49-F238E27FC236}">
                <a16:creationId xmlns:a16="http://schemas.microsoft.com/office/drawing/2014/main" id="{10202E0C-81F6-4A8B-BAAD-35D8CF0E84D6}"/>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Turnover trends</a:t>
            </a:r>
            <a:endParaRPr lang="en-GB" dirty="0"/>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1878330" y="1600201"/>
            <a:ext cx="8332470" cy="4503420"/>
          </a:xfrm>
        </p:spPr>
        <p:txBody>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National surveys (CIPD, CBI, etc.) are conducted each year to establish overall turnover rates.</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Since the late 1990s, the overall figure has been 15-20%, which is quite high by historic standards, reflecting strong economic conditions and tight labour markets.</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Figures can also be obtained for turnover in specific industries, regions and occupational groups. This is more useful for employers seeking to benchmark their turnover rates against appropriate comparators.</a:t>
            </a:r>
          </a:p>
          <a:p>
            <a:endParaRPr lang="en-GB" dirty="0"/>
          </a:p>
        </p:txBody>
      </p:sp>
    </p:spTree>
    <p:extLst>
      <p:ext uri="{BB962C8B-B14F-4D97-AF65-F5344CB8AC3E}">
        <p14:creationId xmlns:p14="http://schemas.microsoft.com/office/powerpoint/2010/main" val="4084517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7" name="Title 6">
            <a:extLst>
              <a:ext uri="{FF2B5EF4-FFF2-40B4-BE49-F238E27FC236}">
                <a16:creationId xmlns:a16="http://schemas.microsoft.com/office/drawing/2014/main" id="{10202E0C-81F6-4A8B-BAAD-35D8CF0E84D6}"/>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Negative effects of turnover (1)</a:t>
            </a:r>
            <a:endParaRPr lang="en-GB" dirty="0"/>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1878330" y="1600201"/>
            <a:ext cx="8332470" cy="4503420"/>
          </a:xfrm>
        </p:spPr>
        <p:txBody>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The main problem concerns costs – both direct and indirect.</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direct recruitment		</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recruitment administration</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selection			 </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development</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leavers administration		</a:t>
            </a:r>
          </a:p>
          <a:p>
            <a:endParaRPr lang="en-GB" dirty="0"/>
          </a:p>
        </p:txBody>
      </p:sp>
    </p:spTree>
    <p:extLst>
      <p:ext uri="{BB962C8B-B14F-4D97-AF65-F5344CB8AC3E}">
        <p14:creationId xmlns:p14="http://schemas.microsoft.com/office/powerpoint/2010/main" val="2159377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10" name="Title 9">
            <a:extLst>
              <a:ext uri="{FF2B5EF4-FFF2-40B4-BE49-F238E27FC236}">
                <a16:creationId xmlns:a16="http://schemas.microsoft.com/office/drawing/2014/main" id="{2BB5BEE4-3847-41EE-B2FC-B804A438A861}"/>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Negative effects of turnover (2)</a:t>
            </a:r>
            <a:endParaRPr lang="en-GB" dirty="0"/>
          </a:p>
        </p:txBody>
      </p:sp>
      <p:sp>
        <p:nvSpPr>
          <p:cNvPr id="11" name="Content Placeholder 10">
            <a:extLst>
              <a:ext uri="{FF2B5EF4-FFF2-40B4-BE49-F238E27FC236}">
                <a16:creationId xmlns:a16="http://schemas.microsoft.com/office/drawing/2014/main" id="{83340D85-82C5-400C-AB0A-E36BB10C95E4}"/>
              </a:ext>
            </a:extLst>
          </p:cNvPr>
          <p:cNvSpPr>
            <a:spLocks noGrp="1"/>
          </p:cNvSpPr>
          <p:nvPr>
            <p:ph idx="1"/>
          </p:nvPr>
        </p:nvSpPr>
        <p:spPr/>
        <p:txBody>
          <a:bodyPr>
            <a:normAutofit/>
          </a:bodyPr>
          <a:lstStyle/>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new starter administration</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inefficiencies			</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overtime/temporary staff.</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Replacement costs have been found to equate, on average, to six months’ salary of the post in question, rising to two years in the case of very senior posts.</a:t>
            </a:r>
          </a:p>
          <a:p>
            <a:pPr marL="0" indent="0">
              <a:lnSpc>
                <a:spcPct val="100000"/>
              </a:lnSpc>
              <a:spcBef>
                <a:spcPct val="50000"/>
              </a:spcBef>
              <a:buNone/>
              <a:defRPr/>
            </a:pPr>
            <a:r>
              <a:rPr lang="en-GB" altLang="en-US" sz="1800" dirty="0">
                <a:solidFill>
                  <a:prstClr val="black"/>
                </a:solidFill>
                <a:latin typeface="Arial Unicode MS" panose="020B0604020202020204" pitchFamily="34" charset="-128"/>
              </a:rPr>
              <a:t>Other negative effects relate to:</a:t>
            </a:r>
          </a:p>
          <a:p>
            <a:pPr marL="0" indent="0">
              <a:lnSpc>
                <a:spcPct val="100000"/>
              </a:lnSpc>
              <a:spcBef>
                <a:spcPct val="50000"/>
              </a:spcBef>
              <a:buFontTx/>
              <a:buChar char="•"/>
              <a:defRPr/>
            </a:pPr>
            <a:r>
              <a:rPr lang="en-GB" altLang="en-US" sz="1800" dirty="0">
                <a:solidFill>
                  <a:prstClr val="black"/>
                </a:solidFill>
                <a:latin typeface="Arial Unicode MS" panose="020B0604020202020204" pitchFamily="34" charset="-128"/>
              </a:rPr>
              <a:t>  impact on the remaining staff (workloads, morale)</a:t>
            </a:r>
          </a:p>
          <a:p>
            <a:pPr marL="0" indent="0">
              <a:lnSpc>
                <a:spcPct val="100000"/>
              </a:lnSpc>
              <a:spcBef>
                <a:spcPct val="50000"/>
              </a:spcBef>
              <a:buFontTx/>
              <a:buChar char="•"/>
              <a:defRPr/>
            </a:pPr>
            <a:r>
              <a:rPr lang="en-GB" altLang="en-US" sz="1800" dirty="0">
                <a:solidFill>
                  <a:prstClr val="black"/>
                </a:solidFill>
                <a:latin typeface="Arial Unicode MS" panose="020B0604020202020204" pitchFamily="34" charset="-128"/>
              </a:rPr>
              <a:t>  labour market reputation</a:t>
            </a:r>
          </a:p>
          <a:p>
            <a:pPr marL="0" indent="0">
              <a:lnSpc>
                <a:spcPct val="100000"/>
              </a:lnSpc>
              <a:spcBef>
                <a:spcPct val="50000"/>
              </a:spcBef>
              <a:buFontTx/>
              <a:buChar char="•"/>
              <a:defRPr/>
            </a:pPr>
            <a:r>
              <a:rPr lang="en-GB" altLang="en-US" sz="1800" dirty="0">
                <a:solidFill>
                  <a:prstClr val="black"/>
                </a:solidFill>
                <a:latin typeface="Arial Unicode MS" panose="020B0604020202020204" pitchFamily="34" charset="-128"/>
              </a:rPr>
              <a:t>  customer opinions.</a:t>
            </a:r>
          </a:p>
          <a:p>
            <a:endParaRPr lang="en-GB" dirty="0"/>
          </a:p>
        </p:txBody>
      </p:sp>
    </p:spTree>
    <p:extLst>
      <p:ext uri="{BB962C8B-B14F-4D97-AF65-F5344CB8AC3E}">
        <p14:creationId xmlns:p14="http://schemas.microsoft.com/office/powerpoint/2010/main" val="2265053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Positive effects of turnover</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p:txBody>
          <a:bodyPr/>
          <a:lstStyle/>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‘Functional turnover’: departure of poor performers  allows better motivated individuals to be recruited in their place.</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Reduces the need for costly redundancies.</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Allows employers to establish greater control over their wage budgets.</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High turnover is probably least worrying in industries employing a relatively low-skilled workforce that nevertheless require high levels of customer service (e.g. fast-food outlets, telesales).</a:t>
            </a:r>
          </a:p>
          <a:p>
            <a:endParaRPr lang="en-GB" dirty="0"/>
          </a:p>
        </p:txBody>
      </p:sp>
    </p:spTree>
    <p:extLst>
      <p:ext uri="{BB962C8B-B14F-4D97-AF65-F5344CB8AC3E}">
        <p14:creationId xmlns:p14="http://schemas.microsoft.com/office/powerpoint/2010/main" val="1796914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a:xfrm>
            <a:off x="1981200" y="274638"/>
            <a:ext cx="8229600" cy="842280"/>
          </a:xfrm>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Data Analytics</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a:xfrm>
            <a:off x="1566958" y="1257301"/>
            <a:ext cx="9101042" cy="4868863"/>
          </a:xfrm>
        </p:spPr>
        <p:txBody>
          <a:bodyPr>
            <a:normAutofit fontScale="70000" lnSpcReduction="20000"/>
          </a:bodyPr>
          <a:lstStyle/>
          <a:p>
            <a:pPr marL="0" indent="0">
              <a:buNone/>
            </a:pPr>
            <a:r>
              <a:rPr lang="en-GB" dirty="0"/>
              <a:t>If sufficiently accurate information is available in enough quantities it can be analysed by IT systems in order to give reasonably accurate estimates for likely levels of employee turnover in the future. </a:t>
            </a:r>
          </a:p>
          <a:p>
            <a:pPr marL="0" indent="0">
              <a:buNone/>
            </a:pPr>
            <a:r>
              <a:rPr lang="en-GB" dirty="0"/>
              <a:t>Data used: length of service for different groups, taking into account age, gender, geographical location, pay rates, job types and, potentially, measures of individual performance such as appraisal scores. </a:t>
            </a:r>
          </a:p>
          <a:p>
            <a:pPr marL="0" indent="0">
              <a:buNone/>
            </a:pPr>
            <a:endParaRPr lang="en-GB" dirty="0"/>
          </a:p>
          <a:p>
            <a:pPr marL="0" indent="0">
              <a:buNone/>
            </a:pPr>
            <a:r>
              <a:rPr lang="en-GB" dirty="0"/>
              <a:t>Over time, as more data is collected and fed in, predictions become more accurate.  </a:t>
            </a:r>
          </a:p>
          <a:p>
            <a:pPr marL="0" indent="0">
              <a:buNone/>
            </a:pPr>
            <a:endParaRPr lang="en-GB" dirty="0"/>
          </a:p>
          <a:p>
            <a:pPr marL="0" indent="0">
              <a:buNone/>
            </a:pPr>
            <a:r>
              <a:rPr lang="en-GB" dirty="0"/>
              <a:t>Advantages: </a:t>
            </a:r>
          </a:p>
          <a:p>
            <a:r>
              <a:rPr lang="en-GB" dirty="0"/>
              <a:t>ability it gives HR managers to spot where the greatest risks of high voluntary turnover are ahead of time and to put in place remedial actions that are appropriate</a:t>
            </a:r>
          </a:p>
          <a:p>
            <a:r>
              <a:rPr lang="en-GB" dirty="0"/>
              <a:t>When linked to a turnover costing model, the likely costs associated with staff turnover can be predicted for different employee groups and these figures then used as the basis for decisions about budgeting for HR interventions that will save the organisation money by reducing unwanted employee turnover. </a:t>
            </a:r>
          </a:p>
        </p:txBody>
      </p:sp>
    </p:spTree>
    <p:extLst>
      <p:ext uri="{BB962C8B-B14F-4D97-AF65-F5344CB8AC3E}">
        <p14:creationId xmlns:p14="http://schemas.microsoft.com/office/powerpoint/2010/main" val="4154966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7" name="Title 6">
            <a:extLst>
              <a:ext uri="{FF2B5EF4-FFF2-40B4-BE49-F238E27FC236}">
                <a16:creationId xmlns:a16="http://schemas.microsoft.com/office/drawing/2014/main" id="{10202E0C-81F6-4A8B-BAAD-35D8CF0E84D6}"/>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Taking a Strategic Approach (1)</a:t>
            </a:r>
            <a:endParaRPr lang="en-GB" dirty="0"/>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1878330" y="1600201"/>
            <a:ext cx="8332470" cy="4503420"/>
          </a:xfrm>
        </p:spPr>
        <p:txBody>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‘Strategy’ = planned, well thought-out, evidence-based approach</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Instead of P&amp;D activities being carried out in a reactive, ad hoc or ill-considered manner, there is a clearly defined coherence and purpose.</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For each area of activity, a long-term objective or set of objectives needs to be set. This will be influenced by the organisation context and the expectations of key stakeholders.</a:t>
            </a:r>
          </a:p>
          <a:p>
            <a:endParaRPr lang="en-GB" dirty="0"/>
          </a:p>
        </p:txBody>
      </p:sp>
    </p:spTree>
    <p:extLst>
      <p:ext uri="{BB962C8B-B14F-4D97-AF65-F5344CB8AC3E}">
        <p14:creationId xmlns:p14="http://schemas.microsoft.com/office/powerpoint/2010/main" val="3610088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7" name="Title 6">
            <a:extLst>
              <a:ext uri="{FF2B5EF4-FFF2-40B4-BE49-F238E27FC236}">
                <a16:creationId xmlns:a16="http://schemas.microsoft.com/office/drawing/2014/main" id="{10202E0C-81F6-4A8B-BAAD-35D8CF0E84D6}"/>
              </a:ext>
            </a:extLst>
          </p:cNvPr>
          <p:cNvSpPr>
            <a:spLocks noGrp="1"/>
          </p:cNvSpPr>
          <p:nvPr>
            <p:ph type="title"/>
          </p:nvPr>
        </p:nvSpPr>
        <p:spPr>
          <a:xfrm>
            <a:off x="1929765" y="0"/>
            <a:ext cx="8229600" cy="790682"/>
          </a:xfrm>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Millmore</a:t>
            </a:r>
            <a:endParaRPr lang="en-GB" dirty="0"/>
          </a:p>
        </p:txBody>
      </p:sp>
      <p:sp>
        <p:nvSpPr>
          <p:cNvPr id="9" name="Content Placeholder 8">
            <a:extLst>
              <a:ext uri="{FF2B5EF4-FFF2-40B4-BE49-F238E27FC236}">
                <a16:creationId xmlns:a16="http://schemas.microsoft.com/office/drawing/2014/main" id="{B3CBD650-5F1F-4E41-BCE5-3259649E46AA}"/>
              </a:ext>
            </a:extLst>
          </p:cNvPr>
          <p:cNvSpPr>
            <a:spLocks noGrp="1"/>
          </p:cNvSpPr>
          <p:nvPr>
            <p:ph idx="1"/>
          </p:nvPr>
        </p:nvSpPr>
        <p:spPr>
          <a:xfrm>
            <a:off x="1612000" y="1177290"/>
            <a:ext cx="8931713" cy="4503420"/>
          </a:xfrm>
        </p:spPr>
        <p:txBody>
          <a:bodyPr>
            <a:normAutofit/>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Millmore (2003) developed ‘three interdependent primary features’ that are necessary to prove the ‘</a:t>
            </a:r>
            <a:r>
              <a:rPr lang="en-GB" altLang="en-US" sz="1800" dirty="0" err="1">
                <a:solidFill>
                  <a:prstClr val="black"/>
                </a:solidFill>
                <a:latin typeface="Arial" panose="020B0604020202020204" pitchFamily="34" charset="0"/>
                <a:cs typeface="Arial" panose="020B0604020202020204" pitchFamily="34" charset="0"/>
              </a:rPr>
              <a:t>strategicness</a:t>
            </a:r>
            <a:r>
              <a:rPr lang="en-GB" altLang="en-US" sz="1800" dirty="0">
                <a:solidFill>
                  <a:prstClr val="black"/>
                </a:solidFill>
                <a:latin typeface="Arial" panose="020B0604020202020204" pitchFamily="34" charset="0"/>
                <a:cs typeface="Arial" panose="020B0604020202020204" pitchFamily="34" charset="0"/>
              </a:rPr>
              <a:t>’ of an organisational practice (such as recruitment):</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The practice should reflect the organisation’s strategic plans.</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 long-term focus should be apparent.</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There should be a ‘bridging mechanism’ for translating long-term plans into practical policies.</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He goes on to suggest secondary criteria, which emerge from the adoption of the first three:</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 sophisticated and complex approach with a range of methods.</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The activity is accorded high status in the organisation – allowing a reasonable level of expenditure.</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The approaches should be sensitive to the impact on users (employees/candidates).</a:t>
            </a:r>
          </a:p>
          <a:p>
            <a:pPr marL="0" indent="0">
              <a:lnSpc>
                <a:spcPct val="100000"/>
              </a:lnSpc>
              <a:spcBef>
                <a:spcPct val="50000"/>
              </a:spcBef>
              <a:defRPr/>
            </a:pPr>
            <a:endParaRPr lang="en-GB" altLang="en-US" sz="1800" dirty="0">
              <a:solidFill>
                <a:prstClr val="black"/>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84065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b="1" dirty="0">
                <a:solidFill>
                  <a:prstClr val="black"/>
                </a:solidFill>
                <a:latin typeface="Arial"/>
                <a:ea typeface="ＭＳ Ｐゴシック" charset="0"/>
                <a:cs typeface="Arial"/>
              </a:rPr>
              <a:t>Aligning HR practices with business strategy </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p:txBody>
          <a:bodyPr/>
          <a:lstStyle/>
          <a:p>
            <a:pPr marL="0" indent="0">
              <a:lnSpc>
                <a:spcPct val="100000"/>
              </a:lnSpc>
              <a:spcBef>
                <a:spcPct val="50000"/>
              </a:spcBef>
              <a:buNone/>
              <a:defRPr/>
            </a:pPr>
            <a:r>
              <a:rPr lang="en-GB" sz="1800" dirty="0">
                <a:solidFill>
                  <a:prstClr val="black"/>
                </a:solidFill>
                <a:latin typeface="Arial"/>
                <a:ea typeface="ＭＳ Ｐゴシック" charset="0"/>
                <a:cs typeface="Arial"/>
              </a:rPr>
              <a:t>Academics and consultants have published different contingency models setting out the major types of business strategy and the packages of HR practices which align most closely with them. These include:</a:t>
            </a:r>
          </a:p>
          <a:p>
            <a:pPr marL="342900" indent="-342900">
              <a:lnSpc>
                <a:spcPct val="100000"/>
              </a:lnSpc>
              <a:spcBef>
                <a:spcPct val="50000"/>
              </a:spcBef>
              <a:buFont typeface="Arial"/>
              <a:buChar char="•"/>
              <a:defRPr/>
            </a:pPr>
            <a:r>
              <a:rPr lang="en-GB" sz="1800" dirty="0">
                <a:solidFill>
                  <a:prstClr val="black"/>
                </a:solidFill>
                <a:latin typeface="Arial"/>
                <a:ea typeface="ＭＳ Ｐゴシック" charset="0"/>
                <a:cs typeface="Arial"/>
              </a:rPr>
              <a:t> Miles and Snow (1978)</a:t>
            </a:r>
          </a:p>
          <a:p>
            <a:pPr marL="342900" indent="-342900">
              <a:lnSpc>
                <a:spcPct val="100000"/>
              </a:lnSpc>
              <a:spcBef>
                <a:spcPct val="50000"/>
              </a:spcBef>
              <a:buFont typeface="Arial"/>
              <a:buChar char="•"/>
              <a:defRPr/>
            </a:pPr>
            <a:r>
              <a:rPr lang="en-GB" sz="1800" dirty="0">
                <a:solidFill>
                  <a:prstClr val="black"/>
                </a:solidFill>
                <a:latin typeface="Arial"/>
                <a:ea typeface="ＭＳ Ｐゴシック" charset="0"/>
                <a:cs typeface="Arial"/>
              </a:rPr>
              <a:t> Porter (1985)</a:t>
            </a:r>
          </a:p>
          <a:p>
            <a:endParaRPr lang="en-GB" dirty="0"/>
          </a:p>
        </p:txBody>
      </p:sp>
    </p:spTree>
    <p:extLst>
      <p:ext uri="{BB962C8B-B14F-4D97-AF65-F5344CB8AC3E}">
        <p14:creationId xmlns:p14="http://schemas.microsoft.com/office/powerpoint/2010/main" val="829071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Miles and Snow </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p:txBody>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Identifies three major types of business strategy:</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Defender – focus on protecting existing market share and slow, steady growth</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Prospector – focus on innovation and the search for new market opportunities. Organisations are highly opportunistic and flexible</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Analyser – combination of the above, often known as being ‘second-to-market’. Organisations wait and watch the prospectors carve out new markets (and make the mistakes) before entering and competing.</a:t>
            </a:r>
          </a:p>
          <a:p>
            <a:endParaRPr lang="en-GB" dirty="0"/>
          </a:p>
        </p:txBody>
      </p:sp>
    </p:spTree>
    <p:extLst>
      <p:ext uri="{BB962C8B-B14F-4D97-AF65-F5344CB8AC3E}">
        <p14:creationId xmlns:p14="http://schemas.microsoft.com/office/powerpoint/2010/main" val="10430293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Porter </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p:txBody>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Identifies two major types of business strategy:</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‘Cost leadership’ – where the key source of competitive advantage lies in delivering goods or services at a highly competitive price. In HR terms, policies and practices should be low-cost too. Jobs tend to be specific and narrowly defined, to keep training costs to a minimum and allow a standardised approach to recruitment, selection and induction.</a:t>
            </a:r>
          </a:p>
          <a:p>
            <a:pPr marL="0" indent="0">
              <a:spcBef>
                <a:spcPct val="50000"/>
              </a:spcBef>
              <a:defRPr/>
            </a:pPr>
            <a:r>
              <a:rPr lang="en-GB" altLang="en-US" sz="1800" dirty="0">
                <a:solidFill>
                  <a:prstClr val="black"/>
                </a:solidFill>
                <a:latin typeface="Arial" panose="020B0604020202020204" pitchFamily="34" charset="0"/>
                <a:cs typeface="Arial" panose="020B0604020202020204" pitchFamily="34" charset="0"/>
              </a:rPr>
              <a:t>‘Differentiation’ – involves charging higher prices for goods or services that are either of a higher quality than those of competitors, or more innovative. In HR terms, the focus is on the recruitment, retention and motivation of the best. There is a need to encourage the sharing of knowledge, so reward and recognition of individual contribution are needed.</a:t>
            </a:r>
          </a:p>
          <a:p>
            <a:pPr marL="0" indent="0">
              <a:lnSpc>
                <a:spcPct val="100000"/>
              </a:lnSpc>
              <a:spcBef>
                <a:spcPct val="50000"/>
              </a:spcBef>
              <a:buNone/>
              <a:defRPr/>
            </a:pPr>
            <a:endParaRPr lang="en-GB" altLang="en-US" sz="1800" dirty="0">
              <a:solidFill>
                <a:prstClr val="black"/>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21961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Other models </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p:txBody>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Another approach is Walker’s contingency model, where the focus is on the rate and complexity of environmental change to which an organisation is subject. In terms of people resourcing practices, the major difference between companies in different environments is the extent to which flexibility is central.</a:t>
            </a:r>
          </a:p>
          <a:p>
            <a:endParaRPr lang="en-GB" dirty="0"/>
          </a:p>
        </p:txBody>
      </p:sp>
    </p:spTree>
    <p:extLst>
      <p:ext uri="{BB962C8B-B14F-4D97-AF65-F5344CB8AC3E}">
        <p14:creationId xmlns:p14="http://schemas.microsoft.com/office/powerpoint/2010/main" val="1375126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Competing in the labour </a:t>
            </a:r>
            <a:br>
              <a:rPr lang="en-GB" altLang="en-US" b="1" dirty="0">
                <a:solidFill>
                  <a:prstClr val="black"/>
                </a:solidFill>
                <a:latin typeface="Arial" panose="020B0604020202020204" pitchFamily="34" charset="0"/>
                <a:ea typeface="+mn-ea"/>
                <a:cs typeface="Arial" panose="020B0604020202020204" pitchFamily="34" charset="0"/>
              </a:rPr>
            </a:br>
            <a:r>
              <a:rPr lang="en-GB" altLang="en-US" b="1" dirty="0">
                <a:solidFill>
                  <a:prstClr val="black"/>
                </a:solidFill>
                <a:latin typeface="Arial" panose="020B0604020202020204" pitchFamily="34" charset="0"/>
                <a:ea typeface="+mn-ea"/>
                <a:cs typeface="Arial" panose="020B0604020202020204" pitchFamily="34" charset="0"/>
              </a:rPr>
              <a:t>market </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p:txBody>
          <a:bodyPr/>
          <a:lstStyle/>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Higgs presents a model which suggests four potential basic strategic choices, based on two variables: the amount of money the employer is willing to pay, and the extent to which employees are treated in a professional and ethical manner.</a:t>
            </a:r>
          </a:p>
          <a:p>
            <a:endParaRPr lang="en-GB" dirty="0"/>
          </a:p>
        </p:txBody>
      </p:sp>
      <p:pic>
        <p:nvPicPr>
          <p:cNvPr id="5" name="Picture 3">
            <a:extLst>
              <a:ext uri="{FF2B5EF4-FFF2-40B4-BE49-F238E27FC236}">
                <a16:creationId xmlns:a16="http://schemas.microsoft.com/office/drawing/2014/main" id="{73368D5F-FCEB-4161-80AA-CC0AAC7B74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93" t="7014"/>
          <a:stretch/>
        </p:blipFill>
        <p:spPr bwMode="auto">
          <a:xfrm>
            <a:off x="4117572" y="3125585"/>
            <a:ext cx="4915015" cy="2510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2C1E3D3F-865B-4492-8EFD-7DB2F6EBC73C}"/>
              </a:ext>
            </a:extLst>
          </p:cNvPr>
          <p:cNvSpPr txBox="1"/>
          <p:nvPr/>
        </p:nvSpPr>
        <p:spPr>
          <a:xfrm>
            <a:off x="1773382" y="3429001"/>
            <a:ext cx="2011680" cy="646331"/>
          </a:xfrm>
          <a:prstGeom prst="rect">
            <a:avLst/>
          </a:prstGeom>
          <a:noFill/>
        </p:spPr>
        <p:txBody>
          <a:bodyPr wrap="square" rtlCol="0">
            <a:spAutoFit/>
          </a:bodyPr>
          <a:lstStyle/>
          <a:p>
            <a:r>
              <a:rPr lang="en-GB" dirty="0"/>
              <a:t>Figure 20.1 – Higgs’ model</a:t>
            </a:r>
          </a:p>
        </p:txBody>
      </p:sp>
    </p:spTree>
    <p:extLst>
      <p:ext uri="{BB962C8B-B14F-4D97-AF65-F5344CB8AC3E}">
        <p14:creationId xmlns:p14="http://schemas.microsoft.com/office/powerpoint/2010/main" val="2558261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Competing in the labour </a:t>
            </a:r>
            <a:br>
              <a:rPr lang="en-GB" altLang="en-US" b="1" dirty="0">
                <a:solidFill>
                  <a:prstClr val="black"/>
                </a:solidFill>
                <a:latin typeface="Arial" panose="020B0604020202020204" pitchFamily="34" charset="0"/>
                <a:ea typeface="+mn-ea"/>
                <a:cs typeface="Arial" panose="020B0604020202020204" pitchFamily="34" charset="0"/>
              </a:rPr>
            </a:br>
            <a:r>
              <a:rPr lang="en-GB" altLang="en-US" b="1" dirty="0">
                <a:solidFill>
                  <a:prstClr val="black"/>
                </a:solidFill>
                <a:latin typeface="Arial" panose="020B0604020202020204" pitchFamily="34" charset="0"/>
                <a:ea typeface="+mn-ea"/>
                <a:cs typeface="Arial" panose="020B0604020202020204" pitchFamily="34" charset="0"/>
              </a:rPr>
              <a:t>market </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p:txBody>
          <a:bodyPr/>
          <a:lstStyle/>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An ‘employer of cash’ will treat employees quite harshly, but reward them well.</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An ‘employer of values’ will pay poorly, but treat employees conspicuously better than competitors do.</a:t>
            </a:r>
          </a:p>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An ‘employer of choice’ will achieve an excellent labour market reputation by both paying well and treating employees positively.</a:t>
            </a:r>
          </a:p>
          <a:p>
            <a:endParaRPr lang="en-GB" dirty="0"/>
          </a:p>
        </p:txBody>
      </p:sp>
    </p:spTree>
    <p:extLst>
      <p:ext uri="{BB962C8B-B14F-4D97-AF65-F5344CB8AC3E}">
        <p14:creationId xmlns:p14="http://schemas.microsoft.com/office/powerpoint/2010/main" val="13929262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42D66-8CFB-4CA8-ADBF-F40261E607F2}"/>
              </a:ext>
            </a:extLst>
          </p:cNvPr>
          <p:cNvSpPr>
            <a:spLocks noGrp="1"/>
          </p:cNvSpPr>
          <p:nvPr>
            <p:ph type="title"/>
          </p:nvPr>
        </p:nvSpPr>
        <p:spPr/>
        <p:txBody>
          <a:bodyPr>
            <a:normAutofit/>
          </a:bodyPr>
          <a:lstStyle/>
          <a:p>
            <a:r>
              <a:rPr lang="en-GB" altLang="en-US" b="1" dirty="0">
                <a:solidFill>
                  <a:prstClr val="black"/>
                </a:solidFill>
                <a:latin typeface="Arial" panose="020B0604020202020204" pitchFamily="34" charset="0"/>
                <a:ea typeface="+mn-ea"/>
                <a:cs typeface="Arial" panose="020B0604020202020204" pitchFamily="34" charset="0"/>
              </a:rPr>
              <a:t>Competing in the labour </a:t>
            </a:r>
            <a:br>
              <a:rPr lang="en-GB" altLang="en-US" b="1" dirty="0">
                <a:solidFill>
                  <a:prstClr val="black"/>
                </a:solidFill>
                <a:latin typeface="Arial" panose="020B0604020202020204" pitchFamily="34" charset="0"/>
                <a:ea typeface="+mn-ea"/>
                <a:cs typeface="Arial" panose="020B0604020202020204" pitchFamily="34" charset="0"/>
              </a:rPr>
            </a:br>
            <a:r>
              <a:rPr lang="en-GB" altLang="en-US" b="1" dirty="0">
                <a:solidFill>
                  <a:prstClr val="black"/>
                </a:solidFill>
                <a:latin typeface="Arial" panose="020B0604020202020204" pitchFamily="34" charset="0"/>
                <a:ea typeface="+mn-ea"/>
                <a:cs typeface="Arial" panose="020B0604020202020204" pitchFamily="34" charset="0"/>
              </a:rPr>
              <a:t>market </a:t>
            </a:r>
            <a:endParaRPr lang="en-GB" dirty="0"/>
          </a:p>
        </p:txBody>
      </p:sp>
      <p:sp>
        <p:nvSpPr>
          <p:cNvPr id="3" name="Content Placeholder 2">
            <a:extLst>
              <a:ext uri="{FF2B5EF4-FFF2-40B4-BE49-F238E27FC236}">
                <a16:creationId xmlns:a16="http://schemas.microsoft.com/office/drawing/2014/main" id="{3E579962-3CEB-40CE-A0D5-D3B0F373E33E}"/>
              </a:ext>
            </a:extLst>
          </p:cNvPr>
          <p:cNvSpPr>
            <a:spLocks noGrp="1"/>
          </p:cNvSpPr>
          <p:nvPr>
            <p:ph idx="1"/>
          </p:nvPr>
        </p:nvSpPr>
        <p:spPr>
          <a:xfrm>
            <a:off x="1981200" y="2453232"/>
            <a:ext cx="8229600" cy="3917032"/>
          </a:xfrm>
        </p:spPr>
        <p:txBody>
          <a:bodyPr/>
          <a:lstStyle/>
          <a:p>
            <a:pPr marL="0" indent="0">
              <a:lnSpc>
                <a:spcPct val="100000"/>
              </a:lnSpc>
              <a:spcBef>
                <a:spcPct val="50000"/>
              </a:spcBef>
              <a:defRPr/>
            </a:pPr>
            <a:r>
              <a:rPr lang="en-GB" altLang="en-US" sz="1800" dirty="0">
                <a:solidFill>
                  <a:prstClr val="black"/>
                </a:solidFill>
                <a:latin typeface="Arial" panose="020B0604020202020204" pitchFamily="34" charset="0"/>
                <a:cs typeface="Arial" panose="020B0604020202020204" pitchFamily="34" charset="0"/>
              </a:rPr>
              <a:t>An ‘employer of churn’ will pay poorly – and treat employees poorly too. Some companies, such as McDonald’s, are trying to move away from this strategy.</a:t>
            </a:r>
          </a:p>
          <a:p>
            <a:pPr marL="0" indent="0">
              <a:lnSpc>
                <a:spcPct val="100000"/>
              </a:lnSpc>
              <a:spcBef>
                <a:spcPct val="50000"/>
              </a:spcBef>
              <a:buNone/>
              <a:defRPr/>
            </a:pPr>
            <a:r>
              <a:rPr lang="en-GB" altLang="en-US" sz="1800" dirty="0">
                <a:solidFill>
                  <a:prstClr val="black"/>
                </a:solidFill>
                <a:latin typeface="Arial" panose="020B0604020202020204" pitchFamily="34" charset="0"/>
                <a:cs typeface="Arial" panose="020B0604020202020204" pitchFamily="34" charset="0"/>
              </a:rPr>
              <a:t>The strongest position is of course that of the employer of choice. This status can be achieved in several ways – determined in part by the type of labour market conditions that the organisation faces.</a:t>
            </a:r>
          </a:p>
          <a:p>
            <a:endParaRPr lang="en-GB" dirty="0"/>
          </a:p>
        </p:txBody>
      </p:sp>
    </p:spTree>
    <p:extLst>
      <p:ext uri="{BB962C8B-B14F-4D97-AF65-F5344CB8AC3E}">
        <p14:creationId xmlns:p14="http://schemas.microsoft.com/office/powerpoint/2010/main" val="620937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D1ABB-D796-2CAA-8399-FCD695E34214}"/>
              </a:ext>
            </a:extLst>
          </p:cNvPr>
          <p:cNvSpPr>
            <a:spLocks noGrp="1"/>
          </p:cNvSpPr>
          <p:nvPr>
            <p:ph type="title"/>
          </p:nvPr>
        </p:nvSpPr>
        <p:spPr/>
        <p:txBody>
          <a:bodyPr/>
          <a:lstStyle/>
          <a:p>
            <a:r>
              <a:rPr lang="en-GB" dirty="0"/>
              <a:t>Netflix </a:t>
            </a:r>
          </a:p>
        </p:txBody>
      </p:sp>
      <p:graphicFrame>
        <p:nvGraphicFramePr>
          <p:cNvPr id="4" name="Diagram 3">
            <a:extLst>
              <a:ext uri="{FF2B5EF4-FFF2-40B4-BE49-F238E27FC236}">
                <a16:creationId xmlns:a16="http://schemas.microsoft.com/office/drawing/2014/main" id="{A8DB65DC-6157-CFB6-5681-680AB9EF4570}"/>
              </a:ext>
            </a:extLst>
          </p:cNvPr>
          <p:cNvGraphicFramePr/>
          <p:nvPr/>
        </p:nvGraphicFramePr>
        <p:xfrm>
          <a:off x="1710153" y="1417638"/>
          <a:ext cx="8767603"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87251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D13AD-1D22-72BC-AA7F-A94DCD4485FE}"/>
              </a:ext>
            </a:extLst>
          </p:cNvPr>
          <p:cNvSpPr>
            <a:spLocks noGrp="1"/>
          </p:cNvSpPr>
          <p:nvPr>
            <p:ph type="title"/>
          </p:nvPr>
        </p:nvSpPr>
        <p:spPr/>
        <p:txBody>
          <a:bodyPr/>
          <a:lstStyle/>
          <a:p>
            <a:r>
              <a:rPr lang="en-GB" dirty="0"/>
              <a:t>Performance issues </a:t>
            </a:r>
          </a:p>
        </p:txBody>
      </p:sp>
      <p:sp>
        <p:nvSpPr>
          <p:cNvPr id="4" name="Thought Bubble: Cloud 3">
            <a:extLst>
              <a:ext uri="{FF2B5EF4-FFF2-40B4-BE49-F238E27FC236}">
                <a16:creationId xmlns:a16="http://schemas.microsoft.com/office/drawing/2014/main" id="{8AA84314-3835-26F9-74BA-C2EC557A7907}"/>
              </a:ext>
            </a:extLst>
          </p:cNvPr>
          <p:cNvSpPr/>
          <p:nvPr/>
        </p:nvSpPr>
        <p:spPr>
          <a:xfrm>
            <a:off x="5298202" y="1790451"/>
            <a:ext cx="4756107" cy="3277099"/>
          </a:xfrm>
          <a:prstGeom prst="cloudCallout">
            <a:avLst>
              <a:gd name="adj1" fmla="val -81663"/>
              <a:gd name="adj2" fmla="val -3937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2C2C2C"/>
                </a:solidFill>
                <a:latin typeface="Archivo Narrow"/>
              </a:rPr>
              <a:t>An employer has concerns about an employee’s performance.  The employee has more than two years service and performance has not been discussed with him/her before and appraisal records do not identify any concerns</a:t>
            </a:r>
            <a:endParaRPr lang="en-GB" dirty="0"/>
          </a:p>
        </p:txBody>
      </p:sp>
      <p:pic>
        <p:nvPicPr>
          <p:cNvPr id="6" name="Picture 5" descr="Businessman shrugging">
            <a:extLst>
              <a:ext uri="{FF2B5EF4-FFF2-40B4-BE49-F238E27FC236}">
                <a16:creationId xmlns:a16="http://schemas.microsoft.com/office/drawing/2014/main" id="{0EBF909D-61BA-350C-984C-E54FA629D8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10388" y="1985298"/>
            <a:ext cx="1168222" cy="2614325"/>
          </a:xfrm>
          <a:prstGeom prst="rect">
            <a:avLst/>
          </a:prstGeom>
        </p:spPr>
      </p:pic>
    </p:spTree>
    <p:extLst>
      <p:ext uri="{BB962C8B-B14F-4D97-AF65-F5344CB8AC3E}">
        <p14:creationId xmlns:p14="http://schemas.microsoft.com/office/powerpoint/2010/main" val="835628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D9572-4C4B-E06A-8BED-60AEB5364F89}"/>
              </a:ext>
            </a:extLst>
          </p:cNvPr>
          <p:cNvSpPr>
            <a:spLocks noGrp="1"/>
          </p:cNvSpPr>
          <p:nvPr>
            <p:ph type="title"/>
          </p:nvPr>
        </p:nvSpPr>
        <p:spPr/>
        <p:txBody>
          <a:bodyPr/>
          <a:lstStyle/>
          <a:p>
            <a:r>
              <a:rPr lang="en-GB" dirty="0"/>
              <a:t>Preventative measures </a:t>
            </a:r>
          </a:p>
        </p:txBody>
      </p:sp>
      <p:graphicFrame>
        <p:nvGraphicFramePr>
          <p:cNvPr id="4" name="Diagram 3">
            <a:extLst>
              <a:ext uri="{FF2B5EF4-FFF2-40B4-BE49-F238E27FC236}">
                <a16:creationId xmlns:a16="http://schemas.microsoft.com/office/drawing/2014/main" id="{502BD8A7-CC7C-0ED5-59E0-278B7A92EA6A}"/>
              </a:ext>
            </a:extLst>
          </p:cNvPr>
          <p:cNvGraphicFramePr/>
          <p:nvPr/>
        </p:nvGraphicFramePr>
        <p:xfrm>
          <a:off x="3048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45004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7077-F28B-4BEC-79FE-5485709F4E09}"/>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dirty="0"/>
              <a:t>Referrals</a:t>
            </a:r>
          </a:p>
        </p:txBody>
      </p:sp>
      <p:pic>
        <p:nvPicPr>
          <p:cNvPr id="6" name="Picture 5" descr="Customer service man frustrated">
            <a:extLst>
              <a:ext uri="{FF2B5EF4-FFF2-40B4-BE49-F238E27FC236}">
                <a16:creationId xmlns:a16="http://schemas.microsoft.com/office/drawing/2014/main" id="{B8749ADE-032D-688D-6550-3F8C0DD83AD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95958" y="1600201"/>
            <a:ext cx="4009085" cy="3989040"/>
          </a:xfrm>
          <a:prstGeom prst="rect">
            <a:avLst/>
          </a:prstGeom>
          <a:noFill/>
        </p:spPr>
      </p:pic>
      <p:sp>
        <p:nvSpPr>
          <p:cNvPr id="4" name="Speech Bubble: Oval 3">
            <a:extLst>
              <a:ext uri="{FF2B5EF4-FFF2-40B4-BE49-F238E27FC236}">
                <a16:creationId xmlns:a16="http://schemas.microsoft.com/office/drawing/2014/main" id="{D35A8808-0AAE-017D-A594-886B133DF21B}"/>
              </a:ext>
            </a:extLst>
          </p:cNvPr>
          <p:cNvSpPr/>
          <p:nvPr/>
        </p:nvSpPr>
        <p:spPr>
          <a:xfrm>
            <a:off x="6172200" y="1712967"/>
            <a:ext cx="4038600" cy="34320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lgn="ctr">
              <a:spcBef>
                <a:spcPct val="20000"/>
              </a:spcBef>
              <a:buFont typeface="Arial" pitchFamily="34" charset="0"/>
            </a:pPr>
            <a:r>
              <a:rPr lang="en-GB" sz="2800" dirty="0">
                <a:solidFill>
                  <a:schemeClr val="tx1"/>
                </a:solidFill>
              </a:rPr>
              <a:t>An employee who was recruited via a short interview, who is a friend of another employee, has not proved to be a good fit for the role.</a:t>
            </a:r>
          </a:p>
        </p:txBody>
      </p:sp>
    </p:spTree>
    <p:extLst>
      <p:ext uri="{BB962C8B-B14F-4D97-AF65-F5344CB8AC3E}">
        <p14:creationId xmlns:p14="http://schemas.microsoft.com/office/powerpoint/2010/main" val="19011940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DC87A-5CE4-2CDA-092C-F9222023C31B}"/>
              </a:ext>
            </a:extLst>
          </p:cNvPr>
          <p:cNvSpPr>
            <a:spLocks noGrp="1"/>
          </p:cNvSpPr>
          <p:nvPr>
            <p:ph type="title"/>
          </p:nvPr>
        </p:nvSpPr>
        <p:spPr/>
        <p:txBody>
          <a:bodyPr/>
          <a:lstStyle/>
          <a:p>
            <a:r>
              <a:rPr lang="en-GB" dirty="0"/>
              <a:t>Preventative measures </a:t>
            </a:r>
          </a:p>
        </p:txBody>
      </p:sp>
      <p:graphicFrame>
        <p:nvGraphicFramePr>
          <p:cNvPr id="4" name="Diagram 3">
            <a:extLst>
              <a:ext uri="{FF2B5EF4-FFF2-40B4-BE49-F238E27FC236}">
                <a16:creationId xmlns:a16="http://schemas.microsoft.com/office/drawing/2014/main" id="{116348AF-8116-628D-8ECB-B7F8C7E08A6B}"/>
              </a:ext>
            </a:extLst>
          </p:cNvPr>
          <p:cNvGraphicFramePr/>
          <p:nvPr/>
        </p:nvGraphicFramePr>
        <p:xfrm>
          <a:off x="3048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5678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73CC-B8E7-CFFA-52D9-4EF657E783F6}"/>
              </a:ext>
            </a:extLst>
          </p:cNvPr>
          <p:cNvSpPr>
            <a:spLocks noGrp="1"/>
          </p:cNvSpPr>
          <p:nvPr>
            <p:ph type="title"/>
          </p:nvPr>
        </p:nvSpPr>
        <p:spPr/>
        <p:txBody>
          <a:bodyPr/>
          <a:lstStyle/>
          <a:p>
            <a:r>
              <a:rPr lang="en-GB" dirty="0"/>
              <a:t>Notice period</a:t>
            </a:r>
          </a:p>
        </p:txBody>
      </p:sp>
      <p:sp>
        <p:nvSpPr>
          <p:cNvPr id="4" name="Flowchart: Sort 3">
            <a:extLst>
              <a:ext uri="{FF2B5EF4-FFF2-40B4-BE49-F238E27FC236}">
                <a16:creationId xmlns:a16="http://schemas.microsoft.com/office/drawing/2014/main" id="{28F319C6-1943-D87A-7423-289B145B8E3B}"/>
              </a:ext>
            </a:extLst>
          </p:cNvPr>
          <p:cNvSpPr/>
          <p:nvPr/>
        </p:nvSpPr>
        <p:spPr>
          <a:xfrm>
            <a:off x="3076640" y="6222831"/>
            <a:ext cx="49095" cy="276161"/>
          </a:xfrm>
          <a:prstGeom prst="flowChartSor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65A6B1EF-5F21-EF28-C82E-A404B1A54E44}"/>
              </a:ext>
            </a:extLst>
          </p:cNvPr>
          <p:cNvSpPr/>
          <p:nvPr/>
        </p:nvSpPr>
        <p:spPr>
          <a:xfrm>
            <a:off x="5985536" y="1669241"/>
            <a:ext cx="4225264" cy="2264521"/>
          </a:xfrm>
          <a:prstGeom prst="wedgeRoundRectCallout">
            <a:avLst>
              <a:gd name="adj1" fmla="val -95198"/>
              <a:gd name="adj2" fmla="val -43462"/>
              <a:gd name="adj3"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2C2C2C"/>
                </a:solidFill>
                <a:latin typeface="Archivo Narrow"/>
              </a:rPr>
              <a:t>An employee is hired on brief terms agreed by email. No more detailed contract is issued. They’re later promoted to a manager role, again in an email confirming their new pay and title. Now they’ve resigned giving only a weeks’ notice.</a:t>
            </a:r>
            <a:endParaRPr lang="en-GB" dirty="0"/>
          </a:p>
        </p:txBody>
      </p:sp>
      <p:pic>
        <p:nvPicPr>
          <p:cNvPr id="7" name="Picture 6" descr="Businessman counting three">
            <a:extLst>
              <a:ext uri="{FF2B5EF4-FFF2-40B4-BE49-F238E27FC236}">
                <a16:creationId xmlns:a16="http://schemas.microsoft.com/office/drawing/2014/main" id="{98052C74-D3FF-EAD2-7978-8BB9939D093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99652" y="1485134"/>
            <a:ext cx="1520825" cy="4240607"/>
          </a:xfrm>
          <a:prstGeom prst="rect">
            <a:avLst/>
          </a:prstGeom>
        </p:spPr>
      </p:pic>
    </p:spTree>
    <p:extLst>
      <p:ext uri="{BB962C8B-B14F-4D97-AF65-F5344CB8AC3E}">
        <p14:creationId xmlns:p14="http://schemas.microsoft.com/office/powerpoint/2010/main" val="6690320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92A8-6488-4601-7F3E-39A0D1730A5E}"/>
              </a:ext>
            </a:extLst>
          </p:cNvPr>
          <p:cNvSpPr>
            <a:spLocks noGrp="1"/>
          </p:cNvSpPr>
          <p:nvPr>
            <p:ph type="title"/>
          </p:nvPr>
        </p:nvSpPr>
        <p:spPr/>
        <p:txBody>
          <a:bodyPr/>
          <a:lstStyle/>
          <a:p>
            <a:r>
              <a:rPr lang="en-GB" dirty="0"/>
              <a:t>Preventative measures</a:t>
            </a:r>
          </a:p>
        </p:txBody>
      </p:sp>
      <p:graphicFrame>
        <p:nvGraphicFramePr>
          <p:cNvPr id="4" name="Diagram 3">
            <a:extLst>
              <a:ext uri="{FF2B5EF4-FFF2-40B4-BE49-F238E27FC236}">
                <a16:creationId xmlns:a16="http://schemas.microsoft.com/office/drawing/2014/main" id="{330A7DCE-712E-3D8B-9318-171B6C7E90F5}"/>
              </a:ext>
            </a:extLst>
          </p:cNvPr>
          <p:cNvGraphicFramePr/>
          <p:nvPr/>
        </p:nvGraphicFramePr>
        <p:xfrm>
          <a:off x="3048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65743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69745"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a:extLst>
              <a:ext uri="{FF2B5EF4-FFF2-40B4-BE49-F238E27FC236}">
                <a16:creationId xmlns:a16="http://schemas.microsoft.com/office/drawing/2014/main" id="{209256EF-7FA0-4A6E-93F3-B26E902F0E2B}"/>
              </a:ext>
            </a:extLst>
          </p:cNvPr>
          <p:cNvSpPr txBox="1"/>
          <p:nvPr/>
        </p:nvSpPr>
        <p:spPr>
          <a:xfrm>
            <a:off x="2033450" y="465018"/>
            <a:ext cx="8181704" cy="3877985"/>
          </a:xfrm>
          <a:prstGeom prst="rect">
            <a:avLst/>
          </a:prstGeom>
          <a:noFill/>
        </p:spPr>
        <p:txBody>
          <a:bodyPr wrap="square">
            <a:sp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Summary</a:t>
            </a:r>
          </a:p>
          <a:p>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employee lifecycle is the overall career journey an employee will undertake within an organisation. These are attraction, recruitment and selection, onboarding, development, retention and separation.</a:t>
            </a: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employee lifecycle is very important to an organisation in that without fully understanding each component part and where opportunities exist to improve the stages, this will affect the overall employee experience within the organisation and potentially affect the psychological contract.</a:t>
            </a: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The people practices and activities will help organisation to optimise its employee lifecycle and employee engagement. </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21999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1981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1524000" y="937415"/>
            <a:ext cx="9144000" cy="4616491"/>
          </a:xfrm>
        </p:spPr>
        <p:txBody>
          <a:bodyPr>
            <a:normAutofit/>
          </a:bodyPr>
          <a:lstStyle/>
          <a:p>
            <a:r>
              <a:rPr lang="en-GB" sz="1100" dirty="0">
                <a:solidFill>
                  <a:srgbClr val="333333"/>
                </a:solidFill>
                <a:latin typeface="Arial" panose="020B0604020202020204" pitchFamily="34" charset="0"/>
                <a:cs typeface="Arial" panose="020B0604020202020204" pitchFamily="34" charset="0"/>
              </a:rPr>
              <a:t>Cattermole, G. (2019) ‘’Developing the employee lifecycle to keep top talent’’ </a:t>
            </a:r>
            <a:r>
              <a:rPr lang="en-GB" sz="1100" i="1" dirty="0">
                <a:solidFill>
                  <a:srgbClr val="333333"/>
                </a:solidFill>
                <a:latin typeface="Arial" panose="020B0604020202020204" pitchFamily="34" charset="0"/>
                <a:cs typeface="Arial" panose="020B0604020202020204" pitchFamily="34" charset="0"/>
              </a:rPr>
              <a:t>Strategic HR Review </a:t>
            </a:r>
            <a:r>
              <a:rPr lang="en-GB" sz="1100" dirty="0">
                <a:solidFill>
                  <a:srgbClr val="333333"/>
                </a:solidFill>
                <a:latin typeface="Arial" panose="020B0604020202020204" pitchFamily="34" charset="0"/>
                <a:cs typeface="Arial" panose="020B0604020202020204" pitchFamily="34" charset="0"/>
              </a:rPr>
              <a:t>18 (6) Available at: </a:t>
            </a:r>
            <a:r>
              <a:rPr lang="en-GB" sz="1100" dirty="0">
                <a:solidFill>
                  <a:srgbClr val="555555"/>
                </a:solidFill>
                <a:latin typeface="Arial" panose="020B0604020202020204" pitchFamily="34" charset="0"/>
                <a:cs typeface="Arial" panose="020B0604020202020204" pitchFamily="34" charset="0"/>
              </a:rPr>
              <a:t>DOI:10.1108/SHR-05-2019-0042</a:t>
            </a:r>
            <a:endParaRPr lang="en-GB" sz="1100" dirty="0">
              <a:solidFill>
                <a:srgbClr val="333333"/>
              </a:solidFill>
              <a:latin typeface="Arial" panose="020B0604020202020204" pitchFamily="34" charset="0"/>
              <a:cs typeface="Arial" panose="020B0604020202020204" pitchFamily="34" charset="0"/>
            </a:endParaRPr>
          </a:p>
          <a:p>
            <a:r>
              <a:rPr lang="en-GB" sz="1100" dirty="0">
                <a:solidFill>
                  <a:srgbClr val="333333"/>
                </a:solidFill>
                <a:latin typeface="Arial" panose="020B0604020202020204" pitchFamily="34" charset="0"/>
                <a:cs typeface="Arial" panose="020B0604020202020204" pitchFamily="34" charset="0"/>
              </a:rPr>
              <a:t>CIPD (no date) </a:t>
            </a:r>
            <a:r>
              <a:rPr lang="en-GB" sz="1100" i="1" dirty="0">
                <a:solidFill>
                  <a:srgbClr val="333333"/>
                </a:solidFill>
                <a:latin typeface="Arial" panose="020B0604020202020204" pitchFamily="34" charset="0"/>
                <a:cs typeface="Arial" panose="020B0604020202020204" pitchFamily="34" charset="0"/>
              </a:rPr>
              <a:t>People Practice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2"/>
              </a:rPr>
              <a:t>https://peopleprofession.cipd.org/profession-map/core-knowledge/people-practice</a:t>
            </a:r>
            <a:r>
              <a:rPr lang="en-GB" sz="1100" dirty="0">
                <a:solidFill>
                  <a:srgbClr val="333333"/>
                </a:solidFill>
                <a:latin typeface="Arial" panose="020B0604020202020204" pitchFamily="34" charset="0"/>
                <a:cs typeface="Arial" panose="020B0604020202020204" pitchFamily="34" charset="0"/>
              </a:rPr>
              <a:t> (Accessed: July 2022)</a:t>
            </a:r>
          </a:p>
          <a:p>
            <a:r>
              <a:rPr lang="en-GB" sz="1100" dirty="0">
                <a:solidFill>
                  <a:srgbClr val="333333"/>
                </a:solidFill>
                <a:latin typeface="Arial" panose="020B0604020202020204" pitchFamily="34" charset="0"/>
                <a:cs typeface="Arial" panose="020B0604020202020204" pitchFamily="34" charset="0"/>
              </a:rPr>
              <a:t>Roby, M. (2018) </a:t>
            </a:r>
            <a:r>
              <a:rPr lang="en-GB" sz="1100" i="1" dirty="0">
                <a:solidFill>
                  <a:srgbClr val="333333"/>
                </a:solidFill>
                <a:latin typeface="Arial" panose="020B0604020202020204" pitchFamily="34" charset="0"/>
                <a:cs typeface="Arial" panose="020B0604020202020204" pitchFamily="34" charset="0"/>
              </a:rPr>
              <a:t>HR Consultancy- the benefits of good people practice.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3"/>
              </a:rPr>
              <a:t>https://www.stephens-scown.co.uk/employment/hr-consultancy-the-benefits-of-good-people-practice/</a:t>
            </a:r>
            <a:r>
              <a:rPr lang="en-GB" sz="1100" dirty="0">
                <a:solidFill>
                  <a:srgbClr val="333333"/>
                </a:solidFill>
                <a:latin typeface="Arial" panose="020B0604020202020204" pitchFamily="34" charset="0"/>
                <a:cs typeface="Arial" panose="020B0604020202020204" pitchFamily="34" charset="0"/>
              </a:rPr>
              <a:t> (Accessed: July 2022)</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Saeed, N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(2022) </a:t>
            </a:r>
            <a:r>
              <a:rPr lang="en-GB" sz="1100" dirty="0">
                <a:solidFill>
                  <a:srgbClr val="212529"/>
                </a:solidFill>
                <a:latin typeface="Arial" panose="020B0604020202020204" pitchFamily="34" charset="0"/>
                <a:cs typeface="Arial" panose="020B0604020202020204" pitchFamily="34" charset="0"/>
              </a:rPr>
              <a:t>"</a:t>
            </a:r>
            <a:r>
              <a:rPr lang="en-GB" sz="1100" dirty="0">
                <a:latin typeface="Arial" panose="020B0604020202020204" pitchFamily="34" charset="0"/>
                <a:cs typeface="Arial" panose="020B0604020202020204" pitchFamily="34" charset="0"/>
              </a:rPr>
              <a:t>Artificial Intelligence Models and Employee Lifecycle Management: A Systematic Literature Review</a:t>
            </a:r>
            <a:r>
              <a:rPr lang="en-GB" sz="1100" dirty="0">
                <a:solidFill>
                  <a:srgbClr val="212529"/>
                </a:solidFill>
                <a:latin typeface="Arial" panose="020B0604020202020204" pitchFamily="34" charset="0"/>
                <a:cs typeface="Arial" panose="020B0604020202020204" pitchFamily="34" charset="0"/>
              </a:rPr>
              <a:t>“vol.55, no.3. </a:t>
            </a:r>
            <a:r>
              <a:rPr lang="en-GB" sz="1100" dirty="0">
                <a:latin typeface="Arial" panose="020B0604020202020204" pitchFamily="34" charset="0"/>
                <a:cs typeface="Arial" panose="020B0604020202020204" pitchFamily="34" charset="0"/>
              </a:rPr>
              <a:t>Available at: DOI:10.2478/orga-2022-0012</a:t>
            </a:r>
          </a:p>
          <a:p>
            <a:r>
              <a:rPr lang="en-GB" sz="1100" dirty="0">
                <a:latin typeface="Arial" panose="020B0604020202020204" pitchFamily="34" charset="0"/>
                <a:cs typeface="Arial" panose="020B0604020202020204" pitchFamily="34" charset="0"/>
              </a:rPr>
              <a:t>Taylor, S (2021) </a:t>
            </a:r>
            <a:r>
              <a:rPr lang="en-GB" sz="1100" i="1" dirty="0">
                <a:latin typeface="Arial" panose="020B0604020202020204" pitchFamily="34" charset="0"/>
                <a:cs typeface="Arial" panose="020B0604020202020204" pitchFamily="34" charset="0"/>
              </a:rPr>
              <a:t>Resourcing and Talent Management- The Theory and Practice of Recruiting and Developing a Workforce. </a:t>
            </a:r>
            <a:r>
              <a:rPr lang="en-GB" sz="1100" dirty="0">
                <a:latin typeface="Arial" panose="020B0604020202020204" pitchFamily="34" charset="0"/>
                <a:cs typeface="Arial" panose="020B0604020202020204" pitchFamily="34" charset="0"/>
              </a:rPr>
              <a:t>Edn 8. London: Kogan Page. </a:t>
            </a:r>
          </a:p>
          <a:p>
            <a:endParaRPr lang="en-GB" sz="1100" dirty="0">
              <a:solidFill>
                <a:srgbClr val="333333"/>
              </a:solidFill>
              <a:latin typeface="Arial" panose="020B0604020202020204" pitchFamily="34" charset="0"/>
              <a:cs typeface="Arial" panose="020B0604020202020204" pitchFamily="34" charset="0"/>
            </a:endParaRPr>
          </a:p>
          <a:p>
            <a:endParaRPr lang="en-GB" sz="1200" dirty="0">
              <a:solidFill>
                <a:srgbClr val="333333"/>
              </a:solidFill>
              <a:latin typeface="Arial" panose="020B0604020202020204" pitchFamily="34" charset="0"/>
              <a:cs typeface="Arial" panose="020B0604020202020204" pitchFamily="34" charset="0"/>
            </a:endParaRPr>
          </a:p>
          <a:p>
            <a:endParaRPr lang="en-GB" sz="12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http://schemas.microsoft.com/office/2006/documentManagement/types"/>
    <ds:schemaRef ds:uri="http://purl.org/dc/elements/1.1/"/>
    <ds:schemaRef ds:uri="http://www.w3.org/XML/1998/namespace"/>
    <ds:schemaRef ds:uri="http://purl.org/dc/term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303dbf9b-b85b-46a0-94f1-894078c07ec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2245</Words>
  <Application>Microsoft Office PowerPoint</Application>
  <PresentationFormat>Widescreen</PresentationFormat>
  <Paragraphs>218</Paragraphs>
  <Slides>36</Slides>
  <Notes>11</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36</vt:i4>
      </vt:variant>
    </vt:vector>
  </HeadingPairs>
  <TitlesOfParts>
    <vt:vector size="48" baseType="lpstr">
      <vt:lpstr>Archivo Narrow</vt:lpstr>
      <vt:lpstr>Arial Unicode MS</vt:lpstr>
      <vt:lpstr>Milo OT</vt:lpstr>
      <vt:lpstr>Aptos</vt:lpstr>
      <vt:lpstr>Arial</vt:lpstr>
      <vt:lpstr>Calibri</vt:lpstr>
      <vt:lpstr>Calibri Light</vt:lpstr>
      <vt:lpstr>Open Sans</vt:lpstr>
      <vt:lpstr>Wingdings</vt:lpstr>
      <vt:lpstr>UWTSD Holding Page</vt:lpstr>
      <vt:lpstr>UWTSD Text 2</vt:lpstr>
      <vt:lpstr>UWTSD Logo Variations place image in Background</vt:lpstr>
      <vt:lpstr>PowerPoint Presentation</vt:lpstr>
      <vt:lpstr>PowerPoint Presentation</vt:lpstr>
      <vt:lpstr>Module Learning outcomes  Upon the successful completion of this module, the student will be able to understand, analyse and critically evaluate:</vt:lpstr>
      <vt:lpstr>PowerPoint Presentation</vt:lpstr>
      <vt:lpstr>Employee Lifecycle </vt:lpstr>
      <vt:lpstr>PowerPoint Presentation</vt:lpstr>
      <vt:lpstr>PowerPoint Presentation</vt:lpstr>
      <vt:lpstr>PowerPoint Presentation</vt:lpstr>
      <vt:lpstr>PowerPoint Presentation</vt:lpstr>
      <vt:lpstr>PowerPoint Presentation</vt:lpstr>
      <vt:lpstr>PowerPoint Presentation</vt:lpstr>
      <vt:lpstr>Measuring the employee lifecycle</vt:lpstr>
      <vt:lpstr>Defining voluntary release</vt:lpstr>
      <vt:lpstr>Turnover trends</vt:lpstr>
      <vt:lpstr>Negative effects of turnover (1)</vt:lpstr>
      <vt:lpstr>Negative effects of turnover (2)</vt:lpstr>
      <vt:lpstr>Positive effects of turnover</vt:lpstr>
      <vt:lpstr>Data Analytics</vt:lpstr>
      <vt:lpstr>Taking a Strategic Approach (1)</vt:lpstr>
      <vt:lpstr>Millmore</vt:lpstr>
      <vt:lpstr>Aligning HR practices with business strategy </vt:lpstr>
      <vt:lpstr>Miles and Snow </vt:lpstr>
      <vt:lpstr>Porter </vt:lpstr>
      <vt:lpstr>Other models </vt:lpstr>
      <vt:lpstr>Competing in the labour  market </vt:lpstr>
      <vt:lpstr>Competing in the labour  market </vt:lpstr>
      <vt:lpstr>Competing in the labour  market </vt:lpstr>
      <vt:lpstr>Netflix </vt:lpstr>
      <vt:lpstr>Performance issues </vt:lpstr>
      <vt:lpstr>Preventative measures </vt:lpstr>
      <vt:lpstr>Referrals</vt:lpstr>
      <vt:lpstr>Preventative measures </vt:lpstr>
      <vt:lpstr>Notice period</vt:lpstr>
      <vt:lpstr>Preventative measures</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2024-10-22T10:24:01Z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