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660"/>
  </p:normalViewPr>
  <p:slideViewPr>
    <p:cSldViewPr snapToGrid="0">
      <p:cViewPr varScale="1">
        <p:scale>
          <a:sx n="77" d="100"/>
          <a:sy n="77" d="100"/>
        </p:scale>
        <p:origin x="76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79690-CE82-D233-CAD4-56FB72F90B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46F7A-39D0-564F-F3ED-51B209BFF2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AF4D4-D689-36C9-0768-C2B7B7ECF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D7156-6979-546C-3FA4-A809092F3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1F4BE-5272-E934-4719-241E40A65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071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0A784-C614-D2A4-50FA-C60E903F3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174067-9B6E-67FA-AEED-49B3CB37AC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1FC74-74D1-D680-0BA8-553D33F38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1A935-8303-ED00-6D91-A5F7C3F98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3CDAC-1B36-C3D0-62AB-1F489B68F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069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F9090-CA52-F3F7-6519-C36AC62A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7F02C2-8479-30E3-CB1B-237C95782C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13DF4F-4494-82A0-062E-29CD5BA09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52F43-8BB9-A7F8-295C-51D49048B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0BC7D-58AF-C9B8-1E37-D75755B55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076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A3F9F-B5A6-799F-B504-F2F48C14D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41733-6A4F-E319-FE78-6D0C3AF96D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B47C7C-FFE6-2C46-C084-8BF6D39092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35CDB9-2326-94BB-0539-2DF9C0D8D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3CBAE0-EE16-7540-3BA8-00D9F1603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886009-C271-AFB3-12B3-24E09077C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748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95D36-13E0-2664-116D-CDBDF4228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245A8-3BA2-FF3C-068F-670DBB15B9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1591A-761A-F903-6E7F-17CFEE7188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507423-2B8A-B3A3-8FCA-A939CE7E60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466F65-9EA0-1B7C-0424-6E7AB104E5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45588B-AE2D-11F2-1387-C4E48757E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D83B33-D8B3-0A59-82F0-2A544D5A3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0B738C-66B7-67CA-304D-7AAEB252B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82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E8825-4752-F754-3772-307678F95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932FD2-172D-79C8-9ABC-27CB7E278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9717F6-D69E-C7DD-551C-CA7383901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302129-C9F3-2DE8-F300-A47BA6532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158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E09B42-CAD7-81EA-D637-1413E319C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E4879B-A1A3-8F24-9C66-1CA61CD70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C9AF39-73AF-1F44-5B67-A83D4DAF6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529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B0D41-BA55-F6BA-2EAE-6AB7014DA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A08741-1BE2-4B8E-8B26-BC32F883DB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C19063-C4A6-4159-A3F2-4524FAC2BE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A2EC43-E3D4-D009-5C0F-72F0A3C53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6014D9-297C-7525-5ED8-18C27B755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D744E0-F7D1-DF65-E756-C74501FE8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233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2D511-8847-36A4-2B28-5869E6D6D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1CC333-8CAD-5D44-EAEF-B7BA51BD31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494652-7F4E-ADB7-D0C9-6CC2DF7807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69EB87-85C2-0551-31DC-732816201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3DDD0-A0A9-F366-3425-9F9A29421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5BBDE8-2C7D-2106-8834-92DDE881D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5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E77D4-3A6D-8A09-5096-A490E0132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FDA219-17C1-14BD-EC38-BCA8ACA297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84DABE-23C4-34F9-423E-63682D614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52DA3-D9AF-614A-0B53-39A7FF499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513B5-7E7A-1587-C209-CF1AA0C0F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838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59A237-EB7E-3913-53EA-2367C5CDBC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E17D18-DCC2-E542-A34F-8E503E002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76A45A-0BFA-A948-4663-A0EE26D50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DB12E-4958-3A86-C561-01DCBCA10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719F22-56DD-E96D-EC61-F93C55146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633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0E36B6-7705-C25C-AF3A-B6ACB1950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7384EC-93C4-8F7E-CA29-DBD22D34B6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6938CF-37FA-3B39-5C00-897A9EC95A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43F89-D1C7-4F72-8205-0BF71DDB54D7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46750C-CC25-9EAC-9FAB-E348447321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EE8B5D-0893-F5A8-F2CF-AAD9E0CAAC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946C3-0AA2-439C-91ED-E1779A18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25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problem-problem-solution-solution-98377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eniors-care-for-the-elderly-1505944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olution-problem-solution-problem-2113700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C4FEA5-503D-4373-4253-317AFA29D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6" y="573578"/>
            <a:ext cx="4726555" cy="3598443"/>
          </a:xfrm>
        </p:spPr>
        <p:txBody>
          <a:bodyPr>
            <a:normAutofit/>
          </a:bodyPr>
          <a:lstStyle/>
          <a:p>
            <a:pPr algn="l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Student Name : Tamanna Chowdhury Student ID Number:2020854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Module: Problem Solving and Decision Making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Module code: BMSW 4004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Module Coordinator: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Chijioke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Uba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1EE66F-6254-086C-1807-2E3C32CF68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1701" y="4637604"/>
            <a:ext cx="5025813" cy="1006738"/>
          </a:xfrm>
        </p:spPr>
        <p:txBody>
          <a:bodyPr>
            <a:noAutofit/>
          </a:bodyPr>
          <a:lstStyle/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Assignment Title: Problem Solving and Decision Making</a:t>
            </a: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Task 1-  Presentation</a:t>
            </a:r>
          </a:p>
        </p:txBody>
      </p:sp>
      <p:pic>
        <p:nvPicPr>
          <p:cNvPr id="5" name="Picture 4" descr="A red sign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B0D66178-A02A-977A-D186-7BD80F0530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252" r="18669" b="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57902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07220-CFBC-C991-C395-B72131CED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Staff Shortage in </a:t>
            </a:r>
            <a:r>
              <a:rPr lang="en-GB" dirty="0" err="1"/>
              <a:t>Propercare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FF735-3A42-B9F2-B9BF-1580393A8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291839"/>
            <a:ext cx="9178636" cy="2885123"/>
          </a:xfrm>
        </p:spPr>
        <p:txBody>
          <a:bodyPr/>
          <a:lstStyle/>
          <a:p>
            <a:r>
              <a:rPr lang="en-GB" dirty="0" err="1"/>
              <a:t>Propercare</a:t>
            </a:r>
            <a:r>
              <a:rPr lang="en-GB" dirty="0"/>
              <a:t> is a UK adult care provider</a:t>
            </a:r>
          </a:p>
          <a:p>
            <a:r>
              <a:rPr lang="en-GB" dirty="0"/>
              <a:t>Currently facing significant staffing issues</a:t>
            </a:r>
          </a:p>
          <a:p>
            <a:r>
              <a:rPr lang="en-GB" dirty="0"/>
              <a:t>Directly impacting on patient care and staff experience </a:t>
            </a:r>
          </a:p>
          <a:p>
            <a:endParaRPr lang="en-GB" dirty="0"/>
          </a:p>
        </p:txBody>
      </p:sp>
      <p:pic>
        <p:nvPicPr>
          <p:cNvPr id="5" name="Picture 4" descr="A picture containing sky&#10;&#10;Description automatically generated">
            <a:extLst>
              <a:ext uri="{FF2B5EF4-FFF2-40B4-BE49-F238E27FC236}">
                <a16:creationId xmlns:a16="http://schemas.microsoft.com/office/drawing/2014/main" id="{4837880C-684F-1E1A-F6BA-EED9F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766810" y="365125"/>
            <a:ext cx="2926080" cy="194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853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D58358-B731-FE73-07D8-444E70789E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6826" y="1112969"/>
            <a:ext cx="3937298" cy="41660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Nature of the Problem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C6DB22-E1B4-5DB4-E628-E56836C4B0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10404" y="2442851"/>
            <a:ext cx="6928269" cy="24992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hospitals, mental health and community providers reporting a shortage of FTE staff   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Nurses vacancies currently 41,000                                                                                  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(NHS Improvement , 2018)</a:t>
            </a:r>
          </a:p>
          <a:p>
            <a:pPr algn="l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784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3D7C61-0728-B833-7D2D-8AD0074405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6826" y="1112969"/>
            <a:ext cx="3937298" cy="41660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Nature of the Problem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7BABCC-C03E-AB8F-0E42-8908B19070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1349829"/>
            <a:ext cx="5257799" cy="4752286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Adult social care sector vacancies are rising </a:t>
            </a:r>
          </a:p>
          <a:p>
            <a:pPr marL="114300" algn="l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</a:t>
            </a:r>
            <a:r>
              <a:rPr lang="en-US" sz="1700" dirty="0"/>
              <a:t>(Skills for Care, 2018b)</a:t>
            </a:r>
          </a:p>
          <a:p>
            <a:pPr marL="114300" algn="l"/>
            <a:endParaRPr lang="en-US" sz="1700" dirty="0"/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Brexit created additional risk in both the short and the medium term   </a:t>
            </a:r>
          </a:p>
          <a:p>
            <a:pPr marL="114300" algn="l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   </a:t>
            </a:r>
            <a:r>
              <a:rPr lang="en-US" sz="1700" dirty="0"/>
              <a:t>(NHS Digital, 2018b)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Undergraduate Nurse Training applicants has reduced</a:t>
            </a:r>
            <a:r>
              <a:rPr lang="en-US" sz="1700" dirty="0"/>
              <a:t>                                                                                                       </a:t>
            </a:r>
          </a:p>
          <a:p>
            <a:pPr marL="114300" algn="l"/>
            <a:r>
              <a:rPr lang="en-US" sz="1700" dirty="0"/>
              <a:t>                   (UCAS, 2018)</a:t>
            </a:r>
          </a:p>
          <a:p>
            <a:pPr marL="114300" algn="l"/>
            <a:endParaRPr lang="en-US" sz="1700" dirty="0"/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Workforce problem has a direct impact on people’s care                                                                           </a:t>
            </a:r>
          </a:p>
          <a:p>
            <a:pPr marL="114300" algn="l"/>
            <a:r>
              <a:rPr lang="en-US" sz="1700" dirty="0"/>
              <a:t>             (Care Quality Commission, 2018)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437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934374-AD57-3375-0B54-FFCE92825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1074" y="1396686"/>
            <a:ext cx="3240506" cy="40646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PESTLE Analysis of the Problem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34E25D-4479-281F-DC50-98D0772D9F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70153" y="1526033"/>
            <a:ext cx="5536397" cy="3935281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Political</a:t>
            </a:r>
            <a:r>
              <a:rPr lang="en-US" sz="2200" dirty="0"/>
              <a:t>-                Brexit , Government Policy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Economical</a:t>
            </a:r>
            <a:r>
              <a:rPr lang="en-US" sz="2200" dirty="0"/>
              <a:t>-         Unemployment rate,   economical growth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Social-</a:t>
            </a:r>
            <a:r>
              <a:rPr lang="en-US" sz="2200" dirty="0"/>
              <a:t>                   Career attitudes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Technological-</a:t>
            </a:r>
            <a:r>
              <a:rPr lang="en-US" sz="2200" dirty="0"/>
              <a:t>      Technological advancement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Legal-                     </a:t>
            </a:r>
            <a:r>
              <a:rPr lang="en-US" sz="2200" dirty="0"/>
              <a:t>Employment law, Health and Safety law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Environmental</a:t>
            </a:r>
            <a:r>
              <a:rPr lang="en-US" sz="2200" dirty="0"/>
              <a:t>-      Covid -19, Weather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946931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C8ADF66-2C42-BE32-47BA-218311BEC1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" b="2731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771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374EDE-84F8-E833-DA05-0A2E2999CF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300414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Identified Solution to the Problem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978BF2-61E6-75F4-D4C4-19B0F3F722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4715" y="3836197"/>
            <a:ext cx="5334931" cy="2189214"/>
          </a:xfrm>
        </p:spPr>
        <p:txBody>
          <a:bodyPr vert="horz" lIns="91440" tIns="45720" rIns="91440" bIns="45720" rtlCol="0">
            <a:normAutofit/>
          </a:bodyPr>
          <a:lstStyle/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dirty="0"/>
              <a:t>Increasing nursing numbers</a:t>
            </a:r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dirty="0"/>
              <a:t> Making the NHS a better place to work and build a career for all staff </a:t>
            </a:r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dirty="0"/>
              <a:t>Workforce planning in the future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6" name="Freeform: Shape 55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8" name="Freeform: Shape 57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08F72AE1-05BB-C020-FFFB-2132B664C5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626" r="16624" b="-1"/>
          <a:stretch/>
        </p:blipFill>
        <p:spPr>
          <a:xfrm>
            <a:off x="631841" y="1267207"/>
            <a:ext cx="4509762" cy="4509762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3196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3AB59C-1182-7306-FF85-EB477F5A16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PMI analysis for </a:t>
            </a:r>
            <a:b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Solution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058155-C596-6354-DEE7-F861265F03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>
            <a:normAutofit/>
          </a:bodyPr>
          <a:lstStyle/>
          <a:p>
            <a:pPr algn="l"/>
            <a:r>
              <a:rPr lang="en-GB" sz="2000" dirty="0"/>
              <a:t>‘Increasing nursing numbers’</a:t>
            </a:r>
            <a:br>
              <a:rPr lang="en-GB" sz="2000" dirty="0"/>
            </a:br>
            <a:r>
              <a:rPr lang="en-GB" sz="200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B25865-264E-E52D-6238-1ADBAC7589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608" y="1172504"/>
            <a:ext cx="6846363" cy="436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002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A7924C-C405-28B8-8CDB-F9BF7B3AEB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PMI analysis for solution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40ED76-28B6-D85F-648B-6AF83C212A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>
            <a:normAutofit/>
          </a:bodyPr>
          <a:lstStyle/>
          <a:p>
            <a:pPr algn="l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‘Making the NHS a better place to work and build a career for all staff ‘</a:t>
            </a:r>
          </a:p>
          <a:p>
            <a:pPr algn="l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1DA03F-8548-E1F0-4970-990562A59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608" y="1023354"/>
            <a:ext cx="6846363" cy="466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72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7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9" name="Freeform: Shape 19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" name="Freeform: Shape 21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D7D3CA-6C18-D899-C242-DEF0853277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da-DK" sz="4800">
                <a:latin typeface="Arial" panose="020B0604020202020204" pitchFamily="34" charset="0"/>
                <a:cs typeface="Arial" panose="020B0604020202020204" pitchFamily="34" charset="0"/>
              </a:rPr>
              <a:t>PMI analysis for solution 3</a:t>
            </a:r>
            <a:endParaRPr lang="en-GB" sz="4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5DF027-3D0A-1DF2-6D6D-FE163073D0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>
            <a:normAutofit/>
          </a:bodyPr>
          <a:lstStyle/>
          <a:p>
            <a:pPr algn="l"/>
            <a:endParaRPr lang="en-GB" sz="2000"/>
          </a:p>
          <a:p>
            <a:pPr algn="l"/>
            <a:r>
              <a:rPr lang="en-GB" sz="2000"/>
              <a:t>‘Workforce Planning in the future’</a:t>
            </a:r>
          </a:p>
          <a:p>
            <a:pPr algn="l"/>
            <a:endParaRPr lang="en-GB" sz="2000"/>
          </a:p>
        </p:txBody>
      </p:sp>
      <p:sp>
        <p:nvSpPr>
          <p:cNvPr id="31" name="Rectangle 2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Rectangle 2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EE1234D-C805-2BB3-EA56-895F07C45E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42087"/>
              </p:ext>
            </p:extLst>
          </p:nvPr>
        </p:nvGraphicFramePr>
        <p:xfrm>
          <a:off x="4713316" y="1547830"/>
          <a:ext cx="7298574" cy="4054948"/>
        </p:xfrm>
        <a:graphic>
          <a:graphicData uri="http://schemas.openxmlformats.org/drawingml/2006/table">
            <a:tbl>
              <a:tblPr firstRow="1" firstCol="1" bandRow="1"/>
              <a:tblGrid>
                <a:gridCol w="2568382">
                  <a:extLst>
                    <a:ext uri="{9D8B030D-6E8A-4147-A177-3AD203B41FA5}">
                      <a16:colId xmlns:a16="http://schemas.microsoft.com/office/drawing/2014/main" val="2809888471"/>
                    </a:ext>
                  </a:extLst>
                </a:gridCol>
                <a:gridCol w="2364744">
                  <a:extLst>
                    <a:ext uri="{9D8B030D-6E8A-4147-A177-3AD203B41FA5}">
                      <a16:colId xmlns:a16="http://schemas.microsoft.com/office/drawing/2014/main" val="2129459048"/>
                    </a:ext>
                  </a:extLst>
                </a:gridCol>
                <a:gridCol w="2365448">
                  <a:extLst>
                    <a:ext uri="{9D8B030D-6E8A-4147-A177-3AD203B41FA5}">
                      <a16:colId xmlns:a16="http://schemas.microsoft.com/office/drawing/2014/main" val="1074166190"/>
                    </a:ext>
                  </a:extLst>
                </a:gridCol>
              </a:tblGrid>
              <a:tr h="8807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What’s good (+)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What’s bad (-)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What’s Interesting?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8284043"/>
                  </a:ext>
                </a:extLst>
              </a:tr>
              <a:tr h="24308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Workforce implementation plan for making the NHS a better employer (+5)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Increase staff pay and opportunity (+3)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Long term policy implementation and funding (-5)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Implementation of the plan will increase effective workforce (+5)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10553"/>
                  </a:ext>
                </a:extLst>
              </a:tr>
              <a:tr h="7433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Total= 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Total= -5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Total= +5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20560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2018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ADB43-75EA-C4D6-EE21-97462D114B8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Decision Making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133E60-5B34-2549-0F32-DD5747FAFA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According to PMI score-</a:t>
            </a:r>
          </a:p>
          <a:p>
            <a:r>
              <a:rPr lang="en-GB" dirty="0"/>
              <a:t>Solution 2 ‘Making the NHS a better place to work and build a career for all staff ‘  is the best solution.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7179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0410C-FEA6-4D16-774B-F977C8DD7B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AE78CF-F4FA-F196-BE4E-D9369F2A49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8127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3D86D-0FF9-ADE5-A80E-60F613D41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B89ECA-D596-509C-14A8-113F5AB8115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494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372</Words>
  <Application>Microsoft Office PowerPoint</Application>
  <PresentationFormat>Widescreen</PresentationFormat>
  <Paragraphs>56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Student Name : Tamanna Chowdhury Student ID Number:2020854  Module: Problem Solving and Decision Making Module code: BMSW 4004 Module Coordinator: Chijioke Uba   </vt:lpstr>
      <vt:lpstr>Staff Shortage in Propercare</vt:lpstr>
      <vt:lpstr>Nature of the Problem</vt:lpstr>
      <vt:lpstr>Nature of the Problem</vt:lpstr>
      <vt:lpstr>PESTLE Analysis of the Problem</vt:lpstr>
      <vt:lpstr>PowerPoint Presentation</vt:lpstr>
      <vt:lpstr>Identified Solution to the Problem</vt:lpstr>
      <vt:lpstr>PMI analysis for  Solution 1</vt:lpstr>
      <vt:lpstr>PMI analysis for solution 2</vt:lpstr>
      <vt:lpstr>PMI analysis for solution 3</vt:lpstr>
      <vt:lpstr>Decision Making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Module: Problem Solving and Decision Making Module Coordinator: Chijioke Uba  Student Name : Tamanna Chowdhury (2020854) </dc:title>
  <dc:creator>Tamanna Chowdhury (2020854)</dc:creator>
  <cp:lastModifiedBy>Tamanna Chowdhury (2020854)</cp:lastModifiedBy>
  <cp:revision>2</cp:revision>
  <dcterms:created xsi:type="dcterms:W3CDTF">2022-11-30T21:14:53Z</dcterms:created>
  <dcterms:modified xsi:type="dcterms:W3CDTF">2022-12-01T12:12:52Z</dcterms:modified>
</cp:coreProperties>
</file>