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54"/>
  </p:notesMasterIdLst>
  <p:sldIdLst>
    <p:sldId id="638" r:id="rId3"/>
    <p:sldId id="649" r:id="rId4"/>
    <p:sldId id="650" r:id="rId5"/>
    <p:sldId id="651" r:id="rId6"/>
    <p:sldId id="652" r:id="rId7"/>
    <p:sldId id="653" r:id="rId8"/>
    <p:sldId id="654" r:id="rId9"/>
    <p:sldId id="655" r:id="rId10"/>
    <p:sldId id="656" r:id="rId11"/>
    <p:sldId id="658" r:id="rId12"/>
    <p:sldId id="657" r:id="rId13"/>
    <p:sldId id="659" r:id="rId14"/>
    <p:sldId id="660" r:id="rId15"/>
    <p:sldId id="661" r:id="rId16"/>
    <p:sldId id="662" r:id="rId17"/>
    <p:sldId id="663" r:id="rId18"/>
    <p:sldId id="664" r:id="rId19"/>
    <p:sldId id="665" r:id="rId20"/>
    <p:sldId id="666" r:id="rId21"/>
    <p:sldId id="667" r:id="rId22"/>
    <p:sldId id="668" r:id="rId23"/>
    <p:sldId id="669" r:id="rId24"/>
    <p:sldId id="671" r:id="rId25"/>
    <p:sldId id="672" r:id="rId26"/>
    <p:sldId id="670" r:id="rId27"/>
    <p:sldId id="673" r:id="rId28"/>
    <p:sldId id="674" r:id="rId29"/>
    <p:sldId id="675" r:id="rId30"/>
    <p:sldId id="676" r:id="rId31"/>
    <p:sldId id="677" r:id="rId32"/>
    <p:sldId id="678" r:id="rId33"/>
    <p:sldId id="679" r:id="rId34"/>
    <p:sldId id="680" r:id="rId35"/>
    <p:sldId id="681" r:id="rId36"/>
    <p:sldId id="682" r:id="rId37"/>
    <p:sldId id="683" r:id="rId38"/>
    <p:sldId id="684" r:id="rId39"/>
    <p:sldId id="685" r:id="rId40"/>
    <p:sldId id="686" r:id="rId41"/>
    <p:sldId id="687" r:id="rId42"/>
    <p:sldId id="688" r:id="rId43"/>
    <p:sldId id="689" r:id="rId44"/>
    <p:sldId id="690" r:id="rId45"/>
    <p:sldId id="691" r:id="rId46"/>
    <p:sldId id="692" r:id="rId47"/>
    <p:sldId id="693" r:id="rId48"/>
    <p:sldId id="694" r:id="rId49"/>
    <p:sldId id="695" r:id="rId50"/>
    <p:sldId id="696" r:id="rId51"/>
    <p:sldId id="697" r:id="rId52"/>
    <p:sldId id="287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3" autoAdjust="0"/>
    <p:restoredTop sz="58473" autoAdjust="0"/>
  </p:normalViewPr>
  <p:slideViewPr>
    <p:cSldViewPr snapToGrid="0">
      <p:cViewPr varScale="1">
        <p:scale>
          <a:sx n="63" d="100"/>
          <a:sy n="63" d="100"/>
        </p:scale>
        <p:origin x="2220" y="60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3/10/2026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C6E17-C03C-1A23-8179-7EB35DD80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4DFF2A-B529-FD4E-A1E1-2497148FC6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1541B1-69A9-61F7-B3F1-40DE934638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13612B-746C-6BED-0806-837429B0C4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577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040CA-696B-9C72-04E9-9B934A89C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ACFF65-550E-7817-2EC0-52024A09D5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339B2B-3CA4-D973-05F6-8D04F36787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「夫婦和而後家道昌」，夫婦和睦家道才會昌。這些句子都在提醒我們知所先後，甚至是本末、因果都在裡面。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禮記．昏義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就說：「男女有別，而後夫婦有義；夫婦有義，而後父子有親。」夫婦沒有義，夫婦不和合了，你孩子培養不出來了，這都是先後。所以你夫婦不和，孩子培養不出來，家道就要衰了。</a:t>
            </a:r>
          </a:p>
          <a:p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婦女未嘗讀書明理，若有不是，便當明白曉諭，固不可任其縱恣，亦不可遽生瞋嫌。」這在提醒當丈夫的人，當然這段話的背景是在古代，女子她受聖賢教育的少，男子假如懂得道理多，你當然有責任護念自己的太太。現在呢？現在女子受教育的跟男子是平等的，時空也有點差異，但也要觀察深入。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古代，丈夫他明白這些道理，婦女接觸得比較少，你當然要體恤她，應該遇到這些情況可以給她明白曉諭，當然不能放任她，也不可以因而立即產生瞋恚心或者嫌棄的心。但是一般世人遇到強悍的婦女，就會受她的欺負凌辱；如果遇到柔弱樸實的婦女，就加以凌辱虐待。欺善怕惡，這豈是大丈夫應該做的事？這些道理都分析得很在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　　更有愚痴的人，寵愛小妾，欺負正室。這在我們現在是一夫一妻制，但在古代這樣的行為就真的是太愚昧，這是毀了自己的家庭。愛戀妓女，欺負妻子，甚至於毆打辱罵、瞋恨責備自己的太太，這種人尤其不得善終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事例</a:t>
            </a:r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一個老先生九十歲了，等於是子孫滿堂，因為慶祝他們結婚六十多年。有晚輩問：「您是怎麼跟另一半相處，怎麼都從來沒有吵過架、沒有生過氣？」這老先生說：「我們結婚當天就約法三章」，處理什麼事要慎於始，「就約定只要有一方起情緒，另外一方就趕快先出門走走，一個巴掌就拍不響了」。大家聽了覺得很有道理。接著這個老先生笑著說：「這六十多年來都是我先出去的。」大家想一想，當這個老先生走出去，太太在家裡會是什麼感受？怎麼又是我！你看先生都記得結婚當天的約定。當然出去走走不要走太久，十到十五分鐘就好了，不然太太在家裡擔心會不會想不開，我們處處替對方想。那可能老爺爺走進來了，太太不好意思，端一杯水上來了。這個時候可不能說「妳看又是妳生氣了吧」，那你那杯水可能就喝不成了，可能會是臉上喝，不是嘴上喝。甚至於你就當啥事都沒發生過，「哎喲，好久沒有回去看我岳父岳母了，今天下午我們去給老人家問安」，那我看你的太太會感動得說不出話來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所以我們是要用德行讓另一半認可、另一半感動，而不是我們用一種氣勢，勢服人，心不然。這個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不和其室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弟子規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這句也很重要，「勢服人，心不然；理服人，方無言」。所以理直氣還要和，古人有一句提醒，心平氣和才能言，不然你講那個話可能達不到什麼太好的效果。</a:t>
            </a:r>
            <a:endParaRPr lang="zh-TW" alt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CB16C-240B-6D3C-10BE-189D6F326B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38489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54861B-F4E2-3602-A8F3-9AC8191AD2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3D01D8-76B3-1CA7-501D-DDE0614A39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BC5649-841C-F1A8-9089-0D94595F15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再看「不敬其夫」。剛剛是不和其室，現在是不敬其夫，妻子不尊敬丈夫。「夫者婦之天」，丈夫是婦女的天，是妻子終身依靠的人，怎麼可以不尊敬？那些不尊敬丈夫的女人，不是悍婦就是蕩婦。或以惡言相向，對丈夫惡言相向，或用咒術、巫術來詛咒丈夫。不知道凡是出生為女身，大多因為宿世造業所受的責罰。當然人生酬業，我們都是有業才會再來投胎的，我們都是業報身。男人有男人的業，女人也有女人的業。我們有這個認知，我們就不會貪戀這個肉身，會更積極的不要再取這種輪迴之身，要取清虛之身，無極之體，要去換一個跟阿彌陀佛一樣的身體。其實一個人他的整個外貌都離不開因果的，都是修來的，三十二相也都是修行修來的。人假如會反思，光是自己這個身相就可以給自己不少提醒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來輪迴其實都有我們的業力，「若更侮夫」，如果還要欺負丈夫，「益墮惡道矣」，更會墮入惡道。「至丈夫死，骨肉未寒，便思改適」，就是丈夫過世屍骨未寒，就又想改嫁，視所生的子女就像陌生的路人。丈夫死時不能哀傷，在生的時候又怎會尊敬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BD2DD9-7939-BD68-9AC6-2596EBE75C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46492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4580B-349F-D016-2766-A01B2ACC2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5FBF21-7095-B210-AE88-ECBE376CA5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946417-2C9F-D8B5-CC8E-9DC38F0317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「夫者婦之天」，我們昨天有講到這一段。「杜企」，我們來看這個例子，「為人怯弱」，丈夫杜企比較懦弱，他的妻子張氏「素輕之」，向來就輕視他。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杜企晚年多病，太太連看都不看他一眼。人生病了就已經很難受了，我們都還不關心他，這太狠心，沒有念夫婦之情義。結果不知何故，張氏反而比杜企先去世了。「殯」等於是還沒有出葬，還沒有出殯，在停靈期間棺木突然破裂，張氏化為大蟒蛇。這些都是真的不是假的，我們聽過的事例就不少。像一些皇后嫉妒、瞋恨心太重，死後變成蛇，蛇蠍那都是心比較狠毒。然後徑自奔向樹林去了。所以這裡感嘆，「噫」就是現在「唉」，感嘆，「夫者，婦之天也」，慢夫就是慢天，「天可慢乎」，上天可以侮慢嗎？「請自思之」，為人妻者好好想想。妻是地，丈夫能夠不尊重太太嗎？一個丈夫不尊重太太，那他也沒有立錐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zhuī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之地了。不只他沒有，他的下一代也沒有了，這個家就沒有人很好的來照顧了。所以天地都不可慢，這是我們好好去體會的。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275092-031A-1BFD-773E-C9EBB88047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255848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4F196-EA34-D2EE-B2CB-D8BA3F449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B5B809-9F6C-0BDA-7100-860E0EE7DD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459BA9-6744-7CCC-4F81-B3F072CBA6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老子曰：不自是故彰，不自伐故有功」，不自以為是的人他的整個思想智慧才能彰顯，你自以為是可能瓶頸就出現了；不自我誇耀，自伐是自我誇耀，他的功勞才會受到肯定；「不自矜故長」，不自我驕矜、驕傲，他的智慧德行才能增長，包含他的事業才能增長，發展成功。做事業，百事之成必在敬之，其敗也，事業會由好轉衰，必在慢之，傲慢就聽不進勸了。不管是家庭、團體，確實是當局者迷、旁觀者清，還是要多聽別人勸。首先要聽父母的勸，這叫愛敬父母。父母那麼苦心勸我們，我們都不接受，那就沒有愛敬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包含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易經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裡面講的，「天道虧盈而益謙，地道變盈而流謙，鬼神害盈而福謙，人道惡盈而好謙」。所以謙虛我們就不會驕傲自誇，這個謙德對治我們驕傲的習氣，但我們聽老和尚講到四大煩惱常相隨，我見、我愛（是貪）、我慢（是瞋），還有我痴，這四大煩惱，我慢一不小心就起來了。比方說你當父母的人，比方說你的數學很好，結果孩子成績拿回來考得不是太好，你給孩子說「想當年，我沒怎麼準備就考一百分」，你這個傲慢會壓到你的孩子。尤其在末法當中，成德觀察到現在人信心比較不足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沒信心的人滿多的，所以了凡先生提到我們在末法當中跟人相處，勿以己之長蓋人，勿以己之善形人，勿以己之多能困人。你的才華都外放，然後有時候還批評人家幾句，搞得人家不大敢跟你一起做事情，這個都要謹慎，不讓我慢起作用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196C82-7CFD-61E2-B27B-ABD557F0FC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47962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4A476-640C-EFE8-0CE4-8506C7255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9B4ABF-87B7-EC50-0F7B-56EB5E3082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60BC2B-F117-5266-3A79-55E263AD4B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【</a:t>
            </a:r>
            <a:r>
              <a:rPr lang="zh-CN" altLang="en-US" dirty="0"/>
              <a:t>白話</a:t>
            </a:r>
            <a:r>
              <a:rPr lang="en-US" altLang="zh-CN" dirty="0"/>
              <a:t>】</a:t>
            </a:r>
            <a:endParaRPr lang="en-GB" altLang="zh-TW" dirty="0"/>
          </a:p>
          <a:p>
            <a:r>
              <a:rPr lang="zh-TW" altLang="en-US" dirty="0"/>
              <a:t>晉朝的石崇，和王愷較量誰富有。王愷 曾經造了紫絲步障（古代顯貴出遊時，所設遮 蔽風寒塵土的帳幕）四十里長，石崇就造錦步 障五十里長來勝過他。王愷又曾拿出皇帝所賜 直徑一尺的珊瑚，來向石崇誇耀，石崇竟以鐵 如意將珊瑚擊碎；王愷勃然大怒，石崇于是出 示家中所珍藏的珊瑚，直徑都是兩三尺長，拿 了一株賠償他。 其他的珍奇寶物，沒有不互相爭勝的。后 來，石崇因犯罪被判死刑，將行刑時，就感嘆 地說：“你們這些人要殺我，就是為了貪圖我 的財產罷了！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/>
              <a:t>唉！石崇臨死前說的這句話，說得多么 明白啊！然而他若能早些知道會有今天的結果 ，必然不會再誇耀了。驕矜誇耀所導致的禍害 ，就是如此殘酷，所以現今的人在一言一行之 間，怎可不謹慎小心呢？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C7544B-4C0E-60CD-4B78-05CE7FF783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19259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C3BF6-E623-BF22-D075-CA90B01AF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B25546-77D2-4CA2-05E4-B78186FB7A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5D5FBA-EBB8-C090-0914-5372E0CE7E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【</a:t>
            </a:r>
            <a:r>
              <a:rPr lang="zh-CN" altLang="en-US" dirty="0"/>
              <a:t>白話</a:t>
            </a:r>
            <a:r>
              <a:rPr lang="en-US" altLang="zh-CN" dirty="0"/>
              <a:t>】</a:t>
            </a:r>
            <a:endParaRPr lang="en-GB" altLang="zh-CN" dirty="0"/>
          </a:p>
          <a:p>
            <a:r>
              <a:rPr lang="zh-CN" altLang="en-US" dirty="0"/>
              <a:t>妒忌之心，男女都有。男人看到他人</a:t>
            </a:r>
            <a:r>
              <a:rPr lang="zh-TW" altLang="en-US" dirty="0"/>
              <a:t>有功名，就會妒忌；看到他人擁有富貴，就會 妒忌；他人地位逼近自己，就會妒忌；才能勝 過自己，就會妒忌。這些都是心胸狹隘所造成 的。至于婦人因為爭寵而結怨，往往會禍及全 家，甚至絕子絕孫，這種罪過更是難以說盡。 在世時，人人都會對她切齒痛恨；死了之后， 永遠墮入地獄餓鬼畜生等三惡道，如此才能抵 消她所造的惡業。因而要端正身心，以為世人 的表率，難道一定只要求男人做到嗎</a:t>
            </a:r>
            <a:r>
              <a:rPr lang="zh-CN" altLang="en-US" dirty="0"/>
              <a:t>？</a:t>
            </a:r>
            <a:endParaRPr lang="en-GB" altLang="zh-CN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老和尚還特別講了一部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發起菩薩殊勝志樂經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這個緣起就是一群佛弟子聽佛陀講經好像都記不住，很困擾，怎麼自己這麼愚痴？去請教彌勒菩薩，彌勒菩薩又帶他們來請教佛陀，佛就講出他們前世因緣，去毀謗兩個出家人，造成這一個地方的法緣受影響。那會毀謗就是嫉妒心起來了，看這兩個出家人法緣好，忍不住批評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這個話一出去，結罪是跟那麼多眾生的法緣慧命結罪，之後就墮在地獄一千八百萬年，之後還要餓鬼道、畜生道，再到人間還是愚痴很多世的果報。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對治的方法，見人善即思齊，慢慢的調伏這個嫉妒。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33E65B-2EB0-46FE-9FD0-36EF598123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00845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653E7-9D25-87A4-A168-0C08AA486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F8B7BE-2F35-BE54-EF9E-0159DAED62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9E35FB-680E-9782-DB89-58F57F8FF1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當然，歷史也是一面鏡子，八百六十頁就提了很多真實的，比方戰國時代，魏將龐涓嫉妒自己的師兄孫臏之才，「刖其足，後為臏所殺」。唐朝魚朝恩、程元振嫉妒郭子儀功高位隆，「每謀害譖謗之」，都進一些讒言，最後出乎爾者反乎爾者，「卒皆獲罪，魚誅程竄」，魚朝恩被殺，程元振被流放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7A635-52B2-D54B-770B-3041839716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593474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82F9D4-DB9B-CAF2-5674-EAC3E66B9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4ED6B4-B74A-5785-9F05-5012E486E5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873BA2-2A59-6D02-8A9A-085140B091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妻子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，「子」字還包含孩子。八百六十五頁，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提到，「待妻宜和而敬」，對待妻子應該和氣尊敬；「待子宜嚴而正」，對待孩子要嚴格，家規還是要有，而正，這個正當然你也都要以身作則。「不以禮待妻」，你不以禮節恭敬對待妻子，「則失唱隨之義」，這個義是情義、恩義，就失去了夫唱婦隨的情義；「不以道教子」，孩子生了我們有責任教育他，「養不教，父之過；教不嚴，師之惰」，這些經句都提醒我們責任，「則傷生育之恩」，沒有盡到責任。那這樣就是「不義不慈」，對妻子不義，對孩子不慈悲，「總曰無行」，這樣就是沒有德行。「今之待妻者」，對待妻子不妥當在哪裡？要不是刻薄寡恩，則狎昵無度，寵自己的太太。是要領妻成道，不能太寵了。所以我們中華文化強調中道、中庸，不能過，不能不及，這些都是過、不及的情況。「待子者，非姑息太過」，你太溺愛，或者變什麼？「必苛責太甚」，嚴格得太過分了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這樣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「己實無行」，自己沒有德行，「何以責妻子乎」，怎麼還去責備太太跟孩子？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128283-3207-51C2-8F38-D2E6A0772A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0039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A29B1D-1CEF-2B62-2DB7-AA96DDA4D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CDC209-09B4-9B25-324F-17FA8EC0C4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26B138-B5D0-2356-9054-D3E267B8A4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媳婦事奉公婆，就和兒子事奉父母一樣 ，要能低聲下氣怡色柔聲，天冷天熱時都能細心體恤，疾病痛癢時也能真誠關心，進出時更要小心扶持，若是稍有失禮之處，就是不孝；這種通天的罪惡，雷火會立即誅滅她。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唐朝有一位女子，她的先生早去世了，留下一個婆婆，眼睛瞎掉了，脾氣又特別大，常常罵她。而且她才可能二三十歲左右，長得又很莊嚴，很多有錢人都在引誘她，她都很有正氣去回應。她就盡心侍奉婆婆，而且還得靠乞討來侍奉。你看乞討已經很辛苦了，而且婆婆眼睛又瞎，更辛苦；眼睛瞎了，脾氣又特別大，常罵人。這位媳婦可謂這個境界是太難了，但是她盡到本分，然後把婆婆安葬好，這個孝盡圓滿了，她就出家修行，後來是預知時至，就往生極樂世界了，所以人欠你天會還你。老和尚說學佛首先學吃虧，不要太計較，別人對不對不是最重要，我自己做對，我心安理得，我盡到我的本分，這都是圓滿功德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0B7BD5-0CB4-A5FB-D91A-519344F40F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76530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5F1E0-4C4D-B712-25D3-74B7A2DC3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F828ED-6F8D-942C-F4B2-F5EE532599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D6D02F-8688-FBFF-3C23-D18017E658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媳婦事奉公婆，就和兒子事奉父母一樣 ，要能低聲下氣怡色柔聲，天冷天熱時都能細 心體恤，疾病痛癢時也能真誠關心，進出時更 要小心扶持，若是稍有失禮之處，就是不孝； 這種通天的罪惡，雷火會立即誅滅她。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5E10D-BB2C-CD52-BADD-CA5D3973E3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01954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08C436-B398-F294-D797-6457DEF91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6D4F5C-BD5C-EFEA-99C6-0DCEAEA291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EC21FA-E896-D63F-F25E-95B429FFE7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「陳杲，以貢至京師」，他已經是貢生了，要進一步考科舉，「向神廟祈夢。夢神曰：子父柩不葬，科名未可問也」，你父親還沒有安葬好，科名你不用問了。陳生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未信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明歲黜於禮闈」，考試沒考上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「遂歸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亟完葬事」，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把父親埋葬好，「再試，始登第」，就順利考上功名了。所以不能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輕慢先靈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，要事死者如事生，而且安葬好可能相關的親人心也都安了。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（分析）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dirty="0"/>
              <a:t>《</a:t>
            </a:r>
            <a:r>
              <a:rPr lang="zh-TW" altLang="en-US" dirty="0"/>
              <a:t>功過格</a:t>
            </a:r>
            <a:r>
              <a:rPr lang="en-US" altLang="zh-TW" dirty="0"/>
              <a:t>》</a:t>
            </a:r>
            <a:r>
              <a:rPr lang="zh-TW" altLang="en-US" dirty="0"/>
              <a:t>說：“父母親去世，三年內 不下葬者，延遲一個月，為十過。雖下葬卻不 盡心力，或者遺體遭到破壞的，為一百過。知 道后，不立即改正的，延遲一天，為十過。” 又說：“祭祀祖先，不按時間就是不敬，為一 過；如果因遊樂而延誤祭祀時間，為五過。”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38DE78-F520-F4C6-CDA4-6DF634E54F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76717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83DC18-308D-405B-163D-3015405B6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4FECD5-B1D0-7BD3-11E1-30A1890BB1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6C3BDB-E9A1-B4DC-E27B-22E3443A9B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違背長上的命令。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進一步詮釋到：「臣受命於君」，團體當中有君臣、上下屬關係；「子受命於親」，當子女的接受父母之命；「弟子受命於先生」，學生受命於老師。我們看到這句也想到了，劉素雲老師有一個專題叫「師父對我說」，每一次她去到香港、去到親近師父的地方，師父跟她講什麼、交代她什麼事，劉老師都是放在心上，這是我們當學生的榜樣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凡一切在下者，受命於上，皆上命也」，都屬於上命。「義不可行」，比方說這個命令不符合正義，「亦當委曲感動」，親有過諫使更，「先期進諫，不敢受命矣」，不然就變成陷父母於不義，或者陷老師、領導於不義。當然，「義所可行」，這個上命是應該做的，「則奉行不力，尚然有罪」，應該做的沒有做，這有罪過了，「況違逆乎」，沒做就有罪了還違逆，那這個罪就更嚴重了。「違逆者，亂臣賊子之所自也」，這個一發展，違逆上命的人繼續沒改這個習氣，可能就變成亂臣賊子之類的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3A0173-B311-E17F-7BC2-98F281EF7D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313180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05EB6-BDA4-D782-DA78-D9DD31381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F5CDC6-5EB9-4071-811B-A3A2518DD4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134002-DEE8-3E49-5DE3-CCB61172DA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所作所為毫無益處。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裡面講到：「世間萬事，轉頭即空」，老和尚常強調「看得破」，「惟有積德行善、興利除害」，為百姓，「世世生生，隨身受用」。所以我們假如把人生最後一刻看清楚，再來經營人生可能心態不一樣了。最後一刻雙手雙腳一攤，什麼都帶不走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世間的生活必需的夠用就好了，不要又玩物喪志一大堆東西，包含這些身外帶不走的，你花了幾十年在經營這些「第宅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臺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池、衣食車馬」，還有這些什麼詩畫珍玩古董這一類的，這都是累贅。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想我們假如真正要往生極樂世界，那現在正助雙修都要下不少功夫，光是念佛要念得力都要下不少功夫，冷靜想想時間都不夠用，不能有一些嗜好是沒有意義的還浪費很多時間。人生的理智就在取捨上。弘一大師是民國三大高僧之一，他老人家是才華洋溢，他出了家以後這些才能都放下了，只留了一樣就是書法，寫的都是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華嚴經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哪些重要的經句，跟眾生結法緣。所以修行的時間老和尚常說分秒必爭，不可以浪費時間。世出世間事業要成就，都是珍惜時間的。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CB042-4A81-DE50-1287-92D8A35D1C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478322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AC8E96-6D6E-3368-3267-FB4FD1C5EE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AC2816-654C-E40F-0F36-B3297633CA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7DC931-C72D-1E68-5516-D0A904B012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暗中懷藏著偏愛外人的心。這個讓家人或者讓領導、或團體的人就很難受了，辜負他們了。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裡面八百七十六頁，「臣欺君」，下屬欺騙上司，「子逆親，妻背夫」，妻子背著丈夫，兄弟相賊害，「朋友相傾，皆外心所使」，這樣才會對於自己親近的人反而不尊重了。「然不待形於事為」，還沒有具體的行為去做，「即有機微萌動」，就是你光是起這個念頭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懷挾外心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是起念頭，還沒有行為，「人不知」，別人沒有他心通不知道，但是我們起這個「懷挾外心」的心，「而鬼神已誅其心矣」，這些過失都記錄下來了。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當中，成德感受君子的德行這個「義」很重要。「君子義以為質」，要有情義，要有恩義、道義，我們提起這樣的心，決定不為這樣的事情。我們先不談什麼很高的發菩提心、利益無量無邊眾生，我們先談對家人有這分情義、道義，這個都沒有，那個都變成口號了。而且義不足，決定頂不了財色名利的誘惑，不可能頂得了，因為現在的強度比一百年前不知道多多少倍。忽略了這些仁義禮智信是培養不出人才來的，忽略了孝道，這個都培養不出來，要重義輕利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5EEAE3-E2A4-45F3-7B3E-552068031E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23184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F74AB-0322-1208-F2C5-8AD7D0D8D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468134-EF68-A419-5847-EC6791B33E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120A7D-00E2-39A1-5EDF-3E5F3AE6C3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86CBEF-8AD8-E4A6-4C3A-68005EB16B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861490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F1058D-8F84-B858-E4F9-1E4880987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E1D7A-C07B-5579-122A-10D5B71550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D04B61-9319-0934-DBDA-01BEEF5047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從前有位堰典，他的妻子曾經與人私通 ，又偷鄰居一條手巾，鄰居怒罵他，堰典卻自 咒又咒他說：“我的妻子如果真的與人私通， 以及偷竊你的手巾，我當受天打雷劈，否則你 必定被雷打死。”過沒多久，堰典真的死于雷劈，脅下有四個字說：“癡人保妻”。他的妻 子也被雷打死，脅下也有四個字說：“行姦為 盜”。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EDEEB-E5B8-215F-548C-B75D60A085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8738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C77EC-E0D8-A5DC-890B-111F335A8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8C5B5E-6AE4-68C4-49E1-07FA5CE77D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4BBA6C-1214-CFE7-21EE-5EAEE60379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偏差的憎惡，偏差的喜愛。我們修學，對治這個愛憎心是一個重頭戲。比方說我們有三四個子女，你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偏憎偏愛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，你的孩子要和諧就難了。尤其我們是要往生極樂世界，要修清淨心、平等心。所以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無量壽經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不只是拿來念的，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大乘無量壽莊嚴清淨平等覺經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，我們在五倫的關係當中把清淨平等心練出來，來對治這個「偏憎偏愛」。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事實上我們要有高度警覺，才能防止這個情況。為什麼？你家人或者同事都有過去生的緣，過去生有跟你緣比較好的、有跟你緣比較差的，你想「那我要平等，不好的要把他轉冤親為法侶才好」。前面跟大家提過了，一個媽媽生了四個孩子，那個老三有一天生氣的說：「我去上廁所，我媽媽說十分鐘就回來；我弟弟，我媽媽就說十五分鐘再回來就好。」這變成這個十來歲孩子的心結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我請教大家，他假如四書五經都會背，但是他心上這個「媽媽偏心」放不下，請問大家，他能不能弘揚聖教？他可能在講台上會罵人，他內心這些怨恨化不了。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4645F7-620D-2348-3DC7-5333523251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79113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7E10B-A8ED-4C9D-EA15-0D1665C566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C3BC2B-9784-C7FD-0804-CB9BFE9605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E57685-31E0-B217-0AA7-8CB4823BE9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我們知道井有井神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灶有灶神，況且井是人家取水的地方，灶是煮飯的地方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你不恭敬這些地方，不恭敬神明，也不恭敬人，因為人要喝水、要吃飯。這都應禮敬。所以我們造業，你違背愛敬心就造業；提起愛敬心，你處事待人接物、生活、工作都在積功累德。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7CB2D4-5666-BFFA-1152-C35896070B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99890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D3F54-954D-B76C-DDF9-D27437115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D6C192-42A3-4CCC-DCC0-CD0941284F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FFBB08-460D-80BD-85D4-7EDDBBE8DB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這都是不禮敬食物、不禮敬人。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民以食為天，食物是要禮敬，不能糟蹋。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DA3ED-1BE6-694F-A6F2-E17684BE67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654148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1A56B-6AB9-3AC4-AB95-FFB356E62F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43A130-1B1A-358F-AB1B-878F1DB757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30E750-E473-896F-E841-5BBA0B1030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害死孩子，墮掉胎兒。在佛門這個是造地獄罪報，很嚴重，但是現在造的人很多，因為人不學不知道、不知義。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看一下一個人要降生，「人身至貴，得人身至難」，真是人身難得。「佛說人當生時，九天司馬在庭，九天稱慶，太乙執符，帝君品命，主籙勒籍，司命定算，五帝監生，聖母衛房。天真地祇，三界備守，得還人道。擢形太陽，驚天駭地，貴不可言。」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（白話：</a:t>
            </a:r>
            <a:r>
              <a:rPr lang="zh-TW" altLang="en-US" dirty="0"/>
              <a:t>“人剛要出生時，有九天司馬在場， 九天神靈都稱賀，太乙執掌符命，帝君評量命 運，將一切善惡資料登記在名冊上，司命灶神 來計定壽命，五帝監督生命，聖母衛護產房天地神明在三界防備守護；經過這些程序后， 才能到人道出生，吸取太陽的精華而成長，真 是驚天動地的事，其尊貴難以言喻。”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大家看一個人要生出來，你看天地多少鬼神在護佑，這麼尊貴，你把這個生命給奪走了，那不得了。當然，假如你親戚朋友有要做這個行為，你能夠勸導他轉念，那也是功德無量的事情。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BDD0B4-55B2-A262-4575-6CB9F9BC27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127853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7002A-6ADA-6C7D-0544-6E9483E7B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D8C233-A55F-D81D-FE8C-DB3F2DFCB2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5B224A-4976-5644-3C87-1379912913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行為大多不光明正大。我想修學儒家強調要慎獨，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人不在的時候我們也是坦蕩光明。阿彌陀佛是無量光，那我們的心也要跟無量光明相應。常常做一些隱僻的事，這個心跟阿彌陀佛的心就不夠相應。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9CD72-FEFA-B2AD-E66B-C0AE908E70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952294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2FC04-2931-F828-BA06-C7DFFC4A7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92ADD8-9823-B4E0-F400-6C07F67AC1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3C8347-2E9F-268A-04F8-4051306D13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66E585-D12C-B828-CE40-A581C797C5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9568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937C2-A4A1-972D-4699-F09E47CE9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A74A8F-0457-1DEB-79D9-47639EA655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98D5B7-528E-E632-BD8E-5A3EA2F0EF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現在人娛樂可能都忽略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還是要敬這些天地神祇。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晦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，陰曆最後一天，灶神爺要向上帝奏明世人功過的日子。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臘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呢？這是指五臘，乃是這些神祇審察世人善惡的日子。所以這些日子不要唱歌、跳舞，這個對神明尊重。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FD59F4-1ED2-2653-217B-6726AF4122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880314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5CB371-7C53-23E2-F5F4-1FFDCA103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8600F1-616C-3465-7083-8535580863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84AADF-5BF9-47C5-CB68-035B2F2CAC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每月初一的早晨呼號叫罵。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0B906D-225B-BCF5-FA5B-6C9F9F26C1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21747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26737-4B68-77DC-9133-06882C0CC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A20BA7-FFB7-A74C-0DB0-233A39EFB1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3693B6-C68E-E103-7E21-F86E17BF1E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向著北方，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涕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是擤鼻涕，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唾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是吐口水，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溺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是小便。因為北方是北斗星君所在的方位，北極是天上的樞紐，三界十方所有萬靈仙真都是屬於北斗星君管轄，所以要尊重。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26C16-9252-E9C0-D756-5479D3C0F7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807917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46F3DC-A734-EFB4-18A9-FF4042E01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B073AD-5685-57C8-1F6C-D42C763EEC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496D3C-DAF8-3FD6-6EDD-075585912B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向著北方，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涕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是擤鼻涕，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唾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是吐口水，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溺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是小便。因為北方是北斗星君所在的方位，北極是天上的樞紐，三界十方所有萬靈仙真都是屬於北斗星君管轄，所以要尊重。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7D4A0D-2D8B-8790-9106-6C792FB934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2740202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DCC038-01A1-73DF-998A-B0D0002C2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1F6198-4108-7BBD-7955-2E6712413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01A951-2009-D84F-DC59-84BAD6BE92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從前吳國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江蘇一帶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有一個人半夜起床，裸露身體向著北方小便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忽然看到玄黑旗遮天，真武大帝顯像，嚇得爬進房門，臥病在床好幾個月，經過懺悔才痊癒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5DE8C4-AB53-22B7-E070-DA926CDEC1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0604164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46CD6C-9E23-1190-0BA6-258EAFE39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DCCE17-49CB-A8B3-4AD6-D237D9CDF2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78BB27-7BD0-354F-BC26-810ADB5E7A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對著灶前歌唱、哭泣，這個都不妥當。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648AD-D284-F2F9-9154-91DC62C380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7800579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5CCD5F-B5A1-D70A-C8E8-978E7158E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4415F7-1959-0108-AD54-D5B19CB1C3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180DAD-E816-54F4-95AE-2E80BB35B0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又以灶火燒香。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因為灶火有時候一些柴假如不太乾淨，那你香是要拜佛菩薩、神明的，這樣就會顯得不恭敬。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穢柴作食。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用污穢的木柴烹煮食物。我們煮飯給人吃，對人要很恭敬。所以也跟大家提到，你去煮飯用普賢行的心，禮敬諸佛，「我煮給家中那麼多尊佛吃」，那這個煮飯就是普賢行。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夜起裸露。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夜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間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起床的時候裸露著身體，這個都不恭敬。因為夜間都有很多鬼神跟我們在不同空間裡面，不同維次空間我們也是要禮敬。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八節行刑。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八節的期間執行刑罰。八節是立春、春分、立夏、夏至、立秋、秋分、立冬、冬至。因為在這些節氣都是這些神明在行教化來救度眾生的時間，你在這八節中執行刑罰，那就是對他們不敬，毫無忌憚。而且這些神明要教化救度眾生，你還在行刑，傷害天地的和氣，折損自家的福德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B06D89-FDF0-8A35-51AC-3D34A3F1EE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9887933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377626-58BF-60B8-5332-95C32E781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D0F37A-A832-3958-889A-D233B0506F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63169C-F415-CBB9-2E65-9E7CA9245A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向流星吐口水，用手指虹霓。因為天地雨有雨神、山有山神，都有神祇，我們這樣指指點點就不夠恭敬。其實對人也不能這樣指指點點，更何況是神明，所以不要一看到彩虹太激動了。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輒指三光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，常用手指指著太陽、月亮、星星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三光。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久視日月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，用眼睛久看著日月。因為天地日月對我們的恩德很大，我們的生命得以增長，你對天地日月都是一種恭敬。你一直瞪著看，這個已經比較狂妄了。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真的有這個人，叫蔡京，宋朝的蔡京久視太陽不會眼花。結果他就膽敢一直瞪著太陽，但是明理的人就知道他心中已經沒有君王的存在，對上不恭敬。北宋會敗下來的原因當中，蔡京的影響也很大。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D6107-0CBD-0347-C9AD-134F164FFD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40520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3EDD7-9FDE-073F-ED14-2171D007FF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89EB8C-3428-F985-0A28-79B5FE14E8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CAEAE2-0F8C-189A-3485-9AFAC409B2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EBCC63-7F7C-5E53-18E1-C5486B0DF3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2410698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23CB4-0AE1-3462-1411-905C3B3B1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F46693-E689-8854-15F5-E6C564F2AB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C932E3-5979-1454-40AE-1FE233F3B7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742DAB-C92A-5E9F-49D9-A27DAFA555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92396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C87DE-C5D3-1AB2-1825-B803F004A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BAC968-AA4C-CC10-6D9D-AD20BBE9B7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879935-188E-63D0-FE6A-B8968185A6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無緣無故殺害烏龜、打死蛇。應該是要慈心於物，所以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太上感應篇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「慈心於物」都一直貫穿著。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應世真人有說：一切物命都不可以殺害，然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這個龜、蛇牠跟北方的真武星宿是相呼應，尤其不可以殺害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靈性都很高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你殺害這些靈性高的動物，很快牠就要報復你。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6A81D-B8DA-D220-8849-9A869B69FC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9903070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2FEE9-5FCB-53AF-8FD2-03FE3C37D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A2C718-BC2F-CCE4-5EA6-44281706D8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11DD74-D0E2-5577-4B14-912CE2C5CC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46F3C9-173B-E6E0-7076-EC139F413E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165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BFC29-FB06-5A71-1E1F-51E9309E3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6F2915-CD3A-261F-08CD-A3B5B91E29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0D726A-240F-2D2B-27DD-15495414A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DB2C0-78B2-8BB3-B7B4-679F33A6BA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9618339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12978-1A6F-C3DE-7150-BF119D3D6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D4C5AA-21A1-DDE1-335C-1DFF6530F4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AE81B7-118C-A728-8137-D2B8E986C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子孫也會受殃及，因為積不善之家必有餘殃。我們真正愛護子孫，積到有百世之德，那有百世子孫保之，而且子孫都會念著你的德行、風範，傳承這個家風。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56721-1D62-A340-3D7A-0DFB8FA99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8074911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7999A-314D-2E69-01CB-DF958469EA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599B89-51A0-F5DF-D8B7-775F8F6D1F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DDA68C-023B-5B24-6F3C-FB1CB3D38C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殃及子孫的情況又分「丁一、盜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」、「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丁二、殺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」、「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丁三、非義財」。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82836F-CD5B-30CF-A360-A3D3A27B75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657338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6AC49-7FCC-A004-1298-2F34B2E98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E7305B-4BFB-EEB8-7F93-B439303AF1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95B668-6470-06A2-DCA9-0D62D70D88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貨悖而入亦悖而出，一定都要還回去。所以財為五家共有，你不義之財，這些水災、火災、貪官污吏、盜賊都會奪取掉的。我們也跟大家常常提到不再造新殃，不能欠錢財、不能欠感情、不能欠命。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498799-C23A-9A1A-84A2-9592DE759C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0243125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5E8AD-D98A-0016-9120-823474FC4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BBD0C6-D929-5852-06E1-EE005702F6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1D3F60-FA1F-47C1-CB1C-8436C87932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02F7F4-60D9-1121-A9B3-33515D5451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6467594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976E52-47A5-F05C-12A3-8F4045BF99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3124C1-C2A7-0A04-BB32-C9AC349D25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E234BA-C033-A465-D5BF-3AC1E666FB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故事很有味道，大家也可以找時間看一下。一個人誤殺了別人，後來他出家修行了，然後也修得很有成就。結果被他誤殺的人後來轉世做了將軍。然後他知道今天時間到了，他要來討他的命，所以他就很從容，準備要還命，交代弟子都不可以報仇。結果那個將軍要射他，他都沒有任何恐懼，然後又講出了這個因緣。結果這個要射的人當下也了悟了，他說「冤冤相報沒完沒了」，連那個將軍也坐化掉了，這個僧人也坐化。我說覺悟多好，連命債都可以變成度眾生的因緣，明明是還命債，最後度了對方。所以覺悟很好，我們往生之後回來還命債都是度他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C7FCB1-DBB1-9ECB-19AC-B27C665EC6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75541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58273-926D-238C-9ABB-08B335DE1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5FE0BF-2890-ABE5-B8E7-256F5BBA37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F0F08C-AE17-10D6-860C-4974003007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5CFDBC-8DF1-D17E-4F14-4843FB9DBD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0523660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A0F56-4127-DC97-67BF-970F424562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2B478C-288C-9E9C-1EAD-E59C7D9148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7700B6-08F2-B2C4-3AAF-4C7DA4BB3C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08DAA7-1EA3-5C36-F514-AE2EB4C1E6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3229725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A6D6E-1588-2AC9-7AA0-AC701D528F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D8FC6A-3EE6-5E32-30AD-622834E7DA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E62CCB-09FB-9AD6-1601-A9A7F22C24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不義之財就像吃毒肉來解飢餓、喝毒酒來止渴一樣，不但不能暫時填飽肚子，死亡也隨即到來。這都是佛門講的刀頭舐蜜，這樣就太愚痴了。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DF9C4D-6690-36DA-3B5D-BD3DC45684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745949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B3AFA0-EDF6-1C8B-898A-17D71501F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6E65B-B9F4-F7D7-D1B1-253F8A0E42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5629AD-09BF-2D19-72D1-886BD96A1E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81E703-2E5C-83CF-8CF1-92F07594F7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98256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71EAAB-5A04-E35F-868C-497165248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F43E4D-0FDB-4E1A-AE4C-078B7ADC00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1BD6E7-9FF9-8DC5-25CB-5B4521E32A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我們從這個經文看到一個念頭起的作用。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九百三十九頁提到了，「心起者，一念之萌也。一念雖微，感動天地，關通鬼神。人能起一善心，只此一念，是破地獄之靈符，斬群邪之慧劍」，正念現前，邪念污染不上，「渡苦海之慈航，照黑暗之明燈。若起一惡心，則三途現前，沈淪不息」。這一念的差別在這一段論述我們就能體會到，一念可以作地獄，一念也可以作極樂世界。所以極樂世界十萬億程去此不遠，心作心是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9C81C2-89EC-9050-1121-AAC536F942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5173883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AFC1F-35C9-A33D-2C4D-B0256AAAC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FCB688-B5B5-3880-CE70-A4D4F06EB8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418E9F-CF42-5AEA-B286-69DA7CA16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E461BE-B01B-DE49-590A-62EEE4C132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16736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BE6854-6E11-041A-AC0A-EA3F2A4B4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135A92-1A4F-17E5-57F7-4D44C98F8B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94871-1E00-8B0C-A39B-6A73FEB885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這一句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久久必獲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也很重要，你不能說「我不造惡了，還做了一天善事，果報沒來」，你這個業還要消、善還要積。所以這個是提醒，你只要能實實在在做，自然水到渠成。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D4E43E-B334-FDF8-5D5E-42E1D80347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089158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6D24D-3965-D967-DA27-949E1C50D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013171-AD61-01F8-1000-49CBAFD624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B329FF-5E74-1117-F3E9-D80FCBE207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BBAAC7-F219-C14C-EA33-6C85313F8A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96496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739F0-97FA-A3BA-FA19-FECA19636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031164-F1EC-E8E4-787E-26F8ADAF2B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D6F5FA-C66D-65BA-DE41-BF31634A09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胡不勉而行之。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我想老和尚推廣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了凡四訓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，出家人推廣到這個程度前無古人。這個時代特別需要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了凡四訓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太上感應篇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些教誨，讓他知道命運可以改變。不然現在都是壓力山大，他要面對家庭、工作，假如他不知道命運可以掌握自己手上，真的心理的壓力會太大。尤其我們不只介紹他們這些教誨，還能夠改造命運給他們看，給他們有信心。所以誰要做了凡先生？我們每個人都要做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會集了儒釋道精闢的教誨，來詮釋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太上感應篇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的每一句經文，印祖也說這都是寶書。今天我們是最後一節課，但是成德這個學得不好，但這部書又太重要，所以推薦大家一位老師，鄧老師，她曾經把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二十二萬字都背過了，背起來了。她也是我們漢學院的畢業生，她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這些義理很貫通，她發心針對我們現代人非常關注的一些議題來做專題的匯報，將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這些義理整合好來給我們宣講。理得心就能安，相信這些義理我們搞明白，我們的心都是安在真理上。當然，你心安，家庭會愈來愈好，團體事業也會愈來愈好。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0CB78F-79C0-CEB9-27F6-5D5ECE38A1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0701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 b="1" i="0">
                <a:latin typeface="Microsoft JhengHei" panose="020B0604030504040204" pitchFamily="34" charset="-120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b="1" i="0" cap="none" baseline="0">
                <a:latin typeface="Microsoft JhengHei" panose="020B0604030504040204" pitchFamily="34" charset="-12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i="0" kern="1200">
          <a:solidFill>
            <a:schemeClr val="tx1"/>
          </a:solidFill>
          <a:latin typeface="Microsoft JhengHei" panose="020B0604030504040204" pitchFamily="34" charset="-12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9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D2575-0B7F-487B-995D-862593865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77E05-64E3-CAB5-6A2B-D4370F33C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十五</a:t>
            </a:r>
            <a:r>
              <a:rPr lang="ja-JP" altLang="en-US" dirty="0"/>
              <a:t>、</a:t>
            </a:r>
            <a:r>
              <a:rPr lang="zh-CN" altLang="en-US" dirty="0"/>
              <a:t>家庭惡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01357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E59899-4D85-4F11-4529-CA14B8B7B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E977F12-5FFB-75AE-40BF-47CDBFC01CC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夫婦和而後家道昌。婦女未嘗讀書明理。若有不是。便當明白曉諭。固不可任其縱恣。亦不可遽生瞋嫌。但世人遇強悍之婦。則受其欺凌。遇弱樸之婦。則加以凌虐。欺善怕惡。此豈丈夫所宜有。更有愚人。寵妾侮嫡。戀妓欺妻。甚至毆罵瞋責。此輩尤不得令終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4F0FD5-7BAB-1FF8-CADF-5772DA1A63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C35C413-AF42-2AFD-AA5A-70EB733F4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不和其室。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49933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14AC3-A42B-F240-511B-DB391B0EE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28B90E3-F728-24D2-F75C-E7A37C22271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夫者婦之天。終身所依。何可不敬。其不敬者。非悍婦。即蕩婦。或惡言抵觸。或咒詛厭鎮。不知凡作女身。多因宿譴。若更侮夫。益墮惡道矣。至丈夫死。骨肉未寒。便思改適。視所生子女。若路人。死不能哀。生能敬之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CEA615-0012-A9FA-4E0E-B452E726F1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71D1898-1455-50ED-6867-73D0FDD94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不敬其夫。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41850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B15BB-CB38-BFE3-6B49-6E59EF7DD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8F99818-90E9-C23E-7EFC-84108DAF5D4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杜企。爲人怯弱。妻張氏。素輕之。晚益多病。張不一顧。無何。張先企卒。既殯。棺破。化爲蟒。徑奔林間。噫。夫者。婦之天也。慢夫。是慢天也。天可慢乎。請自思之。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B50CA2-07EE-F3DC-9053-FEEBE1804F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D1AAEB8-CB60-4645-D42B-29D03BF5C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不敬其夫。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08937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E67910-0FCB-DD44-5A4D-C52E54A4B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DD9115D-B4AF-4B77-EF0E-4B8A770DAFF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老子曰。不自是故彰。不自伐故有功。不自矜故長。易曰。天道虧盈而益謙。地道變盈而流謙。鬼神害盈而福謙。謙尊而光。卑而不可踰。君子之終也。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88A900-9D9A-CB0A-E82E-C58406E17E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1967C06-8521-24DA-5CEC-A32D175A5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每好矜誇。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63418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A07C1-EAF4-7001-9864-43A9E1597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B4D7000-6CEF-CC7D-2F7D-0B186BD801A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晉石崇。與王愷斗富。愷作紫絲步障四十里。崇作錦步障五十里以勝之。愷又嘗執宮中所賜徑尺珊瑚以誇於崇。崇以鐵如意擊碎之。愷勃然。崇乃出家所藏者。皆長二三尺。以一株償之。其他珍異之物。莫不爭勝。後崇因罪伏誅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（被處死刑）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。乃歎曰。奴輩利吾財耳。噫。崇臨死一言。何其明耶。然使早知。必不誇矣。矜誇之禍。其酷若此。今人於一言一動之間。可不謹慎乎哉。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765AF6-31CF-DE74-DE65-7518BE04B0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6E20A91-DA28-DFF0-4C37-34C41F11B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每好矜誇。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36476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1FD42-4D71-8987-25B4-C76AF41F1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B6448DC-8F40-EC9E-8B98-8BD5CDD2195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妒忌者男女俱有。男人見人功名則妒。見人富貴則妒。位逼己則忌。才勝己則忌。皆是局量褊淺所使。至於婦人爭寵構怨。往往禍家絕嗣。其罪尤不可勝言者。生而人人切齒痛恨。死而永墮地獄餓鬼畜生。庶幾蔽其辜也。正身表率。其責成男子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0CE5A0-5193-E141-7061-E2981B89DD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46D1F61-DE4E-4600-D6B3-49C674283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常行妒忌。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524652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00CD08-BF3F-8B18-1A01-BEF03C35D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867A2F4-57CC-855C-94CA-3F3633C183E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周魏將龐涓忌孫臏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bìn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之才。刖其足。後爲臏所殺。唐魚朝恩。程元振。忌郭子儀功高位隆。每謀害譖謗之。卒皆獲罪。魚誅程竄。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E4539D-65C2-CD96-56AA-C2E41CFF1B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76855DF-A56F-BC17-70D6-F0786DD98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常行妒忌。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00232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FF17B-884F-19E0-AB5F-B57703A089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B0EE1E0-8F04-3332-084E-8C945DAFC0A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待妻宜和而敬。待子宜嚴而正。不以禮待妻。則失唱隨之義。不以道教子。則傷生育之恩。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不義不慈。總曰無行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。今之待妻者。不刻薄寡恩。則狎昵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（親密）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無度。待子者。非姑息太過。必苛責太甚。己實無行。何以責妻子乎。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D919A-A403-7BCA-BF5A-AE93F98C5C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59E6FB2-221D-DCF9-4FC5-5D57D78AA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無行於妻子。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68276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66F7F-570F-F9CA-92E4-54575DDEE3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B47A34D-C7CD-C75F-E93E-F005BEF967F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婦事舅姑。一如子事父母。下氣怡色柔聲。燠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yù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，暖）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寒相體。疾痛屙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ē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癢相關。出入相扶持。少或失禮。即爲不孝。罪惡通天。雷火立誅矣。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32F310-E5ED-03C1-BD24-AD5B9CC3B3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6045A4A-1808-725E-DD37-970E6FCAB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失禮於舅姑。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68462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415117-218C-6610-385D-94DBA6BCD0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FFCF7C4-7152-37D5-6337-FBA11C88263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先靈。祖先之靈也。凡殯殮無禮。居喪無制。安葬不速。齋祭不誠。拜掃不勤。祠廟不整。香火斷續。皆輕慢也。夫水源木本。豈敢或忘。若於此有失。吾不知其可也。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ED2A26-8CF2-EEE7-F8BA-641F215F59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B622D48-426B-9384-EDD4-06A2D294F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輕慢先靈。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639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A72FA-56A0-599E-0BBD-3FAB91036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A722614-76B6-2F7F-7EAC-705A6623688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陳杲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US" altLang="zh-CN" dirty="0">
                <a:ea typeface="Microsoft JhengHei" panose="020B0604030504040204" pitchFamily="34" charset="-120"/>
                <a:cs typeface="+mn-lt"/>
              </a:rPr>
              <a:t>g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ǎo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。以貢至京師。向神廟祈夢。夢神曰。子父柩不葬。科名未可問也。陳未信。明歲黜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chù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於禮闈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lǐ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wéi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</a:t>
            </a:r>
            <a:r>
              <a:rPr lang="zh-TW" altLang="en-US" dirty="0"/>
              <a:t> 禮部舉行的科舉考試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。遂歸。亟完葬事。再試。始登第。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4999C8-EF5B-B73B-44E6-7A3679915B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B824DF8-8EFC-1E60-9433-91F9D460E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輕慢先靈。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37741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D704F-841F-F551-1804-68F980318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FE81BE5-A769-0515-784F-8F1EE9B4633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臣受命於君。子受命於親。弟子受命於先生。凡一切在下者。受命於上。皆上命也。義不可行。亦當委曲感動。先期進諫。不敢受命矣。義所可行。則奉行不力。尚然有罪。況違逆乎。違逆者。亂臣賊子之所自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D6AEBF-4349-374D-8227-838815E3E4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B395206-F5AD-77BF-83C7-1A012DCAA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違逆上命。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8937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48900-C74A-6219-FCEA-EABDEF0D5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CC00ADB-CCA5-B7F5-A253-A2EC2B00E67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世間萬事。轉頭即空。惟有積德行善。興利除害等事。世世生生。隨身受用。無有窮已。他如第宅臺池。衣食車馬。以及一切詩畫珍玩之事。皆足喪志累身。何益之有。至於張燈演戲。唱曲飲酒。樗蒲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shū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pú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，賭博的遊戲）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博弈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bó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yì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，下棋）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等事。豈惟無益。且是害之大者。切戒切戒。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A282F8-57E4-753C-5A10-7479E3D9B5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AFCBD78-D1A6-FA59-0A79-5F831B44C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作為無益。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9374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98E1E3-3C9E-8934-23E7-91BD133E2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CBA6756-5592-4F6D-4B7C-C8AA743D0C8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臣欺君。子逆親。妻背夫。兄弟相賊。朋友相傾。皆外心所使也。然不待形於事爲。即有機微萌動。人不知而鬼神已誅其心矣。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ED1E5F-EFB2-7493-B19F-8D6881B093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1699A3A-60D3-E8F9-75D7-13798B21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懷挾外心。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2702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BD4A9-1515-4F9C-53C4-A8BBC4F76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B778B48-BAA6-DB14-B1EE-697E60CA97C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此句是咒詛而無直可求者。凡怒而自咒。又兼咒他人者是也。斯乃小人女子。召災之先兆。往往有不待死而立如所咒者。可不戒乎。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0A75A0-E77B-ADB9-ECA8-8E9B70CEC0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30C2B65-D669-E2DB-F0CC-FCD7EC55F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自咒咒他。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575691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31A1CE-D258-A2FC-B29B-D4A0CB507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378FFA2-5C52-5ADC-582A-A4F0D7F54B0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堰典妻。嘗與人私。又竊鄰家一手巾。鄰家詬詈。典乃自咒咒他曰。吾妻果與人私。及竊汝手巾。當爲雷擊。否則汝必當此。無何。典斃於雷斧。脅下有字曰。癡人保妻。妻亦震死。脅下亦有字曰。行奸爲盜。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B186CE-75DE-362D-1C09-35F76F6865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FAFF248-3071-8B97-3220-F3BF63E49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自咒咒他。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075859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BC19DD-8C31-C762-6A0A-4DF02FCA4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0969D85-1348-E9AA-6790-12A1AD447AB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偏憎偏愛。所指甚廣。凡君之於臣。父之於子。夫之於妻妾。主之於僕隸。皆有之。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4F3268-716F-5E21-3434-408D70307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A158AEC-D105-3073-2906-A7B87FCF3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偏憎偏愛。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867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01403-BC9C-B79B-E27E-8BD0AAFB1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4BFA60D-297D-5BA0-3460-DAB5FD3C732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越。跨也。井之利濟甚廣。有泉神主之。名觀。狀如美女。且井中水。既以利潤群生。更用祀神供佛。何可褻慢。竈居五祀之一。是爲太乙火神。姓張。名卓。字子郭。司一家良賤之命。專察善惡長短。預聞吉凶禍福。越之是慢侮神靈。厥罪至大。此不但越跨。如坐井欄。踏竈門。烘穢物等類。皆觸污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757DB-D1CC-B8D5-D025-6E62293F7B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765FA07-7525-02B5-04B0-9BEB6A648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越井越灶。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51682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494C32-5B6A-F2F5-1053-0EABC9C3E4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07AFB4B-40CA-5487-2715-072734AD209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食爲養命之資。人乃三才之一。可輕忽乎。若跳而越之。均爲罪過。可不戒耶。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DDC5A5-DD53-0F8E-39A4-C6F4CAA0AA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A9F1E9C-5167-8BAC-EBA3-C318279A1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跳食跳人。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483690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3443CA-11B4-36E0-A5C3-42EB9035A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AA4BDED-19E2-CE9F-D012-A709D6F5D8F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人身至貴。得人身至難。佛說人當生時。九天司馬在庭。九天稱慶。太乙執符。帝君品命。主箓勒籍。司命定算。五帝監生。聖母衛房。天真地祇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qí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，地神）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。三界備守。得還人道。擢形太陽。驚天駭地。貴不可言。於爾何負。乃敢殺之。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C8F579-1FA8-1A71-3162-0C1595F5D5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E6DDE0E-EBA0-5303-6FE5-31FAA1238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損子墮胎。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22085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9E6187-2897-8001-2604-1CC7080D7E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3FF6DB3-5351-515F-0259-4C46276334E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隱僻。非止一事。如奸盜邪淫等類。凡不可與天知。不可對人言者皆是也。然其大者。必屬淫穢之事。故太上書此於損子墮胎之後。蓋有以夫。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C1BC3D-1FC0-89BF-315E-8C5B94438B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FFA0609-171A-889A-E366-B98F35AC6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行多隱僻。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142506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5B2C7-3682-546A-C33C-C115663C4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24BC7-9B70-B41F-5676-A6AA9C456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br>
              <a:rPr lang="en-GB" altLang="zh-TW" dirty="0"/>
            </a:br>
            <a:r>
              <a:rPr lang="ja-JP" altLang="en-US" dirty="0"/>
              <a:t>乙</a:t>
            </a:r>
            <a:r>
              <a:rPr lang="zh-CN" altLang="en-US" dirty="0"/>
              <a:t>十六</a:t>
            </a:r>
            <a:r>
              <a:rPr lang="ja-JP" altLang="en-US" dirty="0"/>
              <a:t>、</a:t>
            </a:r>
            <a:r>
              <a:rPr lang="zh-CN" altLang="en-US" dirty="0"/>
              <a:t>不敬神明惡</a:t>
            </a:r>
            <a:br>
              <a:rPr lang="en-GB" altLang="ja-JP" dirty="0"/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454701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B56D16-FCB0-851B-8602-9002BB521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B8A5746-4B59-C60E-893D-C82A4860B54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晦者。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月晦也。乃司命竈君。奏言世人功過之日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。臘者。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五臘也。乃五炁天君。攢會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cuán</a:t>
            </a:r>
            <a:r>
              <a:rPr lang="en-GB" altLang="zh-CN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huì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，匯集）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生人善惡之日。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其日天君朝會玄都。統御人間。地府。五嶽。三萬六千陰陽之神。校定生人善惡罪福。榮祿壽算。吉凶生死等事。一一籍於錄中。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  <a:p>
            <a:pPr lvl="2">
              <a:lnSpc>
                <a:spcPct val="150000"/>
              </a:lnSpc>
            </a:pPr>
            <a:r>
              <a:rPr lang="zh-CN" altLang="en-US" sz="2600" dirty="0">
                <a:ea typeface="Microsoft JhengHei" panose="020B0604030504040204" pitchFamily="34" charset="-120"/>
                <a:cs typeface="+mn-lt"/>
              </a:rPr>
              <a:t>五臘：</a:t>
            </a:r>
            <a:r>
              <a:rPr lang="zh-TW" altLang="en-US" sz="2600" dirty="0">
                <a:ea typeface="Microsoft JhengHei" panose="020B0604030504040204" pitchFamily="34" charset="-120"/>
                <a:cs typeface="+mn-lt"/>
              </a:rPr>
              <a:t>正月初一日。名天臘。五月初五日。名地臘。七月初七日。名道德臘。十月初一日。名歲臘。十二月初八日。名王侯臘。</a:t>
            </a:r>
            <a:endParaRPr lang="en-GB" altLang="zh-TW" sz="26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2C45A-D953-1235-6E45-7973971E8B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534FF8A-4280-6974-DABF-8BB99F85C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晦臘歌舞。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484248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3B737-4B87-2A9C-6325-44CC06443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EB8D1C9-9EC9-06B4-6AA0-587D18D53B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一月之所爲基於朔。一日之所爲基於旦。此時正當澄心清靜。上合道真。茍一號怒。則濁氣隨肝而升。真氣隨聲而散。於是神昏氣濁。善念消滅矣。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A59EF6-5FA5-4DED-A630-F5AC84A6AF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7DB46DD-864C-3A5C-0D1F-152FBEBCE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朔旦號怒。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968622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285716-ECFD-2323-EB25-2C5EAEC4A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7408C17-D226-C2F5-011E-5F4C7F109C8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北方。乃北斗星君所居。北極。爲天之樞。三界十方。萬靈眾真。皆所隸屬。是則中天斗極。號爲至尊。而宅尊之所。又何可觸穢也。按禮。子婦毋得噦嚏唾洟於父母舅姑之側。以不敬也。況對北爲神方。涕唾尚不可。而可溺耶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3AB6B0-B2D8-E62E-F82F-3293859416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B81BED7-54D2-49D0-B409-FA899E451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對北涕唾及溺。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32681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A10B2-7F5A-E6C0-0C82-ED598D5CE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551D13F-43CD-3D4F-D57D-EFB6ABB671C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吴下有人。夜臥起。裸而向北溺。忽見玄旗蔽天。真武現像。匍匐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pú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fú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，爬）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入門。臥病數月。懺悔乃愈。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AB6F8-141E-CF16-1D66-315ADA5C6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5FA1103-144C-280E-4A86-41DDD73BD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對北涕唾及溺。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761632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354F4-C23F-9C55-7B97-79FEC98309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DD2C917-E0A8-3833-6662-48D3EEB947C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吴下有人。夜臥起。裸而向北溺。忽見玄旗蔽天。真武現像。匍匐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pú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fú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，爬）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入門。臥病數月。懺悔乃愈。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B0F051-E46A-1C6E-8EAF-AFB5180B04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AAB96F9-1E71-FB1C-CCAB-53D0486E4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對北涕唾及溺。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402631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5133D-E3D8-B651-B48B-551697F07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8A8950D-BF4F-40FB-49DB-090D6E7D6BB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黃帝竈經曰。竈門不得歌詠哭泣。咒罵叫喊。夫吟詠及哭。哀喜不同。均是慢神。必減祿命。且今人對官府前。尚不敢高聲妄語。何對神獨無忌憚乎。愚夫愚婦。所當切戒。至敬褻福禍。前已明之矣。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4FCDCD-593D-F30B-2A40-950D374F1B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2C13571-DF96-E392-40FC-28F2390FF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對灶吟詠及哭。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301536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937C5-257F-C437-2BAF-2821CA41B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9043214-F74F-892D-92B0-3A54A209E70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八節行刑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立春。春分。立夏。夏至。立秋。秋分。立冬。冬至。爲八節。其日乃諸天神真。分行普化。教度群生。條錄罪福。人宜清淨和平。存想省察。進善黜惡。入正去邪。仰副太上眾真。開度之心。彼行刑者。何無忌憚。乃敢爾耶。傷天地之和。損身家之福。於此爲甚。不可不戒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E09F70-82ED-EDDA-713C-6FB58A76D1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3F385FC-A1BF-B1B6-993D-944E96C65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36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又以竈火燒香。穢柴作食。夜起裸露。八節行刑。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548104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2328E3-D12C-E354-927C-D07E93BB37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D8139A4-DA63-A659-7125-3E72748654A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久視日月</a:t>
            </a:r>
            <a:r>
              <a:rPr lang="zh-CN" altLang="en-US" sz="28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：</a:t>
            </a:r>
            <a:r>
              <a:rPr lang="en-US" altLang="zh-CN" sz="28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【</a:t>
            </a:r>
            <a:r>
              <a:rPr lang="zh-CN" altLang="en-US" sz="28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事例</a:t>
            </a:r>
            <a:r>
              <a:rPr lang="en-US" altLang="zh-CN" sz="28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】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宋蔡京。能久視日而目不眩。或曰。此貴征也。然恃其目力。敢抗太陽。識者知其有無君之心矣。竟以擅權誤國貶死。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FF8CD4-3BC2-B68A-EF96-4EE3A1B5B3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B12A828-F1CA-6643-605B-D854D0E8E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36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唾流星。指虹霓。輒指三光。久視日月。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659162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17D3B-B195-985B-76E4-03D68521B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78F6980-7656-1531-5FF6-7D4BD544EDF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焚林而獵。謂之燎獵。彼射飛逐走。太上且有明戒。況燎獵所殺無窮乎。然以春月爲言者。蓋以生長發育之時。而乃行此。上逆天行。下殺物命。不仁尤甚耳。非餘月不必戒也。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B57AC9-31CF-95B5-FF8B-70FB1E3EC9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E8BEC82-0B4D-A11E-F9D3-DDAA0BBF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36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春月燎獵。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646335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12CED-FD3B-8238-AF17-6526835F4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6006472-AEB2-76EC-DBAA-D326F5D71CE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唾涕。特細事耳。對北猶爲罪過。況於惡罵乎。愚人忿心所使。不暇顧忌。不思我怒欲泄。神怒如何。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FE1283-8D75-7461-71A2-EAC2B0AAB9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25DD30B-3E18-E6E3-B787-05ED0DE38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36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對北惡罵。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952874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8D0EF-12A1-2E3B-123E-ACFC14E3E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AFFEB4E-9264-072E-5A82-E304EA8C5B5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應世真人曰。一切物命。皆不可殺。而龜蛇陰精。應北方真武之宿。尤不可殺。無故殺之。必罹慘報。是以仁者。常切救護焉。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9419D3-DCD7-7559-EDD2-7F3C299657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9F7E308-6E6C-A75B-E81D-436EE1FF0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36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無故殺龜打蛇。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111557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42FBC-B9F0-EFA4-CD8B-832882C0F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23D6E-3A08-CE9E-8BE4-F4CAFA490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br>
              <a:rPr lang="en-GB" altLang="zh-TW" dirty="0"/>
            </a:br>
            <a:r>
              <a:rPr lang="ja-JP" altLang="en-US" dirty="0"/>
              <a:t>乙</a:t>
            </a:r>
            <a:r>
              <a:rPr lang="zh-CN" altLang="en-US" dirty="0"/>
              <a:t>十七</a:t>
            </a:r>
            <a:r>
              <a:rPr lang="ja-JP" altLang="en-US" dirty="0"/>
              <a:t>、</a:t>
            </a:r>
            <a:r>
              <a:rPr lang="zh-CN" altLang="en-US" dirty="0"/>
              <a:t>結罪</a:t>
            </a:r>
            <a:br>
              <a:rPr lang="en-GB" altLang="ja-JP" dirty="0"/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197288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2B2E92-70F0-F602-9B39-96B128A9A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4A83627-AD77-E25A-8B0B-426C3D8B004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0841"/>
            <a:ext cx="10552534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如是等罪。總結上文之詞。罪即非義而動。以下等事也。司命以下。正明隨業受報之事。經云。業從心起。心爲業用。業引心而受形。心隨業而現境。如影隨形。而曲直攸分。猶回應聲。而大小各異。毫釐不爽。報應無差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C88A74-98A5-1A23-58D5-4642254166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55CAE53-0780-0365-8651-A56AFA472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如是等罪。司命隨其輕重。奪其紀算。算盡則死。</a:t>
            </a:r>
            <a:endParaRPr lang="en-US" b="1" dirty="0">
              <a:ea typeface="Microsoft JhengHei" panose="020B0604030504040204" pitchFamily="34" charset="-120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383474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6F0BB-CC95-1D21-5627-1DA28FA98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EEA8F0-0AC3-5661-607C-BE5008385F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99AACB6-95E8-2ADA-B70C-5CDABD476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4000" dirty="0">
                <a:ea typeface="Microsoft JhengHei" panose="020B0604030504040204" pitchFamily="34" charset="-120"/>
              </a:rPr>
              <a:t>死有餘責。乃殃及子孫。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AE026798-6A9E-DD21-A444-0839867E4125}"/>
              </a:ext>
            </a:extLst>
          </p:cNvPr>
          <p:cNvSpPr txBox="1">
            <a:spLocks/>
          </p:cNvSpPr>
          <p:nvPr/>
        </p:nvSpPr>
        <p:spPr>
          <a:xfrm>
            <a:off x="801267" y="1870841"/>
            <a:ext cx="10552534" cy="4114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至云殃及子孫。亦通三世而論也。總之遠在兒孫近在身。乃報應之昭昭不爽者。蓋自世人積惡詭行。傷上帝好生之心。悖祖宗保護之意。遂至子孫艱難。宗祀斷絕。或歸之命數。或委之氣稟。噫。天地之大德曰生。草木禽魚。尚不忍其滅息。況人爲萬物之靈。忍戕其子孫哉。故人非極惡。嗣不終絕。而惡報不盡。波及子孫。則又事理之恆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723630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424166-1902-5E0E-5983-B8B76DD2F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A33775-D002-032B-E66C-E734FFD3E2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EA6A30F-1018-9122-05A7-09DFCBFE6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881639"/>
          </a:xfrm>
        </p:spPr>
        <p:txBody>
          <a:bodyPr/>
          <a:lstStyle/>
          <a:p>
            <a:r>
              <a:rPr lang="zh-TW" altLang="en-US" sz="3400" dirty="0">
                <a:ea typeface="Microsoft JhengHei" panose="020B0604030504040204" pitchFamily="34" charset="-120"/>
              </a:rPr>
              <a:t>又諸橫取人財者。乃計其妻子家口以當之。漸至死喪。</a:t>
            </a:r>
            <a:endParaRPr lang="en-US" sz="34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7BDBCC83-7548-049B-9FFF-3D3E8196F7A6}"/>
              </a:ext>
            </a:extLst>
          </p:cNvPr>
          <p:cNvSpPr txBox="1">
            <a:spLocks/>
          </p:cNvSpPr>
          <p:nvPr/>
        </p:nvSpPr>
        <p:spPr>
          <a:xfrm>
            <a:off x="801267" y="1870841"/>
            <a:ext cx="10552534" cy="4114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橫者。暴橫也。勢凌而威脅也。直。原數也。當直。恰合原取之數也。夫橫取人財者。多爲妻子家口計。不知司命正計其妻子家口以報貪惡。則利之適足以害之也。以有情之骨肉。換無情之金錢。亦太可惜矣。且惡積算盡。吾身亦不免死喪。則要此金錢甚麼用處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52841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D957B5-0449-6B7C-827E-5AC1600C3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63D923-1A8D-31CB-3F5C-0AA1F0953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05D5502-4196-8F2F-EBCB-949D4172B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1401874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若不死喪。則有水火盜賊。遺亡器物。疾病口舌諸事。以當妄取之直。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E265560D-DC26-0E54-5296-072D2C2464D2}"/>
              </a:ext>
            </a:extLst>
          </p:cNvPr>
          <p:cNvSpPr txBox="1">
            <a:spLocks/>
          </p:cNvSpPr>
          <p:nvPr/>
        </p:nvSpPr>
        <p:spPr>
          <a:xfrm>
            <a:off x="801267" y="2238229"/>
            <a:ext cx="10552534" cy="359728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幸而其惡稍輕。不至死喪。則水火盜賊。遺亡器物。疾病口舌。不肖子孫。凡所以折耗我財者。其途甚廣也。夫橫取人財。而冥冥之掌大算盤者。亦橫取之。錢財畢竟無有。而水火盜賊之驚恐。遺亡器物之懊恨。疾病之痛楚。口舌之忿辱。子孫不肖之羞玷。自己白白喫虧。卻無取償之法。且還欠著多少罪孽。不得自在。填還不盡。奈何奈何。橫取者。思及於此。不惟寒心。亦合灰心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67483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C8E14-D3EC-A0FB-7134-B9DA9E622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FA6BF8-A673-1A4D-EA21-D1FAAD0754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DC2ECB7-D34D-E55F-B6EB-07A9FA4E7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又枉殺人者。是易刀兵而相殺也。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01F8997E-4EC2-A029-CB1E-866A54DB405D}"/>
              </a:ext>
            </a:extLst>
          </p:cNvPr>
          <p:cNvSpPr txBox="1">
            <a:spLocks/>
          </p:cNvSpPr>
          <p:nvPr/>
        </p:nvSpPr>
        <p:spPr>
          <a:xfrm>
            <a:off x="720396" y="1869740"/>
            <a:ext cx="10552534" cy="40100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上言橫取。而以枉殺繼言者。以枉殺之事。恆由愛財惜財而起也。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676239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BA9A16-6C66-A2DC-6A8F-2DDBD6F90F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2F6BEE-7D6B-8A1A-2106-8819FB9F78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BA927D2-E4FE-A08C-7B60-80EE9BB21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又枉殺人者。是易刀兵而相殺也。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D0D82952-2BB8-F1DF-421A-A351F8B1337C}"/>
              </a:ext>
            </a:extLst>
          </p:cNvPr>
          <p:cNvSpPr txBox="1">
            <a:spLocks/>
          </p:cNvSpPr>
          <p:nvPr/>
        </p:nvSpPr>
        <p:spPr>
          <a:xfrm>
            <a:off x="720396" y="1869740"/>
            <a:ext cx="10552534" cy="40100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j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j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j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宋朝某禪師。少時酒醉。與人爭財奮擊。其人立斃。懼罪遠遁。出家苦修。遂得徹悟。爲大禪師。開堂說法。學人數百。年七十餘。忽一日沐浴升座。謂大眾曰。汝等勿動勿言。看老僧了四十年前一重公案。坐至午。一營弁突至。扳弓欲射。師合掌曰。老僧奉待已久。弁驚曰。某與和尚不識。一見即欲相戕。己亦不悟其故。師曰。欠債還錢。公平交易。但請下手。不必遲疑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9401037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9EC5C-FB4C-CA66-2E24-BAA7C5FA63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8C6B2-F588-96F9-D14D-3E52CB21A0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0982EC7-54DE-ED6A-E2A4-78EB4862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又枉殺人者。是易刀兵而相殺也。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988C6204-7172-9098-8651-11031355D8AB}"/>
              </a:ext>
            </a:extLst>
          </p:cNvPr>
          <p:cNvSpPr txBox="1">
            <a:spLocks/>
          </p:cNvSpPr>
          <p:nvPr/>
        </p:nvSpPr>
        <p:spPr>
          <a:xfrm>
            <a:off x="720396" y="1869740"/>
            <a:ext cx="10552534" cy="40100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顧眾曰。我死後。延此居士。飯訖送歸。半語瞋咎。逆天悖道。非吾子弟也。弁益疑。堅叩其說。師曰。公兩世人。故忘之。吾一世人。故不忘。因述前事告之。弁素不識字。忽大吟曰。怨怨相報何時了。劫劫相纏豈偶然。不若與師俱解釋。如今立地往西天。言訖。手持弓矢。屹然立化。師下座。爲薙發安名。更衣入龕。亦跏趺別眾而化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8520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D58D97-BE68-2204-9920-9590CA746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44A1B0-9AE8-4C44-0C0A-57F73BBADA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BE26E75-FA5E-17B2-3C9E-BA8FF6B70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81768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又枉殺人者。是易刀兵而相殺也。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FDAA757B-AC1B-574B-2100-BA4BAB57BE2A}"/>
              </a:ext>
            </a:extLst>
          </p:cNvPr>
          <p:cNvSpPr txBox="1">
            <a:spLocks/>
          </p:cNvSpPr>
          <p:nvPr/>
        </p:nvSpPr>
        <p:spPr>
          <a:xfrm>
            <a:off x="720396" y="1869740"/>
            <a:ext cx="10552534" cy="40100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夫殺人於四十年之前。償命於四十年之後。索償雖遲。還債則一。幸兩人俱是大手段人。故能怨家路上。劈面相逢。而惡對頭。反成好因緣耳。其人之死逼借主。修行證道。禪師之待催債主。解結生天。千古難遘之勝緣奇事也。茍非真得道。或此營弁無手段。必不肯放債不取也。然則殺人之無異於自殺也明矣。上所陳列七等枉殺之故。人其隨事戒之。切不可亂借很債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282707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C6B71-B547-EDFF-29AF-7D908A0F3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7E4F4-D793-D52C-1D74-B060C12489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8018402-ED69-FA59-B406-3854A1623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1041077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取非義之財者。譬如漏脯救飢。鴆酒止渴。非不暫飽。死亦及之。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7120D0AB-35F4-B59B-33C3-C6BF543DED98}"/>
              </a:ext>
            </a:extLst>
          </p:cNvPr>
          <p:cNvSpPr txBox="1">
            <a:spLocks/>
          </p:cNvSpPr>
          <p:nvPr/>
        </p:nvSpPr>
        <p:spPr>
          <a:xfrm>
            <a:off x="882136" y="1965278"/>
            <a:ext cx="10390793" cy="39145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此節又申明貪利之害。以世人好利心重。故不憚詞之重而言之復也。太上婆心。反覆叮嚀。至矣盡矣。人世淫殺凶逆等罪。其事不易爲。其人不多見。惟取財一道。千變萬化。不可窮詰。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734702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1C481-2897-FFCD-7837-31E248ECA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CE037-98A0-9F49-1CB5-87FC2C055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2317426"/>
          </a:xfrm>
        </p:spPr>
        <p:txBody>
          <a:bodyPr/>
          <a:lstStyle/>
          <a:p>
            <a:r>
              <a:rPr lang="ja-JP" altLang="en-US" dirty="0"/>
              <a:t>甲</a:t>
            </a:r>
            <a:r>
              <a:rPr lang="zh-CN" altLang="en-US" dirty="0"/>
              <a:t>五</a:t>
            </a:r>
            <a:r>
              <a:rPr lang="ja-JP" altLang="en-US" dirty="0"/>
              <a:t>、</a:t>
            </a:r>
            <a:r>
              <a:rPr lang="zh-CN" altLang="en-US" dirty="0"/>
              <a:t>推本念初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1038875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B3417F-7AB6-05CF-63A6-4412A3F60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23D250-8D54-176F-7F9B-135310190C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F576F7F-E3B7-7EDA-1305-6627ADB8B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5" y="1259442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夫心起於善。善雖未為。而吉神已隨之。或心起於惡。惡雖未為。而凶神已隨之。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1A0AA329-2693-60A3-A9DE-74BE7A341E83}"/>
              </a:ext>
            </a:extLst>
          </p:cNvPr>
          <p:cNvSpPr txBox="1">
            <a:spLocks/>
          </p:cNvSpPr>
          <p:nvPr/>
        </p:nvSpPr>
        <p:spPr>
          <a:xfrm>
            <a:off x="882136" y="2306472"/>
            <a:ext cx="10390793" cy="35733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心起者。一念之萌也。一念雖微。感動天地。關通鬼神。人能起一善心。只此一念。是破地獄之靈符。斬群邪之慧劍。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889479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22DF1-D723-26EC-237C-57F78D76E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EEECF-A51D-BE30-370F-DEA92E53C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2317426"/>
          </a:xfrm>
        </p:spPr>
        <p:txBody>
          <a:bodyPr/>
          <a:lstStyle/>
          <a:p>
            <a:r>
              <a:rPr lang="ja-JP" altLang="en-US" dirty="0"/>
              <a:t>甲</a:t>
            </a:r>
            <a:r>
              <a:rPr lang="zh-CN" altLang="en-US" dirty="0"/>
              <a:t>六</a:t>
            </a:r>
            <a:r>
              <a:rPr lang="ja-JP" altLang="en-US" dirty="0"/>
              <a:t>、</a:t>
            </a:r>
            <a:r>
              <a:rPr lang="zh-TW" altLang="en-US" dirty="0"/>
              <a:t>改過遷善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7663243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56E2F3-B387-099A-777C-3C4A45522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934A7-6713-DB00-5722-0B80D02024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BD2FB7E-3058-D72C-502E-BB0808E29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5" y="1150256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其有曾行惡事。後自改悔。諸惡莫作。眾善奉行。久久必獲吉慶。所謂轉禍為福也。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6" name="Content Placeholder 24">
            <a:extLst>
              <a:ext uri="{FF2B5EF4-FFF2-40B4-BE49-F238E27FC236}">
                <a16:creationId xmlns:a16="http://schemas.microsoft.com/office/drawing/2014/main" id="{15182696-DA09-C5EC-F841-5C979321E7C5}"/>
              </a:ext>
            </a:extLst>
          </p:cNvPr>
          <p:cNvSpPr txBox="1">
            <a:spLocks/>
          </p:cNvSpPr>
          <p:nvPr/>
        </p:nvSpPr>
        <p:spPr>
          <a:xfrm>
            <a:off x="882136" y="2238231"/>
            <a:ext cx="10390793" cy="34095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b="0" i="0" kern="1200">
                <a:solidFill>
                  <a:schemeClr val="tx1"/>
                </a:solidFill>
                <a:latin typeface="Microsoft JhengHei" panose="020B0604030504040204" pitchFamily="34" charset="-12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lnSpc>
                <a:spcPct val="150000"/>
              </a:lnSpc>
              <a:buFont typeface="Courier New" panose="02070309020205020404" pitchFamily="49" charset="0"/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j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j-lt"/>
              </a:rPr>
              <a:t>故曰。諸惡莫作。望其刮磨淨盡也。又曰。眾善奉行。望其積累圓滿也。行之久而又久。則前愆能釋。餘禍方消。後行日圓。新福自至矣。今之愚人。自知所作不善。是或良心發現。擬仗僧道。宣禮懺文。以圖釋罪。是真欲以杯水救輿薪也。豈不大惑。況乎往尤初悔。後過又增。遂至苦海終沉。喪身滅性。悲哉。人若此等改悔。豈不大負太上諄諄告誡之意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9584527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47C55-1F15-E190-FD03-43B73EA2C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B3767-ACBA-1AC2-5241-E2F1334F5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2317426"/>
          </a:xfrm>
        </p:spPr>
        <p:txBody>
          <a:bodyPr/>
          <a:lstStyle/>
          <a:p>
            <a:r>
              <a:rPr lang="ja-JP" altLang="en-US" dirty="0"/>
              <a:t>甲</a:t>
            </a:r>
            <a:r>
              <a:rPr lang="zh-CN" altLang="en-US" dirty="0"/>
              <a:t>七</a:t>
            </a:r>
            <a:r>
              <a:rPr lang="ja-JP" altLang="en-US" dirty="0"/>
              <a:t>、</a:t>
            </a:r>
            <a:r>
              <a:rPr lang="zh-TW" altLang="en-US" dirty="0"/>
              <a:t>結勉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1714625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20F0A6-F0EB-8CC8-D6F0-CAD946ECE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ED818-754D-9A89-9A13-C68FA08F7C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6F12953-BD54-4D1C-0105-805800EB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791701"/>
            <a:ext cx="10390792" cy="924202"/>
          </a:xfrm>
        </p:spPr>
        <p:txBody>
          <a:bodyPr/>
          <a:lstStyle/>
          <a:p>
            <a:r>
              <a:rPr lang="zh-TW" altLang="en-US" sz="3600" dirty="0">
                <a:ea typeface="Microsoft JhengHei" panose="020B0604030504040204" pitchFamily="34" charset="-120"/>
              </a:rPr>
              <a:t>故吉人語善。視善。行善。一日有三善。三年天必降之福。凶人語惡。視惡。行惡。一日有三惡。天必降之禍。胡不勉而行之。</a:t>
            </a:r>
            <a:endParaRPr lang="en-US" sz="3600" b="1" dirty="0">
              <a:ea typeface="Microsoft JhengHei" panose="020B0604030504040204" pitchFamily="34" charset="-120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276606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12060</Words>
  <Application>Microsoft Office PowerPoint</Application>
  <PresentationFormat>Widescreen</PresentationFormat>
  <Paragraphs>286</Paragraphs>
  <Slides>51</Slides>
  <Notes>50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DengXian</vt:lpstr>
      <vt:lpstr>Microsoft JhengHei</vt:lpstr>
      <vt:lpstr>Aptos</vt:lpstr>
      <vt:lpstr>Aptos Display</vt:lpstr>
      <vt:lpstr>Arial</vt:lpstr>
      <vt:lpstr>Calibri</vt:lpstr>
      <vt:lpstr>Courier New</vt:lpstr>
      <vt:lpstr>Office Theme</vt:lpstr>
      <vt:lpstr>Custom</vt:lpstr>
      <vt:lpstr>甲四、惡報；乙十五、家庭惡  </vt:lpstr>
      <vt:lpstr>不和其室。</vt:lpstr>
      <vt:lpstr>不敬其夫。</vt:lpstr>
      <vt:lpstr>不敬其夫。</vt:lpstr>
      <vt:lpstr>每好矜誇。</vt:lpstr>
      <vt:lpstr>每好矜誇。</vt:lpstr>
      <vt:lpstr>常行妒忌。</vt:lpstr>
      <vt:lpstr>常行妒忌。</vt:lpstr>
      <vt:lpstr>無行於妻子。</vt:lpstr>
      <vt:lpstr>失禮於舅姑。</vt:lpstr>
      <vt:lpstr>輕慢先靈。</vt:lpstr>
      <vt:lpstr>輕慢先靈。</vt:lpstr>
      <vt:lpstr>違逆上命。</vt:lpstr>
      <vt:lpstr>作為無益。</vt:lpstr>
      <vt:lpstr>懷挾外心。</vt:lpstr>
      <vt:lpstr>自咒咒他。</vt:lpstr>
      <vt:lpstr>自咒咒他。</vt:lpstr>
      <vt:lpstr>偏憎偏愛。</vt:lpstr>
      <vt:lpstr>越井越灶。</vt:lpstr>
      <vt:lpstr>跳食跳人。</vt:lpstr>
      <vt:lpstr>損子墮胎。</vt:lpstr>
      <vt:lpstr>行多隱僻。</vt:lpstr>
      <vt:lpstr>甲四、惡報； 乙十六、不敬神明惡 </vt:lpstr>
      <vt:lpstr>晦臘歌舞。</vt:lpstr>
      <vt:lpstr>朔旦號怒。</vt:lpstr>
      <vt:lpstr>對北涕唾及溺。</vt:lpstr>
      <vt:lpstr>對北涕唾及溺。</vt:lpstr>
      <vt:lpstr>對北涕唾及溺。</vt:lpstr>
      <vt:lpstr>對灶吟詠及哭。</vt:lpstr>
      <vt:lpstr>又以竈火燒香。穢柴作食。夜起裸露。八節行刑。</vt:lpstr>
      <vt:lpstr>唾流星。指虹霓。輒指三光。久視日月。</vt:lpstr>
      <vt:lpstr>春月燎獵。</vt:lpstr>
      <vt:lpstr>對北惡罵。</vt:lpstr>
      <vt:lpstr>無故殺龜打蛇。</vt:lpstr>
      <vt:lpstr>甲四、惡報； 乙十七、結罪 </vt:lpstr>
      <vt:lpstr>如是等罪。司命隨其輕重。奪其紀算。算盡則死。</vt:lpstr>
      <vt:lpstr>死有餘責。乃殃及子孫。</vt:lpstr>
      <vt:lpstr>又諸橫取人財者。乃計其妻子家口以當之。漸至死喪。</vt:lpstr>
      <vt:lpstr>若不死喪。則有水火盜賊。遺亡器物。疾病口舌諸事。以當妄取之直。</vt:lpstr>
      <vt:lpstr>又枉殺人者。是易刀兵而相殺也。</vt:lpstr>
      <vt:lpstr>又枉殺人者。是易刀兵而相殺也。</vt:lpstr>
      <vt:lpstr>又枉殺人者。是易刀兵而相殺也。</vt:lpstr>
      <vt:lpstr>又枉殺人者。是易刀兵而相殺也。</vt:lpstr>
      <vt:lpstr>取非義之財者。譬如漏脯救飢。鴆酒止渴。非不暫飽。死亦及之。</vt:lpstr>
      <vt:lpstr>甲五、推本念初</vt:lpstr>
      <vt:lpstr>夫心起於善。善雖未為。而吉神已隨之。或心起於惡。惡雖未為。而凶神已隨之。</vt:lpstr>
      <vt:lpstr>甲六、改過遷善</vt:lpstr>
      <vt:lpstr>其有曾行惡事。後自改悔。諸惡莫作。眾善奉行。久久必獲吉慶。所謂轉禍為福也。</vt:lpstr>
      <vt:lpstr>甲七、結勉</vt:lpstr>
      <vt:lpstr>故吉人語善。視善。行善。一日有三善。三年天必降之福。凶人語惡。視惡。行惡。一日有三惡。天必降之禍。胡不勉而行之。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2592</cp:revision>
  <dcterms:created xsi:type="dcterms:W3CDTF">2026-01-04T02:28:04Z</dcterms:created>
  <dcterms:modified xsi:type="dcterms:W3CDTF">2026-03-10T10:03:39Z</dcterms:modified>
</cp:coreProperties>
</file>