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060" autoAdjust="0"/>
  </p:normalViewPr>
  <p:slideViewPr>
    <p:cSldViewPr snapToGrid="0" snapToObjects="1">
      <p:cViewPr varScale="1">
        <p:scale>
          <a:sx n="50" d="100"/>
          <a:sy n="50" d="100"/>
        </p:scale>
        <p:origin x="1260" y="3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6198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pPr algn="just"/>
            <a:r>
              <a:rPr dirty="0"/>
              <a:t>Good </a:t>
            </a:r>
            <a:r>
              <a:rPr lang="en-US" dirty="0"/>
              <a:t>morning</a:t>
            </a:r>
            <a:r>
              <a:rPr dirty="0"/>
              <a:t>. This presentation examines health, wellbeing and sustainable development through the NHS Diabetes Prevention Programme. I use Healthier You as a practical example because it combines clinical risk identification with lifestyle support and national prevention policy. The discussion does not treat the programme as successful simply because it operates at scale. I will consider how the service is designed, what the evidence says about outcomes, where participation becomes unequal and what changes could improve delivery. The aim is to judge how well the programme brings together prevention, wellbeing and sustainable use of health services.</a:t>
            </a:r>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pPr algn="just"/>
            <a:r>
              <a:rPr dirty="0"/>
              <a:t>The presentation is </a:t>
            </a:r>
            <a:r>
              <a:rPr dirty="0" err="1"/>
              <a:t>organised</a:t>
            </a:r>
            <a:r>
              <a:rPr dirty="0"/>
              <a:t> around six areas. I begin with the key concepts and then compare the health models that help explain diabetes prevention. I then move to SDG 3 and national policy before examining the NHS Diabetes Prevention Programme in practice. The later sections use behaviour change theory, quantitative and qualitative evidence, and equity data to assess the programme. I finish with recommendations and a conclusion based on the evidence presented.</a:t>
            </a:r>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pPr algn="just"/>
            <a:r>
              <a:rPr dirty="0"/>
              <a:t>Health is understood here as more than the absence of disease. Physical health matters, but mental and social wellbeing also influence how people respond to risk and treatment. Wellbeing includes subjective experience such as life satisfaction and perceived health, as well as objective conditions such as income, housing and access to services. Sustainable development asks health services to meet current needs while protecting future service capacity. In diabetes prevention this means reducing avoidable illness while also considering the conditions that make healthier behaviour possible. These concepts are related, but they are not interchangeable, so each needs to remain visible in the analysis.</a:t>
            </a:r>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r>
              <a:rPr dirty="0"/>
              <a:t>The three models are useful for different parts of diabetes prevention. The biopsychosocial model is strongest for individual coaching because it links biological risk with stress, confidence and family support. The ecological model is stronger for explaining unequal participation because it considers work, income, food access, </a:t>
            </a:r>
            <a:r>
              <a:rPr dirty="0" err="1"/>
              <a:t>neighbourhoods</a:t>
            </a:r>
            <a:r>
              <a:rPr dirty="0"/>
              <a:t> and local services. The holistic model is valuable for person centred delivery because it keeps physical health, emotional wellbeing, culture and routine together. Their limitations are equally important. Individual models can miss structural barriers, while broader models can be difficult to translate into one care plan. The comparison therefore helps explain why service design needs both personalised support and attention to wider living conditions.</a:t>
            </a:r>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r>
              <a:t>Sustainable Development Goal 3 is directly relevant because target 3.4 focuses on reducing premature mortality from non communicable diseases by one third by 2030 through prevention and treatment. The Diabetes Prevention Programme contributes to this target by identifying adults at high risk and offering structured support before type 2 diabetes develops. There is also an important connection with reduced inequalities. A prevention service may contribute to SDG 3 at population level, but the benefit will be less equitable if deprived groups or some ethnic communities are less likely to complete the intervention. Progress therefore depends on both health outcomes and fair participation.</a:t>
            </a:r>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r>
              <a:t>The policy direction mirrors the health models in different ways. NICE turns person centred prevention into a referral standard for adults at high risk. The Ten Year Health Plan moves care towards prevention and community delivery, which fits ecological thinking because access is influenced by where people live and how services are organised. The Health and Care Act 2022 gives Integrated Care Boards duties relating to inequalities in access and outcomes. WHO work on social determinants provides the international equity lens and reminds us that prevention cannot depend on personal responsibility alone. National policy supports prevention, but delivery still depends on local commissioning capacity, workforce availability and sustained funding. This means a national policy does not guarantee equal implementation in every area. Services can encourage individual behaviour change, but policy must also respond to the conditions that make healthier choices easier or harder.</a:t>
            </a:r>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r>
              <a:rPr dirty="0"/>
              <a:t>Healthier You begins with identification of diabetes risk. This may follow an HbA1c result, a validated risk assessment or an NHS Health Check. Eligible adults can then be referred into a structured programme that runs for nine months and focuses on food choices, physical activity and weight management. Delivery can be face to face or digital. The repeated contact is important because the service is more than a one off piece of advice. Participants receive support over time, set goals and review progress. This is where national prevention policy becomes an actual service experienced by patients.</a:t>
            </a:r>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r>
              <a:rPr dirty="0"/>
              <a:t>The Health Belief Model helps explain how people decide to engage with the programme. A risk score or HbA1c result can make susceptibility feel personal. Information about complications can increase the perceived seriousness of diabetes. People are more likely to participate when the expected benefits feel worthwhile and barriers can be managed. Those barriers may include work, transport, childcare, language or digital access. Referral letters and clinician advice can act as cues to action. Coaching and feedback can strengthen self efficacy by helping people see that change is achievable. The model is useful, but it does not remove the wider social barriers identified earlier.</a:t>
            </a:r>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r>
              <a:rPr dirty="0"/>
              <a:t>The quantitative evidence is encouraging. NHS England reported that almost one million people had started the programme by the end of 2025. The same update reported that people who completed the programme had a 37 percent lower chance of developing type 2 diabetes and an average weight loss of 3.3 kilograms. The independent DIPLOMA assessment also found a significant reduction in diabetes incidence and concluded that the programme was highly likely to be cost effective. These findings support continued investment, although results among completers should not be treated as evidence that every eligible person receives the same benefit.</a:t>
            </a:r>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r>
              <a:rPr dirty="0"/>
              <a:t>The qualitative evidence helps explain the experience behind the numbers. Recent interviews found that participants valued personal guidance, feedback and support from other people. Group interaction and support from family or friends could make change easier to maintain. Digital participants also valued flexibility, but some wanted more tailored feedback and material that better matched their circumstances. Cultural relevance was another issue because standard food examples did not always fit the diets of every participant. Some people also found it difficult to maintain changes after structured support ended. These findings matter because service quality influences engagement as much as the content of the programme itself.</a:t>
            </a:r>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r>
              <a:rPr dirty="0"/>
              <a:t>Equity is one of the clearest concerns in the evidence. Chatzi and colleagues found that people living in deprived areas made up about 20 percent of the underlying population with non</a:t>
            </a:r>
            <a:r>
              <a:rPr lang="en-US" dirty="0"/>
              <a:t>-</a:t>
            </a:r>
            <a:r>
              <a:rPr dirty="0"/>
              <a:t>diabetic </a:t>
            </a:r>
            <a:r>
              <a:rPr dirty="0" err="1"/>
              <a:t>hyperglycaemia</a:t>
            </a:r>
            <a:r>
              <a:rPr dirty="0"/>
              <a:t> but only 14 percent of those reaching eight sessions. Ethnic minority groups made up 35 percent of programme offers, yet this fell to 19 percent at completion. This does not mean the programme fails to reach these groups. It means that retention becomes the more important issue. Digital delivery can improve convenience, but access still depends on devices, data, language and confidence in using technology.</a:t>
            </a:r>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r>
              <a:rPr dirty="0"/>
              <a:t>The evidence supports continuation of Healthier You, but it also produces a more complicated judgement than a simple success story. The programme can be effective at national level and still produce unequal benefit. Lower completion among deprived and some ethnic groups means average outcomes can hide differences in who receives the full intervention. The figures reported for completers are important, but completers may differ from people who disengage, so their outcomes should not be </a:t>
            </a:r>
            <a:r>
              <a:rPr dirty="0" err="1"/>
              <a:t>generalised</a:t>
            </a:r>
            <a:r>
              <a:rPr dirty="0"/>
              <a:t> to every referral. The evidence is strengthened by national administrative data and qualitative studies, yet observational designs and self selection reduce certainty about cause and effect. A credible judgement therefore </a:t>
            </a:r>
            <a:r>
              <a:rPr dirty="0" err="1"/>
              <a:t>recognises</a:t>
            </a:r>
            <a:r>
              <a:rPr dirty="0"/>
              <a:t> effectiveness, equity and evidence quality together.</a:t>
            </a:r>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r>
              <a:rPr dirty="0"/>
              <a:t>The first recommendation is for Integrated Care Boards and local providers to focus retention support on communities where completion is lowest. Evening and weekend sessions, translated information, culturally relevant dietary support and outreach through trusted community organisations respond directly to barriers identified in the evidence. The second recommendation is for NHS England and programme providers to make blended delivery genuinely flexible by checking digital access at referral and allowing people to move between digital and face to face formats when circumstances change. The third recommendation is to publish longer term outcomes by deprivation, ethnicity, age and disability so unequal benefit can be identified and addressed. These actions are practical because they build on existing commissioning and monitoring responsibilities.</a:t>
            </a:r>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r>
              <a:rPr dirty="0"/>
              <a:t>Healthier You provides a strong example of prevention being built into NHS service delivery. It combines early risk identification with structured behaviour change support and contributes to the prevention aims within SDG 3 and current NHS policy. The evidence is strong enough to support continuation of the programme, but scale alone is not evidence of equal success. Lower completion among some higher risk groups limits the extent to which national effectiveness becomes equitable population benefit. My conclusion is that future improvement should focus on retention, cultural relevance and longer term monitoring so that sustainability is judged by who benefits over time as well as how many people enter the programme.</a:t>
            </a:r>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1" descr="pptcrop_7107687.jpg"/>
          <p:cNvPicPr>
            <a:picLocks noChangeAspect="1"/>
          </p:cNvPicPr>
          <p:nvPr/>
        </p:nvPicPr>
        <p:blipFill>
          <a:blip r:embed="rId3"/>
          <a:stretch>
            <a:fillRect/>
          </a:stretch>
        </p:blipFill>
        <p:spPr>
          <a:xfrm>
            <a:off x="6949440" y="0"/>
            <a:ext cx="5242255" cy="6858000"/>
          </a:xfrm>
          <a:prstGeom prst="rect">
            <a:avLst/>
          </a:prstGeom>
        </p:spPr>
      </p:pic>
      <p:sp>
        <p:nvSpPr>
          <p:cNvPr id="4" name="TextBox 3"/>
          <p:cNvSpPr txBox="1"/>
          <p:nvPr/>
        </p:nvSpPr>
        <p:spPr>
          <a:xfrm>
            <a:off x="-73242" y="685043"/>
            <a:ext cx="7165074" cy="1292662"/>
          </a:xfrm>
          <a:prstGeom prst="rect">
            <a:avLst/>
          </a:prstGeom>
          <a:noFill/>
        </p:spPr>
        <p:txBody>
          <a:bodyPr wrap="square" lIns="0" tIns="0" rIns="0" bIns="0" anchor="t">
            <a:spAutoFit/>
          </a:bodyPr>
          <a:lstStyle/>
          <a:p>
            <a:pPr algn="ctr">
              <a:spcBef>
                <a:spcPts val="0"/>
              </a:spcBef>
              <a:spcAft>
                <a:spcPts val="0"/>
              </a:spcAft>
            </a:pPr>
            <a:r>
              <a:rPr sz="2800" b="1" dirty="0">
                <a:solidFill>
                  <a:srgbClr val="18314E"/>
                </a:solidFill>
                <a:latin typeface="Arial"/>
              </a:rPr>
              <a:t>Health, Wellbeing and</a:t>
            </a:r>
          </a:p>
          <a:p>
            <a:pPr algn="ctr">
              <a:spcBef>
                <a:spcPts val="0"/>
              </a:spcBef>
              <a:spcAft>
                <a:spcPts val="0"/>
              </a:spcAft>
            </a:pPr>
            <a:r>
              <a:rPr sz="2800" b="1" dirty="0">
                <a:solidFill>
                  <a:srgbClr val="18314E"/>
                </a:solidFill>
                <a:latin typeface="Arial"/>
              </a:rPr>
              <a:t>Sustainable Development in</a:t>
            </a:r>
          </a:p>
          <a:p>
            <a:pPr algn="ctr">
              <a:spcBef>
                <a:spcPts val="0"/>
              </a:spcBef>
              <a:spcAft>
                <a:spcPts val="0"/>
              </a:spcAft>
            </a:pPr>
            <a:r>
              <a:rPr sz="2800" b="1" dirty="0">
                <a:solidFill>
                  <a:srgbClr val="18314E"/>
                </a:solidFill>
                <a:latin typeface="Arial"/>
              </a:rPr>
              <a:t>UK Health and Social Care</a:t>
            </a:r>
          </a:p>
        </p:txBody>
      </p:sp>
      <p:sp>
        <p:nvSpPr>
          <p:cNvPr id="5" name="Rectangle 4"/>
          <p:cNvSpPr/>
          <p:nvPr/>
        </p:nvSpPr>
        <p:spPr>
          <a:xfrm>
            <a:off x="1464269" y="2262021"/>
            <a:ext cx="3899711" cy="50292"/>
          </a:xfrm>
          <a:prstGeom prst="rect">
            <a:avLst/>
          </a:prstGeom>
          <a:solidFill>
            <a:srgbClr val="FF66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62365" y="2615623"/>
            <a:ext cx="5303520" cy="738664"/>
          </a:xfrm>
          <a:prstGeom prst="rect">
            <a:avLst/>
          </a:prstGeom>
          <a:noFill/>
        </p:spPr>
        <p:txBody>
          <a:bodyPr wrap="square" lIns="0" tIns="0" rIns="0" bIns="0" anchor="t">
            <a:spAutoFit/>
          </a:bodyPr>
          <a:lstStyle/>
          <a:p>
            <a:pPr algn="ctr">
              <a:spcBef>
                <a:spcPts val="0"/>
              </a:spcBef>
              <a:spcAft>
                <a:spcPts val="0"/>
              </a:spcAft>
            </a:pPr>
            <a:r>
              <a:rPr sz="2400" b="1" dirty="0">
                <a:solidFill>
                  <a:srgbClr val="6858D3"/>
                </a:solidFill>
                <a:latin typeface="Arial"/>
              </a:rPr>
              <a:t>A Critical Evaluation of the NHS Diabetes Prevention Programme</a:t>
            </a:r>
          </a:p>
        </p:txBody>
      </p:sp>
      <p:sp>
        <p:nvSpPr>
          <p:cNvPr id="7" name="TextBox 6"/>
          <p:cNvSpPr txBox="1"/>
          <p:nvPr/>
        </p:nvSpPr>
        <p:spPr>
          <a:xfrm>
            <a:off x="132042" y="3782599"/>
            <a:ext cx="6754505" cy="1913601"/>
          </a:xfrm>
          <a:prstGeom prst="rect">
            <a:avLst/>
          </a:prstGeom>
          <a:noFill/>
        </p:spPr>
        <p:txBody>
          <a:bodyPr wrap="square" lIns="0" tIns="0" rIns="0" bIns="0" anchor="t">
            <a:spAutoFit/>
          </a:bodyPr>
          <a:lstStyle/>
          <a:p>
            <a:pPr algn="ctr">
              <a:lnSpc>
                <a:spcPct val="150000"/>
              </a:lnSpc>
              <a:spcBef>
                <a:spcPts val="0"/>
              </a:spcBef>
              <a:spcAft>
                <a:spcPts val="0"/>
              </a:spcAft>
            </a:pPr>
            <a:r>
              <a:rPr sz="1700" b="1" dirty="0">
                <a:latin typeface="Arial"/>
              </a:rPr>
              <a:t>Student name</a:t>
            </a:r>
            <a:r>
              <a:rPr lang="en-US" sz="1700" b="1" dirty="0">
                <a:latin typeface="Arial"/>
              </a:rPr>
              <a:t>: </a:t>
            </a:r>
            <a:r>
              <a:rPr lang="en-US" sz="1700" b="0" dirty="0">
                <a:latin typeface="Arial"/>
              </a:rPr>
              <a:t>Olufemi Idowu Afolabi Odubitan</a:t>
            </a:r>
            <a:r>
              <a:rPr sz="1700" b="0" dirty="0">
                <a:latin typeface="Arial"/>
              </a:rPr>
              <a:t> </a:t>
            </a:r>
          </a:p>
          <a:p>
            <a:pPr algn="ctr">
              <a:lnSpc>
                <a:spcPct val="150000"/>
              </a:lnSpc>
              <a:spcBef>
                <a:spcPts val="0"/>
              </a:spcBef>
              <a:spcAft>
                <a:spcPts val="0"/>
              </a:spcAft>
            </a:pPr>
            <a:r>
              <a:rPr sz="1700" b="1" dirty="0">
                <a:latin typeface="Arial"/>
              </a:rPr>
              <a:t>Student ID</a:t>
            </a:r>
            <a:r>
              <a:rPr lang="en-US" sz="1700" b="1" dirty="0">
                <a:latin typeface="Arial"/>
              </a:rPr>
              <a:t>: </a:t>
            </a:r>
            <a:r>
              <a:rPr lang="en-US" sz="1700" b="0" dirty="0">
                <a:latin typeface="Arial"/>
              </a:rPr>
              <a:t>2321211</a:t>
            </a:r>
          </a:p>
          <a:p>
            <a:pPr algn="ctr">
              <a:lnSpc>
                <a:spcPct val="150000"/>
              </a:lnSpc>
            </a:pPr>
            <a:r>
              <a:rPr lang="en-US" sz="1700" b="1" dirty="0">
                <a:latin typeface="Arial"/>
              </a:rPr>
              <a:t>Lecturer’s name: </a:t>
            </a:r>
            <a:r>
              <a:rPr lang="en-US" sz="1700" dirty="0">
                <a:latin typeface="Arial"/>
              </a:rPr>
              <a:t>Parese Ahmed   Olufemi Oluranti   Zakiyyah Ahmed</a:t>
            </a:r>
          </a:p>
          <a:p>
            <a:pPr algn="ctr">
              <a:lnSpc>
                <a:spcPct val="150000"/>
              </a:lnSpc>
            </a:pPr>
            <a:r>
              <a:rPr lang="en-US" sz="1700" b="1" dirty="0">
                <a:latin typeface="Arial"/>
              </a:rPr>
              <a:t>Module code and Title: </a:t>
            </a:r>
            <a:r>
              <a:rPr lang="en-US" sz="1700" dirty="0">
                <a:latin typeface="Arial"/>
              </a:rPr>
              <a:t>BMHP6030 – Health, Wellbeing &amp; Sustainable Development</a:t>
            </a:r>
            <a:endParaRPr lang="en-US" sz="1700" b="1" dirty="0">
              <a:latin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1" descr="toc_crop.jpg"/>
          <p:cNvPicPr>
            <a:picLocks noChangeAspect="1"/>
          </p:cNvPicPr>
          <p:nvPr/>
        </p:nvPicPr>
        <p:blipFill>
          <a:blip r:embed="rId3"/>
          <a:stretch>
            <a:fillRect/>
          </a:stretch>
        </p:blipFill>
        <p:spPr>
          <a:xfrm>
            <a:off x="7616952" y="0"/>
            <a:ext cx="4572000" cy="6858000"/>
          </a:xfrm>
          <a:prstGeom prst="rect">
            <a:avLst/>
          </a:prstGeom>
        </p:spPr>
      </p:pic>
      <p:sp>
        <p:nvSpPr>
          <p:cNvPr id="3" name="TextBox 2"/>
          <p:cNvSpPr txBox="1"/>
          <p:nvPr/>
        </p:nvSpPr>
        <p:spPr>
          <a:xfrm>
            <a:off x="594360" y="502920"/>
            <a:ext cx="5303520" cy="457200"/>
          </a:xfrm>
          <a:prstGeom prst="rect">
            <a:avLst/>
          </a:prstGeom>
          <a:noFill/>
        </p:spPr>
        <p:txBody>
          <a:bodyPr wrap="square" anchor="t">
            <a:spAutoFit/>
          </a:bodyPr>
          <a:lstStyle/>
          <a:p>
            <a:pPr algn="l">
              <a:spcBef>
                <a:spcPts val="0"/>
              </a:spcBef>
              <a:spcAft>
                <a:spcPts val="0"/>
              </a:spcAft>
            </a:pPr>
            <a:r>
              <a:rPr sz="2800" b="1">
                <a:solidFill>
                  <a:srgbClr val="15304A"/>
                </a:solidFill>
                <a:latin typeface="Arial"/>
              </a:rPr>
              <a:t>Table of Contents</a:t>
            </a:r>
          </a:p>
        </p:txBody>
      </p:sp>
      <p:sp>
        <p:nvSpPr>
          <p:cNvPr id="4" name="Rectangle 3"/>
          <p:cNvSpPr/>
          <p:nvPr/>
        </p:nvSpPr>
        <p:spPr>
          <a:xfrm>
            <a:off x="594360" y="1051560"/>
            <a:ext cx="1143000" cy="45720"/>
          </a:xfrm>
          <a:prstGeom prst="rect">
            <a:avLst/>
          </a:prstGeom>
          <a:solidFill>
            <a:srgbClr val="00AA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658368" y="1417320"/>
            <a:ext cx="502920" cy="301752"/>
          </a:xfrm>
          <a:prstGeom prst="rect">
            <a:avLst/>
          </a:prstGeom>
          <a:noFill/>
        </p:spPr>
        <p:txBody>
          <a:bodyPr wrap="square" anchor="t">
            <a:spAutoFit/>
          </a:bodyPr>
          <a:lstStyle/>
          <a:p>
            <a:pPr algn="l">
              <a:spcBef>
                <a:spcPts val="0"/>
              </a:spcBef>
              <a:spcAft>
                <a:spcPts val="0"/>
              </a:spcAft>
            </a:pPr>
            <a:r>
              <a:rPr sz="1500" b="1">
                <a:solidFill>
                  <a:srgbClr val="00AABE"/>
                </a:solidFill>
                <a:latin typeface="Arial"/>
              </a:rPr>
              <a:t>01</a:t>
            </a:r>
          </a:p>
        </p:txBody>
      </p:sp>
      <p:sp>
        <p:nvSpPr>
          <p:cNvPr id="6" name="TextBox 5"/>
          <p:cNvSpPr txBox="1"/>
          <p:nvPr/>
        </p:nvSpPr>
        <p:spPr>
          <a:xfrm>
            <a:off x="1325880" y="1399032"/>
            <a:ext cx="5440680" cy="347472"/>
          </a:xfrm>
          <a:prstGeom prst="rect">
            <a:avLst/>
          </a:prstGeom>
          <a:noFill/>
        </p:spPr>
        <p:txBody>
          <a:bodyPr wrap="square" anchor="t">
            <a:spAutoFit/>
          </a:bodyPr>
          <a:lstStyle/>
          <a:p>
            <a:pPr algn="l">
              <a:spcBef>
                <a:spcPts val="0"/>
              </a:spcBef>
              <a:spcAft>
                <a:spcPts val="0"/>
              </a:spcAft>
            </a:pPr>
            <a:r>
              <a:rPr sz="1700" b="1">
                <a:solidFill>
                  <a:srgbClr val="36424E"/>
                </a:solidFill>
                <a:latin typeface="Arial"/>
              </a:rPr>
              <a:t>Definitions and Key Concepts</a:t>
            </a:r>
          </a:p>
        </p:txBody>
      </p:sp>
      <p:sp>
        <p:nvSpPr>
          <p:cNvPr id="7" name="Rectangle 6"/>
          <p:cNvSpPr/>
          <p:nvPr/>
        </p:nvSpPr>
        <p:spPr>
          <a:xfrm>
            <a:off x="1325880" y="1810512"/>
            <a:ext cx="5257800" cy="10972"/>
          </a:xfrm>
          <a:prstGeom prst="rect">
            <a:avLst/>
          </a:prstGeom>
          <a:solidFill>
            <a:srgbClr val="DCE2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658368" y="2130552"/>
            <a:ext cx="502920" cy="301752"/>
          </a:xfrm>
          <a:prstGeom prst="rect">
            <a:avLst/>
          </a:prstGeom>
          <a:noFill/>
        </p:spPr>
        <p:txBody>
          <a:bodyPr wrap="square" anchor="t">
            <a:spAutoFit/>
          </a:bodyPr>
          <a:lstStyle/>
          <a:p>
            <a:pPr algn="l">
              <a:spcBef>
                <a:spcPts val="0"/>
              </a:spcBef>
              <a:spcAft>
                <a:spcPts val="0"/>
              </a:spcAft>
            </a:pPr>
            <a:r>
              <a:rPr sz="1500" b="1">
                <a:solidFill>
                  <a:srgbClr val="1EB580"/>
                </a:solidFill>
                <a:latin typeface="Arial"/>
              </a:rPr>
              <a:t>02</a:t>
            </a:r>
          </a:p>
        </p:txBody>
      </p:sp>
      <p:sp>
        <p:nvSpPr>
          <p:cNvPr id="9" name="TextBox 8"/>
          <p:cNvSpPr txBox="1"/>
          <p:nvPr/>
        </p:nvSpPr>
        <p:spPr>
          <a:xfrm>
            <a:off x="1325880" y="2112264"/>
            <a:ext cx="5440680" cy="347472"/>
          </a:xfrm>
          <a:prstGeom prst="rect">
            <a:avLst/>
          </a:prstGeom>
          <a:noFill/>
        </p:spPr>
        <p:txBody>
          <a:bodyPr wrap="square" anchor="t">
            <a:spAutoFit/>
          </a:bodyPr>
          <a:lstStyle/>
          <a:p>
            <a:pPr algn="l">
              <a:spcBef>
                <a:spcPts val="0"/>
              </a:spcBef>
              <a:spcAft>
                <a:spcPts val="0"/>
              </a:spcAft>
            </a:pPr>
            <a:r>
              <a:rPr sz="1700" b="1">
                <a:solidFill>
                  <a:srgbClr val="36424E"/>
                </a:solidFill>
                <a:latin typeface="Arial"/>
              </a:rPr>
              <a:t>Theories, SDG 3 and Policy</a:t>
            </a:r>
          </a:p>
        </p:txBody>
      </p:sp>
      <p:sp>
        <p:nvSpPr>
          <p:cNvPr id="10" name="Rectangle 9"/>
          <p:cNvSpPr/>
          <p:nvPr/>
        </p:nvSpPr>
        <p:spPr>
          <a:xfrm>
            <a:off x="1325880" y="2523744"/>
            <a:ext cx="5257800" cy="10972"/>
          </a:xfrm>
          <a:prstGeom prst="rect">
            <a:avLst/>
          </a:prstGeom>
          <a:solidFill>
            <a:srgbClr val="DCE2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58368" y="2843784"/>
            <a:ext cx="502920" cy="301752"/>
          </a:xfrm>
          <a:prstGeom prst="rect">
            <a:avLst/>
          </a:prstGeom>
          <a:noFill/>
        </p:spPr>
        <p:txBody>
          <a:bodyPr wrap="square" anchor="t">
            <a:spAutoFit/>
          </a:bodyPr>
          <a:lstStyle/>
          <a:p>
            <a:pPr algn="l">
              <a:spcBef>
                <a:spcPts val="0"/>
              </a:spcBef>
              <a:spcAft>
                <a:spcPts val="0"/>
              </a:spcAft>
            </a:pPr>
            <a:r>
              <a:rPr sz="1500" b="1">
                <a:solidFill>
                  <a:srgbClr val="EF6056"/>
                </a:solidFill>
                <a:latin typeface="Arial"/>
              </a:rPr>
              <a:t>03</a:t>
            </a:r>
          </a:p>
        </p:txBody>
      </p:sp>
      <p:sp>
        <p:nvSpPr>
          <p:cNvPr id="12" name="TextBox 11"/>
          <p:cNvSpPr txBox="1"/>
          <p:nvPr/>
        </p:nvSpPr>
        <p:spPr>
          <a:xfrm>
            <a:off x="1325880" y="2825496"/>
            <a:ext cx="5440680" cy="347472"/>
          </a:xfrm>
          <a:prstGeom prst="rect">
            <a:avLst/>
          </a:prstGeom>
          <a:noFill/>
        </p:spPr>
        <p:txBody>
          <a:bodyPr wrap="square" anchor="t">
            <a:spAutoFit/>
          </a:bodyPr>
          <a:lstStyle/>
          <a:p>
            <a:pPr algn="l">
              <a:spcBef>
                <a:spcPts val="0"/>
              </a:spcBef>
              <a:spcAft>
                <a:spcPts val="0"/>
              </a:spcAft>
            </a:pPr>
            <a:r>
              <a:rPr sz="1700" b="1" dirty="0">
                <a:solidFill>
                  <a:srgbClr val="36424E"/>
                </a:solidFill>
                <a:latin typeface="Arial"/>
              </a:rPr>
              <a:t>NHS Diabetes Prevention Programme</a:t>
            </a:r>
          </a:p>
        </p:txBody>
      </p:sp>
      <p:sp>
        <p:nvSpPr>
          <p:cNvPr id="13" name="Rectangle 12"/>
          <p:cNvSpPr/>
          <p:nvPr/>
        </p:nvSpPr>
        <p:spPr>
          <a:xfrm>
            <a:off x="1325880" y="3236976"/>
            <a:ext cx="5257800" cy="10972"/>
          </a:xfrm>
          <a:prstGeom prst="rect">
            <a:avLst/>
          </a:prstGeom>
          <a:solidFill>
            <a:srgbClr val="DCE2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658368" y="3557016"/>
            <a:ext cx="502920" cy="301752"/>
          </a:xfrm>
          <a:prstGeom prst="rect">
            <a:avLst/>
          </a:prstGeom>
          <a:noFill/>
        </p:spPr>
        <p:txBody>
          <a:bodyPr wrap="square" anchor="t">
            <a:spAutoFit/>
          </a:bodyPr>
          <a:lstStyle/>
          <a:p>
            <a:pPr algn="l">
              <a:spcBef>
                <a:spcPts val="0"/>
              </a:spcBef>
              <a:spcAft>
                <a:spcPts val="0"/>
              </a:spcAft>
            </a:pPr>
            <a:r>
              <a:rPr sz="1500" b="1">
                <a:solidFill>
                  <a:srgbClr val="6756D6"/>
                </a:solidFill>
                <a:latin typeface="Arial"/>
              </a:rPr>
              <a:t>04</a:t>
            </a:r>
          </a:p>
        </p:txBody>
      </p:sp>
      <p:sp>
        <p:nvSpPr>
          <p:cNvPr id="15" name="TextBox 14"/>
          <p:cNvSpPr txBox="1"/>
          <p:nvPr/>
        </p:nvSpPr>
        <p:spPr>
          <a:xfrm>
            <a:off x="1325880" y="3538728"/>
            <a:ext cx="5440680" cy="347472"/>
          </a:xfrm>
          <a:prstGeom prst="rect">
            <a:avLst/>
          </a:prstGeom>
          <a:noFill/>
        </p:spPr>
        <p:txBody>
          <a:bodyPr wrap="square" anchor="t">
            <a:spAutoFit/>
          </a:bodyPr>
          <a:lstStyle/>
          <a:p>
            <a:pPr algn="l">
              <a:spcBef>
                <a:spcPts val="0"/>
              </a:spcBef>
              <a:spcAft>
                <a:spcPts val="0"/>
              </a:spcAft>
            </a:pPr>
            <a:r>
              <a:rPr sz="1700" b="1">
                <a:solidFill>
                  <a:srgbClr val="36424E"/>
                </a:solidFill>
                <a:latin typeface="Arial"/>
              </a:rPr>
              <a:t>Health Belief Model and Evidence</a:t>
            </a:r>
          </a:p>
        </p:txBody>
      </p:sp>
      <p:sp>
        <p:nvSpPr>
          <p:cNvPr id="16" name="Rectangle 15"/>
          <p:cNvSpPr/>
          <p:nvPr/>
        </p:nvSpPr>
        <p:spPr>
          <a:xfrm>
            <a:off x="1325880" y="3950208"/>
            <a:ext cx="5257800" cy="10972"/>
          </a:xfrm>
          <a:prstGeom prst="rect">
            <a:avLst/>
          </a:prstGeom>
          <a:solidFill>
            <a:srgbClr val="DCE2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658368" y="4270248"/>
            <a:ext cx="502920" cy="301752"/>
          </a:xfrm>
          <a:prstGeom prst="rect">
            <a:avLst/>
          </a:prstGeom>
          <a:noFill/>
        </p:spPr>
        <p:txBody>
          <a:bodyPr wrap="square" anchor="t">
            <a:spAutoFit/>
          </a:bodyPr>
          <a:lstStyle/>
          <a:p>
            <a:pPr algn="l">
              <a:spcBef>
                <a:spcPts val="0"/>
              </a:spcBef>
              <a:spcAft>
                <a:spcPts val="0"/>
              </a:spcAft>
            </a:pPr>
            <a:r>
              <a:rPr sz="1500" b="1">
                <a:solidFill>
                  <a:srgbClr val="E8A330"/>
                </a:solidFill>
                <a:latin typeface="Arial"/>
              </a:rPr>
              <a:t>05</a:t>
            </a:r>
          </a:p>
        </p:txBody>
      </p:sp>
      <p:sp>
        <p:nvSpPr>
          <p:cNvPr id="18" name="TextBox 17"/>
          <p:cNvSpPr txBox="1"/>
          <p:nvPr/>
        </p:nvSpPr>
        <p:spPr>
          <a:xfrm>
            <a:off x="1325880" y="4251960"/>
            <a:ext cx="5440680" cy="347472"/>
          </a:xfrm>
          <a:prstGeom prst="rect">
            <a:avLst/>
          </a:prstGeom>
          <a:noFill/>
        </p:spPr>
        <p:txBody>
          <a:bodyPr wrap="square" anchor="t">
            <a:spAutoFit/>
          </a:bodyPr>
          <a:lstStyle/>
          <a:p>
            <a:pPr algn="just">
              <a:spcBef>
                <a:spcPts val="0"/>
              </a:spcBef>
              <a:spcAft>
                <a:spcPts val="0"/>
              </a:spcAft>
            </a:pPr>
            <a:r>
              <a:rPr sz="1700" b="1">
                <a:solidFill>
                  <a:srgbClr val="36424E"/>
                </a:solidFill>
                <a:latin typeface="Arial"/>
              </a:rPr>
              <a:t>Equity, Access and Critical Evaluation</a:t>
            </a:r>
          </a:p>
        </p:txBody>
      </p:sp>
      <p:sp>
        <p:nvSpPr>
          <p:cNvPr id="19" name="Rectangle 18"/>
          <p:cNvSpPr/>
          <p:nvPr/>
        </p:nvSpPr>
        <p:spPr>
          <a:xfrm>
            <a:off x="1325880" y="4663440"/>
            <a:ext cx="5257800" cy="10972"/>
          </a:xfrm>
          <a:prstGeom prst="rect">
            <a:avLst/>
          </a:prstGeom>
          <a:solidFill>
            <a:srgbClr val="DCE2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58368" y="4983480"/>
            <a:ext cx="502920" cy="301752"/>
          </a:xfrm>
          <a:prstGeom prst="rect">
            <a:avLst/>
          </a:prstGeom>
          <a:noFill/>
        </p:spPr>
        <p:txBody>
          <a:bodyPr wrap="square" anchor="t">
            <a:spAutoFit/>
          </a:bodyPr>
          <a:lstStyle/>
          <a:p>
            <a:pPr algn="l">
              <a:spcBef>
                <a:spcPts val="0"/>
              </a:spcBef>
              <a:spcAft>
                <a:spcPts val="0"/>
              </a:spcAft>
            </a:pPr>
            <a:r>
              <a:rPr sz="1500" b="1">
                <a:solidFill>
                  <a:srgbClr val="00AABE"/>
                </a:solidFill>
                <a:latin typeface="Arial"/>
              </a:rPr>
              <a:t>06</a:t>
            </a:r>
          </a:p>
        </p:txBody>
      </p:sp>
      <p:sp>
        <p:nvSpPr>
          <p:cNvPr id="21" name="TextBox 20"/>
          <p:cNvSpPr txBox="1"/>
          <p:nvPr/>
        </p:nvSpPr>
        <p:spPr>
          <a:xfrm>
            <a:off x="1325880" y="4965192"/>
            <a:ext cx="5440680" cy="347472"/>
          </a:xfrm>
          <a:prstGeom prst="rect">
            <a:avLst/>
          </a:prstGeom>
          <a:noFill/>
        </p:spPr>
        <p:txBody>
          <a:bodyPr wrap="square" anchor="t">
            <a:spAutoFit/>
          </a:bodyPr>
          <a:lstStyle/>
          <a:p>
            <a:pPr algn="l">
              <a:spcBef>
                <a:spcPts val="0"/>
              </a:spcBef>
              <a:spcAft>
                <a:spcPts val="0"/>
              </a:spcAft>
            </a:pPr>
            <a:r>
              <a:rPr sz="1700" b="1">
                <a:solidFill>
                  <a:srgbClr val="36424E"/>
                </a:solidFill>
                <a:latin typeface="Arial"/>
              </a:rPr>
              <a:t>Recommendations and Conclusion</a:t>
            </a:r>
          </a:p>
        </p:txBody>
      </p:sp>
      <p:sp>
        <p:nvSpPr>
          <p:cNvPr id="22" name="Rectangle 21"/>
          <p:cNvSpPr/>
          <p:nvPr/>
        </p:nvSpPr>
        <p:spPr>
          <a:xfrm>
            <a:off x="1325880" y="5376672"/>
            <a:ext cx="5257800" cy="10972"/>
          </a:xfrm>
          <a:prstGeom prst="rect">
            <a:avLst/>
          </a:prstGeom>
          <a:solidFill>
            <a:srgbClr val="DCE2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3170174" y="428750"/>
            <a:ext cx="7223760" cy="502920"/>
          </a:xfrm>
          <a:prstGeom prst="rect">
            <a:avLst/>
          </a:prstGeom>
          <a:noFill/>
        </p:spPr>
        <p:txBody>
          <a:bodyPr wrap="square" lIns="0" tIns="0" rIns="0" bIns="0" anchor="t">
            <a:spAutoFit/>
          </a:bodyPr>
          <a:lstStyle/>
          <a:p>
            <a:pPr algn="l">
              <a:spcBef>
                <a:spcPts val="0"/>
              </a:spcBef>
              <a:spcAft>
                <a:spcPts val="0"/>
              </a:spcAft>
            </a:pPr>
            <a:r>
              <a:rPr sz="2600" b="1" dirty="0">
                <a:solidFill>
                  <a:srgbClr val="18314E"/>
                </a:solidFill>
                <a:latin typeface="Arial"/>
              </a:rPr>
              <a:t>Definitions and Key Concepts</a:t>
            </a:r>
          </a:p>
        </p:txBody>
      </p:sp>
      <p:sp>
        <p:nvSpPr>
          <p:cNvPr id="3" name="Rectangle 2"/>
          <p:cNvSpPr/>
          <p:nvPr/>
        </p:nvSpPr>
        <p:spPr>
          <a:xfrm>
            <a:off x="3350768" y="914398"/>
            <a:ext cx="4307332" cy="53198"/>
          </a:xfrm>
          <a:prstGeom prst="rect">
            <a:avLst/>
          </a:prstGeom>
          <a:solidFill>
            <a:srgbClr val="0AB8C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276605" y="1620179"/>
            <a:ext cx="2743200" cy="320040"/>
          </a:xfrm>
          <a:prstGeom prst="rect">
            <a:avLst/>
          </a:prstGeom>
          <a:noFill/>
        </p:spPr>
        <p:txBody>
          <a:bodyPr wrap="square" lIns="0" tIns="0" rIns="0" bIns="0" anchor="t">
            <a:spAutoFit/>
          </a:bodyPr>
          <a:lstStyle/>
          <a:p>
            <a:pPr algn="l">
              <a:spcBef>
                <a:spcPts val="0"/>
              </a:spcBef>
              <a:spcAft>
                <a:spcPts val="0"/>
              </a:spcAft>
            </a:pPr>
            <a:r>
              <a:rPr sz="2000" b="1" dirty="0">
                <a:solidFill>
                  <a:srgbClr val="0AB8C4"/>
                </a:solidFill>
                <a:latin typeface="Arial"/>
              </a:rPr>
              <a:t>Health</a:t>
            </a:r>
          </a:p>
        </p:txBody>
      </p:sp>
      <p:cxnSp>
        <p:nvCxnSpPr>
          <p:cNvPr id="5" name="Connector 4"/>
          <p:cNvCxnSpPr/>
          <p:nvPr/>
        </p:nvCxnSpPr>
        <p:spPr>
          <a:xfrm>
            <a:off x="518414" y="2045208"/>
            <a:ext cx="2651760" cy="0"/>
          </a:xfrm>
          <a:prstGeom prst="line">
            <a:avLst/>
          </a:prstGeom>
          <a:ln w="25400">
            <a:solidFill>
              <a:srgbClr val="0AB8C4"/>
            </a:solidFill>
          </a:ln>
        </p:spPr>
        <p:style>
          <a:lnRef idx="2">
            <a:schemeClr val="accent1"/>
          </a:lnRef>
          <a:fillRef idx="0">
            <a:schemeClr val="accent1"/>
          </a:fillRef>
          <a:effectRef idx="1">
            <a:schemeClr val="accent1"/>
          </a:effectRef>
          <a:fontRef idx="minor">
            <a:schemeClr val="tx1"/>
          </a:fontRef>
        </p:style>
      </p:cxnSp>
      <p:sp>
        <p:nvSpPr>
          <p:cNvPr id="6" name="TextBox 5"/>
          <p:cNvSpPr txBox="1"/>
          <p:nvPr/>
        </p:nvSpPr>
        <p:spPr>
          <a:xfrm>
            <a:off x="120016" y="2510028"/>
            <a:ext cx="3503935" cy="1176476"/>
          </a:xfrm>
          <a:prstGeom prst="rect">
            <a:avLst/>
          </a:prstGeom>
          <a:noFill/>
        </p:spPr>
        <p:txBody>
          <a:bodyPr wrap="square" lIns="18288" tIns="18288" rIns="18288" bIns="18288" anchor="t">
            <a:spAutoFit/>
          </a:bodyPr>
          <a:lstStyle/>
          <a:p>
            <a:pPr algn="just">
              <a:lnSpc>
                <a:spcPct val="150000"/>
              </a:lnSpc>
              <a:spcBef>
                <a:spcPts val="0"/>
              </a:spcBef>
              <a:spcAft>
                <a:spcPts val="0"/>
              </a:spcAft>
            </a:pPr>
            <a:r>
              <a:rPr sz="1700" b="0" dirty="0">
                <a:solidFill>
                  <a:srgbClr val="213649"/>
                </a:solidFill>
                <a:latin typeface="Aptos"/>
              </a:rPr>
              <a:t>Physical, mental and social wellbeing shape how people respond to diabetes risk and prevention.</a:t>
            </a:r>
          </a:p>
        </p:txBody>
      </p:sp>
      <p:sp>
        <p:nvSpPr>
          <p:cNvPr id="7" name="TextBox 6"/>
          <p:cNvSpPr txBox="1"/>
          <p:nvPr/>
        </p:nvSpPr>
        <p:spPr>
          <a:xfrm>
            <a:off x="99315" y="4294375"/>
            <a:ext cx="3489959" cy="1176476"/>
          </a:xfrm>
          <a:prstGeom prst="rect">
            <a:avLst/>
          </a:prstGeom>
          <a:noFill/>
        </p:spPr>
        <p:txBody>
          <a:bodyPr wrap="square" lIns="18288" tIns="18288" rIns="18288" bIns="18288" anchor="t">
            <a:spAutoFit/>
          </a:bodyPr>
          <a:lstStyle/>
          <a:p>
            <a:pPr algn="just">
              <a:lnSpc>
                <a:spcPct val="150000"/>
              </a:lnSpc>
              <a:spcBef>
                <a:spcPts val="0"/>
              </a:spcBef>
              <a:spcAft>
                <a:spcPts val="0"/>
              </a:spcAft>
            </a:pPr>
            <a:r>
              <a:rPr sz="1700" b="0" dirty="0">
                <a:latin typeface="Aptos"/>
              </a:rPr>
              <a:t>Risk, stress, daily routine and social support can influence the ability to change behaviour.</a:t>
            </a:r>
          </a:p>
        </p:txBody>
      </p:sp>
      <p:cxnSp>
        <p:nvCxnSpPr>
          <p:cNvPr id="8" name="Connector 7"/>
          <p:cNvCxnSpPr/>
          <p:nvPr/>
        </p:nvCxnSpPr>
        <p:spPr>
          <a:xfrm>
            <a:off x="3749039" y="2079921"/>
            <a:ext cx="0" cy="3840480"/>
          </a:xfrm>
          <a:prstGeom prst="line">
            <a:avLst/>
          </a:prstGeom>
          <a:ln w="12700">
            <a:solidFill>
              <a:srgbClr val="E0E6EC"/>
            </a:solidFill>
          </a:ln>
        </p:spPr>
        <p:style>
          <a:lnRef idx="2">
            <a:schemeClr val="accent1"/>
          </a:lnRef>
          <a:fillRef idx="0">
            <a:schemeClr val="accent1"/>
          </a:fillRef>
          <a:effectRef idx="1">
            <a:schemeClr val="accent1"/>
          </a:effectRef>
          <a:fontRef idx="minor">
            <a:schemeClr val="tx1"/>
          </a:fontRef>
        </p:style>
      </p:cxnSp>
      <p:sp>
        <p:nvSpPr>
          <p:cNvPr id="9" name="TextBox 8"/>
          <p:cNvSpPr txBox="1"/>
          <p:nvPr/>
        </p:nvSpPr>
        <p:spPr>
          <a:xfrm>
            <a:off x="5071871" y="1640992"/>
            <a:ext cx="2743200" cy="320040"/>
          </a:xfrm>
          <a:prstGeom prst="rect">
            <a:avLst/>
          </a:prstGeom>
          <a:noFill/>
        </p:spPr>
        <p:txBody>
          <a:bodyPr wrap="square" lIns="0" tIns="0" rIns="0" bIns="0" anchor="t">
            <a:spAutoFit/>
          </a:bodyPr>
          <a:lstStyle/>
          <a:p>
            <a:pPr algn="l">
              <a:spcBef>
                <a:spcPts val="0"/>
              </a:spcBef>
              <a:spcAft>
                <a:spcPts val="0"/>
              </a:spcAft>
            </a:pPr>
            <a:r>
              <a:rPr sz="2000" b="1" dirty="0">
                <a:solidFill>
                  <a:srgbClr val="33BE89"/>
                </a:solidFill>
                <a:latin typeface="Arial"/>
              </a:rPr>
              <a:t>Wellbeing</a:t>
            </a:r>
          </a:p>
        </p:txBody>
      </p:sp>
      <p:cxnSp>
        <p:nvCxnSpPr>
          <p:cNvPr id="10" name="Connector 9"/>
          <p:cNvCxnSpPr/>
          <p:nvPr/>
        </p:nvCxnSpPr>
        <p:spPr>
          <a:xfrm>
            <a:off x="4296412" y="2034707"/>
            <a:ext cx="2651761" cy="0"/>
          </a:xfrm>
          <a:prstGeom prst="line">
            <a:avLst/>
          </a:prstGeom>
          <a:ln w="25400">
            <a:solidFill>
              <a:srgbClr val="33BE89"/>
            </a:solidFill>
          </a:ln>
        </p:spPr>
        <p:style>
          <a:lnRef idx="2">
            <a:schemeClr val="accent1"/>
          </a:lnRef>
          <a:fillRef idx="0">
            <a:schemeClr val="accent1"/>
          </a:fillRef>
          <a:effectRef idx="1">
            <a:schemeClr val="accent1"/>
          </a:effectRef>
          <a:fontRef idx="minor">
            <a:schemeClr val="tx1"/>
          </a:fontRef>
        </p:style>
      </p:cxnSp>
      <p:sp>
        <p:nvSpPr>
          <p:cNvPr id="11" name="TextBox 10"/>
          <p:cNvSpPr txBox="1"/>
          <p:nvPr/>
        </p:nvSpPr>
        <p:spPr>
          <a:xfrm>
            <a:off x="3950721" y="2315640"/>
            <a:ext cx="3343144" cy="1176476"/>
          </a:xfrm>
          <a:prstGeom prst="rect">
            <a:avLst/>
          </a:prstGeom>
          <a:noFill/>
        </p:spPr>
        <p:txBody>
          <a:bodyPr wrap="square" lIns="18288" tIns="18288" rIns="18288" bIns="18288" anchor="t">
            <a:spAutoFit/>
          </a:bodyPr>
          <a:lstStyle/>
          <a:p>
            <a:pPr algn="just">
              <a:lnSpc>
                <a:spcPct val="150000"/>
              </a:lnSpc>
              <a:spcBef>
                <a:spcPts val="0"/>
              </a:spcBef>
              <a:spcAft>
                <a:spcPts val="0"/>
              </a:spcAft>
            </a:pPr>
            <a:r>
              <a:rPr sz="1700" b="0" dirty="0">
                <a:solidFill>
                  <a:srgbClr val="213649"/>
                </a:solidFill>
                <a:latin typeface="Aptos"/>
              </a:rPr>
              <a:t>Wellbeing includes how people feel and function in everyday life, not only their clinical health.</a:t>
            </a:r>
          </a:p>
        </p:txBody>
      </p:sp>
      <p:sp>
        <p:nvSpPr>
          <p:cNvPr id="12" name="TextBox 11"/>
          <p:cNvSpPr txBox="1"/>
          <p:nvPr/>
        </p:nvSpPr>
        <p:spPr>
          <a:xfrm>
            <a:off x="3936746" y="4000161"/>
            <a:ext cx="3343145" cy="1568891"/>
          </a:xfrm>
          <a:prstGeom prst="rect">
            <a:avLst/>
          </a:prstGeom>
          <a:noFill/>
        </p:spPr>
        <p:txBody>
          <a:bodyPr wrap="square" lIns="18288" tIns="18288" rIns="18288" bIns="18288" anchor="t">
            <a:spAutoFit/>
          </a:bodyPr>
          <a:lstStyle/>
          <a:p>
            <a:pPr algn="just">
              <a:lnSpc>
                <a:spcPct val="150000"/>
              </a:lnSpc>
              <a:spcBef>
                <a:spcPts val="0"/>
              </a:spcBef>
              <a:spcAft>
                <a:spcPts val="0"/>
              </a:spcAft>
            </a:pPr>
            <a:r>
              <a:rPr sz="1700" b="0" dirty="0">
                <a:latin typeface="Aptos"/>
              </a:rPr>
              <a:t>Life satisfaction is influenced by income, housing, food access, relationships and access to services.</a:t>
            </a:r>
          </a:p>
        </p:txBody>
      </p:sp>
      <p:cxnSp>
        <p:nvCxnSpPr>
          <p:cNvPr id="13" name="Connector 12"/>
          <p:cNvCxnSpPr/>
          <p:nvPr/>
        </p:nvCxnSpPr>
        <p:spPr>
          <a:xfrm>
            <a:off x="7467600" y="1988820"/>
            <a:ext cx="0" cy="3840480"/>
          </a:xfrm>
          <a:prstGeom prst="line">
            <a:avLst/>
          </a:prstGeom>
          <a:ln w="12700">
            <a:solidFill>
              <a:srgbClr val="E0E6EC"/>
            </a:solidFill>
          </a:ln>
        </p:spPr>
        <p:style>
          <a:lnRef idx="2">
            <a:schemeClr val="accent1"/>
          </a:lnRef>
          <a:fillRef idx="0">
            <a:schemeClr val="accent1"/>
          </a:fillRef>
          <a:effectRef idx="1">
            <a:schemeClr val="accent1"/>
          </a:effectRef>
          <a:fontRef idx="minor">
            <a:schemeClr val="tx1"/>
          </a:fontRef>
        </p:style>
      </p:cxnSp>
      <p:sp>
        <p:nvSpPr>
          <p:cNvPr id="14" name="TextBox 13"/>
          <p:cNvSpPr txBox="1"/>
          <p:nvPr/>
        </p:nvSpPr>
        <p:spPr>
          <a:xfrm>
            <a:off x="8355076" y="1590507"/>
            <a:ext cx="3017520" cy="320040"/>
          </a:xfrm>
          <a:prstGeom prst="rect">
            <a:avLst/>
          </a:prstGeom>
          <a:noFill/>
        </p:spPr>
        <p:txBody>
          <a:bodyPr wrap="square" lIns="0" tIns="0" rIns="0" bIns="0" anchor="t">
            <a:spAutoFit/>
          </a:bodyPr>
          <a:lstStyle/>
          <a:p>
            <a:pPr algn="l">
              <a:spcBef>
                <a:spcPts val="0"/>
              </a:spcBef>
              <a:spcAft>
                <a:spcPts val="0"/>
              </a:spcAft>
            </a:pPr>
            <a:r>
              <a:rPr sz="1850" b="1" dirty="0">
                <a:solidFill>
                  <a:srgbClr val="F0B23D"/>
                </a:solidFill>
                <a:latin typeface="Arial"/>
              </a:rPr>
              <a:t>Sustainable development</a:t>
            </a:r>
          </a:p>
        </p:txBody>
      </p:sp>
      <p:cxnSp>
        <p:nvCxnSpPr>
          <p:cNvPr id="15" name="Connector 14"/>
          <p:cNvCxnSpPr/>
          <p:nvPr/>
        </p:nvCxnSpPr>
        <p:spPr>
          <a:xfrm>
            <a:off x="8355076" y="2034707"/>
            <a:ext cx="2651760" cy="0"/>
          </a:xfrm>
          <a:prstGeom prst="line">
            <a:avLst/>
          </a:prstGeom>
          <a:ln w="25400">
            <a:solidFill>
              <a:srgbClr val="F0B23D"/>
            </a:solidFill>
          </a:ln>
        </p:spPr>
        <p:style>
          <a:lnRef idx="2">
            <a:schemeClr val="accent1"/>
          </a:lnRef>
          <a:fillRef idx="0">
            <a:schemeClr val="accent1"/>
          </a:fillRef>
          <a:effectRef idx="1">
            <a:schemeClr val="accent1"/>
          </a:effectRef>
          <a:fontRef idx="minor">
            <a:schemeClr val="tx1"/>
          </a:fontRef>
        </p:style>
      </p:cxnSp>
      <p:sp>
        <p:nvSpPr>
          <p:cNvPr id="16" name="TextBox 15"/>
          <p:cNvSpPr txBox="1"/>
          <p:nvPr/>
        </p:nvSpPr>
        <p:spPr>
          <a:xfrm>
            <a:off x="7815071" y="2375037"/>
            <a:ext cx="3939031" cy="1176476"/>
          </a:xfrm>
          <a:prstGeom prst="rect">
            <a:avLst/>
          </a:prstGeom>
          <a:noFill/>
        </p:spPr>
        <p:txBody>
          <a:bodyPr wrap="square" lIns="18288" tIns="18288" rIns="18288" bIns="18288" anchor="t">
            <a:spAutoFit/>
          </a:bodyPr>
          <a:lstStyle/>
          <a:p>
            <a:pPr algn="just">
              <a:lnSpc>
                <a:spcPct val="150000"/>
              </a:lnSpc>
              <a:spcBef>
                <a:spcPts val="0"/>
              </a:spcBef>
              <a:spcAft>
                <a:spcPts val="0"/>
              </a:spcAft>
            </a:pPr>
            <a:r>
              <a:rPr sz="1700" b="0" dirty="0">
                <a:solidFill>
                  <a:srgbClr val="213649"/>
                </a:solidFill>
                <a:latin typeface="Aptos"/>
              </a:rPr>
              <a:t>Preventing avoidable illness can protect future NHS capacity and reduce demand for long term treatment.</a:t>
            </a:r>
          </a:p>
        </p:txBody>
      </p:sp>
      <p:sp>
        <p:nvSpPr>
          <p:cNvPr id="17" name="TextBox 16"/>
          <p:cNvSpPr txBox="1"/>
          <p:nvPr/>
        </p:nvSpPr>
        <p:spPr>
          <a:xfrm>
            <a:off x="7815071" y="4235665"/>
            <a:ext cx="4028430" cy="1176476"/>
          </a:xfrm>
          <a:prstGeom prst="rect">
            <a:avLst/>
          </a:prstGeom>
          <a:noFill/>
        </p:spPr>
        <p:txBody>
          <a:bodyPr wrap="square" lIns="18288" tIns="18288" rIns="18288" bIns="18288" anchor="t">
            <a:spAutoFit/>
          </a:bodyPr>
          <a:lstStyle/>
          <a:p>
            <a:pPr algn="just">
              <a:lnSpc>
                <a:spcPct val="150000"/>
              </a:lnSpc>
              <a:spcBef>
                <a:spcPts val="0"/>
              </a:spcBef>
              <a:spcAft>
                <a:spcPts val="0"/>
              </a:spcAft>
            </a:pPr>
            <a:r>
              <a:rPr sz="1700" b="0" dirty="0">
                <a:latin typeface="Aptos"/>
              </a:rPr>
              <a:t>Sustainable care also depends on fair access and the ability to meet future health needs.</a:t>
            </a:r>
          </a:p>
        </p:txBody>
      </p:sp>
      <p:sp>
        <p:nvSpPr>
          <p:cNvPr id="18" name="TextBox 17"/>
          <p:cNvSpPr txBox="1"/>
          <p:nvPr/>
        </p:nvSpPr>
        <p:spPr>
          <a:xfrm>
            <a:off x="658368" y="6428232"/>
            <a:ext cx="10515600" cy="184666"/>
          </a:xfrm>
          <a:prstGeom prst="rect">
            <a:avLst/>
          </a:prstGeom>
          <a:noFill/>
        </p:spPr>
        <p:txBody>
          <a:bodyPr wrap="square" lIns="0" tIns="0" rIns="0" bIns="0" anchor="t">
            <a:spAutoFit/>
          </a:bodyPr>
          <a:lstStyle/>
          <a:p>
            <a:pPr algn="ctr">
              <a:spcBef>
                <a:spcPts val="0"/>
              </a:spcBef>
              <a:spcAft>
                <a:spcPts val="0"/>
              </a:spcAft>
            </a:pPr>
            <a:r>
              <a:rPr sz="1200" dirty="0">
                <a:latin typeface="Arial"/>
              </a:rPr>
              <a:t>World Health Organization, 2025; United Nations, 2025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658368" y="438912"/>
            <a:ext cx="7223760" cy="502920"/>
          </a:xfrm>
          <a:prstGeom prst="rect">
            <a:avLst/>
          </a:prstGeom>
          <a:noFill/>
        </p:spPr>
        <p:txBody>
          <a:bodyPr wrap="square" lIns="0" tIns="0" rIns="0" bIns="0" anchor="t">
            <a:spAutoFit/>
          </a:bodyPr>
          <a:lstStyle/>
          <a:p>
            <a:pPr algn="l">
              <a:spcBef>
                <a:spcPts val="0"/>
              </a:spcBef>
              <a:spcAft>
                <a:spcPts val="0"/>
              </a:spcAft>
            </a:pPr>
            <a:r>
              <a:rPr sz="2600" b="1">
                <a:solidFill>
                  <a:srgbClr val="18314E"/>
                </a:solidFill>
                <a:latin typeface="Arial"/>
              </a:rPr>
              <a:t>Theories</a:t>
            </a:r>
          </a:p>
        </p:txBody>
      </p:sp>
      <p:sp>
        <p:nvSpPr>
          <p:cNvPr id="3" name="Rectangle 2"/>
          <p:cNvSpPr/>
          <p:nvPr/>
        </p:nvSpPr>
        <p:spPr>
          <a:xfrm>
            <a:off x="749808" y="916179"/>
            <a:ext cx="1142492" cy="50292"/>
          </a:xfrm>
          <a:prstGeom prst="rect">
            <a:avLst/>
          </a:prstGeom>
          <a:solidFill>
            <a:srgbClr val="6858D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054608" y="1977134"/>
            <a:ext cx="2834640" cy="310896"/>
          </a:xfrm>
          <a:prstGeom prst="rect">
            <a:avLst/>
          </a:prstGeom>
          <a:noFill/>
        </p:spPr>
        <p:txBody>
          <a:bodyPr wrap="square" lIns="0" tIns="0" rIns="0" bIns="0" anchor="t">
            <a:spAutoFit/>
          </a:bodyPr>
          <a:lstStyle/>
          <a:p>
            <a:pPr algn="l">
              <a:spcBef>
                <a:spcPts val="0"/>
              </a:spcBef>
              <a:spcAft>
                <a:spcPts val="0"/>
              </a:spcAft>
            </a:pPr>
            <a:r>
              <a:rPr sz="2000" b="1" dirty="0">
                <a:solidFill>
                  <a:srgbClr val="0AB8C4"/>
                </a:solidFill>
                <a:latin typeface="Arial"/>
              </a:rPr>
              <a:t>Biopsychosocial</a:t>
            </a:r>
          </a:p>
        </p:txBody>
      </p:sp>
      <p:cxnSp>
        <p:nvCxnSpPr>
          <p:cNvPr id="5" name="Connector 4"/>
          <p:cNvCxnSpPr/>
          <p:nvPr/>
        </p:nvCxnSpPr>
        <p:spPr>
          <a:xfrm>
            <a:off x="841248" y="2484120"/>
            <a:ext cx="2651760" cy="0"/>
          </a:xfrm>
          <a:prstGeom prst="line">
            <a:avLst/>
          </a:prstGeom>
          <a:ln w="25400">
            <a:solidFill>
              <a:srgbClr val="0AB8C4"/>
            </a:solidFill>
          </a:ln>
        </p:spPr>
        <p:style>
          <a:lnRef idx="2">
            <a:schemeClr val="accent1"/>
          </a:lnRef>
          <a:fillRef idx="0">
            <a:schemeClr val="accent1"/>
          </a:fillRef>
          <a:effectRef idx="1">
            <a:schemeClr val="accent1"/>
          </a:effectRef>
          <a:fontRef idx="minor">
            <a:schemeClr val="tx1"/>
          </a:fontRef>
        </p:style>
      </p:cxnSp>
      <p:sp>
        <p:nvSpPr>
          <p:cNvPr id="7" name="TextBox 6"/>
          <p:cNvSpPr txBox="1"/>
          <p:nvPr/>
        </p:nvSpPr>
        <p:spPr>
          <a:xfrm>
            <a:off x="658368" y="2934208"/>
            <a:ext cx="3066288" cy="1109471"/>
          </a:xfrm>
          <a:prstGeom prst="rect">
            <a:avLst/>
          </a:prstGeom>
          <a:noFill/>
        </p:spPr>
        <p:txBody>
          <a:bodyPr wrap="square" lIns="18288" tIns="18288" rIns="18288" bIns="18288" anchor="t">
            <a:spAutoFit/>
          </a:bodyPr>
          <a:lstStyle/>
          <a:p>
            <a:pPr algn="ctr">
              <a:lnSpc>
                <a:spcPct val="150000"/>
              </a:lnSpc>
              <a:spcBef>
                <a:spcPts val="0"/>
              </a:spcBef>
              <a:spcAft>
                <a:spcPts val="0"/>
              </a:spcAft>
            </a:pPr>
            <a:r>
              <a:rPr sz="1600" b="0" dirty="0">
                <a:solidFill>
                  <a:srgbClr val="213649"/>
                </a:solidFill>
                <a:latin typeface="Aptos"/>
              </a:rPr>
              <a:t>Biological risk, stress, confidence and family support all influence diabetes prevention.</a:t>
            </a:r>
          </a:p>
        </p:txBody>
      </p:sp>
      <p:sp>
        <p:nvSpPr>
          <p:cNvPr id="9" name="TextBox 8"/>
          <p:cNvSpPr txBox="1"/>
          <p:nvPr/>
        </p:nvSpPr>
        <p:spPr>
          <a:xfrm>
            <a:off x="565404" y="4395217"/>
            <a:ext cx="3203448" cy="1109471"/>
          </a:xfrm>
          <a:prstGeom prst="rect">
            <a:avLst/>
          </a:prstGeom>
          <a:noFill/>
        </p:spPr>
        <p:txBody>
          <a:bodyPr wrap="square" lIns="18288" tIns="18288" rIns="18288" bIns="18288" anchor="t">
            <a:spAutoFit/>
          </a:bodyPr>
          <a:lstStyle/>
          <a:p>
            <a:pPr algn="ctr">
              <a:lnSpc>
                <a:spcPct val="150000"/>
              </a:lnSpc>
              <a:spcBef>
                <a:spcPts val="0"/>
              </a:spcBef>
              <a:spcAft>
                <a:spcPts val="0"/>
              </a:spcAft>
            </a:pPr>
            <a:r>
              <a:rPr sz="1600" b="0" dirty="0">
                <a:latin typeface="Aptos"/>
              </a:rPr>
              <a:t>Useful for personalised coaching, but less able to explain deprivation and food access.</a:t>
            </a:r>
          </a:p>
        </p:txBody>
      </p:sp>
      <p:sp>
        <p:nvSpPr>
          <p:cNvPr id="12" name="TextBox 11"/>
          <p:cNvSpPr txBox="1"/>
          <p:nvPr/>
        </p:nvSpPr>
        <p:spPr>
          <a:xfrm>
            <a:off x="5384800" y="1931148"/>
            <a:ext cx="2834640" cy="310896"/>
          </a:xfrm>
          <a:prstGeom prst="rect">
            <a:avLst/>
          </a:prstGeom>
          <a:noFill/>
        </p:spPr>
        <p:txBody>
          <a:bodyPr wrap="square" lIns="0" tIns="0" rIns="0" bIns="0" anchor="t">
            <a:spAutoFit/>
          </a:bodyPr>
          <a:lstStyle/>
          <a:p>
            <a:pPr algn="l">
              <a:spcBef>
                <a:spcPts val="0"/>
              </a:spcBef>
              <a:spcAft>
                <a:spcPts val="0"/>
              </a:spcAft>
            </a:pPr>
            <a:r>
              <a:rPr sz="2000" b="1" dirty="0">
                <a:solidFill>
                  <a:srgbClr val="33BE89"/>
                </a:solidFill>
                <a:latin typeface="Arial"/>
              </a:rPr>
              <a:t>Ecological</a:t>
            </a:r>
          </a:p>
        </p:txBody>
      </p:sp>
      <p:cxnSp>
        <p:nvCxnSpPr>
          <p:cNvPr id="13" name="Connector 12"/>
          <p:cNvCxnSpPr/>
          <p:nvPr/>
        </p:nvCxnSpPr>
        <p:spPr>
          <a:xfrm>
            <a:off x="4791456" y="2468880"/>
            <a:ext cx="2651760" cy="0"/>
          </a:xfrm>
          <a:prstGeom prst="line">
            <a:avLst/>
          </a:prstGeom>
          <a:ln w="25400">
            <a:solidFill>
              <a:srgbClr val="33BE89"/>
            </a:solidFill>
          </a:ln>
        </p:spPr>
        <p:style>
          <a:lnRef idx="2">
            <a:schemeClr val="accent1"/>
          </a:lnRef>
          <a:fillRef idx="0">
            <a:schemeClr val="accent1"/>
          </a:fillRef>
          <a:effectRef idx="1">
            <a:schemeClr val="accent1"/>
          </a:effectRef>
          <a:fontRef idx="minor">
            <a:schemeClr val="tx1"/>
          </a:fontRef>
        </p:style>
      </p:cxnSp>
      <p:sp>
        <p:nvSpPr>
          <p:cNvPr id="15" name="TextBox 14"/>
          <p:cNvSpPr txBox="1"/>
          <p:nvPr/>
        </p:nvSpPr>
        <p:spPr>
          <a:xfrm>
            <a:off x="4608576" y="2837661"/>
            <a:ext cx="3066288" cy="1109471"/>
          </a:xfrm>
          <a:prstGeom prst="rect">
            <a:avLst/>
          </a:prstGeom>
          <a:noFill/>
        </p:spPr>
        <p:txBody>
          <a:bodyPr wrap="square" lIns="18288" tIns="18288" rIns="18288" bIns="18288" anchor="t">
            <a:spAutoFit/>
          </a:bodyPr>
          <a:lstStyle/>
          <a:p>
            <a:pPr algn="ctr">
              <a:lnSpc>
                <a:spcPct val="150000"/>
              </a:lnSpc>
              <a:spcBef>
                <a:spcPts val="0"/>
              </a:spcBef>
              <a:spcAft>
                <a:spcPts val="0"/>
              </a:spcAft>
            </a:pPr>
            <a:r>
              <a:rPr sz="1600" b="0" dirty="0">
                <a:solidFill>
                  <a:srgbClr val="213649"/>
                </a:solidFill>
                <a:latin typeface="Aptos"/>
              </a:rPr>
              <a:t>Behaviour is shaped by family, work, income, neighbourhood, food access and local services.</a:t>
            </a:r>
          </a:p>
        </p:txBody>
      </p:sp>
      <p:sp>
        <p:nvSpPr>
          <p:cNvPr id="17" name="TextBox 16"/>
          <p:cNvSpPr txBox="1"/>
          <p:nvPr/>
        </p:nvSpPr>
        <p:spPr>
          <a:xfrm>
            <a:off x="4562856" y="4400805"/>
            <a:ext cx="3066288" cy="1109471"/>
          </a:xfrm>
          <a:prstGeom prst="rect">
            <a:avLst/>
          </a:prstGeom>
          <a:noFill/>
        </p:spPr>
        <p:txBody>
          <a:bodyPr wrap="square" lIns="18288" tIns="18288" rIns="18288" bIns="18288" anchor="t">
            <a:spAutoFit/>
          </a:bodyPr>
          <a:lstStyle/>
          <a:p>
            <a:pPr algn="ctr">
              <a:lnSpc>
                <a:spcPct val="150000"/>
              </a:lnSpc>
              <a:spcBef>
                <a:spcPts val="0"/>
              </a:spcBef>
              <a:spcAft>
                <a:spcPts val="0"/>
              </a:spcAft>
            </a:pPr>
            <a:r>
              <a:rPr sz="1600" b="0" dirty="0">
                <a:latin typeface="Aptos"/>
              </a:rPr>
              <a:t>Strong for explaining unequal participation, but less specific for an individual care plan.</a:t>
            </a:r>
          </a:p>
        </p:txBody>
      </p:sp>
      <p:sp>
        <p:nvSpPr>
          <p:cNvPr id="20" name="TextBox 19"/>
          <p:cNvSpPr txBox="1"/>
          <p:nvPr/>
        </p:nvSpPr>
        <p:spPr>
          <a:xfrm>
            <a:off x="8948420" y="1888965"/>
            <a:ext cx="2834640" cy="310896"/>
          </a:xfrm>
          <a:prstGeom prst="rect">
            <a:avLst/>
          </a:prstGeom>
          <a:noFill/>
        </p:spPr>
        <p:txBody>
          <a:bodyPr wrap="square" lIns="0" tIns="0" rIns="0" bIns="0" anchor="t">
            <a:spAutoFit/>
          </a:bodyPr>
          <a:lstStyle/>
          <a:p>
            <a:pPr algn="l">
              <a:spcBef>
                <a:spcPts val="0"/>
              </a:spcBef>
              <a:spcAft>
                <a:spcPts val="0"/>
              </a:spcAft>
            </a:pPr>
            <a:r>
              <a:rPr sz="2000" b="1" dirty="0">
                <a:solidFill>
                  <a:srgbClr val="FF665C"/>
                </a:solidFill>
                <a:latin typeface="Arial"/>
              </a:rPr>
              <a:t>Holistic</a:t>
            </a:r>
          </a:p>
        </p:txBody>
      </p:sp>
      <p:cxnSp>
        <p:nvCxnSpPr>
          <p:cNvPr id="21" name="Connector 20"/>
          <p:cNvCxnSpPr/>
          <p:nvPr/>
        </p:nvCxnSpPr>
        <p:spPr>
          <a:xfrm>
            <a:off x="8219440" y="2341145"/>
            <a:ext cx="2651760" cy="0"/>
          </a:xfrm>
          <a:prstGeom prst="line">
            <a:avLst/>
          </a:prstGeom>
          <a:ln w="25400">
            <a:solidFill>
              <a:srgbClr val="FF665C"/>
            </a:solidFill>
          </a:ln>
        </p:spPr>
        <p:style>
          <a:lnRef idx="2">
            <a:schemeClr val="accent1"/>
          </a:lnRef>
          <a:fillRef idx="0">
            <a:schemeClr val="accent1"/>
          </a:fillRef>
          <a:effectRef idx="1">
            <a:schemeClr val="accent1"/>
          </a:effectRef>
          <a:fontRef idx="minor">
            <a:schemeClr val="tx1"/>
          </a:fontRef>
        </p:style>
      </p:cxnSp>
      <p:sp>
        <p:nvSpPr>
          <p:cNvPr id="23" name="TextBox 22"/>
          <p:cNvSpPr txBox="1"/>
          <p:nvPr/>
        </p:nvSpPr>
        <p:spPr>
          <a:xfrm>
            <a:off x="8219440" y="2911981"/>
            <a:ext cx="3591560" cy="1109471"/>
          </a:xfrm>
          <a:prstGeom prst="rect">
            <a:avLst/>
          </a:prstGeom>
          <a:noFill/>
        </p:spPr>
        <p:txBody>
          <a:bodyPr wrap="square" lIns="18288" tIns="18288" rIns="18288" bIns="18288" anchor="t">
            <a:spAutoFit/>
          </a:bodyPr>
          <a:lstStyle/>
          <a:p>
            <a:pPr algn="ctr">
              <a:lnSpc>
                <a:spcPct val="150000"/>
              </a:lnSpc>
              <a:spcBef>
                <a:spcPts val="0"/>
              </a:spcBef>
              <a:spcAft>
                <a:spcPts val="0"/>
              </a:spcAft>
            </a:pPr>
            <a:r>
              <a:rPr sz="1600" b="0" dirty="0">
                <a:solidFill>
                  <a:srgbClr val="213649"/>
                </a:solidFill>
                <a:latin typeface="Aptos"/>
              </a:rPr>
              <a:t>Physical health, emotional wellbeing, culture and daily routine are considered together.</a:t>
            </a:r>
          </a:p>
        </p:txBody>
      </p:sp>
      <p:sp>
        <p:nvSpPr>
          <p:cNvPr id="25" name="TextBox 24"/>
          <p:cNvSpPr txBox="1"/>
          <p:nvPr/>
        </p:nvSpPr>
        <p:spPr>
          <a:xfrm>
            <a:off x="8219440" y="4236735"/>
            <a:ext cx="3563620" cy="1109471"/>
          </a:xfrm>
          <a:prstGeom prst="rect">
            <a:avLst/>
          </a:prstGeom>
          <a:noFill/>
        </p:spPr>
        <p:txBody>
          <a:bodyPr wrap="square" lIns="18288" tIns="18288" rIns="18288" bIns="18288" anchor="t">
            <a:spAutoFit/>
          </a:bodyPr>
          <a:lstStyle/>
          <a:p>
            <a:pPr algn="ctr">
              <a:lnSpc>
                <a:spcPct val="150000"/>
              </a:lnSpc>
              <a:spcBef>
                <a:spcPts val="0"/>
              </a:spcBef>
              <a:spcAft>
                <a:spcPts val="0"/>
              </a:spcAft>
            </a:pPr>
            <a:r>
              <a:rPr sz="1600" b="0" dirty="0">
                <a:latin typeface="Aptos"/>
              </a:rPr>
              <a:t>Supports person centred </a:t>
            </a:r>
            <a:r>
              <a:rPr lang="en-US" sz="1600" b="0" dirty="0">
                <a:latin typeface="Aptos"/>
              </a:rPr>
              <a:t>delivery but</a:t>
            </a:r>
            <a:r>
              <a:rPr sz="1600" b="0" dirty="0">
                <a:latin typeface="Aptos"/>
              </a:rPr>
              <a:t> depends on time and connected support services.</a:t>
            </a:r>
          </a:p>
        </p:txBody>
      </p:sp>
      <p:sp>
        <p:nvSpPr>
          <p:cNvPr id="28" name="TextBox 27"/>
          <p:cNvSpPr txBox="1"/>
          <p:nvPr/>
        </p:nvSpPr>
        <p:spPr>
          <a:xfrm>
            <a:off x="658368" y="6428232"/>
            <a:ext cx="10515600" cy="184666"/>
          </a:xfrm>
          <a:prstGeom prst="rect">
            <a:avLst/>
          </a:prstGeom>
          <a:noFill/>
        </p:spPr>
        <p:txBody>
          <a:bodyPr wrap="square" lIns="0" tIns="0" rIns="0" bIns="0" anchor="t">
            <a:spAutoFit/>
          </a:bodyPr>
          <a:lstStyle/>
          <a:p>
            <a:pPr algn="ctr">
              <a:spcBef>
                <a:spcPts val="0"/>
              </a:spcBef>
              <a:spcAft>
                <a:spcPts val="0"/>
              </a:spcAft>
            </a:pPr>
            <a:r>
              <a:rPr sz="1200" b="0" dirty="0">
                <a:latin typeface="Arial"/>
              </a:rPr>
              <a:t>Engel, 1977; Dahlgren and Whitehead, 1991; World Health Organization,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658368" y="438912"/>
            <a:ext cx="7223760" cy="502920"/>
          </a:xfrm>
          <a:prstGeom prst="rect">
            <a:avLst/>
          </a:prstGeom>
          <a:noFill/>
        </p:spPr>
        <p:txBody>
          <a:bodyPr wrap="square" lIns="0" tIns="0" rIns="0" bIns="0" anchor="t">
            <a:spAutoFit/>
          </a:bodyPr>
          <a:lstStyle/>
          <a:p>
            <a:pPr algn="l">
              <a:spcBef>
                <a:spcPts val="0"/>
              </a:spcBef>
              <a:spcAft>
                <a:spcPts val="0"/>
              </a:spcAft>
            </a:pPr>
            <a:r>
              <a:rPr sz="2600" b="1">
                <a:solidFill>
                  <a:srgbClr val="18314E"/>
                </a:solidFill>
                <a:latin typeface="Arial"/>
              </a:rPr>
              <a:t>Sustainable Development Goals</a:t>
            </a:r>
          </a:p>
        </p:txBody>
      </p:sp>
      <p:sp>
        <p:nvSpPr>
          <p:cNvPr id="3" name="Rectangle 2"/>
          <p:cNvSpPr/>
          <p:nvPr/>
        </p:nvSpPr>
        <p:spPr>
          <a:xfrm>
            <a:off x="1949704" y="949049"/>
            <a:ext cx="2542032" cy="70934"/>
          </a:xfrm>
          <a:prstGeom prst="rect">
            <a:avLst/>
          </a:prstGeom>
          <a:solidFill>
            <a:srgbClr val="33BE8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4" name="Picture 3" descr="pptcrop_223116.jpg"/>
          <p:cNvPicPr>
            <a:picLocks noChangeAspect="1"/>
          </p:cNvPicPr>
          <p:nvPr/>
        </p:nvPicPr>
        <p:blipFill>
          <a:blip r:embed="rId3"/>
          <a:stretch>
            <a:fillRect/>
          </a:stretch>
        </p:blipFill>
        <p:spPr>
          <a:xfrm>
            <a:off x="6995160" y="1234440"/>
            <a:ext cx="4526280" cy="4892040"/>
          </a:xfrm>
          <a:prstGeom prst="rect">
            <a:avLst/>
          </a:prstGeom>
        </p:spPr>
      </p:pic>
      <p:sp>
        <p:nvSpPr>
          <p:cNvPr id="5" name="TextBox 4"/>
          <p:cNvSpPr txBox="1"/>
          <p:nvPr/>
        </p:nvSpPr>
        <p:spPr>
          <a:xfrm>
            <a:off x="390906" y="1341991"/>
            <a:ext cx="3657600" cy="713232"/>
          </a:xfrm>
          <a:prstGeom prst="rect">
            <a:avLst/>
          </a:prstGeom>
          <a:noFill/>
        </p:spPr>
        <p:txBody>
          <a:bodyPr wrap="none" lIns="0" tIns="0" rIns="0" bIns="0" anchor="t">
            <a:spAutoFit/>
          </a:bodyPr>
          <a:lstStyle/>
          <a:p>
            <a:pPr algn="l">
              <a:spcBef>
                <a:spcPts val="0"/>
              </a:spcBef>
              <a:spcAft>
                <a:spcPts val="0"/>
              </a:spcAft>
            </a:pPr>
            <a:r>
              <a:rPr sz="1700" b="1" dirty="0">
                <a:solidFill>
                  <a:srgbClr val="41B17C"/>
                </a:solidFill>
                <a:latin typeface="Aptos"/>
              </a:rPr>
              <a:t>TARGET </a:t>
            </a:r>
            <a:r>
              <a:rPr sz="4400" b="1" dirty="0">
                <a:solidFill>
                  <a:srgbClr val="41B17C"/>
                </a:solidFill>
                <a:latin typeface="Aptos Display"/>
              </a:rPr>
              <a:t>3.4</a:t>
            </a:r>
          </a:p>
        </p:txBody>
      </p:sp>
      <p:sp>
        <p:nvSpPr>
          <p:cNvPr id="7" name="TextBox 6"/>
          <p:cNvSpPr txBox="1"/>
          <p:nvPr/>
        </p:nvSpPr>
        <p:spPr>
          <a:xfrm>
            <a:off x="390906" y="2110597"/>
            <a:ext cx="6263132" cy="690000"/>
          </a:xfrm>
          <a:prstGeom prst="rect">
            <a:avLst/>
          </a:prstGeom>
          <a:noFill/>
        </p:spPr>
        <p:txBody>
          <a:bodyPr wrap="square" lIns="18288" tIns="18288" rIns="18288" bIns="18288" anchor="t">
            <a:spAutoFit/>
          </a:bodyPr>
          <a:lstStyle/>
          <a:p>
            <a:pPr algn="just"/>
            <a:r>
              <a:rPr sz="1800" b="1">
                <a:latin typeface="Aptos"/>
              </a:rPr>
              <a:t>Reduce premature mortality from non communicable diseases by one third through prevention and treatment by 2030.</a:t>
            </a:r>
          </a:p>
        </p:txBody>
      </p:sp>
      <p:cxnSp>
        <p:nvCxnSpPr>
          <p:cNvPr id="8" name="Connector 7"/>
          <p:cNvCxnSpPr/>
          <p:nvPr/>
        </p:nvCxnSpPr>
        <p:spPr>
          <a:xfrm>
            <a:off x="491490" y="3040000"/>
            <a:ext cx="5212080" cy="0"/>
          </a:xfrm>
          <a:prstGeom prst="line">
            <a:avLst/>
          </a:prstGeom>
          <a:ln w="12700">
            <a:solidFill>
              <a:srgbClr val="E0E6EC"/>
            </a:solidFill>
          </a:ln>
        </p:spPr>
        <p:style>
          <a:lnRef idx="2">
            <a:schemeClr val="accent1"/>
          </a:lnRef>
          <a:fillRef idx="0">
            <a:schemeClr val="accent1"/>
          </a:fillRef>
          <a:effectRef idx="1">
            <a:schemeClr val="accent1"/>
          </a:effectRef>
          <a:fontRef idx="minor">
            <a:schemeClr val="tx1"/>
          </a:fontRef>
        </p:style>
      </p:cxnSp>
      <p:sp>
        <p:nvSpPr>
          <p:cNvPr id="9" name="Rectangle 8"/>
          <p:cNvSpPr/>
          <p:nvPr/>
        </p:nvSpPr>
        <p:spPr>
          <a:xfrm>
            <a:off x="416052" y="3223988"/>
            <a:ext cx="50292" cy="781083"/>
          </a:xfrm>
          <a:prstGeom prst="rect">
            <a:avLst/>
          </a:prstGeom>
          <a:solidFill>
            <a:srgbClr val="33BE8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600075" y="3228264"/>
            <a:ext cx="5230368" cy="223138"/>
          </a:xfrm>
          <a:prstGeom prst="rect">
            <a:avLst/>
          </a:prstGeom>
          <a:noFill/>
        </p:spPr>
        <p:txBody>
          <a:bodyPr wrap="square" lIns="0" tIns="0" rIns="0" bIns="0" anchor="t">
            <a:spAutoFit/>
          </a:bodyPr>
          <a:lstStyle/>
          <a:p>
            <a:pPr algn="ctr">
              <a:spcBef>
                <a:spcPts val="0"/>
              </a:spcBef>
              <a:spcAft>
                <a:spcPts val="0"/>
              </a:spcAft>
            </a:pPr>
            <a:r>
              <a:rPr sz="1450" b="1" dirty="0">
                <a:solidFill>
                  <a:srgbClr val="18314E"/>
                </a:solidFill>
                <a:latin typeface="Arial"/>
              </a:rPr>
              <a:t>NHS Diabetes Prevention Programme</a:t>
            </a:r>
          </a:p>
        </p:txBody>
      </p:sp>
      <p:sp>
        <p:nvSpPr>
          <p:cNvPr id="11" name="TextBox 10"/>
          <p:cNvSpPr txBox="1"/>
          <p:nvPr/>
        </p:nvSpPr>
        <p:spPr>
          <a:xfrm>
            <a:off x="539242" y="3510568"/>
            <a:ext cx="6236208" cy="476284"/>
          </a:xfrm>
          <a:prstGeom prst="rect">
            <a:avLst/>
          </a:prstGeom>
          <a:noFill/>
        </p:spPr>
        <p:txBody>
          <a:bodyPr wrap="square" lIns="18288" tIns="18288" rIns="18288" bIns="18288" anchor="t">
            <a:spAutoFit/>
          </a:bodyPr>
          <a:lstStyle/>
          <a:p>
            <a:pPr algn="just">
              <a:lnSpc>
                <a:spcPct val="105000"/>
              </a:lnSpc>
              <a:spcBef>
                <a:spcPts val="0"/>
              </a:spcBef>
              <a:spcAft>
                <a:spcPts val="0"/>
              </a:spcAft>
            </a:pPr>
            <a:r>
              <a:rPr sz="1380" b="0" dirty="0">
                <a:latin typeface="Aptos"/>
              </a:rPr>
              <a:t>Identifies adults at high risk and offers structured lifestyle support before type 2 diabetes develops.</a:t>
            </a:r>
          </a:p>
        </p:txBody>
      </p:sp>
      <p:sp>
        <p:nvSpPr>
          <p:cNvPr id="12" name="Rectangle 11"/>
          <p:cNvSpPr/>
          <p:nvPr/>
        </p:nvSpPr>
        <p:spPr>
          <a:xfrm>
            <a:off x="416052" y="4359800"/>
            <a:ext cx="50292" cy="795528"/>
          </a:xfrm>
          <a:prstGeom prst="rect">
            <a:avLst/>
          </a:prstGeom>
          <a:solidFill>
            <a:srgbClr val="33BE8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00075" y="4382296"/>
            <a:ext cx="5230368" cy="223138"/>
          </a:xfrm>
          <a:prstGeom prst="rect">
            <a:avLst/>
          </a:prstGeom>
          <a:noFill/>
        </p:spPr>
        <p:txBody>
          <a:bodyPr wrap="square" lIns="0" tIns="0" rIns="0" bIns="0" anchor="t">
            <a:spAutoFit/>
          </a:bodyPr>
          <a:lstStyle/>
          <a:p>
            <a:pPr algn="ctr">
              <a:spcBef>
                <a:spcPts val="0"/>
              </a:spcBef>
              <a:spcAft>
                <a:spcPts val="0"/>
              </a:spcAft>
            </a:pPr>
            <a:r>
              <a:rPr sz="1450" b="1" dirty="0">
                <a:solidFill>
                  <a:srgbClr val="18314E"/>
                </a:solidFill>
                <a:latin typeface="Arial"/>
              </a:rPr>
              <a:t>Equity concern</a:t>
            </a:r>
          </a:p>
        </p:txBody>
      </p:sp>
      <p:sp>
        <p:nvSpPr>
          <p:cNvPr id="14" name="TextBox 13"/>
          <p:cNvSpPr txBox="1"/>
          <p:nvPr/>
        </p:nvSpPr>
        <p:spPr>
          <a:xfrm>
            <a:off x="583946" y="4652408"/>
            <a:ext cx="6236208" cy="476284"/>
          </a:xfrm>
          <a:prstGeom prst="rect">
            <a:avLst/>
          </a:prstGeom>
          <a:noFill/>
        </p:spPr>
        <p:txBody>
          <a:bodyPr wrap="square" lIns="18288" tIns="18288" rIns="18288" bIns="18288" anchor="t">
            <a:spAutoFit/>
          </a:bodyPr>
          <a:lstStyle/>
          <a:p>
            <a:pPr algn="just">
              <a:lnSpc>
                <a:spcPct val="105000"/>
              </a:lnSpc>
              <a:spcBef>
                <a:spcPts val="0"/>
              </a:spcBef>
              <a:spcAft>
                <a:spcPts val="0"/>
              </a:spcAft>
            </a:pPr>
            <a:r>
              <a:rPr sz="1380" b="0" dirty="0">
                <a:latin typeface="Aptos"/>
              </a:rPr>
              <a:t>Unequal completion can reduce the programme’s contribution to SDG 3 across population groups.</a:t>
            </a:r>
          </a:p>
        </p:txBody>
      </p:sp>
      <p:sp>
        <p:nvSpPr>
          <p:cNvPr id="15" name="Rectangle 14"/>
          <p:cNvSpPr/>
          <p:nvPr/>
        </p:nvSpPr>
        <p:spPr>
          <a:xfrm>
            <a:off x="390906" y="5442204"/>
            <a:ext cx="50292" cy="795528"/>
          </a:xfrm>
          <a:prstGeom prst="rect">
            <a:avLst/>
          </a:prstGeom>
          <a:solidFill>
            <a:srgbClr val="33BE8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557276" y="5485384"/>
            <a:ext cx="5230368" cy="223138"/>
          </a:xfrm>
          <a:prstGeom prst="rect">
            <a:avLst/>
          </a:prstGeom>
          <a:noFill/>
        </p:spPr>
        <p:txBody>
          <a:bodyPr wrap="square" lIns="0" tIns="0" rIns="0" bIns="0" anchor="t">
            <a:spAutoFit/>
          </a:bodyPr>
          <a:lstStyle/>
          <a:p>
            <a:pPr algn="ctr">
              <a:spcBef>
                <a:spcPts val="0"/>
              </a:spcBef>
              <a:spcAft>
                <a:spcPts val="0"/>
              </a:spcAft>
            </a:pPr>
            <a:r>
              <a:rPr sz="1450" b="1" dirty="0">
                <a:solidFill>
                  <a:srgbClr val="18314E"/>
                </a:solidFill>
                <a:latin typeface="Arial"/>
              </a:rPr>
              <a:t>SDG 10</a:t>
            </a:r>
          </a:p>
        </p:txBody>
      </p:sp>
      <p:sp>
        <p:nvSpPr>
          <p:cNvPr id="17" name="TextBox 16"/>
          <p:cNvSpPr txBox="1"/>
          <p:nvPr/>
        </p:nvSpPr>
        <p:spPr>
          <a:xfrm>
            <a:off x="539242" y="5732272"/>
            <a:ext cx="6098540" cy="476284"/>
          </a:xfrm>
          <a:prstGeom prst="rect">
            <a:avLst/>
          </a:prstGeom>
          <a:noFill/>
        </p:spPr>
        <p:txBody>
          <a:bodyPr wrap="square" lIns="18288" tIns="18288" rIns="18288" bIns="18288" anchor="t">
            <a:spAutoFit/>
          </a:bodyPr>
          <a:lstStyle/>
          <a:p>
            <a:pPr algn="just">
              <a:lnSpc>
                <a:spcPct val="105000"/>
              </a:lnSpc>
              <a:spcBef>
                <a:spcPts val="0"/>
              </a:spcBef>
              <a:spcAft>
                <a:spcPts val="0"/>
              </a:spcAft>
            </a:pPr>
            <a:r>
              <a:rPr sz="1380" b="0" dirty="0">
                <a:latin typeface="Aptos"/>
              </a:rPr>
              <a:t>SDG 10 is relevant because access and completion determine who benefits from prevention.</a:t>
            </a:r>
          </a:p>
        </p:txBody>
      </p:sp>
      <p:sp>
        <p:nvSpPr>
          <p:cNvPr id="18" name="TextBox 17"/>
          <p:cNvSpPr txBox="1"/>
          <p:nvPr/>
        </p:nvSpPr>
        <p:spPr>
          <a:xfrm>
            <a:off x="-1209294" y="6518122"/>
            <a:ext cx="10515600" cy="184666"/>
          </a:xfrm>
          <a:prstGeom prst="rect">
            <a:avLst/>
          </a:prstGeom>
          <a:noFill/>
        </p:spPr>
        <p:txBody>
          <a:bodyPr wrap="square" lIns="0" tIns="0" rIns="0" bIns="0" anchor="t">
            <a:spAutoFit/>
          </a:bodyPr>
          <a:lstStyle/>
          <a:p>
            <a:pPr algn="ctr">
              <a:spcBef>
                <a:spcPts val="0"/>
              </a:spcBef>
              <a:spcAft>
                <a:spcPts val="0"/>
              </a:spcAft>
            </a:pPr>
            <a:r>
              <a:rPr sz="1200" b="0" dirty="0">
                <a:latin typeface="Arial"/>
              </a:rPr>
              <a:t>United Nations, 2025; NHS England, n.d.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658368" y="438912"/>
            <a:ext cx="7223760" cy="502920"/>
          </a:xfrm>
          <a:prstGeom prst="rect">
            <a:avLst/>
          </a:prstGeom>
          <a:noFill/>
        </p:spPr>
        <p:txBody>
          <a:bodyPr wrap="square" lIns="0" tIns="0" rIns="0" bIns="0" anchor="t">
            <a:spAutoFit/>
          </a:bodyPr>
          <a:lstStyle/>
          <a:p>
            <a:pPr algn="l">
              <a:spcBef>
                <a:spcPts val="0"/>
              </a:spcBef>
              <a:spcAft>
                <a:spcPts val="0"/>
              </a:spcAft>
            </a:pPr>
            <a:r>
              <a:rPr sz="2600" b="1">
                <a:solidFill>
                  <a:srgbClr val="18314E"/>
                </a:solidFill>
                <a:latin typeface="Arial"/>
              </a:rPr>
              <a:t>Policy and Governance</a:t>
            </a:r>
          </a:p>
        </p:txBody>
      </p:sp>
      <p:sp>
        <p:nvSpPr>
          <p:cNvPr id="3" name="Rectangle 2"/>
          <p:cNvSpPr/>
          <p:nvPr/>
        </p:nvSpPr>
        <p:spPr>
          <a:xfrm flipV="1">
            <a:off x="899668" y="941832"/>
            <a:ext cx="3050032" cy="45720"/>
          </a:xfrm>
          <a:prstGeom prst="rect">
            <a:avLst/>
          </a:prstGeom>
          <a:solidFill>
            <a:srgbClr val="F0B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4" name="Picture 3" descr="pptcrop_223966.jpg"/>
          <p:cNvPicPr>
            <a:picLocks noChangeAspect="1"/>
          </p:cNvPicPr>
          <p:nvPr/>
        </p:nvPicPr>
        <p:blipFill>
          <a:blip r:embed="rId3"/>
          <a:stretch>
            <a:fillRect/>
          </a:stretch>
        </p:blipFill>
        <p:spPr>
          <a:xfrm>
            <a:off x="7406640" y="1143000"/>
            <a:ext cx="4069080" cy="5074920"/>
          </a:xfrm>
          <a:prstGeom prst="rect">
            <a:avLst/>
          </a:prstGeom>
        </p:spPr>
      </p:pic>
      <p:sp>
        <p:nvSpPr>
          <p:cNvPr id="5" name="TextBox 4"/>
          <p:cNvSpPr txBox="1"/>
          <p:nvPr/>
        </p:nvSpPr>
        <p:spPr>
          <a:xfrm>
            <a:off x="2334768" y="1516125"/>
            <a:ext cx="2560320" cy="256032"/>
          </a:xfrm>
          <a:prstGeom prst="rect">
            <a:avLst/>
          </a:prstGeom>
          <a:noFill/>
        </p:spPr>
        <p:txBody>
          <a:bodyPr wrap="square" lIns="0" tIns="0" rIns="0" bIns="0" anchor="t">
            <a:spAutoFit/>
          </a:bodyPr>
          <a:lstStyle/>
          <a:p>
            <a:pPr algn="l">
              <a:spcBef>
                <a:spcPts val="0"/>
              </a:spcBef>
              <a:spcAft>
                <a:spcPts val="0"/>
              </a:spcAft>
            </a:pPr>
            <a:r>
              <a:rPr sz="1700" b="1" dirty="0">
                <a:solidFill>
                  <a:srgbClr val="0AB8C4"/>
                </a:solidFill>
                <a:latin typeface="Arial"/>
              </a:rPr>
              <a:t>NICE QS209</a:t>
            </a:r>
          </a:p>
        </p:txBody>
      </p:sp>
      <p:sp>
        <p:nvSpPr>
          <p:cNvPr id="6" name="TextBox 5"/>
          <p:cNvSpPr txBox="1"/>
          <p:nvPr/>
        </p:nvSpPr>
        <p:spPr>
          <a:xfrm>
            <a:off x="671068" y="1876676"/>
            <a:ext cx="6402832" cy="709297"/>
          </a:xfrm>
          <a:prstGeom prst="rect">
            <a:avLst/>
          </a:prstGeom>
          <a:noFill/>
        </p:spPr>
        <p:txBody>
          <a:bodyPr wrap="square" lIns="18288" tIns="18288" rIns="18288" bIns="18288" anchor="t">
            <a:spAutoFit/>
          </a:bodyPr>
          <a:lstStyle/>
          <a:p>
            <a:pPr algn="just">
              <a:lnSpc>
                <a:spcPct val="150000"/>
              </a:lnSpc>
              <a:spcBef>
                <a:spcPts val="0"/>
              </a:spcBef>
              <a:spcAft>
                <a:spcPts val="0"/>
              </a:spcAft>
            </a:pPr>
            <a:r>
              <a:rPr sz="1530" b="0" dirty="0">
                <a:latin typeface="Aptos"/>
              </a:rPr>
              <a:t>Requires adults at high risk to be offered referral to the NHS Diabetes Prevention Programme.</a:t>
            </a:r>
          </a:p>
        </p:txBody>
      </p:sp>
      <p:cxnSp>
        <p:nvCxnSpPr>
          <p:cNvPr id="7" name="Connector 6"/>
          <p:cNvCxnSpPr>
            <a:cxnSpLocks/>
          </p:cNvCxnSpPr>
          <p:nvPr/>
        </p:nvCxnSpPr>
        <p:spPr>
          <a:xfrm flipV="1">
            <a:off x="651764" y="2680970"/>
            <a:ext cx="6511036" cy="3810"/>
          </a:xfrm>
          <a:prstGeom prst="line">
            <a:avLst/>
          </a:prstGeom>
          <a:ln w="12700">
            <a:solidFill>
              <a:srgbClr val="E0E6EC"/>
            </a:solidFill>
          </a:ln>
        </p:spPr>
        <p:style>
          <a:lnRef idx="2">
            <a:schemeClr val="accent1"/>
          </a:lnRef>
          <a:fillRef idx="0">
            <a:schemeClr val="accent1"/>
          </a:fillRef>
          <a:effectRef idx="1">
            <a:schemeClr val="accent1"/>
          </a:effectRef>
          <a:fontRef idx="minor">
            <a:schemeClr val="tx1"/>
          </a:fontRef>
        </p:style>
      </p:cxnSp>
      <p:sp>
        <p:nvSpPr>
          <p:cNvPr id="8" name="TextBox 7"/>
          <p:cNvSpPr txBox="1"/>
          <p:nvPr/>
        </p:nvSpPr>
        <p:spPr>
          <a:xfrm>
            <a:off x="1951228" y="2935543"/>
            <a:ext cx="2560320" cy="256032"/>
          </a:xfrm>
          <a:prstGeom prst="rect">
            <a:avLst/>
          </a:prstGeom>
          <a:noFill/>
        </p:spPr>
        <p:txBody>
          <a:bodyPr wrap="square" lIns="0" tIns="0" rIns="0" bIns="0" anchor="t">
            <a:spAutoFit/>
          </a:bodyPr>
          <a:lstStyle/>
          <a:p>
            <a:pPr algn="l">
              <a:spcBef>
                <a:spcPts val="0"/>
              </a:spcBef>
              <a:spcAft>
                <a:spcPts val="0"/>
              </a:spcAft>
            </a:pPr>
            <a:r>
              <a:rPr sz="1700" b="1" dirty="0">
                <a:solidFill>
                  <a:srgbClr val="6858D3"/>
                </a:solidFill>
                <a:latin typeface="Arial"/>
              </a:rPr>
              <a:t>10 Year Health Plan 2025</a:t>
            </a:r>
          </a:p>
        </p:txBody>
      </p:sp>
      <p:sp>
        <p:nvSpPr>
          <p:cNvPr id="9" name="TextBox 8"/>
          <p:cNvSpPr txBox="1"/>
          <p:nvPr/>
        </p:nvSpPr>
        <p:spPr>
          <a:xfrm>
            <a:off x="691896" y="3300984"/>
            <a:ext cx="6362700" cy="709297"/>
          </a:xfrm>
          <a:prstGeom prst="rect">
            <a:avLst/>
          </a:prstGeom>
          <a:noFill/>
        </p:spPr>
        <p:txBody>
          <a:bodyPr wrap="square" lIns="18288" tIns="18288" rIns="18288" bIns="18288" anchor="t">
            <a:spAutoFit/>
          </a:bodyPr>
          <a:lstStyle/>
          <a:p>
            <a:pPr algn="just">
              <a:lnSpc>
                <a:spcPct val="150000"/>
              </a:lnSpc>
              <a:spcBef>
                <a:spcPts val="0"/>
              </a:spcBef>
              <a:spcAft>
                <a:spcPts val="0"/>
              </a:spcAft>
            </a:pPr>
            <a:r>
              <a:rPr sz="1530" b="0" dirty="0">
                <a:latin typeface="Aptos"/>
              </a:rPr>
              <a:t>Moves prevention and care closer to communities and supports earlier intervention outside hospital services.</a:t>
            </a:r>
          </a:p>
        </p:txBody>
      </p:sp>
      <p:cxnSp>
        <p:nvCxnSpPr>
          <p:cNvPr id="10" name="Connector 9"/>
          <p:cNvCxnSpPr>
            <a:cxnSpLocks/>
          </p:cNvCxnSpPr>
          <p:nvPr/>
        </p:nvCxnSpPr>
        <p:spPr>
          <a:xfrm>
            <a:off x="651764" y="4229100"/>
            <a:ext cx="6402832" cy="0"/>
          </a:xfrm>
          <a:prstGeom prst="line">
            <a:avLst/>
          </a:prstGeom>
          <a:ln w="12700">
            <a:solidFill>
              <a:srgbClr val="E0E6EC"/>
            </a:solidFill>
          </a:ln>
        </p:spPr>
        <p:style>
          <a:lnRef idx="2">
            <a:schemeClr val="accent1"/>
          </a:lnRef>
          <a:fillRef idx="0">
            <a:schemeClr val="accent1"/>
          </a:fillRef>
          <a:effectRef idx="1">
            <a:schemeClr val="accent1"/>
          </a:effectRef>
          <a:fontRef idx="minor">
            <a:schemeClr val="tx1"/>
          </a:fontRef>
        </p:style>
      </p:cxnSp>
      <p:sp>
        <p:nvSpPr>
          <p:cNvPr id="11" name="TextBox 10"/>
          <p:cNvSpPr txBox="1"/>
          <p:nvPr/>
        </p:nvSpPr>
        <p:spPr>
          <a:xfrm>
            <a:off x="2060448" y="4529836"/>
            <a:ext cx="5669280" cy="310896"/>
          </a:xfrm>
          <a:prstGeom prst="rect">
            <a:avLst/>
          </a:prstGeom>
          <a:noFill/>
        </p:spPr>
        <p:txBody>
          <a:bodyPr wrap="square" lIns="0" tIns="0" rIns="0" bIns="0" anchor="t">
            <a:spAutoFit/>
          </a:bodyPr>
          <a:lstStyle/>
          <a:p>
            <a:pPr algn="l">
              <a:spcBef>
                <a:spcPts val="0"/>
              </a:spcBef>
              <a:spcAft>
                <a:spcPts val="0"/>
              </a:spcAft>
            </a:pPr>
            <a:r>
              <a:rPr sz="1700" b="1" dirty="0">
                <a:solidFill>
                  <a:srgbClr val="FF605C"/>
                </a:solidFill>
                <a:latin typeface="Arial"/>
              </a:rPr>
              <a:t>Health and Care Act 2022</a:t>
            </a:r>
          </a:p>
        </p:txBody>
      </p:sp>
      <p:sp>
        <p:nvSpPr>
          <p:cNvPr id="12" name="TextBox 11"/>
          <p:cNvSpPr txBox="1"/>
          <p:nvPr/>
        </p:nvSpPr>
        <p:spPr>
          <a:xfrm>
            <a:off x="671068" y="4819267"/>
            <a:ext cx="6383528" cy="709297"/>
          </a:xfrm>
          <a:prstGeom prst="rect">
            <a:avLst/>
          </a:prstGeom>
          <a:noFill/>
        </p:spPr>
        <p:txBody>
          <a:bodyPr wrap="square" lIns="18288" tIns="18288" rIns="18288" bIns="18288" anchor="t">
            <a:spAutoFit/>
          </a:bodyPr>
          <a:lstStyle/>
          <a:p>
            <a:pPr algn="just">
              <a:lnSpc>
                <a:spcPct val="150000"/>
              </a:lnSpc>
              <a:spcBef>
                <a:spcPts val="0"/>
              </a:spcBef>
              <a:spcAft>
                <a:spcPts val="0"/>
              </a:spcAft>
            </a:pPr>
            <a:r>
              <a:rPr sz="1530" b="0" dirty="0">
                <a:latin typeface="Aptos"/>
              </a:rPr>
              <a:t>Requires Integrated Care Boards to consider inequalities in access and outcomes when arranging services.</a:t>
            </a:r>
          </a:p>
        </p:txBody>
      </p:sp>
      <p:cxnSp>
        <p:nvCxnSpPr>
          <p:cNvPr id="13" name="Connector 12"/>
          <p:cNvCxnSpPr>
            <a:cxnSpLocks/>
          </p:cNvCxnSpPr>
          <p:nvPr/>
        </p:nvCxnSpPr>
        <p:spPr>
          <a:xfrm>
            <a:off x="658368" y="5633720"/>
            <a:ext cx="6415532" cy="0"/>
          </a:xfrm>
          <a:prstGeom prst="line">
            <a:avLst/>
          </a:prstGeom>
          <a:ln w="12700">
            <a:solidFill>
              <a:srgbClr val="E0E6EC"/>
            </a:solidFill>
          </a:ln>
        </p:spPr>
        <p:style>
          <a:lnRef idx="2">
            <a:schemeClr val="accent1"/>
          </a:lnRef>
          <a:fillRef idx="0">
            <a:schemeClr val="accent1"/>
          </a:fillRef>
          <a:effectRef idx="1">
            <a:schemeClr val="accent1"/>
          </a:effectRef>
          <a:fontRef idx="minor">
            <a:schemeClr val="tx1"/>
          </a:fontRef>
        </p:style>
      </p:cxnSp>
      <p:sp>
        <p:nvSpPr>
          <p:cNvPr id="14" name="TextBox 13"/>
          <p:cNvSpPr txBox="1"/>
          <p:nvPr/>
        </p:nvSpPr>
        <p:spPr>
          <a:xfrm>
            <a:off x="658368" y="6428232"/>
            <a:ext cx="10515600" cy="184666"/>
          </a:xfrm>
          <a:prstGeom prst="rect">
            <a:avLst/>
          </a:prstGeom>
          <a:noFill/>
        </p:spPr>
        <p:txBody>
          <a:bodyPr wrap="square" lIns="0" tIns="0" rIns="0" bIns="0" anchor="t">
            <a:spAutoFit/>
          </a:bodyPr>
          <a:lstStyle/>
          <a:p>
            <a:pPr algn="ctr">
              <a:spcBef>
                <a:spcPts val="0"/>
              </a:spcBef>
              <a:spcAft>
                <a:spcPts val="0"/>
              </a:spcAft>
            </a:pPr>
            <a:r>
              <a:rPr sz="1200" b="0" dirty="0">
                <a:latin typeface="Arial"/>
              </a:rPr>
              <a:t>NICE, 2023; Department of Health and Social Care, 2025; Great Britain, 2022; World Health Organization, 2025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658368" y="438912"/>
            <a:ext cx="7223760" cy="502920"/>
          </a:xfrm>
          <a:prstGeom prst="rect">
            <a:avLst/>
          </a:prstGeom>
          <a:noFill/>
        </p:spPr>
        <p:txBody>
          <a:bodyPr wrap="square" lIns="0" tIns="0" rIns="0" bIns="0" anchor="t">
            <a:spAutoFit/>
          </a:bodyPr>
          <a:lstStyle/>
          <a:p>
            <a:pPr algn="l">
              <a:spcBef>
                <a:spcPts val="0"/>
              </a:spcBef>
              <a:spcAft>
                <a:spcPts val="0"/>
              </a:spcAft>
            </a:pPr>
            <a:r>
              <a:rPr sz="2600" b="1">
                <a:solidFill>
                  <a:srgbClr val="18314E"/>
                </a:solidFill>
                <a:latin typeface="Arial"/>
              </a:rPr>
              <a:t>Examples and Case Study</a:t>
            </a:r>
          </a:p>
        </p:txBody>
      </p:sp>
      <p:sp>
        <p:nvSpPr>
          <p:cNvPr id="3" name="Rectangle 2"/>
          <p:cNvSpPr/>
          <p:nvPr/>
        </p:nvSpPr>
        <p:spPr>
          <a:xfrm>
            <a:off x="658368" y="958247"/>
            <a:ext cx="4180332" cy="45719"/>
          </a:xfrm>
          <a:prstGeom prst="rect">
            <a:avLst/>
          </a:prstGeom>
          <a:solidFill>
            <a:srgbClr val="0AB8C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4" name="Picture 3" descr="pptcrop_8424610.jpg"/>
          <p:cNvPicPr>
            <a:picLocks noChangeAspect="1"/>
          </p:cNvPicPr>
          <p:nvPr/>
        </p:nvPicPr>
        <p:blipFill>
          <a:blip r:embed="rId3"/>
          <a:stretch>
            <a:fillRect/>
          </a:stretch>
        </p:blipFill>
        <p:spPr>
          <a:xfrm>
            <a:off x="6995160" y="1188720"/>
            <a:ext cx="4526280" cy="5120640"/>
          </a:xfrm>
          <a:prstGeom prst="rect">
            <a:avLst/>
          </a:prstGeom>
        </p:spPr>
      </p:pic>
      <p:sp>
        <p:nvSpPr>
          <p:cNvPr id="5" name="TextBox 4"/>
          <p:cNvSpPr txBox="1"/>
          <p:nvPr/>
        </p:nvSpPr>
        <p:spPr>
          <a:xfrm>
            <a:off x="368300" y="1423818"/>
            <a:ext cx="6350000" cy="358175"/>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2050" b="1" dirty="0">
                <a:solidFill>
                  <a:srgbClr val="213649"/>
                </a:solidFill>
                <a:latin typeface="Aptos"/>
              </a:rPr>
              <a:t>Healthier You NHS Diabetes Prevention Programme</a:t>
            </a:r>
          </a:p>
        </p:txBody>
      </p:sp>
      <p:sp>
        <p:nvSpPr>
          <p:cNvPr id="6" name="TextBox 5"/>
          <p:cNvSpPr txBox="1"/>
          <p:nvPr/>
        </p:nvSpPr>
        <p:spPr>
          <a:xfrm>
            <a:off x="795528" y="2283056"/>
            <a:ext cx="502920" cy="246888"/>
          </a:xfrm>
          <a:prstGeom prst="rect">
            <a:avLst/>
          </a:prstGeom>
          <a:noFill/>
        </p:spPr>
        <p:txBody>
          <a:bodyPr wrap="square" lIns="0" tIns="0" rIns="0" bIns="0" anchor="t">
            <a:spAutoFit/>
          </a:bodyPr>
          <a:lstStyle/>
          <a:p>
            <a:pPr algn="l">
              <a:spcBef>
                <a:spcPts val="0"/>
              </a:spcBef>
              <a:spcAft>
                <a:spcPts val="0"/>
              </a:spcAft>
            </a:pPr>
            <a:r>
              <a:rPr sz="1800" b="1">
                <a:solidFill>
                  <a:srgbClr val="0AB8C4"/>
                </a:solidFill>
                <a:latin typeface="Arial"/>
              </a:rPr>
              <a:t>01</a:t>
            </a:r>
          </a:p>
        </p:txBody>
      </p:sp>
      <p:sp>
        <p:nvSpPr>
          <p:cNvPr id="7" name="TextBox 6"/>
          <p:cNvSpPr txBox="1"/>
          <p:nvPr/>
        </p:nvSpPr>
        <p:spPr>
          <a:xfrm>
            <a:off x="1339596" y="2297960"/>
            <a:ext cx="1417320" cy="246888"/>
          </a:xfrm>
          <a:prstGeom prst="rect">
            <a:avLst/>
          </a:prstGeom>
          <a:noFill/>
        </p:spPr>
        <p:txBody>
          <a:bodyPr wrap="square" lIns="0" tIns="0" rIns="0" bIns="0" anchor="t">
            <a:spAutoFit/>
          </a:bodyPr>
          <a:lstStyle/>
          <a:p>
            <a:pPr algn="ctr">
              <a:spcBef>
                <a:spcPts val="0"/>
              </a:spcBef>
              <a:spcAft>
                <a:spcPts val="0"/>
              </a:spcAft>
            </a:pPr>
            <a:r>
              <a:rPr sz="1600" b="1" dirty="0">
                <a:solidFill>
                  <a:srgbClr val="18314E"/>
                </a:solidFill>
                <a:latin typeface="Arial"/>
              </a:rPr>
              <a:t>Identify risk</a:t>
            </a:r>
          </a:p>
        </p:txBody>
      </p:sp>
      <p:sp>
        <p:nvSpPr>
          <p:cNvPr id="8" name="TextBox 7"/>
          <p:cNvSpPr txBox="1"/>
          <p:nvPr/>
        </p:nvSpPr>
        <p:spPr>
          <a:xfrm>
            <a:off x="2936240" y="1991264"/>
            <a:ext cx="3310128" cy="747256"/>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480" b="0" dirty="0">
                <a:latin typeface="Aptos"/>
              </a:rPr>
              <a:t>HbA1c, an NHS Health Check or a validated risk assessment identifies people at high risk.</a:t>
            </a:r>
          </a:p>
        </p:txBody>
      </p:sp>
      <p:cxnSp>
        <p:nvCxnSpPr>
          <p:cNvPr id="9" name="Connector 8"/>
          <p:cNvCxnSpPr/>
          <p:nvPr/>
        </p:nvCxnSpPr>
        <p:spPr>
          <a:xfrm>
            <a:off x="658368" y="2788920"/>
            <a:ext cx="5596128" cy="0"/>
          </a:xfrm>
          <a:prstGeom prst="line">
            <a:avLst/>
          </a:prstGeom>
          <a:ln w="11430">
            <a:solidFill>
              <a:srgbClr val="E0E6EC"/>
            </a:solidFill>
          </a:ln>
        </p:spPr>
        <p:style>
          <a:lnRef idx="2">
            <a:schemeClr val="accent1"/>
          </a:lnRef>
          <a:fillRef idx="0">
            <a:schemeClr val="accent1"/>
          </a:fillRef>
          <a:effectRef idx="1">
            <a:schemeClr val="accent1"/>
          </a:effectRef>
          <a:fontRef idx="minor">
            <a:schemeClr val="tx1"/>
          </a:fontRef>
        </p:style>
      </p:cxnSp>
      <p:sp>
        <p:nvSpPr>
          <p:cNvPr id="10" name="TextBox 9"/>
          <p:cNvSpPr txBox="1"/>
          <p:nvPr/>
        </p:nvSpPr>
        <p:spPr>
          <a:xfrm>
            <a:off x="804672" y="3138808"/>
            <a:ext cx="502920" cy="246888"/>
          </a:xfrm>
          <a:prstGeom prst="rect">
            <a:avLst/>
          </a:prstGeom>
          <a:noFill/>
        </p:spPr>
        <p:txBody>
          <a:bodyPr wrap="square" lIns="0" tIns="0" rIns="0" bIns="0" anchor="t">
            <a:spAutoFit/>
          </a:bodyPr>
          <a:lstStyle/>
          <a:p>
            <a:pPr algn="l">
              <a:spcBef>
                <a:spcPts val="0"/>
              </a:spcBef>
              <a:spcAft>
                <a:spcPts val="0"/>
              </a:spcAft>
            </a:pPr>
            <a:r>
              <a:rPr sz="1800" b="1" dirty="0">
                <a:solidFill>
                  <a:srgbClr val="33BE89"/>
                </a:solidFill>
                <a:latin typeface="Arial"/>
              </a:rPr>
              <a:t>02</a:t>
            </a:r>
          </a:p>
        </p:txBody>
      </p:sp>
      <p:sp>
        <p:nvSpPr>
          <p:cNvPr id="11" name="TextBox 10"/>
          <p:cNvSpPr txBox="1"/>
          <p:nvPr/>
        </p:nvSpPr>
        <p:spPr>
          <a:xfrm>
            <a:off x="1213104" y="3151452"/>
            <a:ext cx="1417320" cy="246888"/>
          </a:xfrm>
          <a:prstGeom prst="rect">
            <a:avLst/>
          </a:prstGeom>
          <a:noFill/>
        </p:spPr>
        <p:txBody>
          <a:bodyPr wrap="square" lIns="0" tIns="0" rIns="0" bIns="0" anchor="t">
            <a:spAutoFit/>
          </a:bodyPr>
          <a:lstStyle/>
          <a:p>
            <a:pPr algn="ctr">
              <a:spcBef>
                <a:spcPts val="0"/>
              </a:spcBef>
              <a:spcAft>
                <a:spcPts val="0"/>
              </a:spcAft>
            </a:pPr>
            <a:r>
              <a:rPr sz="1600" b="1" dirty="0">
                <a:solidFill>
                  <a:srgbClr val="18314E"/>
                </a:solidFill>
                <a:latin typeface="Arial"/>
              </a:rPr>
              <a:t>Refer</a:t>
            </a:r>
          </a:p>
        </p:txBody>
      </p:sp>
      <p:sp>
        <p:nvSpPr>
          <p:cNvPr id="12" name="TextBox 11"/>
          <p:cNvSpPr txBox="1"/>
          <p:nvPr/>
        </p:nvSpPr>
        <p:spPr>
          <a:xfrm>
            <a:off x="2907792" y="3036929"/>
            <a:ext cx="3310128" cy="492443"/>
          </a:xfrm>
          <a:prstGeom prst="rect">
            <a:avLst/>
          </a:prstGeom>
          <a:noFill/>
        </p:spPr>
        <p:txBody>
          <a:bodyPr wrap="square" lIns="18288" tIns="18288" rIns="18288" bIns="18288" anchor="t">
            <a:spAutoFit/>
          </a:bodyPr>
          <a:lstStyle/>
          <a:p>
            <a:pPr algn="ctr">
              <a:spcBef>
                <a:spcPts val="0"/>
              </a:spcBef>
              <a:spcAft>
                <a:spcPts val="0"/>
              </a:spcAft>
            </a:pPr>
            <a:r>
              <a:rPr sz="1480" b="0" dirty="0">
                <a:latin typeface="Aptos"/>
              </a:rPr>
              <a:t>Eligible adults enter through primary care or another approved NHS route.</a:t>
            </a:r>
          </a:p>
        </p:txBody>
      </p:sp>
      <p:cxnSp>
        <p:nvCxnSpPr>
          <p:cNvPr id="13" name="Connector 12"/>
          <p:cNvCxnSpPr/>
          <p:nvPr/>
        </p:nvCxnSpPr>
        <p:spPr>
          <a:xfrm>
            <a:off x="713232" y="3714601"/>
            <a:ext cx="5596128" cy="0"/>
          </a:xfrm>
          <a:prstGeom prst="line">
            <a:avLst/>
          </a:prstGeom>
          <a:ln w="11430">
            <a:solidFill>
              <a:srgbClr val="E0E6EC"/>
            </a:solidFill>
          </a:ln>
        </p:spPr>
        <p:style>
          <a:lnRef idx="2">
            <a:schemeClr val="accent1"/>
          </a:lnRef>
          <a:fillRef idx="0">
            <a:schemeClr val="accent1"/>
          </a:fillRef>
          <a:effectRef idx="1">
            <a:schemeClr val="accent1"/>
          </a:effectRef>
          <a:fontRef idx="minor">
            <a:schemeClr val="tx1"/>
          </a:fontRef>
        </p:style>
      </p:cxnSp>
      <p:sp>
        <p:nvSpPr>
          <p:cNvPr id="14" name="TextBox 13"/>
          <p:cNvSpPr txBox="1"/>
          <p:nvPr/>
        </p:nvSpPr>
        <p:spPr>
          <a:xfrm>
            <a:off x="804672" y="4094397"/>
            <a:ext cx="502920" cy="246888"/>
          </a:xfrm>
          <a:prstGeom prst="rect">
            <a:avLst/>
          </a:prstGeom>
          <a:noFill/>
        </p:spPr>
        <p:txBody>
          <a:bodyPr wrap="square" lIns="0" tIns="0" rIns="0" bIns="0" anchor="t">
            <a:spAutoFit/>
          </a:bodyPr>
          <a:lstStyle/>
          <a:p>
            <a:pPr algn="l">
              <a:spcBef>
                <a:spcPts val="0"/>
              </a:spcBef>
              <a:spcAft>
                <a:spcPts val="0"/>
              </a:spcAft>
            </a:pPr>
            <a:r>
              <a:rPr sz="1800" b="1" dirty="0">
                <a:solidFill>
                  <a:srgbClr val="F0B23D"/>
                </a:solidFill>
                <a:latin typeface="Arial"/>
              </a:rPr>
              <a:t>03</a:t>
            </a:r>
          </a:p>
        </p:txBody>
      </p:sp>
      <p:sp>
        <p:nvSpPr>
          <p:cNvPr id="15" name="TextBox 14"/>
          <p:cNvSpPr txBox="1"/>
          <p:nvPr/>
        </p:nvSpPr>
        <p:spPr>
          <a:xfrm>
            <a:off x="1144524" y="3970991"/>
            <a:ext cx="1417320" cy="492443"/>
          </a:xfrm>
          <a:prstGeom prst="rect">
            <a:avLst/>
          </a:prstGeom>
          <a:noFill/>
        </p:spPr>
        <p:txBody>
          <a:bodyPr wrap="square" lIns="0" tIns="0" rIns="0" bIns="0" anchor="t">
            <a:spAutoFit/>
          </a:bodyPr>
          <a:lstStyle/>
          <a:p>
            <a:pPr algn="ctr">
              <a:spcBef>
                <a:spcPts val="0"/>
              </a:spcBef>
              <a:spcAft>
                <a:spcPts val="0"/>
              </a:spcAft>
            </a:pPr>
            <a:r>
              <a:rPr sz="1600" b="1" dirty="0">
                <a:solidFill>
                  <a:srgbClr val="18314E"/>
                </a:solidFill>
                <a:latin typeface="Arial"/>
              </a:rPr>
              <a:t>Support change</a:t>
            </a:r>
          </a:p>
        </p:txBody>
      </p:sp>
      <p:sp>
        <p:nvSpPr>
          <p:cNvPr id="16" name="TextBox 15"/>
          <p:cNvSpPr txBox="1"/>
          <p:nvPr/>
        </p:nvSpPr>
        <p:spPr>
          <a:xfrm>
            <a:off x="2936240" y="3889422"/>
            <a:ext cx="3310128" cy="720197"/>
          </a:xfrm>
          <a:prstGeom prst="rect">
            <a:avLst/>
          </a:prstGeom>
          <a:noFill/>
        </p:spPr>
        <p:txBody>
          <a:bodyPr wrap="square" lIns="18288" tIns="18288" rIns="18288" bIns="18288" anchor="t">
            <a:spAutoFit/>
          </a:bodyPr>
          <a:lstStyle/>
          <a:p>
            <a:pPr algn="ctr">
              <a:spcBef>
                <a:spcPts val="0"/>
              </a:spcBef>
              <a:spcAft>
                <a:spcPts val="0"/>
              </a:spcAft>
            </a:pPr>
            <a:r>
              <a:rPr sz="1480" b="0" dirty="0">
                <a:latin typeface="Aptos"/>
              </a:rPr>
              <a:t>Nine months of face to face or digital support focuses on diet, physical activity and weight management.</a:t>
            </a:r>
          </a:p>
        </p:txBody>
      </p:sp>
      <p:cxnSp>
        <p:nvCxnSpPr>
          <p:cNvPr id="17" name="Connector 16"/>
          <p:cNvCxnSpPr/>
          <p:nvPr/>
        </p:nvCxnSpPr>
        <p:spPr>
          <a:xfrm>
            <a:off x="813816" y="4827016"/>
            <a:ext cx="5596128" cy="0"/>
          </a:xfrm>
          <a:prstGeom prst="line">
            <a:avLst/>
          </a:prstGeom>
          <a:ln w="11430">
            <a:solidFill>
              <a:srgbClr val="E0E6EC"/>
            </a:solidFill>
          </a:ln>
        </p:spPr>
        <p:style>
          <a:lnRef idx="2">
            <a:schemeClr val="accent1"/>
          </a:lnRef>
          <a:fillRef idx="0">
            <a:schemeClr val="accent1"/>
          </a:fillRef>
          <a:effectRef idx="1">
            <a:schemeClr val="accent1"/>
          </a:effectRef>
          <a:fontRef idx="minor">
            <a:schemeClr val="tx1"/>
          </a:fontRef>
        </p:style>
      </p:cxnSp>
      <p:sp>
        <p:nvSpPr>
          <p:cNvPr id="18" name="TextBox 17"/>
          <p:cNvSpPr txBox="1"/>
          <p:nvPr/>
        </p:nvSpPr>
        <p:spPr>
          <a:xfrm>
            <a:off x="804672" y="5203699"/>
            <a:ext cx="502920" cy="246888"/>
          </a:xfrm>
          <a:prstGeom prst="rect">
            <a:avLst/>
          </a:prstGeom>
          <a:noFill/>
        </p:spPr>
        <p:txBody>
          <a:bodyPr wrap="square" lIns="0" tIns="0" rIns="0" bIns="0" anchor="t">
            <a:spAutoFit/>
          </a:bodyPr>
          <a:lstStyle/>
          <a:p>
            <a:pPr algn="l">
              <a:spcBef>
                <a:spcPts val="0"/>
              </a:spcBef>
              <a:spcAft>
                <a:spcPts val="0"/>
              </a:spcAft>
            </a:pPr>
            <a:r>
              <a:rPr sz="1800" b="1" dirty="0">
                <a:solidFill>
                  <a:srgbClr val="FF665C"/>
                </a:solidFill>
                <a:latin typeface="Arial"/>
              </a:rPr>
              <a:t>04</a:t>
            </a:r>
          </a:p>
        </p:txBody>
      </p:sp>
      <p:sp>
        <p:nvSpPr>
          <p:cNvPr id="19" name="TextBox 18"/>
          <p:cNvSpPr txBox="1"/>
          <p:nvPr/>
        </p:nvSpPr>
        <p:spPr>
          <a:xfrm>
            <a:off x="1147572" y="5010469"/>
            <a:ext cx="1417320" cy="492443"/>
          </a:xfrm>
          <a:prstGeom prst="rect">
            <a:avLst/>
          </a:prstGeom>
          <a:noFill/>
        </p:spPr>
        <p:txBody>
          <a:bodyPr wrap="square" lIns="0" tIns="0" rIns="0" bIns="0" anchor="t">
            <a:spAutoFit/>
          </a:bodyPr>
          <a:lstStyle/>
          <a:p>
            <a:pPr algn="ctr">
              <a:spcBef>
                <a:spcPts val="0"/>
              </a:spcBef>
              <a:spcAft>
                <a:spcPts val="0"/>
              </a:spcAft>
            </a:pPr>
            <a:r>
              <a:rPr sz="1600" b="1" dirty="0">
                <a:solidFill>
                  <a:srgbClr val="18314E"/>
                </a:solidFill>
                <a:latin typeface="Arial"/>
              </a:rPr>
              <a:t>Review progress</a:t>
            </a:r>
          </a:p>
        </p:txBody>
      </p:sp>
      <p:sp>
        <p:nvSpPr>
          <p:cNvPr id="20" name="TextBox 19"/>
          <p:cNvSpPr txBox="1"/>
          <p:nvPr/>
        </p:nvSpPr>
        <p:spPr>
          <a:xfrm>
            <a:off x="2884932" y="5080921"/>
            <a:ext cx="3538728" cy="492443"/>
          </a:xfrm>
          <a:prstGeom prst="rect">
            <a:avLst/>
          </a:prstGeom>
          <a:noFill/>
        </p:spPr>
        <p:txBody>
          <a:bodyPr wrap="square" lIns="18288" tIns="18288" rIns="18288" bIns="18288" anchor="t">
            <a:spAutoFit/>
          </a:bodyPr>
          <a:lstStyle/>
          <a:p>
            <a:pPr algn="ctr">
              <a:spcBef>
                <a:spcPts val="0"/>
              </a:spcBef>
              <a:spcAft>
                <a:spcPts val="0"/>
              </a:spcAft>
            </a:pPr>
            <a:r>
              <a:rPr sz="1480" b="0" dirty="0">
                <a:latin typeface="Aptos"/>
              </a:rPr>
              <a:t>Goals, behaviour and relevant health measures are reviewed over time.</a:t>
            </a:r>
          </a:p>
        </p:txBody>
      </p:sp>
      <p:cxnSp>
        <p:nvCxnSpPr>
          <p:cNvPr id="21" name="Connector 20"/>
          <p:cNvCxnSpPr/>
          <p:nvPr/>
        </p:nvCxnSpPr>
        <p:spPr>
          <a:xfrm>
            <a:off x="850392" y="5858764"/>
            <a:ext cx="5596128" cy="0"/>
          </a:xfrm>
          <a:prstGeom prst="line">
            <a:avLst/>
          </a:prstGeom>
          <a:ln w="11430">
            <a:solidFill>
              <a:srgbClr val="E0E6EC"/>
            </a:solidFill>
          </a:ln>
        </p:spPr>
        <p:style>
          <a:lnRef idx="2">
            <a:schemeClr val="accent1"/>
          </a:lnRef>
          <a:fillRef idx="0">
            <a:schemeClr val="accent1"/>
          </a:fillRef>
          <a:effectRef idx="1">
            <a:schemeClr val="accent1"/>
          </a:effectRef>
          <a:fontRef idx="minor">
            <a:schemeClr val="tx1"/>
          </a:fontRef>
        </p:style>
      </p:cxnSp>
      <p:sp>
        <p:nvSpPr>
          <p:cNvPr id="23" name="TextBox 22"/>
          <p:cNvSpPr txBox="1"/>
          <p:nvPr/>
        </p:nvSpPr>
        <p:spPr>
          <a:xfrm>
            <a:off x="658368" y="6428232"/>
            <a:ext cx="10515600" cy="184666"/>
          </a:xfrm>
          <a:prstGeom prst="rect">
            <a:avLst/>
          </a:prstGeom>
          <a:noFill/>
        </p:spPr>
        <p:txBody>
          <a:bodyPr wrap="square" lIns="0" tIns="0" rIns="0" bIns="0" anchor="t">
            <a:spAutoFit/>
          </a:bodyPr>
          <a:lstStyle/>
          <a:p>
            <a:pPr algn="ctr">
              <a:spcBef>
                <a:spcPts val="0"/>
              </a:spcBef>
              <a:spcAft>
                <a:spcPts val="0"/>
              </a:spcAft>
            </a:pPr>
            <a:r>
              <a:rPr sz="1200" b="0" dirty="0">
                <a:latin typeface="Arial"/>
              </a:rPr>
              <a:t>NHS England, n.d.; NICE, 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658368" y="438912"/>
            <a:ext cx="7223760" cy="400110"/>
          </a:xfrm>
          <a:prstGeom prst="rect">
            <a:avLst/>
          </a:prstGeom>
          <a:noFill/>
        </p:spPr>
        <p:txBody>
          <a:bodyPr wrap="square" lIns="0" tIns="0" rIns="0" bIns="0" anchor="t">
            <a:spAutoFit/>
          </a:bodyPr>
          <a:lstStyle/>
          <a:p>
            <a:pPr algn="l">
              <a:spcBef>
                <a:spcPts val="0"/>
              </a:spcBef>
              <a:spcAft>
                <a:spcPts val="0"/>
              </a:spcAft>
            </a:pPr>
            <a:r>
              <a:rPr sz="2600" b="1">
                <a:latin typeface="Arial"/>
              </a:rPr>
              <a:t>Health Belief Model</a:t>
            </a:r>
          </a:p>
        </p:txBody>
      </p:sp>
      <p:sp>
        <p:nvSpPr>
          <p:cNvPr id="3" name="Rectangle 2"/>
          <p:cNvSpPr/>
          <p:nvPr/>
        </p:nvSpPr>
        <p:spPr>
          <a:xfrm>
            <a:off x="658368" y="912226"/>
            <a:ext cx="3024632" cy="65524"/>
          </a:xfrm>
          <a:prstGeom prst="rect">
            <a:avLst/>
          </a:prstGeom>
          <a:solidFill>
            <a:srgbClr val="FF66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solidFill>
                <a:schemeClr val="tx1"/>
              </a:solidFill>
            </a:endParaRPr>
          </a:p>
        </p:txBody>
      </p:sp>
      <p:sp>
        <p:nvSpPr>
          <p:cNvPr id="4" name="TextBox 3"/>
          <p:cNvSpPr txBox="1"/>
          <p:nvPr/>
        </p:nvSpPr>
        <p:spPr>
          <a:xfrm>
            <a:off x="327660" y="1307033"/>
            <a:ext cx="2011680" cy="215444"/>
          </a:xfrm>
          <a:prstGeom prst="rect">
            <a:avLst/>
          </a:prstGeom>
          <a:noFill/>
        </p:spPr>
        <p:txBody>
          <a:bodyPr wrap="square" lIns="0" tIns="0" rIns="0" bIns="0" anchor="t">
            <a:spAutoFit/>
          </a:bodyPr>
          <a:lstStyle/>
          <a:p>
            <a:pPr algn="ctr">
              <a:spcBef>
                <a:spcPts val="0"/>
              </a:spcBef>
              <a:spcAft>
                <a:spcPts val="0"/>
              </a:spcAft>
            </a:pPr>
            <a:r>
              <a:rPr sz="1400" b="1" dirty="0">
                <a:latin typeface="Arial"/>
              </a:rPr>
              <a:t>Construct</a:t>
            </a:r>
          </a:p>
        </p:txBody>
      </p:sp>
      <p:sp>
        <p:nvSpPr>
          <p:cNvPr id="5" name="TextBox 4"/>
          <p:cNvSpPr txBox="1"/>
          <p:nvPr/>
        </p:nvSpPr>
        <p:spPr>
          <a:xfrm>
            <a:off x="2880360" y="1298448"/>
            <a:ext cx="5440680" cy="215444"/>
          </a:xfrm>
          <a:prstGeom prst="rect">
            <a:avLst/>
          </a:prstGeom>
          <a:noFill/>
        </p:spPr>
        <p:txBody>
          <a:bodyPr wrap="square" lIns="0" tIns="0" rIns="0" bIns="0" anchor="t">
            <a:spAutoFit/>
          </a:bodyPr>
          <a:lstStyle/>
          <a:p>
            <a:pPr algn="ctr">
              <a:spcBef>
                <a:spcPts val="0"/>
              </a:spcBef>
              <a:spcAft>
                <a:spcPts val="0"/>
              </a:spcAft>
            </a:pPr>
            <a:r>
              <a:rPr sz="1400" b="1" dirty="0">
                <a:latin typeface="Arial"/>
              </a:rPr>
              <a:t>Application to Healthier You</a:t>
            </a:r>
          </a:p>
        </p:txBody>
      </p:sp>
      <p:cxnSp>
        <p:nvCxnSpPr>
          <p:cNvPr id="6" name="Connector 5"/>
          <p:cNvCxnSpPr/>
          <p:nvPr/>
        </p:nvCxnSpPr>
        <p:spPr>
          <a:xfrm>
            <a:off x="777240" y="1600200"/>
            <a:ext cx="6949439" cy="0"/>
          </a:xfrm>
          <a:prstGeom prst="line">
            <a:avLst/>
          </a:prstGeom>
          <a:ln w="12700">
            <a:solidFill>
              <a:srgbClr val="E0E6EC"/>
            </a:solidFill>
          </a:ln>
        </p:spPr>
        <p:style>
          <a:lnRef idx="2">
            <a:schemeClr val="accent1"/>
          </a:lnRef>
          <a:fillRef idx="0">
            <a:schemeClr val="accent1"/>
          </a:fillRef>
          <a:effectRef idx="1">
            <a:schemeClr val="accent1"/>
          </a:effectRef>
          <a:fontRef idx="minor">
            <a:schemeClr val="tx1"/>
          </a:fontRef>
        </p:style>
      </p:cxnSp>
      <p:sp>
        <p:nvSpPr>
          <p:cNvPr id="7" name="TextBox 6"/>
          <p:cNvSpPr txBox="1"/>
          <p:nvPr/>
        </p:nvSpPr>
        <p:spPr>
          <a:xfrm>
            <a:off x="803148" y="1824155"/>
            <a:ext cx="2011680" cy="259430"/>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420" b="1" dirty="0">
                <a:latin typeface="Aptos"/>
              </a:rPr>
              <a:t>Perceived susceptibility</a:t>
            </a:r>
          </a:p>
        </p:txBody>
      </p:sp>
      <p:sp>
        <p:nvSpPr>
          <p:cNvPr id="8" name="TextBox 7"/>
          <p:cNvSpPr txBox="1"/>
          <p:nvPr/>
        </p:nvSpPr>
        <p:spPr>
          <a:xfrm>
            <a:off x="2880360" y="1810512"/>
            <a:ext cx="5349240" cy="492122"/>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430" b="0" dirty="0">
                <a:latin typeface="Aptos"/>
              </a:rPr>
              <a:t>HbA1c or a risk score makes personal diabetes risk more immediate.</a:t>
            </a:r>
          </a:p>
        </p:txBody>
      </p:sp>
      <p:cxnSp>
        <p:nvCxnSpPr>
          <p:cNvPr id="9" name="Connector 8"/>
          <p:cNvCxnSpPr/>
          <p:nvPr/>
        </p:nvCxnSpPr>
        <p:spPr>
          <a:xfrm>
            <a:off x="777240" y="2313432"/>
            <a:ext cx="6949439" cy="0"/>
          </a:xfrm>
          <a:prstGeom prst="line">
            <a:avLst/>
          </a:prstGeom>
          <a:ln w="8890">
            <a:solidFill>
              <a:srgbClr val="E0E6EC"/>
            </a:solidFill>
          </a:ln>
        </p:spPr>
        <p:style>
          <a:lnRef idx="2">
            <a:schemeClr val="accent1"/>
          </a:lnRef>
          <a:fillRef idx="0">
            <a:schemeClr val="accent1"/>
          </a:fillRef>
          <a:effectRef idx="1">
            <a:schemeClr val="accent1"/>
          </a:effectRef>
          <a:fontRef idx="minor">
            <a:schemeClr val="tx1"/>
          </a:fontRef>
        </p:style>
      </p:cxnSp>
      <p:sp>
        <p:nvSpPr>
          <p:cNvPr id="10" name="TextBox 9"/>
          <p:cNvSpPr txBox="1"/>
          <p:nvPr/>
        </p:nvSpPr>
        <p:spPr>
          <a:xfrm>
            <a:off x="566420" y="2512043"/>
            <a:ext cx="2011680" cy="259430"/>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420" b="1" dirty="0">
                <a:latin typeface="Aptos"/>
              </a:rPr>
              <a:t>Perceived severity</a:t>
            </a:r>
          </a:p>
        </p:txBody>
      </p:sp>
      <p:sp>
        <p:nvSpPr>
          <p:cNvPr id="11" name="TextBox 10"/>
          <p:cNvSpPr txBox="1"/>
          <p:nvPr/>
        </p:nvSpPr>
        <p:spPr>
          <a:xfrm>
            <a:off x="2880360" y="2487168"/>
            <a:ext cx="5349240" cy="492122"/>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430" b="0" dirty="0">
                <a:latin typeface="Aptos"/>
              </a:rPr>
              <a:t>Information about complications increases the perceived seriousness of diabetes.</a:t>
            </a:r>
          </a:p>
        </p:txBody>
      </p:sp>
      <p:cxnSp>
        <p:nvCxnSpPr>
          <p:cNvPr id="12" name="Connector 11"/>
          <p:cNvCxnSpPr/>
          <p:nvPr/>
        </p:nvCxnSpPr>
        <p:spPr>
          <a:xfrm>
            <a:off x="777240" y="2990087"/>
            <a:ext cx="6949439" cy="0"/>
          </a:xfrm>
          <a:prstGeom prst="line">
            <a:avLst/>
          </a:prstGeom>
          <a:ln w="8890">
            <a:solidFill>
              <a:srgbClr val="E0E6EC"/>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627380" y="3188698"/>
            <a:ext cx="2011680" cy="259430"/>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420" b="1" dirty="0">
                <a:latin typeface="Aptos"/>
              </a:rPr>
              <a:t>Perceived benefits</a:t>
            </a:r>
          </a:p>
        </p:txBody>
      </p:sp>
      <p:sp>
        <p:nvSpPr>
          <p:cNvPr id="14" name="TextBox 13"/>
          <p:cNvSpPr txBox="1"/>
          <p:nvPr/>
        </p:nvSpPr>
        <p:spPr>
          <a:xfrm>
            <a:off x="2880360" y="3163824"/>
            <a:ext cx="5349240" cy="261034"/>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430" b="0" dirty="0">
                <a:latin typeface="Aptos"/>
              </a:rPr>
              <a:t>Diet, activity and weight change offer a practical route to lower risk.</a:t>
            </a:r>
          </a:p>
        </p:txBody>
      </p:sp>
      <p:cxnSp>
        <p:nvCxnSpPr>
          <p:cNvPr id="15" name="Connector 14"/>
          <p:cNvCxnSpPr/>
          <p:nvPr/>
        </p:nvCxnSpPr>
        <p:spPr>
          <a:xfrm>
            <a:off x="777240" y="3666744"/>
            <a:ext cx="6949439" cy="0"/>
          </a:xfrm>
          <a:prstGeom prst="line">
            <a:avLst/>
          </a:prstGeom>
          <a:ln w="8890">
            <a:solidFill>
              <a:srgbClr val="E0E6EC"/>
            </a:solidFill>
          </a:ln>
        </p:spPr>
        <p:style>
          <a:lnRef idx="2">
            <a:schemeClr val="accent1"/>
          </a:lnRef>
          <a:fillRef idx="0">
            <a:schemeClr val="accent1"/>
          </a:fillRef>
          <a:effectRef idx="1">
            <a:schemeClr val="accent1"/>
          </a:effectRef>
          <a:fontRef idx="minor">
            <a:schemeClr val="tx1"/>
          </a:fontRef>
        </p:style>
      </p:cxnSp>
      <p:sp>
        <p:nvSpPr>
          <p:cNvPr id="16" name="TextBox 15"/>
          <p:cNvSpPr txBox="1"/>
          <p:nvPr/>
        </p:nvSpPr>
        <p:spPr>
          <a:xfrm>
            <a:off x="566928" y="3894679"/>
            <a:ext cx="2011680" cy="259430"/>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420" b="1" dirty="0">
                <a:latin typeface="Aptos"/>
              </a:rPr>
              <a:t>Perceived barriers</a:t>
            </a:r>
          </a:p>
        </p:txBody>
      </p:sp>
      <p:sp>
        <p:nvSpPr>
          <p:cNvPr id="17" name="TextBox 16"/>
          <p:cNvSpPr txBox="1"/>
          <p:nvPr/>
        </p:nvSpPr>
        <p:spPr>
          <a:xfrm>
            <a:off x="2339340" y="3878711"/>
            <a:ext cx="6339840" cy="261034"/>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430" b="0" dirty="0">
                <a:latin typeface="Aptos"/>
              </a:rPr>
              <a:t>Work, travel, childcare, language and digital access may restrict participation.</a:t>
            </a:r>
          </a:p>
        </p:txBody>
      </p:sp>
      <p:cxnSp>
        <p:nvCxnSpPr>
          <p:cNvPr id="18" name="Connector 17"/>
          <p:cNvCxnSpPr/>
          <p:nvPr/>
        </p:nvCxnSpPr>
        <p:spPr>
          <a:xfrm>
            <a:off x="777240" y="4343400"/>
            <a:ext cx="6949439" cy="0"/>
          </a:xfrm>
          <a:prstGeom prst="line">
            <a:avLst/>
          </a:prstGeom>
          <a:ln w="8890">
            <a:solidFill>
              <a:srgbClr val="E0E6EC"/>
            </a:solidFill>
          </a:ln>
        </p:spPr>
        <p:style>
          <a:lnRef idx="2">
            <a:schemeClr val="accent1"/>
          </a:lnRef>
          <a:fillRef idx="0">
            <a:schemeClr val="accent1"/>
          </a:fillRef>
          <a:effectRef idx="1">
            <a:schemeClr val="accent1"/>
          </a:effectRef>
          <a:fontRef idx="minor">
            <a:schemeClr val="tx1"/>
          </a:fontRef>
        </p:style>
      </p:cxnSp>
      <p:sp>
        <p:nvSpPr>
          <p:cNvPr id="19" name="TextBox 18"/>
          <p:cNvSpPr txBox="1"/>
          <p:nvPr/>
        </p:nvSpPr>
        <p:spPr>
          <a:xfrm>
            <a:off x="343408" y="4588257"/>
            <a:ext cx="2011680" cy="259430"/>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420" b="1" dirty="0">
                <a:latin typeface="Aptos"/>
              </a:rPr>
              <a:t>Cues to action</a:t>
            </a:r>
          </a:p>
        </p:txBody>
      </p:sp>
      <p:sp>
        <p:nvSpPr>
          <p:cNvPr id="20" name="TextBox 19"/>
          <p:cNvSpPr txBox="1"/>
          <p:nvPr/>
        </p:nvSpPr>
        <p:spPr>
          <a:xfrm>
            <a:off x="2880360" y="4517135"/>
            <a:ext cx="5577840" cy="261034"/>
          </a:xfrm>
          <a:prstGeom prst="rect">
            <a:avLst/>
          </a:prstGeom>
          <a:noFill/>
        </p:spPr>
        <p:txBody>
          <a:bodyPr wrap="square" lIns="18288" tIns="18288" rIns="18288" bIns="18288" anchor="t">
            <a:spAutoFit/>
          </a:bodyPr>
          <a:lstStyle/>
          <a:p>
            <a:pPr algn="l">
              <a:lnSpc>
                <a:spcPct val="105000"/>
              </a:lnSpc>
              <a:spcBef>
                <a:spcPts val="0"/>
              </a:spcBef>
              <a:spcAft>
                <a:spcPts val="0"/>
              </a:spcAft>
            </a:pPr>
            <a:r>
              <a:rPr sz="1430" b="0" dirty="0">
                <a:latin typeface="Aptos"/>
              </a:rPr>
              <a:t>GP advice, NHS Health Checks and reminders can prompt enrolment.</a:t>
            </a:r>
          </a:p>
        </p:txBody>
      </p:sp>
      <p:cxnSp>
        <p:nvCxnSpPr>
          <p:cNvPr id="21" name="Connector 20"/>
          <p:cNvCxnSpPr/>
          <p:nvPr/>
        </p:nvCxnSpPr>
        <p:spPr>
          <a:xfrm>
            <a:off x="777240" y="5020056"/>
            <a:ext cx="6949439" cy="0"/>
          </a:xfrm>
          <a:prstGeom prst="line">
            <a:avLst/>
          </a:prstGeom>
          <a:ln w="8890">
            <a:solidFill>
              <a:srgbClr val="E0E6EC"/>
            </a:solidFill>
          </a:ln>
        </p:spPr>
        <p:style>
          <a:lnRef idx="2">
            <a:schemeClr val="accent1"/>
          </a:lnRef>
          <a:fillRef idx="0">
            <a:schemeClr val="accent1"/>
          </a:fillRef>
          <a:effectRef idx="1">
            <a:schemeClr val="accent1"/>
          </a:effectRef>
          <a:fontRef idx="minor">
            <a:schemeClr val="tx1"/>
          </a:fontRef>
        </p:style>
      </p:cxnSp>
      <p:sp>
        <p:nvSpPr>
          <p:cNvPr id="22" name="TextBox 21"/>
          <p:cNvSpPr txBox="1"/>
          <p:nvPr/>
        </p:nvSpPr>
        <p:spPr>
          <a:xfrm>
            <a:off x="332740" y="5281835"/>
            <a:ext cx="2011680" cy="259430"/>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420" b="1" dirty="0">
                <a:latin typeface="Aptos"/>
              </a:rPr>
              <a:t>Self efficacy</a:t>
            </a:r>
          </a:p>
        </p:txBody>
      </p:sp>
      <p:sp>
        <p:nvSpPr>
          <p:cNvPr id="23" name="TextBox 22"/>
          <p:cNvSpPr txBox="1"/>
          <p:nvPr/>
        </p:nvSpPr>
        <p:spPr>
          <a:xfrm>
            <a:off x="2880360" y="5193792"/>
            <a:ext cx="5669280" cy="261034"/>
          </a:xfrm>
          <a:prstGeom prst="rect">
            <a:avLst/>
          </a:prstGeom>
          <a:noFill/>
        </p:spPr>
        <p:txBody>
          <a:bodyPr wrap="square" lIns="18288" tIns="18288" rIns="18288" bIns="18288" anchor="t">
            <a:spAutoFit/>
          </a:bodyPr>
          <a:lstStyle/>
          <a:p>
            <a:pPr algn="l">
              <a:lnSpc>
                <a:spcPct val="105000"/>
              </a:lnSpc>
              <a:spcBef>
                <a:spcPts val="0"/>
              </a:spcBef>
              <a:spcAft>
                <a:spcPts val="0"/>
              </a:spcAft>
            </a:pPr>
            <a:r>
              <a:rPr sz="1430" b="0" dirty="0">
                <a:latin typeface="Aptos"/>
              </a:rPr>
              <a:t>Coaching, goals and feedback can strengthen confidence to continue.</a:t>
            </a:r>
          </a:p>
        </p:txBody>
      </p:sp>
      <p:cxnSp>
        <p:nvCxnSpPr>
          <p:cNvPr id="24" name="Connector 23"/>
          <p:cNvCxnSpPr/>
          <p:nvPr/>
        </p:nvCxnSpPr>
        <p:spPr>
          <a:xfrm>
            <a:off x="777240" y="5696712"/>
            <a:ext cx="6949439" cy="0"/>
          </a:xfrm>
          <a:prstGeom prst="line">
            <a:avLst/>
          </a:prstGeom>
          <a:ln w="8890">
            <a:solidFill>
              <a:srgbClr val="E0E6EC"/>
            </a:solidFill>
          </a:ln>
        </p:spPr>
        <p:style>
          <a:lnRef idx="2">
            <a:schemeClr val="accent1"/>
          </a:lnRef>
          <a:fillRef idx="0">
            <a:schemeClr val="accent1"/>
          </a:fillRef>
          <a:effectRef idx="1">
            <a:schemeClr val="accent1"/>
          </a:effectRef>
          <a:fontRef idx="minor">
            <a:schemeClr val="tx1"/>
          </a:fontRef>
        </p:style>
      </p:cxnSp>
      <p:pic>
        <p:nvPicPr>
          <p:cNvPr id="25" name="Picture 24" descr="pptcrop_9632284.jpg"/>
          <p:cNvPicPr>
            <a:picLocks noChangeAspect="1"/>
          </p:cNvPicPr>
          <p:nvPr/>
        </p:nvPicPr>
        <p:blipFill>
          <a:blip r:embed="rId3"/>
          <a:stretch>
            <a:fillRect/>
          </a:stretch>
        </p:blipFill>
        <p:spPr>
          <a:xfrm>
            <a:off x="8549640" y="1508760"/>
            <a:ext cx="2743200" cy="4160520"/>
          </a:xfrm>
          <a:prstGeom prst="rect">
            <a:avLst/>
          </a:prstGeom>
        </p:spPr>
      </p:pic>
      <p:sp>
        <p:nvSpPr>
          <p:cNvPr id="26" name="TextBox 25"/>
          <p:cNvSpPr txBox="1"/>
          <p:nvPr/>
        </p:nvSpPr>
        <p:spPr>
          <a:xfrm>
            <a:off x="658368" y="6428232"/>
            <a:ext cx="10515600" cy="184666"/>
          </a:xfrm>
          <a:prstGeom prst="rect">
            <a:avLst/>
          </a:prstGeom>
          <a:noFill/>
        </p:spPr>
        <p:txBody>
          <a:bodyPr wrap="square" lIns="0" tIns="0" rIns="0" bIns="0" anchor="t">
            <a:spAutoFit/>
          </a:bodyPr>
          <a:lstStyle/>
          <a:p>
            <a:pPr algn="ctr">
              <a:spcBef>
                <a:spcPts val="0"/>
              </a:spcBef>
              <a:spcAft>
                <a:spcPts val="0"/>
              </a:spcAft>
            </a:pPr>
            <a:r>
              <a:rPr sz="1200" b="0" dirty="0">
                <a:latin typeface="Arial"/>
              </a:rPr>
              <a:t>Glanz, Rimer and Viswanath, 2015; NHS England, n.d.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658368" y="438912"/>
            <a:ext cx="7223760" cy="502920"/>
          </a:xfrm>
          <a:prstGeom prst="rect">
            <a:avLst/>
          </a:prstGeom>
          <a:noFill/>
        </p:spPr>
        <p:txBody>
          <a:bodyPr wrap="square" lIns="0" tIns="0" rIns="0" bIns="0" anchor="t">
            <a:spAutoFit/>
          </a:bodyPr>
          <a:lstStyle/>
          <a:p>
            <a:pPr algn="l">
              <a:spcBef>
                <a:spcPts val="0"/>
              </a:spcBef>
              <a:spcAft>
                <a:spcPts val="0"/>
              </a:spcAft>
            </a:pPr>
            <a:r>
              <a:rPr sz="2600" b="1">
                <a:solidFill>
                  <a:srgbClr val="18314E"/>
                </a:solidFill>
                <a:latin typeface="Arial"/>
              </a:rPr>
              <a:t>Quantitative Evidence</a:t>
            </a:r>
          </a:p>
        </p:txBody>
      </p:sp>
      <p:sp>
        <p:nvSpPr>
          <p:cNvPr id="3" name="Rectangle 2"/>
          <p:cNvSpPr/>
          <p:nvPr/>
        </p:nvSpPr>
        <p:spPr>
          <a:xfrm>
            <a:off x="658368" y="1024128"/>
            <a:ext cx="914400" cy="50292"/>
          </a:xfrm>
          <a:prstGeom prst="rect">
            <a:avLst/>
          </a:prstGeom>
          <a:solidFill>
            <a:srgbClr val="33BE8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77240" y="1600200"/>
            <a:ext cx="2743200" cy="658368"/>
          </a:xfrm>
          <a:prstGeom prst="rect">
            <a:avLst/>
          </a:prstGeom>
          <a:noFill/>
        </p:spPr>
        <p:txBody>
          <a:bodyPr wrap="square" lIns="0" tIns="0" rIns="0" bIns="0" anchor="t">
            <a:spAutoFit/>
          </a:bodyPr>
          <a:lstStyle/>
          <a:p>
            <a:pPr algn="l">
              <a:spcBef>
                <a:spcPts val="0"/>
              </a:spcBef>
              <a:spcAft>
                <a:spcPts val="0"/>
              </a:spcAft>
            </a:pPr>
            <a:r>
              <a:rPr sz="3400" b="1">
                <a:solidFill>
                  <a:srgbClr val="0AB8C4"/>
                </a:solidFill>
                <a:latin typeface="Arial"/>
              </a:rPr>
              <a:t>≈1 million</a:t>
            </a:r>
          </a:p>
        </p:txBody>
      </p:sp>
      <p:sp>
        <p:nvSpPr>
          <p:cNvPr id="5" name="TextBox 4"/>
          <p:cNvSpPr txBox="1"/>
          <p:nvPr/>
        </p:nvSpPr>
        <p:spPr>
          <a:xfrm>
            <a:off x="777240" y="2331720"/>
            <a:ext cx="2651760" cy="461665"/>
          </a:xfrm>
          <a:prstGeom prst="rect">
            <a:avLst/>
          </a:prstGeom>
          <a:noFill/>
        </p:spPr>
        <p:txBody>
          <a:bodyPr wrap="square" lIns="0" tIns="0" rIns="0" bIns="0" anchor="t">
            <a:spAutoFit/>
          </a:bodyPr>
          <a:lstStyle/>
          <a:p>
            <a:pPr algn="ctr">
              <a:spcBef>
                <a:spcPts val="0"/>
              </a:spcBef>
              <a:spcAft>
                <a:spcPts val="0"/>
              </a:spcAft>
            </a:pPr>
            <a:r>
              <a:rPr sz="1500" b="0" dirty="0">
                <a:solidFill>
                  <a:srgbClr val="303F51"/>
                </a:solidFill>
                <a:latin typeface="Arial"/>
              </a:rPr>
              <a:t>people had started by the end of 2025</a:t>
            </a:r>
          </a:p>
        </p:txBody>
      </p:sp>
      <p:cxnSp>
        <p:nvCxnSpPr>
          <p:cNvPr id="6" name="Connector 5"/>
          <p:cNvCxnSpPr/>
          <p:nvPr/>
        </p:nvCxnSpPr>
        <p:spPr>
          <a:xfrm>
            <a:off x="777240" y="3246120"/>
            <a:ext cx="2651760" cy="0"/>
          </a:xfrm>
          <a:prstGeom prst="line">
            <a:avLst/>
          </a:prstGeom>
          <a:ln w="12700">
            <a:solidFill>
              <a:srgbClr val="E0E6EC"/>
            </a:solidFill>
          </a:ln>
        </p:spPr>
        <p:style>
          <a:lnRef idx="2">
            <a:schemeClr val="accent1"/>
          </a:lnRef>
          <a:fillRef idx="0">
            <a:schemeClr val="accent1"/>
          </a:fillRef>
          <a:effectRef idx="1">
            <a:schemeClr val="accent1"/>
          </a:effectRef>
          <a:fontRef idx="minor">
            <a:schemeClr val="tx1"/>
          </a:fontRef>
        </p:style>
      </p:cxnSp>
      <p:sp>
        <p:nvSpPr>
          <p:cNvPr id="7" name="TextBox 6"/>
          <p:cNvSpPr txBox="1"/>
          <p:nvPr/>
        </p:nvSpPr>
        <p:spPr>
          <a:xfrm>
            <a:off x="4724400" y="1620520"/>
            <a:ext cx="2743200" cy="658368"/>
          </a:xfrm>
          <a:prstGeom prst="rect">
            <a:avLst/>
          </a:prstGeom>
          <a:noFill/>
        </p:spPr>
        <p:txBody>
          <a:bodyPr wrap="square" lIns="0" tIns="0" rIns="0" bIns="0" anchor="t">
            <a:spAutoFit/>
          </a:bodyPr>
          <a:lstStyle/>
          <a:p>
            <a:pPr algn="l">
              <a:spcBef>
                <a:spcPts val="0"/>
              </a:spcBef>
              <a:spcAft>
                <a:spcPts val="0"/>
              </a:spcAft>
            </a:pPr>
            <a:r>
              <a:rPr sz="3400" b="1" dirty="0">
                <a:solidFill>
                  <a:srgbClr val="33BE89"/>
                </a:solidFill>
                <a:latin typeface="Arial"/>
              </a:rPr>
              <a:t>37%</a:t>
            </a:r>
          </a:p>
        </p:txBody>
      </p:sp>
      <p:sp>
        <p:nvSpPr>
          <p:cNvPr id="8" name="TextBox 7"/>
          <p:cNvSpPr txBox="1"/>
          <p:nvPr/>
        </p:nvSpPr>
        <p:spPr>
          <a:xfrm>
            <a:off x="4069080" y="2331720"/>
            <a:ext cx="2651760" cy="692497"/>
          </a:xfrm>
          <a:prstGeom prst="rect">
            <a:avLst/>
          </a:prstGeom>
          <a:noFill/>
        </p:spPr>
        <p:txBody>
          <a:bodyPr wrap="square" lIns="0" tIns="0" rIns="0" bIns="0" anchor="t">
            <a:spAutoFit/>
          </a:bodyPr>
          <a:lstStyle/>
          <a:p>
            <a:pPr algn="ctr">
              <a:spcBef>
                <a:spcPts val="0"/>
              </a:spcBef>
              <a:spcAft>
                <a:spcPts val="0"/>
              </a:spcAft>
            </a:pPr>
            <a:r>
              <a:rPr sz="1500" b="0" dirty="0">
                <a:solidFill>
                  <a:srgbClr val="303F51"/>
                </a:solidFill>
                <a:latin typeface="Arial"/>
              </a:rPr>
              <a:t>lower chance of developing type 2 diabetes among completers</a:t>
            </a:r>
          </a:p>
        </p:txBody>
      </p:sp>
      <p:cxnSp>
        <p:nvCxnSpPr>
          <p:cNvPr id="9" name="Connector 8"/>
          <p:cNvCxnSpPr/>
          <p:nvPr/>
        </p:nvCxnSpPr>
        <p:spPr>
          <a:xfrm>
            <a:off x="4069080" y="3246120"/>
            <a:ext cx="2651760" cy="0"/>
          </a:xfrm>
          <a:prstGeom prst="line">
            <a:avLst/>
          </a:prstGeom>
          <a:ln w="12700">
            <a:solidFill>
              <a:srgbClr val="E0E6EC"/>
            </a:solidFill>
          </a:ln>
        </p:spPr>
        <p:style>
          <a:lnRef idx="2">
            <a:schemeClr val="accent1"/>
          </a:lnRef>
          <a:fillRef idx="0">
            <a:schemeClr val="accent1"/>
          </a:fillRef>
          <a:effectRef idx="1">
            <a:schemeClr val="accent1"/>
          </a:effectRef>
          <a:fontRef idx="minor">
            <a:schemeClr val="tx1"/>
          </a:fontRef>
        </p:style>
      </p:cxnSp>
      <p:sp>
        <p:nvSpPr>
          <p:cNvPr id="10" name="TextBox 9"/>
          <p:cNvSpPr txBox="1"/>
          <p:nvPr/>
        </p:nvSpPr>
        <p:spPr>
          <a:xfrm>
            <a:off x="7882128" y="1578356"/>
            <a:ext cx="2743200" cy="658368"/>
          </a:xfrm>
          <a:prstGeom prst="rect">
            <a:avLst/>
          </a:prstGeom>
          <a:noFill/>
        </p:spPr>
        <p:txBody>
          <a:bodyPr wrap="square" lIns="0" tIns="0" rIns="0" bIns="0" anchor="t">
            <a:spAutoFit/>
          </a:bodyPr>
          <a:lstStyle/>
          <a:p>
            <a:pPr algn="l">
              <a:spcBef>
                <a:spcPts val="0"/>
              </a:spcBef>
              <a:spcAft>
                <a:spcPts val="0"/>
              </a:spcAft>
            </a:pPr>
            <a:r>
              <a:rPr sz="3400" b="1" dirty="0">
                <a:solidFill>
                  <a:srgbClr val="F0B23D"/>
                </a:solidFill>
                <a:latin typeface="Arial"/>
              </a:rPr>
              <a:t>3.3 kg</a:t>
            </a:r>
          </a:p>
        </p:txBody>
      </p:sp>
      <p:sp>
        <p:nvSpPr>
          <p:cNvPr id="11" name="TextBox 10"/>
          <p:cNvSpPr txBox="1"/>
          <p:nvPr/>
        </p:nvSpPr>
        <p:spPr>
          <a:xfrm>
            <a:off x="7360920" y="2331720"/>
            <a:ext cx="2651760" cy="461665"/>
          </a:xfrm>
          <a:prstGeom prst="rect">
            <a:avLst/>
          </a:prstGeom>
          <a:noFill/>
        </p:spPr>
        <p:txBody>
          <a:bodyPr wrap="square" lIns="0" tIns="0" rIns="0" bIns="0" anchor="t">
            <a:spAutoFit/>
          </a:bodyPr>
          <a:lstStyle/>
          <a:p>
            <a:pPr algn="ctr">
              <a:spcBef>
                <a:spcPts val="0"/>
              </a:spcBef>
              <a:spcAft>
                <a:spcPts val="0"/>
              </a:spcAft>
            </a:pPr>
            <a:r>
              <a:rPr sz="1500" b="0" dirty="0">
                <a:solidFill>
                  <a:srgbClr val="303F51"/>
                </a:solidFill>
                <a:latin typeface="Arial"/>
              </a:rPr>
              <a:t>average weight loss among completers</a:t>
            </a:r>
          </a:p>
        </p:txBody>
      </p:sp>
      <p:cxnSp>
        <p:nvCxnSpPr>
          <p:cNvPr id="12" name="Connector 11"/>
          <p:cNvCxnSpPr/>
          <p:nvPr/>
        </p:nvCxnSpPr>
        <p:spPr>
          <a:xfrm>
            <a:off x="7360920" y="3246120"/>
            <a:ext cx="2651760" cy="0"/>
          </a:xfrm>
          <a:prstGeom prst="line">
            <a:avLst/>
          </a:prstGeom>
          <a:ln w="12700">
            <a:solidFill>
              <a:srgbClr val="E0E6EC"/>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777240" y="3886200"/>
            <a:ext cx="3154680" cy="274320"/>
          </a:xfrm>
          <a:prstGeom prst="rect">
            <a:avLst/>
          </a:prstGeom>
          <a:noFill/>
        </p:spPr>
        <p:txBody>
          <a:bodyPr wrap="square" lIns="0" tIns="0" rIns="0" bIns="0" anchor="t">
            <a:spAutoFit/>
          </a:bodyPr>
          <a:lstStyle/>
          <a:p>
            <a:pPr algn="l">
              <a:spcBef>
                <a:spcPts val="0"/>
              </a:spcBef>
              <a:spcAft>
                <a:spcPts val="0"/>
              </a:spcAft>
            </a:pPr>
            <a:r>
              <a:rPr sz="1700" b="1">
                <a:solidFill>
                  <a:srgbClr val="6858D3"/>
                </a:solidFill>
                <a:latin typeface="Arial"/>
              </a:rPr>
              <a:t>2025 DIPLOMA evaluation</a:t>
            </a:r>
          </a:p>
        </p:txBody>
      </p:sp>
      <p:sp>
        <p:nvSpPr>
          <p:cNvPr id="14" name="TextBox 13"/>
          <p:cNvSpPr txBox="1"/>
          <p:nvPr/>
        </p:nvSpPr>
        <p:spPr>
          <a:xfrm>
            <a:off x="777239" y="4297680"/>
            <a:ext cx="10823357" cy="261610"/>
          </a:xfrm>
          <a:prstGeom prst="rect">
            <a:avLst/>
          </a:prstGeom>
          <a:noFill/>
        </p:spPr>
        <p:txBody>
          <a:bodyPr wrap="square" lIns="0" tIns="0" rIns="0" bIns="0" anchor="t">
            <a:spAutoFit/>
          </a:bodyPr>
          <a:lstStyle/>
          <a:p>
            <a:pPr algn="just">
              <a:spcBef>
                <a:spcPts val="0"/>
              </a:spcBef>
              <a:spcAft>
                <a:spcPts val="0"/>
              </a:spcAft>
            </a:pPr>
            <a:r>
              <a:rPr sz="1700" b="1" dirty="0">
                <a:solidFill>
                  <a:srgbClr val="18314E"/>
                </a:solidFill>
                <a:latin typeface="Arial"/>
              </a:rPr>
              <a:t>Found lower type 2 diabetes incidence and judged the programme highly likely to be cost effective.</a:t>
            </a:r>
          </a:p>
        </p:txBody>
      </p:sp>
      <p:sp>
        <p:nvSpPr>
          <p:cNvPr id="16" name="TextBox 15"/>
          <p:cNvSpPr txBox="1"/>
          <p:nvPr/>
        </p:nvSpPr>
        <p:spPr>
          <a:xfrm>
            <a:off x="658368" y="6428232"/>
            <a:ext cx="10515600" cy="184666"/>
          </a:xfrm>
          <a:prstGeom prst="rect">
            <a:avLst/>
          </a:prstGeom>
          <a:noFill/>
        </p:spPr>
        <p:txBody>
          <a:bodyPr wrap="square" lIns="0" tIns="0" rIns="0" bIns="0" anchor="t">
            <a:spAutoFit/>
          </a:bodyPr>
          <a:lstStyle/>
          <a:p>
            <a:pPr algn="ctr">
              <a:spcBef>
                <a:spcPts val="0"/>
              </a:spcBef>
              <a:spcAft>
                <a:spcPts val="0"/>
              </a:spcAft>
            </a:pPr>
            <a:r>
              <a:rPr sz="1200" b="0" dirty="0">
                <a:latin typeface="Arial"/>
              </a:rPr>
              <a:t>NHS England, 2025; Bower et al., 2025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658368" y="438912"/>
            <a:ext cx="7223760" cy="502920"/>
          </a:xfrm>
          <a:prstGeom prst="rect">
            <a:avLst/>
          </a:prstGeom>
          <a:noFill/>
        </p:spPr>
        <p:txBody>
          <a:bodyPr wrap="square" lIns="0" tIns="0" rIns="0" bIns="0" anchor="t">
            <a:spAutoFit/>
          </a:bodyPr>
          <a:lstStyle/>
          <a:p>
            <a:pPr algn="l">
              <a:spcBef>
                <a:spcPts val="0"/>
              </a:spcBef>
              <a:spcAft>
                <a:spcPts val="0"/>
              </a:spcAft>
            </a:pPr>
            <a:r>
              <a:rPr sz="2600" b="1">
                <a:solidFill>
                  <a:srgbClr val="18314E"/>
                </a:solidFill>
                <a:latin typeface="Arial"/>
              </a:rPr>
              <a:t>Qualitative Evidence</a:t>
            </a:r>
          </a:p>
        </p:txBody>
      </p:sp>
      <p:sp>
        <p:nvSpPr>
          <p:cNvPr id="3" name="Rectangle 2"/>
          <p:cNvSpPr/>
          <p:nvPr/>
        </p:nvSpPr>
        <p:spPr>
          <a:xfrm>
            <a:off x="658368" y="891540"/>
            <a:ext cx="3215132" cy="45719"/>
          </a:xfrm>
          <a:prstGeom prst="rect">
            <a:avLst/>
          </a:prstGeom>
          <a:solidFill>
            <a:srgbClr val="6858D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4" name="Picture 3" descr="pptcrop_9385051.jpg"/>
          <p:cNvPicPr>
            <a:picLocks noChangeAspect="1"/>
          </p:cNvPicPr>
          <p:nvPr/>
        </p:nvPicPr>
        <p:blipFill>
          <a:blip r:embed="rId3"/>
          <a:stretch>
            <a:fillRect/>
          </a:stretch>
        </p:blipFill>
        <p:spPr>
          <a:xfrm>
            <a:off x="213360" y="1064260"/>
            <a:ext cx="5577840" cy="5486400"/>
          </a:xfrm>
          <a:prstGeom prst="rect">
            <a:avLst/>
          </a:prstGeom>
        </p:spPr>
      </p:pic>
      <p:sp>
        <p:nvSpPr>
          <p:cNvPr id="5" name="TextBox 4"/>
          <p:cNvSpPr txBox="1"/>
          <p:nvPr/>
        </p:nvSpPr>
        <p:spPr>
          <a:xfrm>
            <a:off x="7498080" y="1684556"/>
            <a:ext cx="2468880" cy="256032"/>
          </a:xfrm>
          <a:prstGeom prst="rect">
            <a:avLst/>
          </a:prstGeom>
          <a:noFill/>
        </p:spPr>
        <p:txBody>
          <a:bodyPr wrap="square" lIns="0" tIns="0" rIns="0" bIns="0" anchor="t">
            <a:spAutoFit/>
          </a:bodyPr>
          <a:lstStyle/>
          <a:p>
            <a:pPr algn="l">
              <a:spcBef>
                <a:spcPts val="0"/>
              </a:spcBef>
              <a:spcAft>
                <a:spcPts val="0"/>
              </a:spcAft>
            </a:pPr>
            <a:r>
              <a:rPr sz="1700" b="1" dirty="0">
                <a:solidFill>
                  <a:srgbClr val="0AB8C4"/>
                </a:solidFill>
                <a:latin typeface="Arial"/>
              </a:rPr>
              <a:t>Personalisation</a:t>
            </a:r>
          </a:p>
        </p:txBody>
      </p:sp>
      <p:sp>
        <p:nvSpPr>
          <p:cNvPr id="6" name="TextBox 5"/>
          <p:cNvSpPr txBox="1"/>
          <p:nvPr/>
        </p:nvSpPr>
        <p:spPr>
          <a:xfrm>
            <a:off x="6080760" y="2095593"/>
            <a:ext cx="5303520" cy="693010"/>
          </a:xfrm>
          <a:prstGeom prst="rect">
            <a:avLst/>
          </a:prstGeom>
          <a:noFill/>
        </p:spPr>
        <p:txBody>
          <a:bodyPr wrap="square" lIns="0" tIns="0" rIns="0" bIns="0" anchor="t">
            <a:spAutoFit/>
          </a:bodyPr>
          <a:lstStyle/>
          <a:p>
            <a:pPr algn="just">
              <a:lnSpc>
                <a:spcPct val="150000"/>
              </a:lnSpc>
              <a:spcBef>
                <a:spcPts val="0"/>
              </a:spcBef>
              <a:spcAft>
                <a:spcPts val="0"/>
              </a:spcAft>
            </a:pPr>
            <a:r>
              <a:rPr sz="1600" b="0" dirty="0">
                <a:solidFill>
                  <a:srgbClr val="303F51"/>
                </a:solidFill>
                <a:latin typeface="Arial"/>
              </a:rPr>
              <a:t>Personal guidance and feedback helped participants translate advice into everyday changes.</a:t>
            </a:r>
          </a:p>
        </p:txBody>
      </p:sp>
      <p:cxnSp>
        <p:nvCxnSpPr>
          <p:cNvPr id="7" name="Connector 6"/>
          <p:cNvCxnSpPr/>
          <p:nvPr/>
        </p:nvCxnSpPr>
        <p:spPr>
          <a:xfrm>
            <a:off x="6217920" y="2908300"/>
            <a:ext cx="5166360" cy="0"/>
          </a:xfrm>
          <a:prstGeom prst="line">
            <a:avLst/>
          </a:prstGeom>
          <a:ln w="12700">
            <a:solidFill>
              <a:srgbClr val="E0E6EC"/>
            </a:solidFill>
          </a:ln>
        </p:spPr>
        <p:style>
          <a:lnRef idx="2">
            <a:schemeClr val="accent1"/>
          </a:lnRef>
          <a:fillRef idx="0">
            <a:schemeClr val="accent1"/>
          </a:fillRef>
          <a:effectRef idx="1">
            <a:schemeClr val="accent1"/>
          </a:effectRef>
          <a:fontRef idx="minor">
            <a:schemeClr val="tx1"/>
          </a:fontRef>
        </p:style>
      </p:cxnSp>
      <p:sp>
        <p:nvSpPr>
          <p:cNvPr id="8" name="TextBox 7"/>
          <p:cNvSpPr txBox="1"/>
          <p:nvPr/>
        </p:nvSpPr>
        <p:spPr>
          <a:xfrm>
            <a:off x="7635240" y="3100726"/>
            <a:ext cx="2468880" cy="256032"/>
          </a:xfrm>
          <a:prstGeom prst="rect">
            <a:avLst/>
          </a:prstGeom>
          <a:noFill/>
        </p:spPr>
        <p:txBody>
          <a:bodyPr wrap="square" lIns="0" tIns="0" rIns="0" bIns="0" anchor="t">
            <a:spAutoFit/>
          </a:bodyPr>
          <a:lstStyle/>
          <a:p>
            <a:pPr algn="l">
              <a:spcBef>
                <a:spcPts val="0"/>
              </a:spcBef>
              <a:spcAft>
                <a:spcPts val="0"/>
              </a:spcAft>
            </a:pPr>
            <a:r>
              <a:rPr sz="1700" b="1" dirty="0">
                <a:solidFill>
                  <a:srgbClr val="33BE89"/>
                </a:solidFill>
                <a:latin typeface="Arial"/>
              </a:rPr>
              <a:t>Social support</a:t>
            </a:r>
          </a:p>
        </p:txBody>
      </p:sp>
      <p:sp>
        <p:nvSpPr>
          <p:cNvPr id="9" name="TextBox 8"/>
          <p:cNvSpPr txBox="1"/>
          <p:nvPr/>
        </p:nvSpPr>
        <p:spPr>
          <a:xfrm>
            <a:off x="6268466" y="3495443"/>
            <a:ext cx="5303520" cy="693010"/>
          </a:xfrm>
          <a:prstGeom prst="rect">
            <a:avLst/>
          </a:prstGeom>
          <a:noFill/>
        </p:spPr>
        <p:txBody>
          <a:bodyPr wrap="square" lIns="0" tIns="0" rIns="0" bIns="0" anchor="t">
            <a:spAutoFit/>
          </a:bodyPr>
          <a:lstStyle/>
          <a:p>
            <a:pPr algn="just">
              <a:lnSpc>
                <a:spcPct val="150000"/>
              </a:lnSpc>
              <a:spcBef>
                <a:spcPts val="0"/>
              </a:spcBef>
              <a:spcAft>
                <a:spcPts val="0"/>
              </a:spcAft>
            </a:pPr>
            <a:r>
              <a:rPr sz="1600" b="0" dirty="0">
                <a:solidFill>
                  <a:srgbClr val="303F51"/>
                </a:solidFill>
                <a:latin typeface="Arial"/>
              </a:rPr>
              <a:t>Group interaction, family support and peer encouragement helped some participants sustain change.</a:t>
            </a:r>
          </a:p>
        </p:txBody>
      </p:sp>
      <p:cxnSp>
        <p:nvCxnSpPr>
          <p:cNvPr id="10" name="Connector 9"/>
          <p:cNvCxnSpPr/>
          <p:nvPr/>
        </p:nvCxnSpPr>
        <p:spPr>
          <a:xfrm>
            <a:off x="6286500" y="4373880"/>
            <a:ext cx="5166360" cy="0"/>
          </a:xfrm>
          <a:prstGeom prst="line">
            <a:avLst/>
          </a:prstGeom>
          <a:ln w="12700">
            <a:solidFill>
              <a:srgbClr val="E0E6EC"/>
            </a:solidFill>
          </a:ln>
        </p:spPr>
        <p:style>
          <a:lnRef idx="2">
            <a:schemeClr val="accent1"/>
          </a:lnRef>
          <a:fillRef idx="0">
            <a:schemeClr val="accent1"/>
          </a:fillRef>
          <a:effectRef idx="1">
            <a:schemeClr val="accent1"/>
          </a:effectRef>
          <a:fontRef idx="minor">
            <a:schemeClr val="tx1"/>
          </a:fontRef>
        </p:style>
      </p:cxnSp>
      <p:sp>
        <p:nvSpPr>
          <p:cNvPr id="11" name="TextBox 10"/>
          <p:cNvSpPr txBox="1"/>
          <p:nvPr/>
        </p:nvSpPr>
        <p:spPr>
          <a:xfrm>
            <a:off x="7498080" y="4628442"/>
            <a:ext cx="3108960" cy="256032"/>
          </a:xfrm>
          <a:prstGeom prst="rect">
            <a:avLst/>
          </a:prstGeom>
          <a:noFill/>
        </p:spPr>
        <p:txBody>
          <a:bodyPr wrap="square" lIns="0" tIns="0" rIns="0" bIns="0" anchor="t">
            <a:spAutoFit/>
          </a:bodyPr>
          <a:lstStyle/>
          <a:p>
            <a:pPr algn="l">
              <a:spcBef>
                <a:spcPts val="0"/>
              </a:spcBef>
              <a:spcAft>
                <a:spcPts val="0"/>
              </a:spcAft>
            </a:pPr>
            <a:r>
              <a:rPr sz="1700" b="1" dirty="0">
                <a:solidFill>
                  <a:srgbClr val="FF665C"/>
                </a:solidFill>
                <a:latin typeface="Arial"/>
              </a:rPr>
              <a:t>Cultural and digital fit</a:t>
            </a:r>
          </a:p>
        </p:txBody>
      </p:sp>
      <p:sp>
        <p:nvSpPr>
          <p:cNvPr id="12" name="TextBox 11"/>
          <p:cNvSpPr txBox="1"/>
          <p:nvPr/>
        </p:nvSpPr>
        <p:spPr>
          <a:xfrm>
            <a:off x="6096000" y="4905813"/>
            <a:ext cx="5780532" cy="1109471"/>
          </a:xfrm>
          <a:prstGeom prst="rect">
            <a:avLst/>
          </a:prstGeom>
          <a:noFill/>
        </p:spPr>
        <p:txBody>
          <a:bodyPr wrap="square" lIns="18288" tIns="18288" rIns="18288" bIns="18288" anchor="t">
            <a:spAutoFit/>
          </a:bodyPr>
          <a:lstStyle/>
          <a:p>
            <a:pPr algn="just">
              <a:lnSpc>
                <a:spcPct val="150000"/>
              </a:lnSpc>
              <a:spcBef>
                <a:spcPts val="0"/>
              </a:spcBef>
              <a:spcAft>
                <a:spcPts val="0"/>
              </a:spcAft>
            </a:pPr>
            <a:r>
              <a:rPr sz="1600" b="0" dirty="0">
                <a:latin typeface="Aptos"/>
              </a:rPr>
              <a:t>Cultural tailoring remained uneven. Digital delivery improved flexibility, but some participants still needed more personal contact and practical support.</a:t>
            </a:r>
          </a:p>
        </p:txBody>
      </p:sp>
      <p:sp>
        <p:nvSpPr>
          <p:cNvPr id="13" name="TextBox 12"/>
          <p:cNvSpPr txBox="1"/>
          <p:nvPr/>
        </p:nvSpPr>
        <p:spPr>
          <a:xfrm>
            <a:off x="4900168" y="6611736"/>
            <a:ext cx="5780532" cy="184666"/>
          </a:xfrm>
          <a:prstGeom prst="rect">
            <a:avLst/>
          </a:prstGeom>
          <a:noFill/>
        </p:spPr>
        <p:txBody>
          <a:bodyPr wrap="square" lIns="0" tIns="0" rIns="0" bIns="0" anchor="t">
            <a:spAutoFit/>
          </a:bodyPr>
          <a:lstStyle/>
          <a:p>
            <a:pPr algn="just">
              <a:spcBef>
                <a:spcPts val="0"/>
              </a:spcBef>
              <a:spcAft>
                <a:spcPts val="0"/>
              </a:spcAft>
            </a:pPr>
            <a:r>
              <a:rPr sz="1200" b="0" dirty="0">
                <a:latin typeface="Arial"/>
              </a:rPr>
              <a:t>Moussas-Alvarez et al., 2025; Higgs et al., 2026</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658368" y="438912"/>
            <a:ext cx="7223760" cy="502920"/>
          </a:xfrm>
          <a:prstGeom prst="rect">
            <a:avLst/>
          </a:prstGeom>
          <a:noFill/>
        </p:spPr>
        <p:txBody>
          <a:bodyPr wrap="square" lIns="0" tIns="0" rIns="0" bIns="0" anchor="t">
            <a:spAutoFit/>
          </a:bodyPr>
          <a:lstStyle/>
          <a:p>
            <a:pPr algn="l">
              <a:spcBef>
                <a:spcPts val="0"/>
              </a:spcBef>
              <a:spcAft>
                <a:spcPts val="0"/>
              </a:spcAft>
            </a:pPr>
            <a:r>
              <a:rPr sz="2600" b="1">
                <a:solidFill>
                  <a:srgbClr val="18314E"/>
                </a:solidFill>
                <a:latin typeface="Arial"/>
              </a:rPr>
              <a:t>Equity and Access</a:t>
            </a:r>
          </a:p>
        </p:txBody>
      </p:sp>
      <p:sp>
        <p:nvSpPr>
          <p:cNvPr id="3" name="Rectangle 2"/>
          <p:cNvSpPr/>
          <p:nvPr/>
        </p:nvSpPr>
        <p:spPr>
          <a:xfrm>
            <a:off x="658368" y="930532"/>
            <a:ext cx="2846832" cy="93596"/>
          </a:xfrm>
          <a:prstGeom prst="rect">
            <a:avLst/>
          </a:prstGeom>
          <a:solidFill>
            <a:srgbClr val="F0B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2081784" y="1516381"/>
            <a:ext cx="1828800" cy="274320"/>
          </a:xfrm>
          <a:prstGeom prst="rect">
            <a:avLst/>
          </a:prstGeom>
          <a:noFill/>
        </p:spPr>
        <p:txBody>
          <a:bodyPr wrap="square" lIns="0" tIns="0" rIns="0" bIns="0" anchor="t">
            <a:spAutoFit/>
          </a:bodyPr>
          <a:lstStyle/>
          <a:p>
            <a:pPr algn="l">
              <a:spcBef>
                <a:spcPts val="0"/>
              </a:spcBef>
              <a:spcAft>
                <a:spcPts val="0"/>
              </a:spcAft>
            </a:pPr>
            <a:r>
              <a:rPr sz="1800" b="1" dirty="0">
                <a:solidFill>
                  <a:srgbClr val="18314E"/>
                </a:solidFill>
                <a:latin typeface="Arial"/>
              </a:rPr>
              <a:t>Deprivation</a:t>
            </a:r>
          </a:p>
        </p:txBody>
      </p:sp>
      <p:sp>
        <p:nvSpPr>
          <p:cNvPr id="5" name="TextBox 4"/>
          <p:cNvSpPr txBox="1"/>
          <p:nvPr/>
        </p:nvSpPr>
        <p:spPr>
          <a:xfrm>
            <a:off x="504952" y="2467856"/>
            <a:ext cx="1737360" cy="200055"/>
          </a:xfrm>
          <a:prstGeom prst="rect">
            <a:avLst/>
          </a:prstGeom>
          <a:noFill/>
        </p:spPr>
        <p:txBody>
          <a:bodyPr wrap="square" lIns="0" tIns="0" rIns="0" bIns="0" anchor="t">
            <a:spAutoFit/>
          </a:bodyPr>
          <a:lstStyle/>
          <a:p>
            <a:pPr algn="l">
              <a:spcBef>
                <a:spcPts val="0"/>
              </a:spcBef>
              <a:spcAft>
                <a:spcPts val="0"/>
              </a:spcAft>
            </a:pPr>
            <a:r>
              <a:rPr sz="1300" b="0" dirty="0">
                <a:latin typeface="Arial"/>
              </a:rPr>
              <a:t>Underlying population</a:t>
            </a:r>
          </a:p>
        </p:txBody>
      </p:sp>
      <p:sp>
        <p:nvSpPr>
          <p:cNvPr id="6" name="Rectangle 5"/>
          <p:cNvSpPr/>
          <p:nvPr/>
        </p:nvSpPr>
        <p:spPr>
          <a:xfrm>
            <a:off x="2388616" y="2458753"/>
            <a:ext cx="2560320" cy="201168"/>
          </a:xfrm>
          <a:prstGeom prst="rect">
            <a:avLst/>
          </a:prstGeom>
          <a:solidFill>
            <a:srgbClr val="E0E6E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2378646" y="2458753"/>
            <a:ext cx="579501" cy="188138"/>
          </a:xfrm>
          <a:prstGeom prst="rect">
            <a:avLst/>
          </a:prstGeom>
          <a:solidFill>
            <a:srgbClr val="0AB8C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5076952" y="2435870"/>
            <a:ext cx="457200" cy="228600"/>
          </a:xfrm>
          <a:prstGeom prst="rect">
            <a:avLst/>
          </a:prstGeom>
          <a:noFill/>
        </p:spPr>
        <p:txBody>
          <a:bodyPr wrap="square" lIns="0" tIns="0" rIns="0" bIns="0" anchor="t">
            <a:spAutoFit/>
          </a:bodyPr>
          <a:lstStyle/>
          <a:p>
            <a:pPr algn="l">
              <a:spcBef>
                <a:spcPts val="0"/>
              </a:spcBef>
              <a:spcAft>
                <a:spcPts val="0"/>
              </a:spcAft>
            </a:pPr>
            <a:r>
              <a:rPr sz="1500" b="1" dirty="0">
                <a:solidFill>
                  <a:srgbClr val="0AB8C4"/>
                </a:solidFill>
                <a:latin typeface="Arial"/>
              </a:rPr>
              <a:t>20%</a:t>
            </a:r>
          </a:p>
        </p:txBody>
      </p:sp>
      <p:sp>
        <p:nvSpPr>
          <p:cNvPr id="9" name="TextBox 8"/>
          <p:cNvSpPr txBox="1"/>
          <p:nvPr/>
        </p:nvSpPr>
        <p:spPr>
          <a:xfrm>
            <a:off x="530352" y="3276304"/>
            <a:ext cx="1984248" cy="200055"/>
          </a:xfrm>
          <a:prstGeom prst="rect">
            <a:avLst/>
          </a:prstGeom>
          <a:noFill/>
        </p:spPr>
        <p:txBody>
          <a:bodyPr wrap="square" lIns="0" tIns="0" rIns="0" bIns="0" anchor="t">
            <a:spAutoFit/>
          </a:bodyPr>
          <a:lstStyle/>
          <a:p>
            <a:pPr algn="l">
              <a:spcBef>
                <a:spcPts val="0"/>
              </a:spcBef>
              <a:spcAft>
                <a:spcPts val="0"/>
              </a:spcAft>
            </a:pPr>
            <a:r>
              <a:rPr sz="1300" b="0" dirty="0">
                <a:latin typeface="Arial"/>
              </a:rPr>
              <a:t>Reached eight sessions</a:t>
            </a:r>
          </a:p>
        </p:txBody>
      </p:sp>
      <p:sp>
        <p:nvSpPr>
          <p:cNvPr id="10" name="Rectangle 9"/>
          <p:cNvSpPr/>
          <p:nvPr/>
        </p:nvSpPr>
        <p:spPr>
          <a:xfrm>
            <a:off x="2392299" y="3258640"/>
            <a:ext cx="2560320" cy="201168"/>
          </a:xfrm>
          <a:prstGeom prst="rect">
            <a:avLst/>
          </a:prstGeom>
          <a:solidFill>
            <a:srgbClr val="E0E6E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2392299" y="3274567"/>
            <a:ext cx="336042" cy="198957"/>
          </a:xfrm>
          <a:prstGeom prst="rect">
            <a:avLst/>
          </a:prstGeom>
          <a:solidFill>
            <a:srgbClr val="FF66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5166360" y="3244924"/>
            <a:ext cx="457200" cy="228600"/>
          </a:xfrm>
          <a:prstGeom prst="rect">
            <a:avLst/>
          </a:prstGeom>
          <a:noFill/>
        </p:spPr>
        <p:txBody>
          <a:bodyPr wrap="square" lIns="0" tIns="0" rIns="0" bIns="0" anchor="t">
            <a:spAutoFit/>
          </a:bodyPr>
          <a:lstStyle/>
          <a:p>
            <a:pPr algn="l">
              <a:spcBef>
                <a:spcPts val="0"/>
              </a:spcBef>
              <a:spcAft>
                <a:spcPts val="0"/>
              </a:spcAft>
            </a:pPr>
            <a:r>
              <a:rPr sz="1500" b="1" dirty="0">
                <a:solidFill>
                  <a:srgbClr val="FF665C"/>
                </a:solidFill>
                <a:latin typeface="Arial"/>
              </a:rPr>
              <a:t>14%</a:t>
            </a:r>
          </a:p>
        </p:txBody>
      </p:sp>
      <p:sp>
        <p:nvSpPr>
          <p:cNvPr id="13" name="TextBox 12"/>
          <p:cNvSpPr txBox="1"/>
          <p:nvPr/>
        </p:nvSpPr>
        <p:spPr>
          <a:xfrm>
            <a:off x="363918" y="3983451"/>
            <a:ext cx="5314188" cy="740139"/>
          </a:xfrm>
          <a:prstGeom prst="rect">
            <a:avLst/>
          </a:prstGeom>
          <a:noFill/>
        </p:spPr>
        <p:txBody>
          <a:bodyPr wrap="square" lIns="18288" tIns="18288" rIns="18288" bIns="18288" anchor="t">
            <a:spAutoFit/>
          </a:bodyPr>
          <a:lstStyle/>
          <a:p>
            <a:pPr algn="just">
              <a:lnSpc>
                <a:spcPct val="150000"/>
              </a:lnSpc>
              <a:spcBef>
                <a:spcPts val="0"/>
              </a:spcBef>
              <a:spcAft>
                <a:spcPts val="0"/>
              </a:spcAft>
            </a:pPr>
            <a:r>
              <a:rPr sz="1600" b="0" dirty="0">
                <a:latin typeface="Aptos"/>
              </a:rPr>
              <a:t>People from the most deprived areas were less represented among those reaching eight sessions.</a:t>
            </a:r>
          </a:p>
        </p:txBody>
      </p:sp>
      <p:sp>
        <p:nvSpPr>
          <p:cNvPr id="14" name="TextBox 13"/>
          <p:cNvSpPr txBox="1"/>
          <p:nvPr/>
        </p:nvSpPr>
        <p:spPr>
          <a:xfrm>
            <a:off x="7086600" y="1488805"/>
            <a:ext cx="3291840" cy="274320"/>
          </a:xfrm>
          <a:prstGeom prst="rect">
            <a:avLst/>
          </a:prstGeom>
          <a:noFill/>
        </p:spPr>
        <p:txBody>
          <a:bodyPr wrap="square" lIns="0" tIns="0" rIns="0" bIns="0" anchor="t">
            <a:spAutoFit/>
          </a:bodyPr>
          <a:lstStyle/>
          <a:p>
            <a:pPr algn="l">
              <a:spcBef>
                <a:spcPts val="0"/>
              </a:spcBef>
              <a:spcAft>
                <a:spcPts val="0"/>
              </a:spcAft>
            </a:pPr>
            <a:r>
              <a:rPr sz="1800" b="1" dirty="0">
                <a:solidFill>
                  <a:srgbClr val="18314E"/>
                </a:solidFill>
                <a:latin typeface="Arial"/>
              </a:rPr>
              <a:t>Ethnic minority participation</a:t>
            </a:r>
          </a:p>
        </p:txBody>
      </p:sp>
      <p:sp>
        <p:nvSpPr>
          <p:cNvPr id="15" name="TextBox 14"/>
          <p:cNvSpPr txBox="1"/>
          <p:nvPr/>
        </p:nvSpPr>
        <p:spPr>
          <a:xfrm>
            <a:off x="6196076" y="2397262"/>
            <a:ext cx="1188720" cy="200055"/>
          </a:xfrm>
          <a:prstGeom prst="rect">
            <a:avLst/>
          </a:prstGeom>
          <a:noFill/>
        </p:spPr>
        <p:txBody>
          <a:bodyPr wrap="square" lIns="0" tIns="0" rIns="0" bIns="0" anchor="t">
            <a:spAutoFit/>
          </a:bodyPr>
          <a:lstStyle/>
          <a:p>
            <a:pPr algn="l">
              <a:spcBef>
                <a:spcPts val="0"/>
              </a:spcBef>
              <a:spcAft>
                <a:spcPts val="0"/>
              </a:spcAft>
            </a:pPr>
            <a:r>
              <a:rPr sz="1300" b="0" dirty="0">
                <a:latin typeface="Arial"/>
              </a:rPr>
              <a:t>Offer stage</a:t>
            </a:r>
          </a:p>
        </p:txBody>
      </p:sp>
      <p:sp>
        <p:nvSpPr>
          <p:cNvPr id="16" name="Rectangle 15"/>
          <p:cNvSpPr/>
          <p:nvPr/>
        </p:nvSpPr>
        <p:spPr>
          <a:xfrm>
            <a:off x="7652512" y="2409651"/>
            <a:ext cx="2560320" cy="201168"/>
          </a:xfrm>
          <a:prstGeom prst="rect">
            <a:avLst/>
          </a:prstGeom>
          <a:solidFill>
            <a:srgbClr val="E0E6E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7652512" y="2435051"/>
            <a:ext cx="881888" cy="180330"/>
          </a:xfrm>
          <a:prstGeom prst="rect">
            <a:avLst/>
          </a:prstGeom>
          <a:solidFill>
            <a:srgbClr val="33BE8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10480548" y="2397262"/>
            <a:ext cx="457200" cy="228600"/>
          </a:xfrm>
          <a:prstGeom prst="rect">
            <a:avLst/>
          </a:prstGeom>
          <a:noFill/>
        </p:spPr>
        <p:txBody>
          <a:bodyPr wrap="square" lIns="0" tIns="0" rIns="0" bIns="0" anchor="t">
            <a:spAutoFit/>
          </a:bodyPr>
          <a:lstStyle/>
          <a:p>
            <a:pPr algn="l">
              <a:spcBef>
                <a:spcPts val="0"/>
              </a:spcBef>
              <a:spcAft>
                <a:spcPts val="0"/>
              </a:spcAft>
            </a:pPr>
            <a:r>
              <a:rPr sz="1500" b="1" dirty="0">
                <a:solidFill>
                  <a:srgbClr val="33BE89"/>
                </a:solidFill>
                <a:latin typeface="Arial"/>
              </a:rPr>
              <a:t>35%</a:t>
            </a:r>
          </a:p>
        </p:txBody>
      </p:sp>
      <p:sp>
        <p:nvSpPr>
          <p:cNvPr id="19" name="TextBox 18"/>
          <p:cNvSpPr txBox="1"/>
          <p:nvPr/>
        </p:nvSpPr>
        <p:spPr>
          <a:xfrm>
            <a:off x="6263640" y="3299873"/>
            <a:ext cx="1188720" cy="200055"/>
          </a:xfrm>
          <a:prstGeom prst="rect">
            <a:avLst/>
          </a:prstGeom>
          <a:noFill/>
        </p:spPr>
        <p:txBody>
          <a:bodyPr wrap="square" lIns="0" tIns="0" rIns="0" bIns="0" anchor="t">
            <a:spAutoFit/>
          </a:bodyPr>
          <a:lstStyle/>
          <a:p>
            <a:pPr algn="l">
              <a:spcBef>
                <a:spcPts val="0"/>
              </a:spcBef>
              <a:spcAft>
                <a:spcPts val="0"/>
              </a:spcAft>
            </a:pPr>
            <a:r>
              <a:rPr sz="1300" b="0" dirty="0">
                <a:latin typeface="Arial"/>
              </a:rPr>
              <a:t>Completion</a:t>
            </a:r>
          </a:p>
        </p:txBody>
      </p:sp>
      <p:sp>
        <p:nvSpPr>
          <p:cNvPr id="20" name="Rectangle 19"/>
          <p:cNvSpPr/>
          <p:nvPr/>
        </p:nvSpPr>
        <p:spPr>
          <a:xfrm>
            <a:off x="7652512" y="3276304"/>
            <a:ext cx="2560320" cy="201168"/>
          </a:xfrm>
          <a:prstGeom prst="rect">
            <a:avLst/>
          </a:prstGeom>
          <a:solidFill>
            <a:srgbClr val="E0E6E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p:cNvSpPr/>
          <p:nvPr/>
        </p:nvSpPr>
        <p:spPr>
          <a:xfrm>
            <a:off x="7652512" y="3292537"/>
            <a:ext cx="457200" cy="180987"/>
          </a:xfrm>
          <a:prstGeom prst="rect">
            <a:avLst/>
          </a:prstGeom>
          <a:solidFill>
            <a:srgbClr val="6858D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10378440" y="3254280"/>
            <a:ext cx="457200" cy="228600"/>
          </a:xfrm>
          <a:prstGeom prst="rect">
            <a:avLst/>
          </a:prstGeom>
          <a:noFill/>
        </p:spPr>
        <p:txBody>
          <a:bodyPr wrap="square" lIns="0" tIns="0" rIns="0" bIns="0" anchor="t">
            <a:spAutoFit/>
          </a:bodyPr>
          <a:lstStyle/>
          <a:p>
            <a:pPr algn="l">
              <a:spcBef>
                <a:spcPts val="0"/>
              </a:spcBef>
              <a:spcAft>
                <a:spcPts val="0"/>
              </a:spcAft>
            </a:pPr>
            <a:r>
              <a:rPr sz="1500" b="1" dirty="0">
                <a:solidFill>
                  <a:srgbClr val="6858D3"/>
                </a:solidFill>
                <a:latin typeface="Arial"/>
              </a:rPr>
              <a:t>19%</a:t>
            </a:r>
          </a:p>
        </p:txBody>
      </p:sp>
      <p:sp>
        <p:nvSpPr>
          <p:cNvPr id="23" name="TextBox 22"/>
          <p:cNvSpPr txBox="1"/>
          <p:nvPr/>
        </p:nvSpPr>
        <p:spPr>
          <a:xfrm>
            <a:off x="6258052" y="3939459"/>
            <a:ext cx="5140960" cy="740139"/>
          </a:xfrm>
          <a:prstGeom prst="rect">
            <a:avLst/>
          </a:prstGeom>
          <a:noFill/>
        </p:spPr>
        <p:txBody>
          <a:bodyPr wrap="square" lIns="18288" tIns="18288" rIns="18288" bIns="18288" anchor="t">
            <a:spAutoFit/>
          </a:bodyPr>
          <a:lstStyle/>
          <a:p>
            <a:pPr algn="just">
              <a:lnSpc>
                <a:spcPct val="150000"/>
              </a:lnSpc>
              <a:spcBef>
                <a:spcPts val="0"/>
              </a:spcBef>
              <a:spcAft>
                <a:spcPts val="0"/>
              </a:spcAft>
            </a:pPr>
            <a:r>
              <a:rPr sz="1600" b="0" dirty="0">
                <a:latin typeface="Aptos"/>
              </a:rPr>
              <a:t>Initial reach was strong, but representation fell by programme completion.</a:t>
            </a:r>
          </a:p>
        </p:txBody>
      </p:sp>
      <p:cxnSp>
        <p:nvCxnSpPr>
          <p:cNvPr id="24" name="Connector 23"/>
          <p:cNvCxnSpPr/>
          <p:nvPr/>
        </p:nvCxnSpPr>
        <p:spPr>
          <a:xfrm>
            <a:off x="769620" y="5092192"/>
            <a:ext cx="10378440" cy="0"/>
          </a:xfrm>
          <a:prstGeom prst="line">
            <a:avLst/>
          </a:prstGeom>
          <a:ln w="12700">
            <a:solidFill>
              <a:srgbClr val="E0E6EC"/>
            </a:solidFill>
          </a:ln>
        </p:spPr>
        <p:style>
          <a:lnRef idx="2">
            <a:schemeClr val="accent1"/>
          </a:lnRef>
          <a:fillRef idx="0">
            <a:schemeClr val="accent1"/>
          </a:fillRef>
          <a:effectRef idx="1">
            <a:schemeClr val="accent1"/>
          </a:effectRef>
          <a:fontRef idx="minor">
            <a:schemeClr val="tx1"/>
          </a:fontRef>
        </p:style>
      </p:cxnSp>
      <p:sp>
        <p:nvSpPr>
          <p:cNvPr id="25" name="TextBox 24"/>
          <p:cNvSpPr txBox="1"/>
          <p:nvPr/>
        </p:nvSpPr>
        <p:spPr>
          <a:xfrm>
            <a:off x="731520" y="5688510"/>
            <a:ext cx="1828800" cy="256032"/>
          </a:xfrm>
          <a:prstGeom prst="rect">
            <a:avLst/>
          </a:prstGeom>
          <a:noFill/>
        </p:spPr>
        <p:txBody>
          <a:bodyPr wrap="square" lIns="0" tIns="0" rIns="0" bIns="0" anchor="t">
            <a:spAutoFit/>
          </a:bodyPr>
          <a:lstStyle/>
          <a:p>
            <a:pPr algn="l">
              <a:spcBef>
                <a:spcPts val="0"/>
              </a:spcBef>
              <a:spcAft>
                <a:spcPts val="0"/>
              </a:spcAft>
            </a:pPr>
            <a:r>
              <a:rPr sz="1700" b="1" dirty="0">
                <a:solidFill>
                  <a:srgbClr val="F0B23D"/>
                </a:solidFill>
                <a:latin typeface="Arial"/>
              </a:rPr>
              <a:t>Digital access</a:t>
            </a:r>
          </a:p>
        </p:txBody>
      </p:sp>
      <p:sp>
        <p:nvSpPr>
          <p:cNvPr id="26" name="TextBox 25"/>
          <p:cNvSpPr txBox="1"/>
          <p:nvPr/>
        </p:nvSpPr>
        <p:spPr>
          <a:xfrm>
            <a:off x="2364994" y="5391292"/>
            <a:ext cx="9443212" cy="932563"/>
          </a:xfrm>
          <a:prstGeom prst="rect">
            <a:avLst/>
          </a:prstGeom>
          <a:noFill/>
        </p:spPr>
        <p:txBody>
          <a:bodyPr wrap="square" lIns="18288" tIns="18288" rIns="18288" bIns="18288" anchor="t">
            <a:spAutoFit/>
          </a:bodyPr>
          <a:lstStyle/>
          <a:p>
            <a:pPr algn="just">
              <a:lnSpc>
                <a:spcPct val="200000"/>
              </a:lnSpc>
              <a:spcBef>
                <a:spcPts val="0"/>
              </a:spcBef>
              <a:spcAft>
                <a:spcPts val="0"/>
              </a:spcAft>
            </a:pPr>
            <a:r>
              <a:rPr sz="1560" b="0" dirty="0">
                <a:latin typeface="Aptos"/>
              </a:rPr>
              <a:t>Remote delivery can improve convenience, but access still depends on devices, data, digital confidence and language support.</a:t>
            </a:r>
          </a:p>
        </p:txBody>
      </p:sp>
      <p:sp>
        <p:nvSpPr>
          <p:cNvPr id="27" name="TextBox 26"/>
          <p:cNvSpPr txBox="1"/>
          <p:nvPr/>
        </p:nvSpPr>
        <p:spPr>
          <a:xfrm>
            <a:off x="2947352" y="6600454"/>
            <a:ext cx="10515600" cy="184666"/>
          </a:xfrm>
          <a:prstGeom prst="rect">
            <a:avLst/>
          </a:prstGeom>
          <a:noFill/>
        </p:spPr>
        <p:txBody>
          <a:bodyPr wrap="square" lIns="0" tIns="0" rIns="0" bIns="0" anchor="t">
            <a:spAutoFit/>
          </a:bodyPr>
          <a:lstStyle/>
          <a:p>
            <a:pPr algn="ctr">
              <a:spcBef>
                <a:spcPts val="0"/>
              </a:spcBef>
              <a:spcAft>
                <a:spcPts val="0"/>
              </a:spcAft>
            </a:pPr>
            <a:r>
              <a:rPr sz="1200" b="0" dirty="0">
                <a:latin typeface="Arial"/>
              </a:rPr>
              <a:t>Chatzi et al., 2023; Bower et al., 2025; Moussas-Alvarez et al., 2025</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671568" y="264257"/>
            <a:ext cx="7223760" cy="400110"/>
          </a:xfrm>
          <a:prstGeom prst="rect">
            <a:avLst/>
          </a:prstGeom>
          <a:noFill/>
        </p:spPr>
        <p:txBody>
          <a:bodyPr wrap="square" lIns="0" tIns="0" rIns="0" bIns="0" anchor="t">
            <a:spAutoFit/>
          </a:bodyPr>
          <a:lstStyle/>
          <a:p>
            <a:pPr algn="l">
              <a:spcBef>
                <a:spcPts val="0"/>
              </a:spcBef>
              <a:spcAft>
                <a:spcPts val="0"/>
              </a:spcAft>
            </a:pPr>
            <a:r>
              <a:rPr sz="2600" b="1" dirty="0">
                <a:latin typeface="Arial"/>
              </a:rPr>
              <a:t>Critical Evaluation</a:t>
            </a:r>
          </a:p>
        </p:txBody>
      </p:sp>
      <p:sp>
        <p:nvSpPr>
          <p:cNvPr id="3" name="Rectangle 2"/>
          <p:cNvSpPr/>
          <p:nvPr/>
        </p:nvSpPr>
        <p:spPr>
          <a:xfrm flipV="1">
            <a:off x="4773168" y="697640"/>
            <a:ext cx="2872232" cy="45719"/>
          </a:xfrm>
          <a:prstGeom prst="rect">
            <a:avLst/>
          </a:prstGeom>
          <a:solidFill>
            <a:srgbClr val="FF66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solidFill>
                <a:schemeClr val="tx1"/>
              </a:solidFill>
            </a:endParaRPr>
          </a:p>
        </p:txBody>
      </p:sp>
      <p:sp>
        <p:nvSpPr>
          <p:cNvPr id="4" name="TextBox 3"/>
          <p:cNvSpPr txBox="1"/>
          <p:nvPr/>
        </p:nvSpPr>
        <p:spPr>
          <a:xfrm>
            <a:off x="777240" y="1325880"/>
            <a:ext cx="1188720" cy="318998"/>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b="1" dirty="0">
                <a:latin typeface="Aptos"/>
              </a:rPr>
              <a:t>Area</a:t>
            </a:r>
          </a:p>
        </p:txBody>
      </p:sp>
      <p:sp>
        <p:nvSpPr>
          <p:cNvPr id="5" name="TextBox 4"/>
          <p:cNvSpPr txBox="1"/>
          <p:nvPr/>
        </p:nvSpPr>
        <p:spPr>
          <a:xfrm>
            <a:off x="2423160" y="1325880"/>
            <a:ext cx="3931920" cy="318998"/>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b="1" dirty="0">
                <a:latin typeface="Aptos"/>
              </a:rPr>
              <a:t>Evidence in favour</a:t>
            </a:r>
          </a:p>
        </p:txBody>
      </p:sp>
      <p:sp>
        <p:nvSpPr>
          <p:cNvPr id="6" name="TextBox 5"/>
          <p:cNvSpPr txBox="1"/>
          <p:nvPr/>
        </p:nvSpPr>
        <p:spPr>
          <a:xfrm>
            <a:off x="6995160" y="1325880"/>
            <a:ext cx="3749039" cy="318998"/>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b="1" dirty="0">
                <a:latin typeface="Aptos"/>
              </a:rPr>
              <a:t>Remaining concern</a:t>
            </a:r>
          </a:p>
        </p:txBody>
      </p:sp>
      <p:cxnSp>
        <p:nvCxnSpPr>
          <p:cNvPr id="7" name="Connector 6"/>
          <p:cNvCxnSpPr/>
          <p:nvPr/>
        </p:nvCxnSpPr>
        <p:spPr>
          <a:xfrm>
            <a:off x="777240" y="1645920"/>
            <a:ext cx="10287000" cy="0"/>
          </a:xfrm>
          <a:prstGeom prst="line">
            <a:avLst/>
          </a:prstGeom>
          <a:ln w="12700">
            <a:solidFill>
              <a:srgbClr val="E0E6EC"/>
            </a:solidFill>
          </a:ln>
        </p:spPr>
        <p:style>
          <a:lnRef idx="2">
            <a:schemeClr val="accent1"/>
          </a:lnRef>
          <a:fillRef idx="0">
            <a:schemeClr val="accent1"/>
          </a:fillRef>
          <a:effectRef idx="1">
            <a:schemeClr val="accent1"/>
          </a:effectRef>
          <a:fontRef idx="minor">
            <a:schemeClr val="tx1"/>
          </a:fontRef>
        </p:style>
      </p:cxnSp>
      <p:sp>
        <p:nvSpPr>
          <p:cNvPr id="8" name="TextBox 7"/>
          <p:cNvSpPr txBox="1"/>
          <p:nvPr/>
        </p:nvSpPr>
        <p:spPr>
          <a:xfrm>
            <a:off x="777240" y="1874519"/>
            <a:ext cx="1417320" cy="230832"/>
          </a:xfrm>
          <a:prstGeom prst="rect">
            <a:avLst/>
          </a:prstGeom>
          <a:noFill/>
        </p:spPr>
        <p:txBody>
          <a:bodyPr wrap="square" lIns="0" tIns="0" rIns="0" bIns="0" anchor="t">
            <a:spAutoFit/>
          </a:bodyPr>
          <a:lstStyle/>
          <a:p>
            <a:pPr algn="ctr">
              <a:spcBef>
                <a:spcPts val="0"/>
              </a:spcBef>
              <a:spcAft>
                <a:spcPts val="0"/>
              </a:spcAft>
            </a:pPr>
            <a:r>
              <a:rPr sz="1500" b="1" dirty="0">
                <a:latin typeface="Arial"/>
              </a:rPr>
              <a:t>Effectiveness</a:t>
            </a:r>
          </a:p>
        </p:txBody>
      </p:sp>
      <p:sp>
        <p:nvSpPr>
          <p:cNvPr id="9" name="TextBox 8"/>
          <p:cNvSpPr txBox="1"/>
          <p:nvPr/>
        </p:nvSpPr>
        <p:spPr>
          <a:xfrm>
            <a:off x="2423160" y="1874519"/>
            <a:ext cx="4114800" cy="546240"/>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600" b="0" dirty="0">
                <a:latin typeface="Aptos"/>
              </a:rPr>
              <a:t>Lower diabetes incidence and weight loss support national effectiveness.</a:t>
            </a:r>
          </a:p>
        </p:txBody>
      </p:sp>
      <p:sp>
        <p:nvSpPr>
          <p:cNvPr id="10" name="TextBox 9"/>
          <p:cNvSpPr txBox="1"/>
          <p:nvPr/>
        </p:nvSpPr>
        <p:spPr>
          <a:xfrm>
            <a:off x="6995160" y="1874519"/>
            <a:ext cx="3840480" cy="546240"/>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600" b="0" dirty="0">
                <a:latin typeface="Aptos"/>
              </a:rPr>
              <a:t>Completer outcomes may not represent everyone referred.</a:t>
            </a:r>
          </a:p>
        </p:txBody>
      </p:sp>
      <p:cxnSp>
        <p:nvCxnSpPr>
          <p:cNvPr id="11" name="Connector 10"/>
          <p:cNvCxnSpPr/>
          <p:nvPr/>
        </p:nvCxnSpPr>
        <p:spPr>
          <a:xfrm>
            <a:off x="777240" y="2587752"/>
            <a:ext cx="10287000" cy="0"/>
          </a:xfrm>
          <a:prstGeom prst="line">
            <a:avLst/>
          </a:prstGeom>
          <a:ln w="10160">
            <a:solidFill>
              <a:srgbClr val="E0E6EC"/>
            </a:solidFill>
          </a:ln>
        </p:spPr>
        <p:style>
          <a:lnRef idx="2">
            <a:schemeClr val="accent1"/>
          </a:lnRef>
          <a:fillRef idx="0">
            <a:schemeClr val="accent1"/>
          </a:fillRef>
          <a:effectRef idx="1">
            <a:schemeClr val="accent1"/>
          </a:effectRef>
          <a:fontRef idx="minor">
            <a:schemeClr val="tx1"/>
          </a:fontRef>
        </p:style>
      </p:cxnSp>
      <p:sp>
        <p:nvSpPr>
          <p:cNvPr id="12" name="TextBox 11"/>
          <p:cNvSpPr txBox="1"/>
          <p:nvPr/>
        </p:nvSpPr>
        <p:spPr>
          <a:xfrm>
            <a:off x="777240" y="2834639"/>
            <a:ext cx="1417320" cy="230832"/>
          </a:xfrm>
          <a:prstGeom prst="rect">
            <a:avLst/>
          </a:prstGeom>
          <a:noFill/>
        </p:spPr>
        <p:txBody>
          <a:bodyPr wrap="square" lIns="0" tIns="0" rIns="0" bIns="0" anchor="t">
            <a:spAutoFit/>
          </a:bodyPr>
          <a:lstStyle/>
          <a:p>
            <a:pPr algn="ctr">
              <a:spcBef>
                <a:spcPts val="0"/>
              </a:spcBef>
              <a:spcAft>
                <a:spcPts val="0"/>
              </a:spcAft>
            </a:pPr>
            <a:r>
              <a:rPr sz="1500" b="1" dirty="0">
                <a:latin typeface="Arial"/>
              </a:rPr>
              <a:t>Equity</a:t>
            </a:r>
          </a:p>
        </p:txBody>
      </p:sp>
      <p:sp>
        <p:nvSpPr>
          <p:cNvPr id="13" name="TextBox 12"/>
          <p:cNvSpPr txBox="1"/>
          <p:nvPr/>
        </p:nvSpPr>
        <p:spPr>
          <a:xfrm>
            <a:off x="2423160" y="2834639"/>
            <a:ext cx="4114800" cy="546240"/>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600" b="0" dirty="0">
                <a:latin typeface="Aptos"/>
              </a:rPr>
              <a:t>Referral and offer stages reach diverse population groups.</a:t>
            </a:r>
          </a:p>
        </p:txBody>
      </p:sp>
      <p:sp>
        <p:nvSpPr>
          <p:cNvPr id="14" name="TextBox 13"/>
          <p:cNvSpPr txBox="1"/>
          <p:nvPr/>
        </p:nvSpPr>
        <p:spPr>
          <a:xfrm>
            <a:off x="6995160" y="2745739"/>
            <a:ext cx="3840480" cy="804772"/>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600" b="0" dirty="0">
                <a:latin typeface="Aptos"/>
              </a:rPr>
              <a:t>Lower completion in deprived and some ethnic groups means benefits remain uneven.</a:t>
            </a:r>
          </a:p>
        </p:txBody>
      </p:sp>
      <p:cxnSp>
        <p:nvCxnSpPr>
          <p:cNvPr id="15" name="Connector 14"/>
          <p:cNvCxnSpPr/>
          <p:nvPr/>
        </p:nvCxnSpPr>
        <p:spPr>
          <a:xfrm>
            <a:off x="777240" y="3547872"/>
            <a:ext cx="10287000" cy="0"/>
          </a:xfrm>
          <a:prstGeom prst="line">
            <a:avLst/>
          </a:prstGeom>
          <a:ln w="10160">
            <a:solidFill>
              <a:srgbClr val="E0E6EC"/>
            </a:solidFill>
          </a:ln>
        </p:spPr>
        <p:style>
          <a:lnRef idx="2">
            <a:schemeClr val="accent1"/>
          </a:lnRef>
          <a:fillRef idx="0">
            <a:schemeClr val="accent1"/>
          </a:fillRef>
          <a:effectRef idx="1">
            <a:schemeClr val="accent1"/>
          </a:effectRef>
          <a:fontRef idx="minor">
            <a:schemeClr val="tx1"/>
          </a:fontRef>
        </p:style>
      </p:cxnSp>
      <p:sp>
        <p:nvSpPr>
          <p:cNvPr id="16" name="TextBox 15"/>
          <p:cNvSpPr txBox="1"/>
          <p:nvPr/>
        </p:nvSpPr>
        <p:spPr>
          <a:xfrm>
            <a:off x="777240" y="3794759"/>
            <a:ext cx="1417320" cy="230832"/>
          </a:xfrm>
          <a:prstGeom prst="rect">
            <a:avLst/>
          </a:prstGeom>
          <a:noFill/>
        </p:spPr>
        <p:txBody>
          <a:bodyPr wrap="square" lIns="0" tIns="0" rIns="0" bIns="0" anchor="t">
            <a:spAutoFit/>
          </a:bodyPr>
          <a:lstStyle/>
          <a:p>
            <a:pPr algn="ctr">
              <a:spcBef>
                <a:spcPts val="0"/>
              </a:spcBef>
              <a:spcAft>
                <a:spcPts val="0"/>
              </a:spcAft>
            </a:pPr>
            <a:r>
              <a:rPr sz="1500" b="1" dirty="0">
                <a:latin typeface="Arial"/>
              </a:rPr>
              <a:t>Sustainability</a:t>
            </a:r>
          </a:p>
        </p:txBody>
      </p:sp>
      <p:sp>
        <p:nvSpPr>
          <p:cNvPr id="17" name="TextBox 16"/>
          <p:cNvSpPr txBox="1"/>
          <p:nvPr/>
        </p:nvSpPr>
        <p:spPr>
          <a:xfrm>
            <a:off x="2423160" y="3794759"/>
            <a:ext cx="4114800" cy="546240"/>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600" b="0" dirty="0">
                <a:latin typeface="Aptos"/>
              </a:rPr>
              <a:t>Prevention can reduce future treatment demand and support long term value.</a:t>
            </a:r>
          </a:p>
        </p:txBody>
      </p:sp>
      <p:sp>
        <p:nvSpPr>
          <p:cNvPr id="18" name="TextBox 17"/>
          <p:cNvSpPr txBox="1"/>
          <p:nvPr/>
        </p:nvSpPr>
        <p:spPr>
          <a:xfrm>
            <a:off x="6995160" y="3794759"/>
            <a:ext cx="3840480" cy="546240"/>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600" b="0" dirty="0">
                <a:latin typeface="Aptos"/>
              </a:rPr>
              <a:t>Long term value depends on behaviour change after the nine</a:t>
            </a:r>
            <a:r>
              <a:rPr lang="en-US" sz="1600" b="0" dirty="0">
                <a:latin typeface="Aptos"/>
              </a:rPr>
              <a:t>-</a:t>
            </a:r>
            <a:r>
              <a:rPr sz="1600" b="0" dirty="0">
                <a:latin typeface="Aptos"/>
              </a:rPr>
              <a:t>month programme.</a:t>
            </a:r>
          </a:p>
        </p:txBody>
      </p:sp>
      <p:cxnSp>
        <p:nvCxnSpPr>
          <p:cNvPr id="19" name="Connector 18"/>
          <p:cNvCxnSpPr/>
          <p:nvPr/>
        </p:nvCxnSpPr>
        <p:spPr>
          <a:xfrm>
            <a:off x="777240" y="4507992"/>
            <a:ext cx="10287000" cy="0"/>
          </a:xfrm>
          <a:prstGeom prst="line">
            <a:avLst/>
          </a:prstGeom>
          <a:ln w="10160">
            <a:solidFill>
              <a:srgbClr val="E0E6EC"/>
            </a:solidFill>
          </a:ln>
        </p:spPr>
        <p:style>
          <a:lnRef idx="2">
            <a:schemeClr val="accent1"/>
          </a:lnRef>
          <a:fillRef idx="0">
            <a:schemeClr val="accent1"/>
          </a:fillRef>
          <a:effectRef idx="1">
            <a:schemeClr val="accent1"/>
          </a:effectRef>
          <a:fontRef idx="minor">
            <a:schemeClr val="tx1"/>
          </a:fontRef>
        </p:style>
      </p:cxnSp>
      <p:sp>
        <p:nvSpPr>
          <p:cNvPr id="20" name="TextBox 19"/>
          <p:cNvSpPr txBox="1"/>
          <p:nvPr/>
        </p:nvSpPr>
        <p:spPr>
          <a:xfrm>
            <a:off x="777240" y="4754879"/>
            <a:ext cx="1417320" cy="461665"/>
          </a:xfrm>
          <a:prstGeom prst="rect">
            <a:avLst/>
          </a:prstGeom>
          <a:noFill/>
        </p:spPr>
        <p:txBody>
          <a:bodyPr wrap="square" lIns="0" tIns="0" rIns="0" bIns="0" anchor="t">
            <a:spAutoFit/>
          </a:bodyPr>
          <a:lstStyle/>
          <a:p>
            <a:pPr algn="ctr">
              <a:spcBef>
                <a:spcPts val="0"/>
              </a:spcBef>
              <a:spcAft>
                <a:spcPts val="0"/>
              </a:spcAft>
            </a:pPr>
            <a:r>
              <a:rPr sz="1500" b="1" dirty="0">
                <a:latin typeface="Arial"/>
              </a:rPr>
              <a:t>Evidence quality</a:t>
            </a:r>
          </a:p>
        </p:txBody>
      </p:sp>
      <p:sp>
        <p:nvSpPr>
          <p:cNvPr id="21" name="TextBox 20"/>
          <p:cNvSpPr txBox="1"/>
          <p:nvPr/>
        </p:nvSpPr>
        <p:spPr>
          <a:xfrm>
            <a:off x="2423160" y="4754879"/>
            <a:ext cx="4114800" cy="546240"/>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600" b="0" dirty="0">
                <a:latin typeface="Aptos"/>
              </a:rPr>
              <a:t>National data and qualitative studies provide strong real</a:t>
            </a:r>
            <a:r>
              <a:rPr lang="en-US" sz="1600" b="0" dirty="0">
                <a:latin typeface="Aptos"/>
              </a:rPr>
              <a:t>-</a:t>
            </a:r>
            <a:r>
              <a:rPr sz="1600" b="0" dirty="0">
                <a:latin typeface="Aptos"/>
              </a:rPr>
              <a:t>world evidence.</a:t>
            </a:r>
          </a:p>
        </p:txBody>
      </p:sp>
      <p:sp>
        <p:nvSpPr>
          <p:cNvPr id="22" name="TextBox 21"/>
          <p:cNvSpPr txBox="1"/>
          <p:nvPr/>
        </p:nvSpPr>
        <p:spPr>
          <a:xfrm>
            <a:off x="6995160" y="4754879"/>
            <a:ext cx="3840480" cy="546240"/>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600" b="0" dirty="0">
                <a:latin typeface="Aptos"/>
              </a:rPr>
              <a:t>Observational designs and self selection limit causal certainty.</a:t>
            </a:r>
          </a:p>
        </p:txBody>
      </p:sp>
      <p:cxnSp>
        <p:nvCxnSpPr>
          <p:cNvPr id="23" name="Connector 22"/>
          <p:cNvCxnSpPr/>
          <p:nvPr/>
        </p:nvCxnSpPr>
        <p:spPr>
          <a:xfrm>
            <a:off x="777240" y="5468112"/>
            <a:ext cx="10287000" cy="0"/>
          </a:xfrm>
          <a:prstGeom prst="line">
            <a:avLst/>
          </a:prstGeom>
          <a:ln w="10160">
            <a:solidFill>
              <a:srgbClr val="E0E6EC"/>
            </a:solidFill>
          </a:ln>
        </p:spPr>
        <p:style>
          <a:lnRef idx="2">
            <a:schemeClr val="accent1"/>
          </a:lnRef>
          <a:fillRef idx="0">
            <a:schemeClr val="accent1"/>
          </a:fillRef>
          <a:effectRef idx="1">
            <a:schemeClr val="accent1"/>
          </a:effectRef>
          <a:fontRef idx="minor">
            <a:schemeClr val="tx1"/>
          </a:fontRef>
        </p:style>
      </p:cxnSp>
      <p:sp>
        <p:nvSpPr>
          <p:cNvPr id="24" name="TextBox 23"/>
          <p:cNvSpPr txBox="1"/>
          <p:nvPr/>
        </p:nvSpPr>
        <p:spPr>
          <a:xfrm>
            <a:off x="658368" y="6428232"/>
            <a:ext cx="10515600" cy="184666"/>
          </a:xfrm>
          <a:prstGeom prst="rect">
            <a:avLst/>
          </a:prstGeom>
          <a:noFill/>
        </p:spPr>
        <p:txBody>
          <a:bodyPr wrap="square" lIns="0" tIns="0" rIns="0" bIns="0" anchor="t">
            <a:spAutoFit/>
          </a:bodyPr>
          <a:lstStyle/>
          <a:p>
            <a:pPr algn="ctr">
              <a:spcBef>
                <a:spcPts val="0"/>
              </a:spcBef>
              <a:spcAft>
                <a:spcPts val="0"/>
              </a:spcAft>
            </a:pPr>
            <a:r>
              <a:rPr sz="1200" b="0" dirty="0">
                <a:latin typeface="Arial"/>
              </a:rPr>
              <a:t>Bower et al., 2025; Chatzi et al., 2023; Higgs et al., 2026</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270248" y="234964"/>
            <a:ext cx="7223760" cy="502920"/>
          </a:xfrm>
          <a:prstGeom prst="rect">
            <a:avLst/>
          </a:prstGeom>
          <a:noFill/>
        </p:spPr>
        <p:txBody>
          <a:bodyPr wrap="square" lIns="0" tIns="0" rIns="0" bIns="0" anchor="t">
            <a:spAutoFit/>
          </a:bodyPr>
          <a:lstStyle/>
          <a:p>
            <a:pPr algn="l">
              <a:spcBef>
                <a:spcPts val="0"/>
              </a:spcBef>
              <a:spcAft>
                <a:spcPts val="0"/>
              </a:spcAft>
            </a:pPr>
            <a:r>
              <a:rPr sz="2600" b="1" dirty="0">
                <a:solidFill>
                  <a:srgbClr val="18314E"/>
                </a:solidFill>
                <a:latin typeface="Arial"/>
              </a:rPr>
              <a:t>Recommendations</a:t>
            </a:r>
          </a:p>
        </p:txBody>
      </p:sp>
      <p:sp>
        <p:nvSpPr>
          <p:cNvPr id="19" name="TextBox 18"/>
          <p:cNvSpPr txBox="1"/>
          <p:nvPr/>
        </p:nvSpPr>
        <p:spPr>
          <a:xfrm>
            <a:off x="658368" y="6428232"/>
            <a:ext cx="10515600" cy="184666"/>
          </a:xfrm>
          <a:prstGeom prst="rect">
            <a:avLst/>
          </a:prstGeom>
          <a:noFill/>
        </p:spPr>
        <p:txBody>
          <a:bodyPr wrap="square" lIns="0" tIns="0" rIns="0" bIns="0" anchor="t">
            <a:spAutoFit/>
          </a:bodyPr>
          <a:lstStyle/>
          <a:p>
            <a:pPr algn="ctr">
              <a:spcBef>
                <a:spcPts val="0"/>
              </a:spcBef>
              <a:spcAft>
                <a:spcPts val="0"/>
              </a:spcAft>
            </a:pPr>
            <a:r>
              <a:rPr sz="1200" b="0" dirty="0">
                <a:latin typeface="Arial"/>
              </a:rPr>
              <a:t>Great Britain, 2022; Bower et al., 2025; Chatzi et al., 2023; Department of Health and Social Care, 2025</a:t>
            </a:r>
          </a:p>
        </p:txBody>
      </p:sp>
      <p:sp>
        <p:nvSpPr>
          <p:cNvPr id="20" name="TextBox 19"/>
          <p:cNvSpPr txBox="1"/>
          <p:nvPr/>
        </p:nvSpPr>
        <p:spPr>
          <a:xfrm>
            <a:off x="571500" y="1552146"/>
            <a:ext cx="502920" cy="411480"/>
          </a:xfrm>
          <a:prstGeom prst="rect">
            <a:avLst/>
          </a:prstGeom>
          <a:noFill/>
        </p:spPr>
        <p:txBody>
          <a:bodyPr wrap="square" anchor="t">
            <a:spAutoFit/>
          </a:bodyPr>
          <a:lstStyle/>
          <a:p>
            <a:pPr algn="l"/>
            <a:r>
              <a:rPr sz="1800" b="1" dirty="0">
                <a:solidFill>
                  <a:srgbClr val="00AABE"/>
                </a:solidFill>
                <a:latin typeface="Arial"/>
              </a:rPr>
              <a:t>01</a:t>
            </a:r>
          </a:p>
        </p:txBody>
      </p:sp>
      <p:sp>
        <p:nvSpPr>
          <p:cNvPr id="21" name="TextBox 20"/>
          <p:cNvSpPr txBox="1"/>
          <p:nvPr/>
        </p:nvSpPr>
        <p:spPr>
          <a:xfrm>
            <a:off x="1234440" y="1524199"/>
            <a:ext cx="2468880" cy="514372"/>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500" b="1" dirty="0">
                <a:solidFill>
                  <a:srgbClr val="213649"/>
                </a:solidFill>
                <a:latin typeface="Aptos"/>
              </a:rPr>
              <a:t>Integrated Care Boards and local providers</a:t>
            </a:r>
          </a:p>
        </p:txBody>
      </p:sp>
      <p:sp>
        <p:nvSpPr>
          <p:cNvPr id="22" name="TextBox 21"/>
          <p:cNvSpPr txBox="1"/>
          <p:nvPr/>
        </p:nvSpPr>
        <p:spPr>
          <a:xfrm>
            <a:off x="3794760" y="1488340"/>
            <a:ext cx="2514600" cy="514372"/>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500" b="1" dirty="0">
                <a:solidFill>
                  <a:srgbClr val="1CB1B7"/>
                </a:solidFill>
                <a:latin typeface="Aptos"/>
              </a:rPr>
              <a:t>Improve retention in low completion areas</a:t>
            </a:r>
          </a:p>
        </p:txBody>
      </p:sp>
      <p:sp>
        <p:nvSpPr>
          <p:cNvPr id="23" name="TextBox 22"/>
          <p:cNvSpPr txBox="1"/>
          <p:nvPr/>
        </p:nvSpPr>
        <p:spPr>
          <a:xfrm>
            <a:off x="6537960" y="1137553"/>
            <a:ext cx="4754880" cy="1109471"/>
          </a:xfrm>
          <a:prstGeom prst="rect">
            <a:avLst/>
          </a:prstGeom>
          <a:noFill/>
        </p:spPr>
        <p:txBody>
          <a:bodyPr wrap="square" lIns="18288" tIns="18288" rIns="18288" bIns="18288" anchor="t">
            <a:spAutoFit/>
          </a:bodyPr>
          <a:lstStyle/>
          <a:p>
            <a:pPr algn="just">
              <a:lnSpc>
                <a:spcPct val="150000"/>
              </a:lnSpc>
              <a:spcBef>
                <a:spcPts val="0"/>
              </a:spcBef>
              <a:spcAft>
                <a:spcPts val="0"/>
              </a:spcAft>
            </a:pPr>
            <a:r>
              <a:rPr sz="1600" b="0" dirty="0">
                <a:latin typeface="Aptos"/>
              </a:rPr>
              <a:t>Offer evening and weekend sessions, translated materials, culturally relevant dietary support and outreach through trusted community organisations.</a:t>
            </a:r>
          </a:p>
        </p:txBody>
      </p:sp>
      <p:sp>
        <p:nvSpPr>
          <p:cNvPr id="24" name="Rectangle 23"/>
          <p:cNvSpPr/>
          <p:nvPr/>
        </p:nvSpPr>
        <p:spPr>
          <a:xfrm>
            <a:off x="685800" y="2423160"/>
            <a:ext cx="10652760" cy="10972"/>
          </a:xfrm>
          <a:prstGeom prst="rect">
            <a:avLst/>
          </a:prstGeom>
          <a:solidFill>
            <a:srgbClr val="DCE2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571500" y="2985420"/>
            <a:ext cx="502920" cy="411480"/>
          </a:xfrm>
          <a:prstGeom prst="rect">
            <a:avLst/>
          </a:prstGeom>
          <a:noFill/>
        </p:spPr>
        <p:txBody>
          <a:bodyPr wrap="square" anchor="t">
            <a:spAutoFit/>
          </a:bodyPr>
          <a:lstStyle/>
          <a:p>
            <a:pPr algn="l"/>
            <a:r>
              <a:rPr sz="1800" b="1" dirty="0">
                <a:solidFill>
                  <a:srgbClr val="6756D6"/>
                </a:solidFill>
                <a:latin typeface="Arial"/>
              </a:rPr>
              <a:t>02</a:t>
            </a:r>
          </a:p>
        </p:txBody>
      </p:sp>
      <p:sp>
        <p:nvSpPr>
          <p:cNvPr id="26" name="TextBox 25"/>
          <p:cNvSpPr txBox="1"/>
          <p:nvPr/>
        </p:nvSpPr>
        <p:spPr>
          <a:xfrm>
            <a:off x="1211580" y="2977899"/>
            <a:ext cx="2468880" cy="514372"/>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500" b="1" dirty="0">
                <a:solidFill>
                  <a:srgbClr val="213649"/>
                </a:solidFill>
                <a:latin typeface="Aptos"/>
              </a:rPr>
              <a:t>NHS England and programme providers</a:t>
            </a:r>
          </a:p>
        </p:txBody>
      </p:sp>
      <p:sp>
        <p:nvSpPr>
          <p:cNvPr id="27" name="TextBox 26"/>
          <p:cNvSpPr txBox="1"/>
          <p:nvPr/>
        </p:nvSpPr>
        <p:spPr>
          <a:xfrm>
            <a:off x="3703320" y="2937879"/>
            <a:ext cx="2697480" cy="756746"/>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500" b="1" dirty="0">
                <a:solidFill>
                  <a:srgbClr val="1CB1B7"/>
                </a:solidFill>
                <a:latin typeface="Aptos"/>
              </a:rPr>
              <a:t>Allow movement between digital and face to face support</a:t>
            </a:r>
          </a:p>
        </p:txBody>
      </p:sp>
      <p:sp>
        <p:nvSpPr>
          <p:cNvPr id="28" name="TextBox 27"/>
          <p:cNvSpPr txBox="1"/>
          <p:nvPr/>
        </p:nvSpPr>
        <p:spPr>
          <a:xfrm>
            <a:off x="6537960" y="2697480"/>
            <a:ext cx="4754880" cy="1109471"/>
          </a:xfrm>
          <a:prstGeom prst="rect">
            <a:avLst/>
          </a:prstGeom>
          <a:noFill/>
        </p:spPr>
        <p:txBody>
          <a:bodyPr wrap="square" lIns="18288" tIns="18288" rIns="18288" bIns="18288" anchor="t">
            <a:spAutoFit/>
          </a:bodyPr>
          <a:lstStyle/>
          <a:p>
            <a:pPr algn="just">
              <a:lnSpc>
                <a:spcPct val="150000"/>
              </a:lnSpc>
              <a:spcBef>
                <a:spcPts val="0"/>
              </a:spcBef>
              <a:spcAft>
                <a:spcPts val="0"/>
              </a:spcAft>
            </a:pPr>
            <a:r>
              <a:rPr sz="1600" b="0" dirty="0">
                <a:latin typeface="Aptos"/>
              </a:rPr>
              <a:t>Check digital access at referral and let participants switch format when work, care or access needs change.</a:t>
            </a:r>
          </a:p>
        </p:txBody>
      </p:sp>
      <p:sp>
        <p:nvSpPr>
          <p:cNvPr id="29" name="Rectangle 28"/>
          <p:cNvSpPr/>
          <p:nvPr/>
        </p:nvSpPr>
        <p:spPr>
          <a:xfrm>
            <a:off x="658368" y="3935045"/>
            <a:ext cx="10652760" cy="10972"/>
          </a:xfrm>
          <a:prstGeom prst="rect">
            <a:avLst/>
          </a:prstGeom>
          <a:solidFill>
            <a:srgbClr val="DCE2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652780" y="4575908"/>
            <a:ext cx="502920" cy="411480"/>
          </a:xfrm>
          <a:prstGeom prst="rect">
            <a:avLst/>
          </a:prstGeom>
          <a:noFill/>
        </p:spPr>
        <p:txBody>
          <a:bodyPr wrap="square" anchor="t">
            <a:spAutoFit/>
          </a:bodyPr>
          <a:lstStyle/>
          <a:p>
            <a:pPr algn="l"/>
            <a:r>
              <a:rPr sz="1800" b="1" dirty="0">
                <a:solidFill>
                  <a:srgbClr val="EF6056"/>
                </a:solidFill>
                <a:latin typeface="Arial"/>
              </a:rPr>
              <a:t>03</a:t>
            </a:r>
          </a:p>
        </p:txBody>
      </p:sp>
      <p:sp>
        <p:nvSpPr>
          <p:cNvPr id="31" name="TextBox 30"/>
          <p:cNvSpPr txBox="1"/>
          <p:nvPr/>
        </p:nvSpPr>
        <p:spPr>
          <a:xfrm>
            <a:off x="1417320" y="4569292"/>
            <a:ext cx="2468880" cy="514372"/>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500" b="1" dirty="0">
                <a:solidFill>
                  <a:srgbClr val="213649"/>
                </a:solidFill>
                <a:latin typeface="Aptos"/>
              </a:rPr>
              <a:t>NHS England and Integrated Care Boards</a:t>
            </a:r>
          </a:p>
        </p:txBody>
      </p:sp>
      <p:sp>
        <p:nvSpPr>
          <p:cNvPr id="32" name="TextBox 31"/>
          <p:cNvSpPr txBox="1"/>
          <p:nvPr/>
        </p:nvSpPr>
        <p:spPr>
          <a:xfrm>
            <a:off x="3886200" y="4524858"/>
            <a:ext cx="2514600" cy="514372"/>
          </a:xfrm>
          <a:prstGeom prst="rect">
            <a:avLst/>
          </a:prstGeom>
          <a:noFill/>
        </p:spPr>
        <p:txBody>
          <a:bodyPr wrap="square" lIns="18288" tIns="18288" rIns="18288" bIns="18288" anchor="t">
            <a:spAutoFit/>
          </a:bodyPr>
          <a:lstStyle/>
          <a:p>
            <a:pPr algn="ctr">
              <a:lnSpc>
                <a:spcPct val="105000"/>
              </a:lnSpc>
              <a:spcBef>
                <a:spcPts val="0"/>
              </a:spcBef>
              <a:spcAft>
                <a:spcPts val="0"/>
              </a:spcAft>
            </a:pPr>
            <a:r>
              <a:rPr sz="1500" b="1" dirty="0">
                <a:solidFill>
                  <a:srgbClr val="DE665C"/>
                </a:solidFill>
                <a:latin typeface="Aptos"/>
              </a:rPr>
              <a:t>Report outcomes by population group</a:t>
            </a:r>
          </a:p>
        </p:txBody>
      </p:sp>
      <p:sp>
        <p:nvSpPr>
          <p:cNvPr id="33" name="TextBox 32"/>
          <p:cNvSpPr txBox="1"/>
          <p:nvPr/>
        </p:nvSpPr>
        <p:spPr>
          <a:xfrm>
            <a:off x="6583680" y="4310359"/>
            <a:ext cx="4754880" cy="1109471"/>
          </a:xfrm>
          <a:prstGeom prst="rect">
            <a:avLst/>
          </a:prstGeom>
          <a:noFill/>
        </p:spPr>
        <p:txBody>
          <a:bodyPr wrap="square" lIns="18288" tIns="18288" rIns="18288" bIns="18288" anchor="t">
            <a:spAutoFit/>
          </a:bodyPr>
          <a:lstStyle/>
          <a:p>
            <a:pPr algn="just">
              <a:lnSpc>
                <a:spcPct val="150000"/>
              </a:lnSpc>
              <a:spcBef>
                <a:spcPts val="0"/>
              </a:spcBef>
              <a:spcAft>
                <a:spcPts val="0"/>
              </a:spcAft>
            </a:pPr>
            <a:r>
              <a:rPr sz="1600" b="0" dirty="0">
                <a:latin typeface="Aptos"/>
              </a:rPr>
              <a:t>Publish uptake, completion, HbA1c and diabetes incidence by deprivation, ethnicity, age and disability over longer follow up.</a:t>
            </a:r>
          </a:p>
        </p:txBody>
      </p:sp>
      <p:sp>
        <p:nvSpPr>
          <p:cNvPr id="34" name="Rectangle 33"/>
          <p:cNvSpPr/>
          <p:nvPr/>
        </p:nvSpPr>
        <p:spPr>
          <a:xfrm>
            <a:off x="685800" y="5531155"/>
            <a:ext cx="10652760" cy="10972"/>
          </a:xfrm>
          <a:prstGeom prst="rect">
            <a:avLst/>
          </a:prstGeom>
          <a:solidFill>
            <a:srgbClr val="DCE2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036568" y="396606"/>
            <a:ext cx="7223760" cy="502920"/>
          </a:xfrm>
          <a:prstGeom prst="rect">
            <a:avLst/>
          </a:prstGeom>
          <a:noFill/>
        </p:spPr>
        <p:txBody>
          <a:bodyPr wrap="square" lIns="0" tIns="0" rIns="0" bIns="0" anchor="t">
            <a:spAutoFit/>
          </a:bodyPr>
          <a:lstStyle/>
          <a:p>
            <a:pPr algn="l">
              <a:spcBef>
                <a:spcPts val="0"/>
              </a:spcBef>
              <a:spcAft>
                <a:spcPts val="0"/>
              </a:spcAft>
            </a:pPr>
            <a:r>
              <a:rPr sz="2600" b="1" dirty="0">
                <a:solidFill>
                  <a:srgbClr val="18314E"/>
                </a:solidFill>
                <a:latin typeface="Arial"/>
              </a:rPr>
              <a:t>Conclusion</a:t>
            </a:r>
          </a:p>
        </p:txBody>
      </p:sp>
      <p:sp>
        <p:nvSpPr>
          <p:cNvPr id="3" name="Rectangle 2"/>
          <p:cNvSpPr/>
          <p:nvPr/>
        </p:nvSpPr>
        <p:spPr>
          <a:xfrm>
            <a:off x="4125468" y="801816"/>
            <a:ext cx="1703324" cy="75938"/>
          </a:xfrm>
          <a:prstGeom prst="rect">
            <a:avLst/>
          </a:prstGeom>
          <a:solidFill>
            <a:srgbClr val="33BE8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4" name="Picture 3" descr="pptcrop_7635571.jpg"/>
          <p:cNvPicPr>
            <a:picLocks noChangeAspect="1"/>
          </p:cNvPicPr>
          <p:nvPr/>
        </p:nvPicPr>
        <p:blipFill>
          <a:blip r:embed="rId3"/>
          <a:stretch>
            <a:fillRect/>
          </a:stretch>
        </p:blipFill>
        <p:spPr>
          <a:xfrm>
            <a:off x="6812280" y="1143000"/>
            <a:ext cx="4754880" cy="5212080"/>
          </a:xfrm>
          <a:prstGeom prst="rect">
            <a:avLst/>
          </a:prstGeom>
        </p:spPr>
      </p:pic>
      <p:sp>
        <p:nvSpPr>
          <p:cNvPr id="5" name="Rectangle 4"/>
          <p:cNvSpPr/>
          <p:nvPr/>
        </p:nvSpPr>
        <p:spPr>
          <a:xfrm>
            <a:off x="393192" y="2013642"/>
            <a:ext cx="64008" cy="475488"/>
          </a:xfrm>
          <a:prstGeom prst="rect">
            <a:avLst/>
          </a:prstGeom>
          <a:solidFill>
            <a:srgbClr val="0AB8C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624840" y="1813184"/>
            <a:ext cx="5813552" cy="784061"/>
          </a:xfrm>
          <a:prstGeom prst="rect">
            <a:avLst/>
          </a:prstGeom>
          <a:noFill/>
        </p:spPr>
        <p:txBody>
          <a:bodyPr wrap="square" lIns="18288" tIns="18288" rIns="18288" bIns="18288" anchor="t">
            <a:spAutoFit/>
          </a:bodyPr>
          <a:lstStyle/>
          <a:p>
            <a:pPr algn="just">
              <a:lnSpc>
                <a:spcPct val="150000"/>
              </a:lnSpc>
              <a:spcBef>
                <a:spcPts val="0"/>
              </a:spcBef>
              <a:spcAft>
                <a:spcPts val="0"/>
              </a:spcAft>
            </a:pPr>
            <a:r>
              <a:rPr sz="1700" b="0" dirty="0">
                <a:solidFill>
                  <a:srgbClr val="213649"/>
                </a:solidFill>
                <a:latin typeface="Aptos"/>
              </a:rPr>
              <a:t>Healthier You combines early risk identification with structured behaviour change support.</a:t>
            </a:r>
          </a:p>
        </p:txBody>
      </p:sp>
      <p:sp>
        <p:nvSpPr>
          <p:cNvPr id="7" name="Rectangle 6"/>
          <p:cNvSpPr/>
          <p:nvPr/>
        </p:nvSpPr>
        <p:spPr>
          <a:xfrm>
            <a:off x="379476" y="3006810"/>
            <a:ext cx="64008" cy="475488"/>
          </a:xfrm>
          <a:prstGeom prst="rect">
            <a:avLst/>
          </a:prstGeom>
          <a:solidFill>
            <a:srgbClr val="33BE8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658368" y="2783087"/>
            <a:ext cx="5780024" cy="784061"/>
          </a:xfrm>
          <a:prstGeom prst="rect">
            <a:avLst/>
          </a:prstGeom>
          <a:noFill/>
        </p:spPr>
        <p:txBody>
          <a:bodyPr wrap="square" lIns="18288" tIns="18288" rIns="18288" bIns="18288" anchor="t">
            <a:spAutoFit/>
          </a:bodyPr>
          <a:lstStyle/>
          <a:p>
            <a:pPr algn="just">
              <a:lnSpc>
                <a:spcPct val="150000"/>
              </a:lnSpc>
              <a:spcBef>
                <a:spcPts val="0"/>
              </a:spcBef>
              <a:spcAft>
                <a:spcPts val="0"/>
              </a:spcAft>
            </a:pPr>
            <a:r>
              <a:rPr sz="1700" b="0" dirty="0">
                <a:solidFill>
                  <a:srgbClr val="213649"/>
                </a:solidFill>
                <a:latin typeface="Aptos"/>
              </a:rPr>
              <a:t>Evidence supports lower diabetes incidence and weight loss among programme completers.</a:t>
            </a:r>
          </a:p>
        </p:txBody>
      </p:sp>
      <p:sp>
        <p:nvSpPr>
          <p:cNvPr id="9" name="Rectangle 8"/>
          <p:cNvSpPr/>
          <p:nvPr/>
        </p:nvSpPr>
        <p:spPr>
          <a:xfrm>
            <a:off x="366268" y="3999978"/>
            <a:ext cx="64008" cy="475488"/>
          </a:xfrm>
          <a:prstGeom prst="rect">
            <a:avLst/>
          </a:prstGeom>
          <a:solidFill>
            <a:srgbClr val="FF66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624840" y="3845692"/>
            <a:ext cx="5813552" cy="784061"/>
          </a:xfrm>
          <a:prstGeom prst="rect">
            <a:avLst/>
          </a:prstGeom>
          <a:noFill/>
        </p:spPr>
        <p:txBody>
          <a:bodyPr wrap="square" lIns="18288" tIns="18288" rIns="18288" bIns="18288" anchor="t">
            <a:spAutoFit/>
          </a:bodyPr>
          <a:lstStyle/>
          <a:p>
            <a:pPr algn="just">
              <a:lnSpc>
                <a:spcPct val="150000"/>
              </a:lnSpc>
              <a:spcBef>
                <a:spcPts val="0"/>
              </a:spcBef>
              <a:spcAft>
                <a:spcPts val="0"/>
              </a:spcAft>
            </a:pPr>
            <a:r>
              <a:rPr sz="1700" b="0" dirty="0">
                <a:solidFill>
                  <a:srgbClr val="213649"/>
                </a:solidFill>
                <a:latin typeface="Aptos"/>
              </a:rPr>
              <a:t>National effectiveness does not yet mean equal benefit because completion remains uneven.</a:t>
            </a:r>
          </a:p>
        </p:txBody>
      </p:sp>
      <p:sp>
        <p:nvSpPr>
          <p:cNvPr id="11" name="Rectangle 10"/>
          <p:cNvSpPr/>
          <p:nvPr/>
        </p:nvSpPr>
        <p:spPr>
          <a:xfrm>
            <a:off x="361188" y="5101191"/>
            <a:ext cx="64008" cy="475488"/>
          </a:xfrm>
          <a:prstGeom prst="rect">
            <a:avLst/>
          </a:prstGeom>
          <a:solidFill>
            <a:srgbClr val="6858D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24840" y="4946905"/>
            <a:ext cx="5788152" cy="784061"/>
          </a:xfrm>
          <a:prstGeom prst="rect">
            <a:avLst/>
          </a:prstGeom>
          <a:noFill/>
        </p:spPr>
        <p:txBody>
          <a:bodyPr wrap="square" lIns="18288" tIns="18288" rIns="18288" bIns="18288" anchor="t">
            <a:spAutoFit/>
          </a:bodyPr>
          <a:lstStyle/>
          <a:p>
            <a:pPr algn="just">
              <a:lnSpc>
                <a:spcPct val="150000"/>
              </a:lnSpc>
              <a:spcBef>
                <a:spcPts val="0"/>
              </a:spcBef>
              <a:spcAft>
                <a:spcPts val="0"/>
              </a:spcAft>
            </a:pPr>
            <a:r>
              <a:rPr sz="1700" b="0" dirty="0">
                <a:solidFill>
                  <a:srgbClr val="213649"/>
                </a:solidFill>
                <a:latin typeface="Aptos"/>
              </a:rPr>
              <a:t>Retention, cultural relevance and longer</a:t>
            </a:r>
            <a:r>
              <a:rPr lang="en-US" sz="1700" b="0" dirty="0">
                <a:solidFill>
                  <a:srgbClr val="213649"/>
                </a:solidFill>
                <a:latin typeface="Aptos"/>
              </a:rPr>
              <a:t>-</a:t>
            </a:r>
            <a:r>
              <a:rPr sz="1700" b="0" dirty="0">
                <a:solidFill>
                  <a:srgbClr val="213649"/>
                </a:solidFill>
                <a:latin typeface="Aptos"/>
              </a:rPr>
              <a:t>term monitoring remain the main priorities.</a:t>
            </a:r>
          </a:p>
        </p:txBody>
      </p:sp>
      <p:sp>
        <p:nvSpPr>
          <p:cNvPr id="14" name="TextBox 13"/>
          <p:cNvSpPr txBox="1"/>
          <p:nvPr/>
        </p:nvSpPr>
        <p:spPr>
          <a:xfrm>
            <a:off x="1115568" y="6513314"/>
            <a:ext cx="10515600" cy="184666"/>
          </a:xfrm>
          <a:prstGeom prst="rect">
            <a:avLst/>
          </a:prstGeom>
          <a:noFill/>
        </p:spPr>
        <p:txBody>
          <a:bodyPr wrap="square" lIns="0" tIns="0" rIns="0" bIns="0" anchor="t">
            <a:spAutoFit/>
          </a:bodyPr>
          <a:lstStyle/>
          <a:p>
            <a:pPr algn="just">
              <a:spcBef>
                <a:spcPts val="0"/>
              </a:spcBef>
              <a:spcAft>
                <a:spcPts val="0"/>
              </a:spcAft>
            </a:pPr>
            <a:r>
              <a:rPr sz="1200" b="0" dirty="0">
                <a:latin typeface="Arial"/>
              </a:rPr>
              <a:t>Bower et al., 2025; World Health Organization, 2025; Department of Health and Social Care, 2025</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566928" y="384048"/>
            <a:ext cx="3657600" cy="411480"/>
          </a:xfrm>
          <a:prstGeom prst="rect">
            <a:avLst/>
          </a:prstGeom>
          <a:noFill/>
        </p:spPr>
        <p:txBody>
          <a:bodyPr wrap="square" anchor="t">
            <a:spAutoFit/>
          </a:bodyPr>
          <a:lstStyle/>
          <a:p>
            <a:pPr algn="l">
              <a:spcBef>
                <a:spcPts val="0"/>
              </a:spcBef>
              <a:spcAft>
                <a:spcPts val="0"/>
              </a:spcAft>
            </a:pPr>
            <a:r>
              <a:rPr sz="2700" b="1">
                <a:solidFill>
                  <a:srgbClr val="15304A"/>
                </a:solidFill>
                <a:latin typeface="Arial"/>
              </a:rPr>
              <a:t>References</a:t>
            </a:r>
          </a:p>
        </p:txBody>
      </p:sp>
      <p:sp>
        <p:nvSpPr>
          <p:cNvPr id="3" name="Rectangle 2"/>
          <p:cNvSpPr/>
          <p:nvPr/>
        </p:nvSpPr>
        <p:spPr>
          <a:xfrm>
            <a:off x="566928" y="932688"/>
            <a:ext cx="1973072" cy="45720"/>
          </a:xfrm>
          <a:prstGeom prst="rect">
            <a:avLst/>
          </a:prstGeom>
          <a:solidFill>
            <a:srgbClr val="EF6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15900" y="1234440"/>
            <a:ext cx="11633200" cy="4899803"/>
          </a:xfrm>
          <a:prstGeom prst="rect">
            <a:avLst/>
          </a:prstGeom>
          <a:noFill/>
        </p:spPr>
        <p:txBody>
          <a:bodyPr wrap="square" lIns="9144" tIns="9144" rIns="9144" bIns="9144">
            <a:spAutoFit/>
          </a:bodyPr>
          <a:lstStyle/>
          <a:p>
            <a:pPr marL="171450" indent="-171450" algn="just">
              <a:lnSpc>
                <a:spcPct val="98000"/>
              </a:lnSpc>
              <a:spcBef>
                <a:spcPts val="0"/>
              </a:spcBef>
              <a:spcAft>
                <a:spcPts val="250"/>
              </a:spcAft>
              <a:buFont typeface="Arial" panose="020B0604020202020204" pitchFamily="34" charset="0"/>
              <a:buChar char="•"/>
            </a:pPr>
            <a:r>
              <a:rPr sz="1200" i="0" dirty="0">
                <a:solidFill>
                  <a:srgbClr val="52606C"/>
                </a:solidFill>
                <a:latin typeface="Aptos"/>
              </a:rPr>
              <a:t>Bower, P. et al. (2025) ‘The effectiveness and cost effectiveness of the NHS Diabetes Prevention Programme NHS DPP: the DIPLOMA long term multimethod assessment’, </a:t>
            </a:r>
            <a:r>
              <a:rPr sz="1200" i="1" dirty="0">
                <a:solidFill>
                  <a:srgbClr val="52606C"/>
                </a:solidFill>
                <a:latin typeface="Aptos"/>
              </a:rPr>
              <a:t>Health and Social Care Delivery Research</a:t>
            </a:r>
            <a:r>
              <a:rPr sz="1200" i="0" dirty="0">
                <a:solidFill>
                  <a:srgbClr val="52606C"/>
                </a:solidFill>
                <a:latin typeface="Aptos"/>
              </a:rPr>
              <a:t> , 13(19), pp. 1–47. </a:t>
            </a:r>
            <a:r>
              <a:rPr sz="1200" i="0" dirty="0" err="1">
                <a:solidFill>
                  <a:srgbClr val="52606C"/>
                </a:solidFill>
                <a:latin typeface="Aptos"/>
              </a:rPr>
              <a:t>doi</a:t>
            </a:r>
            <a:r>
              <a:rPr sz="1200" i="0" dirty="0">
                <a:solidFill>
                  <a:srgbClr val="52606C"/>
                </a:solidFill>
                <a:latin typeface="Aptos"/>
              </a:rPr>
              <a:t>: 10.3310/MWKJ5102.</a:t>
            </a:r>
          </a:p>
          <a:p>
            <a:pPr marL="171450" indent="-171450" algn="just">
              <a:lnSpc>
                <a:spcPct val="98000"/>
              </a:lnSpc>
              <a:spcBef>
                <a:spcPts val="0"/>
              </a:spcBef>
              <a:spcAft>
                <a:spcPts val="250"/>
              </a:spcAft>
              <a:buFont typeface="Arial" panose="020B0604020202020204" pitchFamily="34" charset="0"/>
              <a:buChar char="•"/>
            </a:pPr>
            <a:r>
              <a:rPr sz="1200" i="0" dirty="0">
                <a:solidFill>
                  <a:srgbClr val="52606C"/>
                </a:solidFill>
                <a:latin typeface="Aptos"/>
              </a:rPr>
              <a:t>Chatzi, G. et al. (2023) ‘Could diabetes prevention </a:t>
            </a:r>
            <a:r>
              <a:rPr sz="1200" i="0" dirty="0" err="1">
                <a:solidFill>
                  <a:srgbClr val="52606C"/>
                </a:solidFill>
                <a:latin typeface="Aptos"/>
              </a:rPr>
              <a:t>programmes</a:t>
            </a:r>
            <a:r>
              <a:rPr sz="1200" i="0" dirty="0">
                <a:solidFill>
                  <a:srgbClr val="52606C"/>
                </a:solidFill>
                <a:latin typeface="Aptos"/>
              </a:rPr>
              <a:t> result in the widening of sociodemographic inequalities in type 2 diabetes?’, </a:t>
            </a:r>
            <a:r>
              <a:rPr sz="1200" i="1" dirty="0">
                <a:solidFill>
                  <a:srgbClr val="52606C"/>
                </a:solidFill>
                <a:latin typeface="Aptos"/>
              </a:rPr>
              <a:t>Journal of Epidemiology and Community Health</a:t>
            </a:r>
            <a:r>
              <a:rPr sz="1200" i="0" dirty="0">
                <a:solidFill>
                  <a:srgbClr val="52606C"/>
                </a:solidFill>
                <a:latin typeface="Aptos"/>
              </a:rPr>
              <a:t> , 77(9), pp. 565–570. </a:t>
            </a:r>
            <a:r>
              <a:rPr sz="1200" i="0" dirty="0" err="1">
                <a:solidFill>
                  <a:srgbClr val="52606C"/>
                </a:solidFill>
                <a:latin typeface="Aptos"/>
              </a:rPr>
              <a:t>doi</a:t>
            </a:r>
            <a:r>
              <a:rPr sz="1200" i="0" dirty="0">
                <a:solidFill>
                  <a:srgbClr val="52606C"/>
                </a:solidFill>
                <a:latin typeface="Aptos"/>
              </a:rPr>
              <a:t>: 10.1136/jech-2022-219654.</a:t>
            </a:r>
          </a:p>
          <a:p>
            <a:pPr marL="171450" indent="-171450" algn="just">
              <a:lnSpc>
                <a:spcPct val="98000"/>
              </a:lnSpc>
              <a:spcBef>
                <a:spcPts val="0"/>
              </a:spcBef>
              <a:spcAft>
                <a:spcPts val="250"/>
              </a:spcAft>
              <a:buFont typeface="Arial" panose="020B0604020202020204" pitchFamily="34" charset="0"/>
              <a:buChar char="•"/>
            </a:pPr>
            <a:r>
              <a:rPr sz="1200" i="0" dirty="0">
                <a:solidFill>
                  <a:srgbClr val="52606C"/>
                </a:solidFill>
                <a:latin typeface="Aptos"/>
              </a:rPr>
              <a:t>Dahlgren, G. and Whitehead, M. (1991) </a:t>
            </a:r>
            <a:r>
              <a:rPr sz="1200" i="1" dirty="0">
                <a:solidFill>
                  <a:srgbClr val="52606C"/>
                </a:solidFill>
                <a:latin typeface="Aptos"/>
              </a:rPr>
              <a:t>Policies and strategies to promote social equity in health</a:t>
            </a:r>
            <a:r>
              <a:rPr sz="1200" i="0" dirty="0">
                <a:solidFill>
                  <a:srgbClr val="52606C"/>
                </a:solidFill>
                <a:latin typeface="Aptos"/>
              </a:rPr>
              <a:t>. Stockholm: Institute for Futures Studies.</a:t>
            </a:r>
          </a:p>
          <a:p>
            <a:pPr marL="171450" indent="-171450" algn="just">
              <a:lnSpc>
                <a:spcPct val="98000"/>
              </a:lnSpc>
              <a:spcBef>
                <a:spcPts val="0"/>
              </a:spcBef>
              <a:spcAft>
                <a:spcPts val="250"/>
              </a:spcAft>
              <a:buFont typeface="Arial" panose="020B0604020202020204" pitchFamily="34" charset="0"/>
              <a:buChar char="•"/>
            </a:pPr>
            <a:r>
              <a:rPr sz="1200" i="0" dirty="0">
                <a:solidFill>
                  <a:srgbClr val="52606C"/>
                </a:solidFill>
                <a:latin typeface="Aptos"/>
              </a:rPr>
              <a:t>Department of Health and Social Care (2025) </a:t>
            </a:r>
            <a:r>
              <a:rPr sz="1200" i="1" dirty="0">
                <a:solidFill>
                  <a:srgbClr val="52606C"/>
                </a:solidFill>
                <a:latin typeface="Aptos"/>
              </a:rPr>
              <a:t>Fit for the future: 10 Year Health Plan for England</a:t>
            </a:r>
            <a:r>
              <a:rPr sz="1200" i="0" dirty="0">
                <a:solidFill>
                  <a:srgbClr val="52606C"/>
                </a:solidFill>
                <a:latin typeface="Aptos"/>
              </a:rPr>
              <a:t>. London: DHSC. Available at: https://www.gov.uk/government/publications/10-year-health-plan-for-england-fit-for-the-future (Accessed: 8 October 2026).</a:t>
            </a:r>
          </a:p>
          <a:p>
            <a:pPr marL="171450" indent="-171450" algn="just">
              <a:lnSpc>
                <a:spcPct val="98000"/>
              </a:lnSpc>
              <a:spcBef>
                <a:spcPts val="0"/>
              </a:spcBef>
              <a:spcAft>
                <a:spcPts val="250"/>
              </a:spcAft>
              <a:buFont typeface="Arial" panose="020B0604020202020204" pitchFamily="34" charset="0"/>
              <a:buChar char="•"/>
            </a:pPr>
            <a:r>
              <a:rPr sz="1200" i="0" dirty="0">
                <a:solidFill>
                  <a:srgbClr val="52606C"/>
                </a:solidFill>
                <a:latin typeface="Aptos"/>
              </a:rPr>
              <a:t>Engel, G.L. (1977) ‘The need for a new medical model: a challenge for biomedicine’, </a:t>
            </a:r>
            <a:r>
              <a:rPr sz="1200" i="1" dirty="0">
                <a:solidFill>
                  <a:srgbClr val="52606C"/>
                </a:solidFill>
                <a:latin typeface="Aptos"/>
              </a:rPr>
              <a:t>Science</a:t>
            </a:r>
            <a:r>
              <a:rPr sz="1200" i="0" dirty="0">
                <a:solidFill>
                  <a:srgbClr val="52606C"/>
                </a:solidFill>
                <a:latin typeface="Aptos"/>
              </a:rPr>
              <a:t> , 196(4286), pp. 129–136.</a:t>
            </a:r>
          </a:p>
          <a:p>
            <a:pPr marL="171450" indent="-171450" algn="just">
              <a:lnSpc>
                <a:spcPct val="98000"/>
              </a:lnSpc>
              <a:spcBef>
                <a:spcPts val="0"/>
              </a:spcBef>
              <a:spcAft>
                <a:spcPts val="250"/>
              </a:spcAft>
              <a:buFont typeface="Arial" panose="020B0604020202020204" pitchFamily="34" charset="0"/>
              <a:buChar char="•"/>
            </a:pPr>
            <a:r>
              <a:rPr sz="1200" i="0" dirty="0">
                <a:solidFill>
                  <a:srgbClr val="52606C"/>
                </a:solidFill>
                <a:latin typeface="Aptos"/>
              </a:rPr>
              <a:t>Glanz, K., Rimer, B.K. and Viswanath, K. (eds.) (2015) </a:t>
            </a:r>
            <a:r>
              <a:rPr sz="1200" i="1" dirty="0">
                <a:solidFill>
                  <a:srgbClr val="52606C"/>
                </a:solidFill>
                <a:latin typeface="Aptos"/>
              </a:rPr>
              <a:t>Health behavior: theory, research, and practice</a:t>
            </a:r>
            <a:r>
              <a:rPr sz="1200" i="0" dirty="0">
                <a:solidFill>
                  <a:srgbClr val="52606C"/>
                </a:solidFill>
                <a:latin typeface="Aptos"/>
              </a:rPr>
              <a:t>. 5th </a:t>
            </a:r>
            <a:r>
              <a:rPr sz="1200" i="0" dirty="0" err="1">
                <a:solidFill>
                  <a:srgbClr val="52606C"/>
                </a:solidFill>
                <a:latin typeface="Aptos"/>
              </a:rPr>
              <a:t>edn</a:t>
            </a:r>
            <a:r>
              <a:rPr sz="1200" i="0" dirty="0">
                <a:solidFill>
                  <a:srgbClr val="52606C"/>
                </a:solidFill>
                <a:latin typeface="Aptos"/>
              </a:rPr>
              <a:t>. San Francisco: Jossey Bass.</a:t>
            </a:r>
          </a:p>
          <a:p>
            <a:pPr marL="171450" indent="-171450" algn="just">
              <a:lnSpc>
                <a:spcPct val="98000"/>
              </a:lnSpc>
              <a:spcBef>
                <a:spcPts val="0"/>
              </a:spcBef>
              <a:spcAft>
                <a:spcPts val="250"/>
              </a:spcAft>
              <a:buFont typeface="Arial" panose="020B0604020202020204" pitchFamily="34" charset="0"/>
              <a:buChar char="•"/>
            </a:pPr>
            <a:r>
              <a:rPr sz="1200" i="0" dirty="0">
                <a:solidFill>
                  <a:srgbClr val="52606C"/>
                </a:solidFill>
                <a:latin typeface="Aptos"/>
              </a:rPr>
              <a:t>Great Britain (2022) </a:t>
            </a:r>
            <a:r>
              <a:rPr sz="1200" i="1" dirty="0">
                <a:solidFill>
                  <a:srgbClr val="52606C"/>
                </a:solidFill>
                <a:latin typeface="Aptos"/>
              </a:rPr>
              <a:t>Health and Care Act 2022</a:t>
            </a:r>
            <a:r>
              <a:rPr sz="1200" i="0" dirty="0">
                <a:solidFill>
                  <a:srgbClr val="52606C"/>
                </a:solidFill>
                <a:latin typeface="Aptos"/>
              </a:rPr>
              <a:t>. c. 31. Available at: https://www.legislation.gov.uk/ukpga/2022/31/contents (Accessed: 8 October 2026).</a:t>
            </a:r>
            <a:endParaRPr lang="en-US" sz="1200" i="0" dirty="0">
              <a:solidFill>
                <a:srgbClr val="52606C"/>
              </a:solidFill>
              <a:latin typeface="Aptos"/>
            </a:endParaRPr>
          </a:p>
          <a:p>
            <a:pPr marL="171450" indent="-171450" algn="just">
              <a:lnSpc>
                <a:spcPct val="98000"/>
              </a:lnSpc>
              <a:spcBef>
                <a:spcPts val="0"/>
              </a:spcBef>
              <a:spcAft>
                <a:spcPts val="250"/>
              </a:spcAft>
              <a:buFont typeface="Arial" panose="020B0604020202020204" pitchFamily="34" charset="0"/>
              <a:buChar char="•"/>
            </a:pPr>
            <a:r>
              <a:rPr lang="en-US" sz="1200" dirty="0">
                <a:solidFill>
                  <a:srgbClr val="52606C"/>
                </a:solidFill>
                <a:latin typeface="Aptos"/>
              </a:rPr>
              <a:t>Higgs, P. et al. (2026) ‘Service user experiences of a nationally implemented diabetes prevention programme in England: a qualitative interview study’, </a:t>
            </a:r>
            <a:r>
              <a:rPr lang="en-US" sz="1200" i="1" dirty="0">
                <a:solidFill>
                  <a:srgbClr val="52606C"/>
                </a:solidFill>
                <a:latin typeface="Aptos"/>
              </a:rPr>
              <a:t>Health Psychology and Behavioral Medicine</a:t>
            </a:r>
            <a:r>
              <a:rPr lang="en-US" sz="1200" dirty="0">
                <a:solidFill>
                  <a:srgbClr val="52606C"/>
                </a:solidFill>
                <a:latin typeface="Aptos"/>
              </a:rPr>
              <a:t> , 14(1), 2645889. </a:t>
            </a:r>
            <a:r>
              <a:rPr lang="en-US" sz="1200" dirty="0" err="1">
                <a:solidFill>
                  <a:srgbClr val="52606C"/>
                </a:solidFill>
                <a:latin typeface="Aptos"/>
              </a:rPr>
              <a:t>doi</a:t>
            </a:r>
            <a:r>
              <a:rPr lang="en-US" sz="1200" dirty="0">
                <a:solidFill>
                  <a:srgbClr val="52606C"/>
                </a:solidFill>
                <a:latin typeface="Aptos"/>
              </a:rPr>
              <a:t>: 10.1080/21642850.2026.2645889.</a:t>
            </a:r>
          </a:p>
          <a:p>
            <a:pPr marL="171450" indent="-171450" algn="just">
              <a:lnSpc>
                <a:spcPct val="98000"/>
              </a:lnSpc>
              <a:spcBef>
                <a:spcPts val="0"/>
              </a:spcBef>
              <a:spcAft>
                <a:spcPts val="250"/>
              </a:spcAft>
              <a:buFont typeface="Arial" panose="020B0604020202020204" pitchFamily="34" charset="0"/>
              <a:buChar char="•"/>
            </a:pPr>
            <a:r>
              <a:rPr lang="en-US" sz="1200" dirty="0">
                <a:solidFill>
                  <a:srgbClr val="52606C"/>
                </a:solidFill>
                <a:latin typeface="Aptos"/>
              </a:rPr>
              <a:t>Moussas Alvarez, D. et al. (2025) ‘Service users’ experiences of, and engagement with, a nationally implemented digital diabetes prevention programme’, </a:t>
            </a:r>
            <a:r>
              <a:rPr lang="en-US" sz="1200" i="1" dirty="0">
                <a:solidFill>
                  <a:srgbClr val="52606C"/>
                </a:solidFill>
                <a:latin typeface="Aptos"/>
              </a:rPr>
              <a:t>British Journal of Health Psychology</a:t>
            </a:r>
            <a:r>
              <a:rPr lang="en-US" sz="1200" dirty="0">
                <a:solidFill>
                  <a:srgbClr val="52606C"/>
                </a:solidFill>
                <a:latin typeface="Aptos"/>
              </a:rPr>
              <a:t> , 30(1), e12787. </a:t>
            </a:r>
            <a:r>
              <a:rPr lang="en-US" sz="1200" dirty="0" err="1">
                <a:solidFill>
                  <a:srgbClr val="52606C"/>
                </a:solidFill>
                <a:latin typeface="Aptos"/>
              </a:rPr>
              <a:t>doi</a:t>
            </a:r>
            <a:r>
              <a:rPr lang="en-US" sz="1200" dirty="0">
                <a:solidFill>
                  <a:srgbClr val="52606C"/>
                </a:solidFill>
                <a:latin typeface="Aptos"/>
              </a:rPr>
              <a:t>: 10.1111/bjhp.12787.</a:t>
            </a:r>
          </a:p>
          <a:p>
            <a:pPr marL="171450" indent="-171450" algn="just">
              <a:lnSpc>
                <a:spcPct val="98000"/>
              </a:lnSpc>
              <a:spcBef>
                <a:spcPts val="0"/>
              </a:spcBef>
              <a:spcAft>
                <a:spcPts val="250"/>
              </a:spcAft>
              <a:buFont typeface="Arial" panose="020B0604020202020204" pitchFamily="34" charset="0"/>
              <a:buChar char="•"/>
            </a:pPr>
            <a:r>
              <a:rPr lang="en-US" sz="1200" dirty="0">
                <a:solidFill>
                  <a:srgbClr val="52606C"/>
                </a:solidFill>
                <a:latin typeface="Aptos"/>
              </a:rPr>
              <a:t>National Institute for Health and Care Excellence (2023) </a:t>
            </a:r>
            <a:r>
              <a:rPr lang="en-US" sz="1200" i="1" dirty="0">
                <a:solidFill>
                  <a:srgbClr val="52606C"/>
                </a:solidFill>
                <a:latin typeface="Aptos"/>
              </a:rPr>
              <a:t>Type 2 diabetes in adults</a:t>
            </a:r>
            <a:r>
              <a:rPr lang="en-US" sz="1200" dirty="0">
                <a:solidFill>
                  <a:srgbClr val="52606C"/>
                </a:solidFill>
                <a:latin typeface="Aptos"/>
              </a:rPr>
              <a:t>. Quality standard QS209. Updated 18 February 2026. London: NICE. Available at: https://www.nice.org.uk/guidance/qs209 (Accessed: 8 October 2026).</a:t>
            </a:r>
          </a:p>
          <a:p>
            <a:pPr marL="171450" indent="-171450" algn="just">
              <a:lnSpc>
                <a:spcPct val="98000"/>
              </a:lnSpc>
              <a:spcBef>
                <a:spcPts val="0"/>
              </a:spcBef>
              <a:spcAft>
                <a:spcPts val="250"/>
              </a:spcAft>
              <a:buFont typeface="Arial" panose="020B0604020202020204" pitchFamily="34" charset="0"/>
              <a:buChar char="•"/>
            </a:pPr>
            <a:r>
              <a:rPr lang="en-US" sz="1200" dirty="0">
                <a:solidFill>
                  <a:srgbClr val="52606C"/>
                </a:solidFill>
                <a:latin typeface="Aptos"/>
              </a:rPr>
              <a:t>NHS England (2025) </a:t>
            </a:r>
            <a:r>
              <a:rPr lang="en-US" sz="1200" i="1" dirty="0">
                <a:solidFill>
                  <a:srgbClr val="52606C"/>
                </a:solidFill>
                <a:latin typeface="Aptos"/>
              </a:rPr>
              <a:t>NHS diabetes prevention scheme helps one million people</a:t>
            </a:r>
            <a:r>
              <a:rPr lang="en-US" sz="1200" dirty="0">
                <a:solidFill>
                  <a:srgbClr val="52606C"/>
                </a:solidFill>
                <a:latin typeface="Aptos"/>
              </a:rPr>
              <a:t>. 30 December. Available at: https://www.england.nhs.uk/2025/12/nhs-diabetes-prevention-scheme-helps-one-million-people/ (Accessed: 8 October 2026).</a:t>
            </a:r>
          </a:p>
          <a:p>
            <a:pPr marL="171450" indent="-171450" algn="just">
              <a:lnSpc>
                <a:spcPct val="98000"/>
              </a:lnSpc>
              <a:spcBef>
                <a:spcPts val="0"/>
              </a:spcBef>
              <a:spcAft>
                <a:spcPts val="250"/>
              </a:spcAft>
              <a:buFont typeface="Arial" panose="020B0604020202020204" pitchFamily="34" charset="0"/>
              <a:buChar char="•"/>
            </a:pPr>
            <a:r>
              <a:rPr lang="en-US" sz="1200" dirty="0">
                <a:solidFill>
                  <a:srgbClr val="52606C"/>
                </a:solidFill>
                <a:latin typeface="Aptos"/>
              </a:rPr>
              <a:t>NHS England (n.d.) </a:t>
            </a:r>
            <a:r>
              <a:rPr lang="en-US" sz="1200" i="1" dirty="0">
                <a:solidFill>
                  <a:srgbClr val="52606C"/>
                </a:solidFill>
                <a:latin typeface="Aptos"/>
              </a:rPr>
              <a:t>NHS Diabetes Prevention Programme</a:t>
            </a:r>
            <a:r>
              <a:rPr lang="en-US" sz="1200" dirty="0">
                <a:solidFill>
                  <a:srgbClr val="52606C"/>
                </a:solidFill>
                <a:latin typeface="Aptos"/>
              </a:rPr>
              <a:t>. Available at: https://www.england.nhs.uk/diabetes/diabetes-prevention/ (Accessed: 8 October 2026).</a:t>
            </a:r>
          </a:p>
          <a:p>
            <a:pPr marL="171450" indent="-171450" algn="just">
              <a:lnSpc>
                <a:spcPct val="98000"/>
              </a:lnSpc>
              <a:spcBef>
                <a:spcPts val="0"/>
              </a:spcBef>
              <a:spcAft>
                <a:spcPts val="250"/>
              </a:spcAft>
              <a:buFont typeface="Arial" panose="020B0604020202020204" pitchFamily="34" charset="0"/>
              <a:buChar char="•"/>
            </a:pPr>
            <a:r>
              <a:rPr lang="en-US" sz="1200" dirty="0">
                <a:solidFill>
                  <a:srgbClr val="52606C"/>
                </a:solidFill>
                <a:latin typeface="Aptos"/>
              </a:rPr>
              <a:t>United Nations (2025) </a:t>
            </a:r>
            <a:r>
              <a:rPr lang="en-US" sz="1200" i="1" dirty="0">
                <a:solidFill>
                  <a:srgbClr val="52606C"/>
                </a:solidFill>
                <a:latin typeface="Aptos"/>
              </a:rPr>
              <a:t>The Sustainable Development Goals Report 2025</a:t>
            </a:r>
            <a:r>
              <a:rPr lang="en-US" sz="1200" dirty="0">
                <a:solidFill>
                  <a:srgbClr val="52606C"/>
                </a:solidFill>
                <a:latin typeface="Aptos"/>
              </a:rPr>
              <a:t>. New York: United Nations.</a:t>
            </a:r>
          </a:p>
          <a:p>
            <a:pPr marL="171450" indent="-171450" algn="just">
              <a:lnSpc>
                <a:spcPct val="98000"/>
              </a:lnSpc>
              <a:spcBef>
                <a:spcPts val="0"/>
              </a:spcBef>
              <a:spcAft>
                <a:spcPts val="250"/>
              </a:spcAft>
              <a:buFont typeface="Arial" panose="020B0604020202020204" pitchFamily="34" charset="0"/>
              <a:buChar char="•"/>
            </a:pPr>
            <a:r>
              <a:rPr lang="en-US" sz="1200" dirty="0">
                <a:solidFill>
                  <a:srgbClr val="52606C"/>
                </a:solidFill>
                <a:latin typeface="Aptos"/>
              </a:rPr>
              <a:t>World Health Organization (2025) </a:t>
            </a:r>
            <a:r>
              <a:rPr lang="en-US" sz="1200" i="1" dirty="0">
                <a:solidFill>
                  <a:srgbClr val="52606C"/>
                </a:solidFill>
                <a:latin typeface="Aptos"/>
              </a:rPr>
              <a:t>Social determinants of health</a:t>
            </a:r>
            <a:r>
              <a:rPr lang="en-US" sz="1200" dirty="0">
                <a:solidFill>
                  <a:srgbClr val="52606C"/>
                </a:solidFill>
                <a:latin typeface="Aptos"/>
              </a:rPr>
              <a:t>. Geneva: WHO. Available at: https://www.who.int/news-room/fact-sheets/detail/social-determinants-of-health (Accessed: 8 October 2026).</a:t>
            </a:r>
          </a:p>
          <a:p>
            <a:pPr marL="171450" indent="-171450" algn="just">
              <a:lnSpc>
                <a:spcPct val="98000"/>
              </a:lnSpc>
              <a:spcBef>
                <a:spcPts val="0"/>
              </a:spcBef>
              <a:spcAft>
                <a:spcPts val="250"/>
              </a:spcAft>
              <a:buFont typeface="Arial" panose="020B0604020202020204" pitchFamily="34" charset="0"/>
              <a:buChar char="•"/>
            </a:pPr>
            <a:endParaRPr sz="1200" i="0" dirty="0">
              <a:solidFill>
                <a:srgbClr val="52606C"/>
              </a:solidFill>
              <a:latin typeface="Apto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231</TotalTime>
  <Words>3386</Words>
  <Application>Microsoft Office PowerPoint</Application>
  <PresentationFormat>Widescreen</PresentationFormat>
  <Paragraphs>192</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Idowu PC</dc:creator>
  <cp:keywords/>
  <dc:description>generated using python-pptx</dc:description>
  <cp:lastModifiedBy>AbdulLateef Badmus</cp:lastModifiedBy>
  <cp:revision>4</cp:revision>
  <dcterms:created xsi:type="dcterms:W3CDTF">2013-01-27T09:14:16Z</dcterms:created>
  <dcterms:modified xsi:type="dcterms:W3CDTF">2026-10-13T16:51:27Z</dcterms:modified>
  <cp:category/>
</cp:coreProperties>
</file>