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7"/>
  </p:notesMasterIdLst>
  <p:handoutMasterIdLst>
    <p:handoutMasterId r:id="rId18"/>
  </p:handoutMasterIdLst>
  <p:sldIdLst>
    <p:sldId id="286" r:id="rId2"/>
    <p:sldId id="257" r:id="rId3"/>
    <p:sldId id="258" r:id="rId4"/>
    <p:sldId id="270" r:id="rId5"/>
    <p:sldId id="263" r:id="rId6"/>
    <p:sldId id="293" r:id="rId7"/>
    <p:sldId id="292" r:id="rId8"/>
    <p:sldId id="275" r:id="rId9"/>
    <p:sldId id="294" r:id="rId10"/>
    <p:sldId id="291" r:id="rId11"/>
    <p:sldId id="264" r:id="rId12"/>
    <p:sldId id="296" r:id="rId13"/>
    <p:sldId id="295" r:id="rId14"/>
    <p:sldId id="297" r:id="rId15"/>
    <p:sldId id="298" r:id="rId16"/>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372324-8FBC-46C6-B961-81EDFD53AE23}" v="4" dt="2021-07-19T16:46:07.5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078" autoAdjust="0"/>
  </p:normalViewPr>
  <p:slideViewPr>
    <p:cSldViewPr>
      <p:cViewPr varScale="1">
        <p:scale>
          <a:sx n="86" d="100"/>
          <a:sy n="86" d="100"/>
        </p:scale>
        <p:origin x="1354" y="5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egis Florea" userId="39cfab3740de5421" providerId="LiveId" clId="{F9372324-8FBC-46C6-B961-81EDFD53AE23}"/>
    <pc:docChg chg="undo custSel modSld">
      <pc:chgData name="Diegis Florea" userId="39cfab3740de5421" providerId="LiveId" clId="{F9372324-8FBC-46C6-B961-81EDFD53AE23}" dt="2021-07-19T19:21:19.608" v="433" actId="20577"/>
      <pc:docMkLst>
        <pc:docMk/>
      </pc:docMkLst>
      <pc:sldChg chg="modSp mod">
        <pc:chgData name="Diegis Florea" userId="39cfab3740de5421" providerId="LiveId" clId="{F9372324-8FBC-46C6-B961-81EDFD53AE23}" dt="2021-07-19T09:55:56.294" v="269" actId="255"/>
        <pc:sldMkLst>
          <pc:docMk/>
          <pc:sldMk cId="0" sldId="257"/>
        </pc:sldMkLst>
        <pc:spChg chg="mod">
          <ac:chgData name="Diegis Florea" userId="39cfab3740de5421" providerId="LiveId" clId="{F9372324-8FBC-46C6-B961-81EDFD53AE23}" dt="2021-07-19T09:55:56.294" v="269" actId="255"/>
          <ac:spMkLst>
            <pc:docMk/>
            <pc:sldMk cId="0" sldId="257"/>
            <ac:spMk id="7171" creationId="{BFF85E77-D367-42C1-BDA9-AD01E8E287ED}"/>
          </ac:spMkLst>
        </pc:spChg>
      </pc:sldChg>
      <pc:sldChg chg="modSp mod">
        <pc:chgData name="Diegis Florea" userId="39cfab3740de5421" providerId="LiveId" clId="{F9372324-8FBC-46C6-B961-81EDFD53AE23}" dt="2021-07-19T19:02:49.270" v="400" actId="20577"/>
        <pc:sldMkLst>
          <pc:docMk/>
          <pc:sldMk cId="0" sldId="258"/>
        </pc:sldMkLst>
        <pc:spChg chg="mod">
          <ac:chgData name="Diegis Florea" userId="39cfab3740de5421" providerId="LiveId" clId="{F9372324-8FBC-46C6-B961-81EDFD53AE23}" dt="2021-07-19T09:48:43.542" v="36" actId="20577"/>
          <ac:spMkLst>
            <pc:docMk/>
            <pc:sldMk cId="0" sldId="258"/>
            <ac:spMk id="9218" creationId="{2B32E6CC-AB03-45BB-AA5B-6AB4CCD76CB2}"/>
          </ac:spMkLst>
        </pc:spChg>
        <pc:spChg chg="mod">
          <ac:chgData name="Diegis Florea" userId="39cfab3740de5421" providerId="LiveId" clId="{F9372324-8FBC-46C6-B961-81EDFD53AE23}" dt="2021-07-19T19:02:49.270" v="400" actId="20577"/>
          <ac:spMkLst>
            <pc:docMk/>
            <pc:sldMk cId="0" sldId="258"/>
            <ac:spMk id="9219" creationId="{EDD6FDD8-03F3-4F96-9979-762D8609EA45}"/>
          </ac:spMkLst>
        </pc:spChg>
      </pc:sldChg>
      <pc:sldChg chg="modSp mod">
        <pc:chgData name="Diegis Florea" userId="39cfab3740de5421" providerId="LiveId" clId="{F9372324-8FBC-46C6-B961-81EDFD53AE23}" dt="2021-07-19T19:18:35.857" v="403" actId="20577"/>
        <pc:sldMkLst>
          <pc:docMk/>
          <pc:sldMk cId="0" sldId="263"/>
        </pc:sldMkLst>
        <pc:spChg chg="mod">
          <ac:chgData name="Diegis Florea" userId="39cfab3740de5421" providerId="LiveId" clId="{F9372324-8FBC-46C6-B961-81EDFD53AE23}" dt="2021-07-19T16:43:08.712" v="380" actId="113"/>
          <ac:spMkLst>
            <pc:docMk/>
            <pc:sldMk cId="0" sldId="263"/>
            <ac:spMk id="13314" creationId="{303000FE-B433-4217-A7E9-C8D1C77667EE}"/>
          </ac:spMkLst>
        </pc:spChg>
        <pc:spChg chg="mod">
          <ac:chgData name="Diegis Florea" userId="39cfab3740de5421" providerId="LiveId" clId="{F9372324-8FBC-46C6-B961-81EDFD53AE23}" dt="2021-07-19T19:18:35.857" v="403" actId="20577"/>
          <ac:spMkLst>
            <pc:docMk/>
            <pc:sldMk cId="0" sldId="263"/>
            <ac:spMk id="13316" creationId="{4DC84023-94FC-4B19-A81E-2C1E525C62D7}"/>
          </ac:spMkLst>
        </pc:spChg>
      </pc:sldChg>
      <pc:sldChg chg="modSp mod">
        <pc:chgData name="Diegis Florea" userId="39cfab3740de5421" providerId="LiveId" clId="{F9372324-8FBC-46C6-B961-81EDFD53AE23}" dt="2021-07-12T13:33:12.720" v="5" actId="20577"/>
        <pc:sldMkLst>
          <pc:docMk/>
          <pc:sldMk cId="0" sldId="264"/>
        </pc:sldMkLst>
        <pc:spChg chg="mod">
          <ac:chgData name="Diegis Florea" userId="39cfab3740de5421" providerId="LiveId" clId="{F9372324-8FBC-46C6-B961-81EDFD53AE23}" dt="2021-07-12T13:33:12.720" v="5" actId="20577"/>
          <ac:spMkLst>
            <pc:docMk/>
            <pc:sldMk cId="0" sldId="264"/>
            <ac:spMk id="21509" creationId="{F27A1459-A396-4806-94BF-C57AFE2B5389}"/>
          </ac:spMkLst>
        </pc:spChg>
      </pc:sldChg>
      <pc:sldChg chg="modSp mod">
        <pc:chgData name="Diegis Florea" userId="39cfab3740de5421" providerId="LiveId" clId="{F9372324-8FBC-46C6-B961-81EDFD53AE23}" dt="2021-07-19T19:16:16.113" v="402"/>
        <pc:sldMkLst>
          <pc:docMk/>
          <pc:sldMk cId="0" sldId="270"/>
        </pc:sldMkLst>
        <pc:spChg chg="mod">
          <ac:chgData name="Diegis Florea" userId="39cfab3740de5421" providerId="LiveId" clId="{F9372324-8FBC-46C6-B961-81EDFD53AE23}" dt="2021-07-19T19:16:16.113" v="402"/>
          <ac:spMkLst>
            <pc:docMk/>
            <pc:sldMk cId="0" sldId="270"/>
            <ac:spMk id="11267" creationId="{1F13D5BA-BE65-43BD-92F7-A0E576D12422}"/>
          </ac:spMkLst>
        </pc:spChg>
      </pc:sldChg>
      <pc:sldChg chg="modSp mod">
        <pc:chgData name="Diegis Florea" userId="39cfab3740de5421" providerId="LiveId" clId="{F9372324-8FBC-46C6-B961-81EDFD53AE23}" dt="2021-07-19T19:21:19.608" v="433" actId="20577"/>
        <pc:sldMkLst>
          <pc:docMk/>
          <pc:sldMk cId="0" sldId="275"/>
        </pc:sldMkLst>
        <pc:spChg chg="mod">
          <ac:chgData name="Diegis Florea" userId="39cfab3740de5421" providerId="LiveId" clId="{F9372324-8FBC-46C6-B961-81EDFD53AE23}" dt="2021-07-19T16:43:25.631" v="383" actId="113"/>
          <ac:spMkLst>
            <pc:docMk/>
            <pc:sldMk cId="0" sldId="275"/>
            <ac:spMk id="17410" creationId="{3C57A816-DA6E-43EA-9333-A1758492926D}"/>
          </ac:spMkLst>
        </pc:spChg>
        <pc:spChg chg="mod">
          <ac:chgData name="Diegis Florea" userId="39cfab3740de5421" providerId="LiveId" clId="{F9372324-8FBC-46C6-B961-81EDFD53AE23}" dt="2021-07-19T19:21:19.608" v="433" actId="20577"/>
          <ac:spMkLst>
            <pc:docMk/>
            <pc:sldMk cId="0" sldId="275"/>
            <ac:spMk id="17411" creationId="{9E1F64A2-8FE9-40E9-A1FF-3BF77DA7C995}"/>
          </ac:spMkLst>
        </pc:spChg>
      </pc:sldChg>
      <pc:sldChg chg="modSp mod">
        <pc:chgData name="Diegis Florea" userId="39cfab3740de5421" providerId="LiveId" clId="{F9372324-8FBC-46C6-B961-81EDFD53AE23}" dt="2021-07-19T09:47:40.384" v="26" actId="207"/>
        <pc:sldMkLst>
          <pc:docMk/>
          <pc:sldMk cId="0" sldId="286"/>
        </pc:sldMkLst>
        <pc:spChg chg="mod">
          <ac:chgData name="Diegis Florea" userId="39cfab3740de5421" providerId="LiveId" clId="{F9372324-8FBC-46C6-B961-81EDFD53AE23}" dt="2021-07-19T09:47:40.384" v="26" actId="207"/>
          <ac:spMkLst>
            <pc:docMk/>
            <pc:sldMk cId="0" sldId="286"/>
            <ac:spMk id="6147" creationId="{DFF9AAD1-A0E4-41E9-85C5-C54A68C04797}"/>
          </ac:spMkLst>
        </pc:spChg>
        <pc:picChg chg="mod">
          <ac:chgData name="Diegis Florea" userId="39cfab3740de5421" providerId="LiveId" clId="{F9372324-8FBC-46C6-B961-81EDFD53AE23}" dt="2021-07-19T09:47:33.825" v="25" actId="1076"/>
          <ac:picMkLst>
            <pc:docMk/>
            <pc:sldMk cId="0" sldId="286"/>
            <ac:picMk id="6149" creationId="{8756414D-01CC-4C61-A255-232F4DBFF682}"/>
          </ac:picMkLst>
        </pc:picChg>
      </pc:sldChg>
      <pc:sldChg chg="modSp mod">
        <pc:chgData name="Diegis Florea" userId="39cfab3740de5421" providerId="LiveId" clId="{F9372324-8FBC-46C6-B961-81EDFD53AE23}" dt="2021-07-19T10:01:15.245" v="379" actId="20577"/>
        <pc:sldMkLst>
          <pc:docMk/>
          <pc:sldMk cId="0" sldId="291"/>
        </pc:sldMkLst>
        <pc:spChg chg="mod">
          <ac:chgData name="Diegis Florea" userId="39cfab3740de5421" providerId="LiveId" clId="{F9372324-8FBC-46C6-B961-81EDFD53AE23}" dt="2021-07-19T10:01:15.245" v="379" actId="20577"/>
          <ac:spMkLst>
            <pc:docMk/>
            <pc:sldMk cId="0" sldId="291"/>
            <ac:spMk id="19458" creationId="{15C42E2D-C1F0-4C0B-A4BF-EE3447089A43}"/>
          </ac:spMkLst>
        </pc:spChg>
        <pc:spChg chg="mod">
          <ac:chgData name="Diegis Florea" userId="39cfab3740de5421" providerId="LiveId" clId="{F9372324-8FBC-46C6-B961-81EDFD53AE23}" dt="2021-07-19T10:01:08.213" v="378" actId="113"/>
          <ac:spMkLst>
            <pc:docMk/>
            <pc:sldMk cId="0" sldId="291"/>
            <ac:spMk id="19459" creationId="{E3FD7B8E-BE25-4323-8F07-91361516B2E4}"/>
          </ac:spMkLst>
        </pc:spChg>
      </pc:sldChg>
      <pc:sldChg chg="modSp mod">
        <pc:chgData name="Diegis Florea" userId="39cfab3740de5421" providerId="LiveId" clId="{F9372324-8FBC-46C6-B961-81EDFD53AE23}" dt="2021-07-19T16:43:21.876" v="382" actId="113"/>
        <pc:sldMkLst>
          <pc:docMk/>
          <pc:sldMk cId="0" sldId="292"/>
        </pc:sldMkLst>
        <pc:spChg chg="mod">
          <ac:chgData name="Diegis Florea" userId="39cfab3740de5421" providerId="LiveId" clId="{F9372324-8FBC-46C6-B961-81EDFD53AE23}" dt="2021-07-19T16:43:21.876" v="382" actId="113"/>
          <ac:spMkLst>
            <pc:docMk/>
            <pc:sldMk cId="0" sldId="292"/>
            <ac:spMk id="15362" creationId="{55850F8A-0C27-4FF0-93E6-D6A42889774F}"/>
          </ac:spMkLst>
        </pc:spChg>
      </pc:sldChg>
      <pc:sldChg chg="modSp mod">
        <pc:chgData name="Diegis Florea" userId="39cfab3740de5421" providerId="LiveId" clId="{F9372324-8FBC-46C6-B961-81EDFD53AE23}" dt="2021-07-19T16:43:16.870" v="381" actId="113"/>
        <pc:sldMkLst>
          <pc:docMk/>
          <pc:sldMk cId="0" sldId="293"/>
        </pc:sldMkLst>
        <pc:spChg chg="mod">
          <ac:chgData name="Diegis Florea" userId="39cfab3740de5421" providerId="LiveId" clId="{F9372324-8FBC-46C6-B961-81EDFD53AE23}" dt="2021-07-19T16:43:16.870" v="381" actId="113"/>
          <ac:spMkLst>
            <pc:docMk/>
            <pc:sldMk cId="0" sldId="293"/>
            <ac:spMk id="2" creationId="{00000000-0000-0000-0000-000000000000}"/>
          </ac:spMkLst>
        </pc:spChg>
        <pc:spChg chg="mod">
          <ac:chgData name="Diegis Florea" userId="39cfab3740de5421" providerId="LiveId" clId="{F9372324-8FBC-46C6-B961-81EDFD53AE23}" dt="2021-07-19T09:58:04.201" v="356" actId="33524"/>
          <ac:spMkLst>
            <pc:docMk/>
            <pc:sldMk cId="0" sldId="293"/>
            <ac:spMk id="3" creationId="{00000000-0000-0000-0000-000000000000}"/>
          </ac:spMkLst>
        </pc:spChg>
      </pc:sldChg>
      <pc:sldChg chg="modSp mod">
        <pc:chgData name="Diegis Florea" userId="39cfab3740de5421" providerId="LiveId" clId="{F9372324-8FBC-46C6-B961-81EDFD53AE23}" dt="2021-07-19T17:20:17.520" v="396" actId="20577"/>
        <pc:sldMkLst>
          <pc:docMk/>
          <pc:sldMk cId="3393567956" sldId="295"/>
        </pc:sldMkLst>
        <pc:graphicFrameChg chg="modGraphic">
          <ac:chgData name="Diegis Florea" userId="39cfab3740de5421" providerId="LiveId" clId="{F9372324-8FBC-46C6-B961-81EDFD53AE23}" dt="2021-07-19T17:20:17.520" v="396" actId="20577"/>
          <ac:graphicFrameMkLst>
            <pc:docMk/>
            <pc:sldMk cId="3393567956" sldId="295"/>
            <ac:graphicFrameMk id="3" creationId="{1F922819-C157-4379-A3C0-2386554323DC}"/>
          </ac:graphicFrameMkLst>
        </pc:graphicFrameChg>
      </pc:sldChg>
      <pc:sldChg chg="modSp mod">
        <pc:chgData name="Diegis Florea" userId="39cfab3740de5421" providerId="LiveId" clId="{F9372324-8FBC-46C6-B961-81EDFD53AE23}" dt="2021-07-19T16:47:35.770" v="395" actId="14734"/>
        <pc:sldMkLst>
          <pc:docMk/>
          <pc:sldMk cId="1659040164" sldId="296"/>
        </pc:sldMkLst>
        <pc:graphicFrameChg chg="mod modGraphic">
          <ac:chgData name="Diegis Florea" userId="39cfab3740de5421" providerId="LiveId" clId="{F9372324-8FBC-46C6-B961-81EDFD53AE23}" dt="2021-07-19T16:47:35.770" v="395" actId="14734"/>
          <ac:graphicFrameMkLst>
            <pc:docMk/>
            <pc:sldMk cId="1659040164" sldId="296"/>
            <ac:graphicFrameMk id="3" creationId="{E75F7AD7-40BC-4391-8FAD-1C112BB47D06}"/>
          </ac:graphicFrameMkLst>
        </pc:graphicFrameChg>
      </pc:sldChg>
      <pc:sldChg chg="modSp mod">
        <pc:chgData name="Diegis Florea" userId="39cfab3740de5421" providerId="LiveId" clId="{F9372324-8FBC-46C6-B961-81EDFD53AE23}" dt="2021-07-19T16:43:38.248" v="384" actId="113"/>
        <pc:sldMkLst>
          <pc:docMk/>
          <pc:sldMk cId="1342491496" sldId="297"/>
        </pc:sldMkLst>
        <pc:spChg chg="mod">
          <ac:chgData name="Diegis Florea" userId="39cfab3740de5421" providerId="LiveId" clId="{F9372324-8FBC-46C6-B961-81EDFD53AE23}" dt="2021-07-19T16:43:38.248" v="384" actId="113"/>
          <ac:spMkLst>
            <pc:docMk/>
            <pc:sldMk cId="1342491496" sldId="297"/>
            <ac:spMk id="2" creationId="{4A2911F2-4D05-4F8F-8E64-E98AD47AC6EC}"/>
          </ac:spMkLst>
        </pc:spChg>
      </pc:sldChg>
      <pc:sldChg chg="modSp mod">
        <pc:chgData name="Diegis Florea" userId="39cfab3740de5421" providerId="LiveId" clId="{F9372324-8FBC-46C6-B961-81EDFD53AE23}" dt="2021-07-19T16:43:43.596" v="385" actId="113"/>
        <pc:sldMkLst>
          <pc:docMk/>
          <pc:sldMk cId="2383749499" sldId="298"/>
        </pc:sldMkLst>
        <pc:spChg chg="mod">
          <ac:chgData name="Diegis Florea" userId="39cfab3740de5421" providerId="LiveId" clId="{F9372324-8FBC-46C6-B961-81EDFD53AE23}" dt="2021-07-19T16:43:43.596" v="385" actId="113"/>
          <ac:spMkLst>
            <pc:docMk/>
            <pc:sldMk cId="2383749499" sldId="298"/>
            <ac:spMk id="2" creationId="{D30177EF-0C6C-4B32-8232-A85D6FB8BE88}"/>
          </ac:spMkLst>
        </pc:spChg>
      </pc:sldChg>
    </pc:docChg>
  </pc:docChgLst>
  <pc:docChgLst>
    <pc:chgData name="Diegis Florea" userId="39cfab3740de5421" providerId="LiveId" clId="{26297910-BDA9-4EB7-A937-A90F25CF6818}"/>
    <pc:docChg chg="modSld">
      <pc:chgData name="Diegis Florea" userId="39cfab3740de5421" providerId="LiveId" clId="{26297910-BDA9-4EB7-A937-A90F25CF6818}" dt="2021-07-03T15:08:12.337" v="12" actId="20577"/>
      <pc:docMkLst>
        <pc:docMk/>
      </pc:docMkLst>
      <pc:sldChg chg="modSp mod">
        <pc:chgData name="Diegis Florea" userId="39cfab3740de5421" providerId="LiveId" clId="{26297910-BDA9-4EB7-A937-A90F25CF6818}" dt="2021-06-21T13:05:26.336" v="9" actId="20577"/>
        <pc:sldMkLst>
          <pc:docMk/>
          <pc:sldMk cId="0" sldId="257"/>
        </pc:sldMkLst>
        <pc:spChg chg="mod">
          <ac:chgData name="Diegis Florea" userId="39cfab3740de5421" providerId="LiveId" clId="{26297910-BDA9-4EB7-A937-A90F25CF6818}" dt="2021-06-21T13:05:26.336" v="9" actId="20577"/>
          <ac:spMkLst>
            <pc:docMk/>
            <pc:sldMk cId="0" sldId="257"/>
            <ac:spMk id="7171" creationId="{BFF85E77-D367-42C1-BDA9-AD01E8E287ED}"/>
          </ac:spMkLst>
        </pc:spChg>
      </pc:sldChg>
      <pc:sldChg chg="modSp mod">
        <pc:chgData name="Diegis Florea" userId="39cfab3740de5421" providerId="LiveId" clId="{26297910-BDA9-4EB7-A937-A90F25CF6818}" dt="2021-06-21T13:04:54.493" v="8" actId="20577"/>
        <pc:sldMkLst>
          <pc:docMk/>
          <pc:sldMk cId="0" sldId="286"/>
        </pc:sldMkLst>
        <pc:spChg chg="mod">
          <ac:chgData name="Diegis Florea" userId="39cfab3740de5421" providerId="LiveId" clId="{26297910-BDA9-4EB7-A937-A90F25CF6818}" dt="2021-06-21T13:04:54.493" v="8" actId="20577"/>
          <ac:spMkLst>
            <pc:docMk/>
            <pc:sldMk cId="0" sldId="286"/>
            <ac:spMk id="6147" creationId="{DFF9AAD1-A0E4-41E9-85C5-C54A68C04797}"/>
          </ac:spMkLst>
        </pc:spChg>
      </pc:sldChg>
      <pc:sldChg chg="modSp mod">
        <pc:chgData name="Diegis Florea" userId="39cfab3740de5421" providerId="LiveId" clId="{26297910-BDA9-4EB7-A937-A90F25CF6818}" dt="2021-07-03T15:08:12.337" v="12" actId="20577"/>
        <pc:sldMkLst>
          <pc:docMk/>
          <pc:sldMk cId="0" sldId="292"/>
        </pc:sldMkLst>
        <pc:spChg chg="mod">
          <ac:chgData name="Diegis Florea" userId="39cfab3740de5421" providerId="LiveId" clId="{26297910-BDA9-4EB7-A937-A90F25CF6818}" dt="2021-07-03T15:08:12.337" v="12" actId="20577"/>
          <ac:spMkLst>
            <pc:docMk/>
            <pc:sldMk cId="0" sldId="292"/>
            <ac:spMk id="15364" creationId="{697E1E42-6EAA-41D3-AED1-68C8CA68EFAB}"/>
          </ac:spMkLst>
        </pc:spChg>
      </pc:sldChg>
    </pc:docChg>
  </pc:docChgLst>
  <pc:docChgLst>
    <pc:chgData name="Abdullah Al Mamun" userId="7b5ef901-f473-404d-ae81-8f91a9a08898" providerId="ADAL" clId="{29811E0C-AB6D-49DE-88CB-3FAC9B06AC49}"/>
    <pc:docChg chg="modSld">
      <pc:chgData name="Abdullah Al Mamun" userId="7b5ef901-f473-404d-ae81-8f91a9a08898" providerId="ADAL" clId="{29811E0C-AB6D-49DE-88CB-3FAC9B06AC49}" dt="2018-11-02T16:49:49.030" v="9" actId="20577"/>
      <pc:docMkLst>
        <pc:docMk/>
      </pc:docMkLst>
      <pc:sldChg chg="modSp">
        <pc:chgData name="Abdullah Al Mamun" userId="7b5ef901-f473-404d-ae81-8f91a9a08898" providerId="ADAL" clId="{29811E0C-AB6D-49DE-88CB-3FAC9B06AC49}" dt="2018-11-02T16:49:49.030" v="9" actId="20577"/>
        <pc:sldMkLst>
          <pc:docMk/>
          <pc:sldMk cId="0" sldId="292"/>
        </pc:sldMkLst>
        <pc:spChg chg="mod">
          <ac:chgData name="Abdullah Al Mamun" userId="7b5ef901-f473-404d-ae81-8f91a9a08898" providerId="ADAL" clId="{29811E0C-AB6D-49DE-88CB-3FAC9B06AC49}" dt="2018-11-02T16:49:49.030" v="9" actId="20577"/>
          <ac:spMkLst>
            <pc:docMk/>
            <pc:sldMk cId="0" sldId="292"/>
            <ac:spMk id="15362" creationId="{55850F8A-0C27-4FF0-93E6-D6A42889774F}"/>
          </ac:spMkLst>
        </pc:spChg>
      </pc:sldChg>
    </pc:docChg>
  </pc:docChgLst>
  <pc:docChgLst>
    <pc:chgData name="Abdullah Al Mamun" userId="S::a.almamun@uwtsd.ac.uk::7b5ef901-f473-404d-ae81-8f91a9a08898" providerId="AD" clId="Web-{47D52957-9EFF-29F1-BD7E-C1AF0E04D21D}"/>
    <pc:docChg chg="modSld">
      <pc:chgData name="Abdullah Al Mamun" userId="S::a.almamun@uwtsd.ac.uk::7b5ef901-f473-404d-ae81-8f91a9a08898" providerId="AD" clId="Web-{47D52957-9EFF-29F1-BD7E-C1AF0E04D21D}" dt="2018-10-31T13:17:13.604" v="3" actId="20577"/>
      <pc:docMkLst>
        <pc:docMk/>
      </pc:docMkLst>
      <pc:sldChg chg="modSp">
        <pc:chgData name="Abdullah Al Mamun" userId="S::a.almamun@uwtsd.ac.uk::7b5ef901-f473-404d-ae81-8f91a9a08898" providerId="AD" clId="Web-{47D52957-9EFF-29F1-BD7E-C1AF0E04D21D}" dt="2018-10-31T13:17:13.604" v="3" actId="20577"/>
        <pc:sldMkLst>
          <pc:docMk/>
          <pc:sldMk cId="0" sldId="264"/>
        </pc:sldMkLst>
        <pc:spChg chg="mod">
          <ac:chgData name="Abdullah Al Mamun" userId="S::a.almamun@uwtsd.ac.uk::7b5ef901-f473-404d-ae81-8f91a9a08898" providerId="AD" clId="Web-{47D52957-9EFF-29F1-BD7E-C1AF0E04D21D}" dt="2018-10-31T13:17:13.604" v="3" actId="20577"/>
          <ac:spMkLst>
            <pc:docMk/>
            <pc:sldMk cId="0" sldId="264"/>
            <ac:spMk id="21508" creationId="{7E1D03A8-4DD0-4E57-BE8D-394AB158399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Political: The change and reforming of the licensing laws with the government policy. It also add on relaxation of opening hours and late night openings. This national minimum wage increase affecting salaries and wages. It might also influence on the EU with the measures of the drinks. The Local and national government concerns regarding the negative aspects of binge drinking. Budgets increase in duty on alcohol. The government plan to increase the taxes equating on the £8 million ways. </a:t>
            </a:r>
          </a:p>
          <a:p>
            <a:pPr algn="just"/>
            <a:r>
              <a:rPr lang="en-US" dirty="0"/>
              <a:t>Economic: The increase in the transport cost in line fuel pricing has presented the steady fall employment. It also manage the rise in staff wages due to National Insurance and Minimum wage increase. There has been 19 jobs per pint than the supermarket where it can create only 3.  </a:t>
            </a:r>
          </a:p>
          <a:p>
            <a:pPr algn="just"/>
            <a:r>
              <a:rPr lang="en-US" dirty="0"/>
              <a:t>Social: The cultural of the UK is highly friendly and locals often socialize at the pub. It can easily access to the main town centers and main routes which can localized venue known for gigs, live music and themed nights for younger consumers. This has 18-25 years increase on the local student population. </a:t>
            </a:r>
          </a:p>
          <a:p>
            <a:pPr algn="just"/>
            <a:r>
              <a:rPr lang="en-US" dirty="0"/>
              <a:t>Technology: The development of the delivery of the cold beers and chilled ale as well as local interest in the night live have promoted multi-media, websites and social networking measures. It has also advertise on the alcohol awareness along with the increased advertisement.  </a:t>
            </a:r>
          </a:p>
          <a:p>
            <a:pPr algn="just"/>
            <a:r>
              <a:rPr lang="en-US" dirty="0"/>
              <a:t>Environmental: The environmental and recycling might add on the waste litter and produced in local area. The transportation and delivery of goods might not be affected as it provide the high saturated products </a:t>
            </a:r>
          </a:p>
          <a:p>
            <a:pPr algn="just"/>
            <a:r>
              <a:rPr lang="en-US" dirty="0"/>
              <a:t>Legal: The EU legislation on measure on drinks served with the other products. The transportation and delivery cost of good. It represent the stronger enforcement of the underage drinking regulations. </a:t>
            </a:r>
            <a:endParaRPr lang="en-IN"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6</a:t>
            </a:fld>
            <a:endParaRPr lang="en-US" altLang="en-US"/>
          </a:p>
        </p:txBody>
      </p:sp>
    </p:spTree>
    <p:extLst>
      <p:ext uri="{BB962C8B-B14F-4D97-AF65-F5344CB8AC3E}">
        <p14:creationId xmlns:p14="http://schemas.microsoft.com/office/powerpoint/2010/main" val="3133350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7</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Threat of New Rivalry</a:t>
            </a:r>
          </a:p>
          <a:p>
            <a:pPr eaLnBrk="1" hangingPunct="1"/>
            <a:r>
              <a:rPr lang="en-US" altLang="en-US" dirty="0"/>
              <a:t>There is high risk of the new entrants as it address on low barriers to entry and low cost of entry with the low technology protection. It might add on the threat from them. </a:t>
            </a:r>
          </a:p>
          <a:p>
            <a:pPr eaLnBrk="1" hangingPunct="1"/>
            <a:r>
              <a:rPr lang="en-US" altLang="en-US" dirty="0"/>
              <a:t>Supplier Power </a:t>
            </a:r>
          </a:p>
          <a:p>
            <a:pPr eaLnBrk="1" hangingPunct="1"/>
            <a:r>
              <a:rPr lang="en-US" altLang="en-US" dirty="0"/>
              <a:t>The low supplier power might add the freedom to the control over the pub along with this freedom to purchase supplies from different vendors. </a:t>
            </a:r>
          </a:p>
          <a:p>
            <a:pPr eaLnBrk="1" hangingPunct="1"/>
            <a:r>
              <a:rPr lang="en-US" altLang="en-US" dirty="0"/>
              <a:t>Threat of Substitute Product</a:t>
            </a:r>
          </a:p>
          <a:p>
            <a:pPr eaLnBrk="1" hangingPunct="1"/>
            <a:r>
              <a:rPr lang="en-US" altLang="en-US" dirty="0"/>
              <a:t>It has also add on the high threat of substitution with the low/no cost of change. This might fickle on the customers with the changing alcohol consumption patterns. </a:t>
            </a:r>
          </a:p>
          <a:p>
            <a:pPr eaLnBrk="1" hangingPunct="1"/>
            <a:r>
              <a:rPr lang="en-US" altLang="en-US" dirty="0"/>
              <a:t>Buyers  Power </a:t>
            </a:r>
          </a:p>
          <a:p>
            <a:pPr eaLnBrk="1" hangingPunct="1"/>
            <a:r>
              <a:rPr lang="en-US" altLang="en-US" dirty="0"/>
              <a:t>The threat from the buyers is low and always have high switching costs. It add on the customer loyalty and low price sensitivity. It might reflect on the low buyer power </a:t>
            </a:r>
          </a:p>
          <a:p>
            <a:pPr eaLnBrk="1" hangingPunct="1"/>
            <a:r>
              <a:rPr lang="en-US" altLang="en-US" dirty="0"/>
              <a:t>Existing Rivalry</a:t>
            </a:r>
          </a:p>
          <a:p>
            <a:pPr eaLnBrk="1" hangingPunct="1"/>
            <a:r>
              <a:rPr lang="en-US" altLang="en-US" dirty="0"/>
              <a:t>The existing competitors are abundant. It might influence their 10% revenue generation with each direct and indirect competitors.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8</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gn="just" eaLnBrk="1" hangingPunct="1">
              <a:lnSpc>
                <a:spcPct val="90000"/>
              </a:lnSpc>
              <a:buFont typeface="Arial" panose="020B0604020202020204" pitchFamily="34" charset="0"/>
              <a:buNone/>
            </a:pPr>
            <a:r>
              <a:rPr lang="en-GB" altLang="en-US" sz="1200" dirty="0"/>
              <a:t>Both advertising and social media plays important role in the success of the organization. </a:t>
            </a:r>
          </a:p>
          <a:p>
            <a:pPr marL="0" indent="0" algn="just" eaLnBrk="1" hangingPunct="1">
              <a:lnSpc>
                <a:spcPct val="90000"/>
              </a:lnSpc>
              <a:buFont typeface="Arial" panose="020B0604020202020204" pitchFamily="34" charset="0"/>
              <a:buNone/>
            </a:pPr>
            <a:r>
              <a:rPr lang="en-GB" altLang="en-US" sz="1200" dirty="0"/>
              <a:t>It has strive on the appeal where new and old customers have unique advertising campaign. This include the online presence with the regular and vote for the beers, alcohol and other feature each week. It present the friendly atmosphere that keeps coming back measure for the customer. </a:t>
            </a:r>
          </a:p>
          <a:p>
            <a:pPr eaLnBrk="1" hangingPunct="1"/>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eaLnBrk="1" hangingPunct="1"/>
            <a:r>
              <a:rPr lang="en-US" altLang="en-US" dirty="0"/>
              <a:t>The staff will consist of six part-time employees working twenty hours a week at $6.50 per hour.  In addition, the manager the oversees daily operations.  The staff was consists of the daily operations with the management decisions and run back end of the business where the includes the websites and administrative duties with the websites allow disputes to management disputes with the fewer coordination problems sling with the changes in the market.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19/07/2021</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19/07/2021</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19/07/2021</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19/07/2021</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19/07/2021</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19/07/2021</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19/07/2021</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19/07/2021</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19/07/2021</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19/07/2021</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19/07/2021</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19/07/2021</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tatista.com/statistics/1060696/uk-bar-and-pub-industry-segmentation/" TargetMode="External"/><Relationship Id="rId2" Type="http://schemas.openxmlformats.org/officeDocument/2006/relationships/hyperlink" Target="https://www.statista.com/statistics/1074094/pub-industry-revenue-in-the-united-kingdom-uk/" TargetMode="External"/><Relationship Id="rId1" Type="http://schemas.openxmlformats.org/officeDocument/2006/relationships/slideLayout" Target="../slideLayouts/slideLayout2.xml"/><Relationship Id="rId6" Type="http://schemas.openxmlformats.org/officeDocument/2006/relationships/hyperlink" Target="https://www.newfinneygardenspub.co.uk/our-pub/" TargetMode="External"/><Relationship Id="rId5" Type="http://schemas.openxmlformats.org/officeDocument/2006/relationships/hyperlink" Target="https://www.newfinneygardenspub.co.uk/menus/21517/main_menu#menu" TargetMode="External"/><Relationship Id="rId4" Type="http://schemas.openxmlformats.org/officeDocument/2006/relationships/hyperlink" Target="https://www.newfinneygardenspub.co.uk/latest-inf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Font typeface="Arial" panose="020B0604020202020204" pitchFamily="34" charset="0"/>
              <a:buNone/>
            </a:pPr>
            <a:r>
              <a:rPr lang="en-GB" altLang="en-US" sz="2400" dirty="0"/>
              <a:t>New Finney Gardens</a:t>
            </a:r>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r>
              <a:rPr lang="en-GB" sz="2000" dirty="0">
                <a:effectLst/>
                <a:latin typeface="+mj-lt"/>
                <a:ea typeface="Times New Roman" panose="02020603050405020304" pitchFamily="18" charset="0"/>
              </a:rPr>
              <a:t>Diegis Florea-1919249</a:t>
            </a:r>
            <a:endParaRPr lang="en-GB" altLang="en-US" sz="2000" dirty="0">
              <a:latin typeface="+mj-lt"/>
            </a:endParaRPr>
          </a:p>
          <a:p>
            <a:pPr eaLnBrk="1" hangingPunct="1">
              <a:buNone/>
            </a:pPr>
            <a:r>
              <a:rPr lang="en-GB" sz="2000" dirty="0" err="1">
                <a:effectLst/>
                <a:latin typeface="+mj-lt"/>
                <a:ea typeface="Times New Roman" panose="02020603050405020304" pitchFamily="18" charset="0"/>
              </a:rPr>
              <a:t>Dr.</a:t>
            </a:r>
            <a:r>
              <a:rPr lang="en-GB" sz="2000" dirty="0">
                <a:effectLst/>
                <a:latin typeface="+mj-lt"/>
                <a:ea typeface="Times New Roman" panose="02020603050405020304" pitchFamily="18" charset="0"/>
              </a:rPr>
              <a:t> Doreen Nyaa Amundam-LCBB5001</a:t>
            </a:r>
          </a:p>
          <a:p>
            <a:pPr eaLnBrk="1" hangingPunct="1">
              <a:buNone/>
            </a:pPr>
            <a:endParaRPr lang="en-GB" sz="1800" dirty="0">
              <a:effectLst/>
              <a:latin typeface="Times New Roman" panose="02020603050405020304" pitchFamily="18" charset="0"/>
              <a:ea typeface="Times New Roman" panose="02020603050405020304" pitchFamily="18" charset="0"/>
            </a:endParaRPr>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19/07/2021</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230546" y="1125538"/>
            <a:ext cx="8442325" cy="4260850"/>
          </a:xfrm>
        </p:spPr>
        <p:txBody>
          <a:bodyPr/>
          <a:lstStyle/>
          <a:p>
            <a:pPr algn="just" eaLnBrk="1" hangingPunct="1">
              <a:buFontTx/>
              <a:buNone/>
            </a:pPr>
            <a:r>
              <a:rPr lang="en-GB" altLang="en-US" sz="2800" dirty="0"/>
              <a:t>   The report covers the business plan for New Finney Gardens where a pub in the UK has added on the entrepreneurial business ways. There are innovative features with the business plan. It can initiate where the overview of the business can add on the management team and operations of the business and financial plan to the COVID-19 pandemic ways. This might forecast on the increased profits of the business. </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19/07/2021</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Business Overview</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algn="just" eaLnBrk="1" hangingPunct="1">
              <a:buFontTx/>
              <a:buNone/>
            </a:pPr>
            <a:r>
              <a:rPr lang="en-GB" altLang="en-US" sz="2800" dirty="0"/>
              <a:t>   New Finney Gardens is a British Pub Offering better atmospheric environment along with the introduced entrepreneurship trait. It has also offered the food and drinks with the ambience for celebrating moments. This offer lounge and garden as a drinking area and adding the sports, entertainment and games. </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19/07/2021</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marL="0" indent="0" algn="just" eaLnBrk="1" hangingPunct="1">
              <a:buFont typeface="Arial" panose="020B0604020202020204" pitchFamily="34" charset="0"/>
              <a:buNone/>
            </a:pPr>
            <a:r>
              <a:rPr lang="en-GB" altLang="en-US" sz="2800" b="1" i="1" dirty="0"/>
              <a:t>Products:</a:t>
            </a:r>
            <a:r>
              <a:rPr lang="en-GB" altLang="en-US" sz="2800" dirty="0"/>
              <a:t> Wines, Beers, Ciders, Cocktails and Fishbowl, exotic menu- nachos, soups, lasagne, burgers, steak and desserts and bread. </a:t>
            </a:r>
            <a:endParaRPr lang="en-GB" altLang="en-US" sz="2800" b="1" i="1" dirty="0"/>
          </a:p>
          <a:p>
            <a:pPr marL="0" indent="0" algn="just" eaLnBrk="1" hangingPunct="1">
              <a:buFont typeface="Arial" panose="020B0604020202020204" pitchFamily="34" charset="0"/>
              <a:buNone/>
            </a:pPr>
            <a:r>
              <a:rPr lang="en-GB" altLang="en-US" sz="2800" b="1" i="1" dirty="0"/>
              <a:t>Services:</a:t>
            </a:r>
            <a:r>
              <a:rPr lang="en-GB" altLang="en-US" sz="2800" dirty="0"/>
              <a:t> To add free car park and access to free Wi-Fi, Live Music and Events and Live sport matches on big screen to the customers </a:t>
            </a:r>
            <a:endParaRPr lang="en-GB" altLang="en-US" sz="2800" b="1" i="1"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19/07/2021</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US" altLang="en-US" sz="3600" b="1" dirty="0"/>
              <a:t>Market </a:t>
            </a:r>
            <a:r>
              <a:rPr lang="en-GB" altLang="en-US" sz="3600" b="1" dirty="0"/>
              <a:t>Report</a:t>
            </a: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19/07/2021</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8229600" cy="3917950"/>
          </a:xfrm>
        </p:spPr>
        <p:txBody>
          <a:bodyPr/>
          <a:lstStyle/>
          <a:p>
            <a:pPr>
              <a:buNone/>
            </a:pPr>
            <a:r>
              <a:rPr lang="en-US" altLang="en-US" sz="2800" dirty="0"/>
              <a:t>   New Finney Gardens have direct competitors and indirect competitors. It operates under the pub industry with the same service models.  Direct competitors are the pubs in and around Stoke on Trent and our indirect competitors are restaurants and take </a:t>
            </a:r>
            <a:r>
              <a:rPr lang="en-US" altLang="en-US" sz="2800" dirty="0" err="1"/>
              <a:t>aways</a:t>
            </a:r>
            <a:r>
              <a:rPr lang="en-US" altLang="en-US" sz="2800" dirty="0"/>
              <a:t> around the city center.</a:t>
            </a:r>
          </a:p>
          <a:p>
            <a:pPr>
              <a:buNone/>
            </a:pPr>
            <a:endParaRPr lang="en-US" altLang="en-US" sz="2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altLang="en-US" b="1" dirty="0"/>
              <a:t>Market  Audit</a:t>
            </a:r>
            <a:r>
              <a:rPr lang="en-GB" altLang="en-US" b="1" i="1" dirty="0"/>
              <a:t> </a:t>
            </a:r>
            <a:endParaRPr lang="en-GB" b="1" dirty="0"/>
          </a:p>
        </p:txBody>
      </p:sp>
      <p:sp>
        <p:nvSpPr>
          <p:cNvPr id="3" name="Content Placeholder 2"/>
          <p:cNvSpPr>
            <a:spLocks noGrp="1"/>
          </p:cNvSpPr>
          <p:nvPr>
            <p:ph idx="1"/>
          </p:nvPr>
        </p:nvSpPr>
        <p:spPr>
          <a:xfrm>
            <a:off x="457200" y="1268761"/>
            <a:ext cx="8229600" cy="4248472"/>
          </a:xfrm>
        </p:spPr>
        <p:txBody>
          <a:bodyPr/>
          <a:lstStyle/>
          <a:p>
            <a:pPr>
              <a:buNone/>
            </a:pPr>
            <a:r>
              <a:rPr lang="en-US" altLang="en-US" sz="2800" dirty="0"/>
              <a:t>PESTLE Analysis:</a:t>
            </a:r>
          </a:p>
          <a:p>
            <a:pPr algn="just">
              <a:buNone/>
            </a:pPr>
            <a:r>
              <a:rPr lang="en-US" altLang="en-US" sz="2800" dirty="0"/>
              <a:t>The macro-environment operating in the major external and uncontrollable factors for the operating system might add on the decision-making. It can provide the performance review and strategies. </a:t>
            </a:r>
            <a:endParaRPr lang="en-GB" altLang="en-US" sz="2800" dirty="0"/>
          </a:p>
          <a:p>
            <a:pPr algn="just">
              <a:buNone/>
            </a:pPr>
            <a:r>
              <a:rPr lang="en-GB" altLang="en-US" sz="2800" dirty="0"/>
              <a:t>It can guide the business regarding an external environment that might change, and New Finney Gardens can change with the change. </a:t>
            </a:r>
            <a:endParaRPr lang="en-US" altLang="en-US" sz="28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19/07/2021</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 </a:t>
            </a:r>
            <a:r>
              <a:rPr lang="en-US" altLang="en-US" sz="3600" b="1" dirty="0"/>
              <a:t>Market Audit</a:t>
            </a:r>
            <a:r>
              <a:rPr lang="en-GB" altLang="en-US" sz="3600" b="1" i="1" dirty="0"/>
              <a:t> </a:t>
            </a:r>
            <a:endParaRPr lang="en-GB" altLang="en-US" sz="3600" b="1"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19/07/2021</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pPr>
              <a:buNone/>
            </a:pPr>
            <a:r>
              <a:rPr lang="en-US" altLang="en-US" dirty="0"/>
              <a:t> </a:t>
            </a:r>
          </a:p>
          <a:p>
            <a:pPr>
              <a:buNone/>
            </a:pPr>
            <a:r>
              <a:rPr lang="en-US" altLang="en-US" dirty="0"/>
              <a:t>Porter’s Five Forces Analysis: </a:t>
            </a:r>
          </a:p>
          <a:p>
            <a:pPr algn="just">
              <a:buNone/>
            </a:pPr>
            <a:r>
              <a:rPr lang="en-US" altLang="en-US" dirty="0"/>
              <a:t>Porter’s model have analyzed on the competitive forces within the environment. It might add on the high threat of substitute and competitive buying to the pub’s customers.  </a:t>
            </a:r>
          </a:p>
          <a:p>
            <a:pPr>
              <a:buNone/>
            </a:pPr>
            <a:r>
              <a:rPr lang="en-US" altLang="en-US" dirty="0"/>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dirty="0"/>
              <a:t>Target Market </a:t>
            </a:r>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marL="0" indent="0" algn="just" eaLnBrk="1" hangingPunct="1">
              <a:lnSpc>
                <a:spcPct val="90000"/>
              </a:lnSpc>
              <a:buFont typeface="Arial" panose="020B0604020202020204" pitchFamily="34" charset="0"/>
              <a:buNone/>
            </a:pPr>
            <a:r>
              <a:rPr lang="en-GB" altLang="en-US" sz="3600" dirty="0"/>
              <a:t>Target segment: Young Generation (18-30 years) </a:t>
            </a:r>
          </a:p>
          <a:p>
            <a:pPr marL="0" indent="0" algn="just" eaLnBrk="1" hangingPunct="1">
              <a:lnSpc>
                <a:spcPct val="90000"/>
              </a:lnSpc>
              <a:buFont typeface="Arial" panose="020B0604020202020204" pitchFamily="34" charset="0"/>
              <a:buNone/>
            </a:pPr>
            <a:r>
              <a:rPr lang="en-GB" altLang="en-US" sz="3600" dirty="0"/>
              <a:t>Behavioural segment- Tourist visiting UK </a:t>
            </a:r>
          </a:p>
          <a:p>
            <a:pPr marL="0" indent="0" algn="just" eaLnBrk="1" hangingPunct="1">
              <a:lnSpc>
                <a:spcPct val="90000"/>
              </a:lnSpc>
              <a:buFont typeface="Arial" panose="020B0604020202020204" pitchFamily="34" charset="0"/>
              <a:buNone/>
            </a:pPr>
            <a:r>
              <a:rPr lang="en-GB" altLang="en-US" sz="3600" dirty="0"/>
              <a:t>Geographic target- UK visitors, locals and ethnic residents.  </a:t>
            </a:r>
          </a:p>
          <a:p>
            <a:pPr marL="0" indent="0" algn="just" eaLnBrk="1" hangingPunct="1">
              <a:lnSpc>
                <a:spcPct val="90000"/>
              </a:lnSpc>
              <a:buFont typeface="Arial" panose="020B0604020202020204" pitchFamily="34" charset="0"/>
              <a:buNone/>
            </a:pPr>
            <a:endParaRPr lang="en-GB" altLang="en-US" sz="36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19/07/2021</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Marketing and Sales Plan</a:t>
            </a:r>
            <a:endParaRPr lang="en-GB" dirty="0"/>
          </a:p>
        </p:txBody>
      </p:sp>
      <p:sp>
        <p:nvSpPr>
          <p:cNvPr id="3" name="Content Placeholder 2"/>
          <p:cNvSpPr>
            <a:spLocks noGrp="1"/>
          </p:cNvSpPr>
          <p:nvPr>
            <p:ph idx="1"/>
          </p:nvPr>
        </p:nvSpPr>
        <p:spPr>
          <a:xfrm>
            <a:off x="250825" y="1600201"/>
            <a:ext cx="8435975" cy="3917032"/>
          </a:xfrm>
        </p:spPr>
        <p:txBody>
          <a:bodyPr/>
          <a:lstStyle/>
          <a:p>
            <a:pPr algn="just"/>
            <a:r>
              <a:rPr lang="en-GB" sz="2800" dirty="0"/>
              <a:t>Products are offered by the business where tangible good and intangible services. It might add on the New Finney Gardens assure with the reasonable prices for its products. There are different application with which the advertising, public relations and attractive offers to meet the customers with the business and adding the services. </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19/07/2021</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Operational plan</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marL="0" indent="0" algn="just" eaLnBrk="1" hangingPunct="1">
              <a:lnSpc>
                <a:spcPct val="90000"/>
              </a:lnSpc>
              <a:buNone/>
            </a:pPr>
            <a:r>
              <a:rPr lang="en-GB" sz="2800" b="1" dirty="0">
                <a:effectLst/>
                <a:latin typeface="Times New Roman" panose="02020603050405020304" pitchFamily="18" charset="0"/>
                <a:ea typeface="Times New Roman" panose="02020603050405020304" pitchFamily="18" charset="0"/>
              </a:rPr>
              <a:t>Management Team:</a:t>
            </a:r>
          </a:p>
          <a:p>
            <a:pPr marL="0" indent="0" algn="just" eaLnBrk="1" hangingPunct="1">
              <a:lnSpc>
                <a:spcPct val="90000"/>
              </a:lnSpc>
              <a:buNone/>
            </a:pPr>
            <a:r>
              <a:rPr lang="en-GB" sz="2800" dirty="0">
                <a:effectLst/>
                <a:latin typeface="Times New Roman" panose="02020603050405020304" pitchFamily="18" charset="0"/>
                <a:ea typeface="Times New Roman" panose="02020603050405020304" pitchFamily="18" charset="0"/>
              </a:rPr>
              <a:t>New Finney Gardens will have a small self-employed management team, including the owners. This team will carry out the responsibility of managing the business’ operations and keep a check on all the functions of the business for ensuring a smooth performance. The involvement of owners in the management team will ensure that the business does not deviate from its aims and objectives and a regular flow is maintained.</a:t>
            </a:r>
          </a:p>
          <a:p>
            <a:pPr marL="0" indent="0" algn="just" eaLnBrk="1" hangingPunct="1">
              <a:lnSpc>
                <a:spcPct val="90000"/>
              </a:lnSpc>
              <a:buFont typeface="Arial" panose="020B0604020202020204" pitchFamily="34" charset="0"/>
              <a:buNone/>
            </a:pPr>
            <a:endParaRPr lang="en-GB" altLang="en-US" sz="28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19/07/2021</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19/07/2021</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4" y="2522537"/>
            <a:ext cx="3754437" cy="1812925"/>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914900" y="2343150"/>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 £17.700</a:t>
            </a:r>
          </a:p>
          <a:p>
            <a:pPr>
              <a:buFont typeface="Wingdings" panose="05000000000000000000" pitchFamily="2" charset="2"/>
              <a:buChar char="§"/>
            </a:pPr>
            <a:r>
              <a:rPr lang="en-GB" altLang="en-US" sz="2400" dirty="0"/>
              <a:t>Total Income: £327.000</a:t>
            </a:r>
          </a:p>
          <a:p>
            <a:pPr>
              <a:buFont typeface="Wingdings" panose="05000000000000000000" pitchFamily="2" charset="2"/>
              <a:buChar char="§"/>
            </a:pPr>
            <a:r>
              <a:rPr lang="en-GB" altLang="en-US" sz="2400" dirty="0"/>
              <a:t>Total Expenses: £1.200</a:t>
            </a:r>
          </a:p>
          <a:p>
            <a:pPr>
              <a:buFont typeface="Wingdings" panose="05000000000000000000" pitchFamily="2" charset="2"/>
              <a:buChar char="§"/>
            </a:pPr>
            <a:r>
              <a:rPr lang="en-GB" altLang="en-US" sz="2400" dirty="0"/>
              <a:t>Gross Profit:£105.000</a:t>
            </a:r>
          </a:p>
          <a:p>
            <a:pPr>
              <a:buFont typeface="Wingdings" panose="05000000000000000000" pitchFamily="2" charset="2"/>
              <a:buChar char="§"/>
            </a:pPr>
            <a:r>
              <a:rPr lang="en-GB" altLang="en-US" sz="2400" dirty="0"/>
              <a:t>Net Profit:£66.400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D99FBF-D7BD-4ED7-91A4-8A9D8AF4A588}"/>
              </a:ext>
            </a:extLst>
          </p:cNvPr>
          <p:cNvSpPr>
            <a:spLocks noGrp="1"/>
          </p:cNvSpPr>
          <p:nvPr>
            <p:ph type="dt" sz="half" idx="10"/>
          </p:nvPr>
        </p:nvSpPr>
        <p:spPr/>
        <p:txBody>
          <a:bodyPr/>
          <a:lstStyle/>
          <a:p>
            <a:pPr>
              <a:defRPr/>
            </a:pPr>
            <a:fld id="{47C9B511-EA7C-47B7-97E3-4B5B1A80CF69}" type="datetime1">
              <a:rPr lang="en-GB" altLang="en-US" smtClean="0"/>
              <a:pPr>
                <a:defRPr/>
              </a:pPr>
              <a:t>19/07/2021</a:t>
            </a:fld>
            <a:endParaRPr lang="en-GB" altLang="en-US"/>
          </a:p>
        </p:txBody>
      </p:sp>
      <p:graphicFrame>
        <p:nvGraphicFramePr>
          <p:cNvPr id="3" name="Table 2">
            <a:extLst>
              <a:ext uri="{FF2B5EF4-FFF2-40B4-BE49-F238E27FC236}">
                <a16:creationId xmlns:a16="http://schemas.microsoft.com/office/drawing/2014/main" id="{E75F7AD7-40BC-4391-8FAD-1C112BB47D06}"/>
              </a:ext>
            </a:extLst>
          </p:cNvPr>
          <p:cNvGraphicFramePr>
            <a:graphicFrameLocks noGrp="1"/>
          </p:cNvGraphicFramePr>
          <p:nvPr>
            <p:extLst>
              <p:ext uri="{D42A27DB-BD31-4B8C-83A1-F6EECF244321}">
                <p14:modId xmlns:p14="http://schemas.microsoft.com/office/powerpoint/2010/main" val="2882502302"/>
              </p:ext>
            </p:extLst>
          </p:nvPr>
        </p:nvGraphicFramePr>
        <p:xfrm>
          <a:off x="323528" y="260649"/>
          <a:ext cx="8136898" cy="6024520"/>
        </p:xfrm>
        <a:graphic>
          <a:graphicData uri="http://schemas.openxmlformats.org/drawingml/2006/table">
            <a:tbl>
              <a:tblPr firstRow="1" firstCol="1" bandRow="1">
                <a:tableStyleId>{5C22544A-7EE6-4342-B048-85BDC9FD1C3A}</a:tableStyleId>
              </a:tblPr>
              <a:tblGrid>
                <a:gridCol w="581207">
                  <a:extLst>
                    <a:ext uri="{9D8B030D-6E8A-4147-A177-3AD203B41FA5}">
                      <a16:colId xmlns:a16="http://schemas.microsoft.com/office/drawing/2014/main" val="654837832"/>
                    </a:ext>
                  </a:extLst>
                </a:gridCol>
                <a:gridCol w="581207">
                  <a:extLst>
                    <a:ext uri="{9D8B030D-6E8A-4147-A177-3AD203B41FA5}">
                      <a16:colId xmlns:a16="http://schemas.microsoft.com/office/drawing/2014/main" val="3543797084"/>
                    </a:ext>
                  </a:extLst>
                </a:gridCol>
                <a:gridCol w="581207">
                  <a:extLst>
                    <a:ext uri="{9D8B030D-6E8A-4147-A177-3AD203B41FA5}">
                      <a16:colId xmlns:a16="http://schemas.microsoft.com/office/drawing/2014/main" val="2676708625"/>
                    </a:ext>
                  </a:extLst>
                </a:gridCol>
                <a:gridCol w="581207">
                  <a:extLst>
                    <a:ext uri="{9D8B030D-6E8A-4147-A177-3AD203B41FA5}">
                      <a16:colId xmlns:a16="http://schemas.microsoft.com/office/drawing/2014/main" val="1348719349"/>
                    </a:ext>
                  </a:extLst>
                </a:gridCol>
                <a:gridCol w="581207">
                  <a:extLst>
                    <a:ext uri="{9D8B030D-6E8A-4147-A177-3AD203B41FA5}">
                      <a16:colId xmlns:a16="http://schemas.microsoft.com/office/drawing/2014/main" val="107316189"/>
                    </a:ext>
                  </a:extLst>
                </a:gridCol>
                <a:gridCol w="581207">
                  <a:extLst>
                    <a:ext uri="{9D8B030D-6E8A-4147-A177-3AD203B41FA5}">
                      <a16:colId xmlns:a16="http://schemas.microsoft.com/office/drawing/2014/main" val="1205133058"/>
                    </a:ext>
                  </a:extLst>
                </a:gridCol>
                <a:gridCol w="581207">
                  <a:extLst>
                    <a:ext uri="{9D8B030D-6E8A-4147-A177-3AD203B41FA5}">
                      <a16:colId xmlns:a16="http://schemas.microsoft.com/office/drawing/2014/main" val="2600257193"/>
                    </a:ext>
                  </a:extLst>
                </a:gridCol>
                <a:gridCol w="581207">
                  <a:extLst>
                    <a:ext uri="{9D8B030D-6E8A-4147-A177-3AD203B41FA5}">
                      <a16:colId xmlns:a16="http://schemas.microsoft.com/office/drawing/2014/main" val="3263818526"/>
                    </a:ext>
                  </a:extLst>
                </a:gridCol>
                <a:gridCol w="581207">
                  <a:extLst>
                    <a:ext uri="{9D8B030D-6E8A-4147-A177-3AD203B41FA5}">
                      <a16:colId xmlns:a16="http://schemas.microsoft.com/office/drawing/2014/main" val="521040714"/>
                    </a:ext>
                  </a:extLst>
                </a:gridCol>
                <a:gridCol w="581207">
                  <a:extLst>
                    <a:ext uri="{9D8B030D-6E8A-4147-A177-3AD203B41FA5}">
                      <a16:colId xmlns:a16="http://schemas.microsoft.com/office/drawing/2014/main" val="1888746993"/>
                    </a:ext>
                  </a:extLst>
                </a:gridCol>
                <a:gridCol w="581207">
                  <a:extLst>
                    <a:ext uri="{9D8B030D-6E8A-4147-A177-3AD203B41FA5}">
                      <a16:colId xmlns:a16="http://schemas.microsoft.com/office/drawing/2014/main" val="2429636712"/>
                    </a:ext>
                  </a:extLst>
                </a:gridCol>
                <a:gridCol w="581207">
                  <a:extLst>
                    <a:ext uri="{9D8B030D-6E8A-4147-A177-3AD203B41FA5}">
                      <a16:colId xmlns:a16="http://schemas.microsoft.com/office/drawing/2014/main" val="4037794894"/>
                    </a:ext>
                  </a:extLst>
                </a:gridCol>
                <a:gridCol w="581207">
                  <a:extLst>
                    <a:ext uri="{9D8B030D-6E8A-4147-A177-3AD203B41FA5}">
                      <a16:colId xmlns:a16="http://schemas.microsoft.com/office/drawing/2014/main" val="253608891"/>
                    </a:ext>
                  </a:extLst>
                </a:gridCol>
                <a:gridCol w="581207">
                  <a:extLst>
                    <a:ext uri="{9D8B030D-6E8A-4147-A177-3AD203B41FA5}">
                      <a16:colId xmlns:a16="http://schemas.microsoft.com/office/drawing/2014/main" val="424143814"/>
                    </a:ext>
                  </a:extLst>
                </a:gridCol>
              </a:tblGrid>
              <a:tr h="106067">
                <a:tc gridSpan="14">
                  <a:txBody>
                    <a:bodyPr/>
                    <a:lstStyle/>
                    <a:p>
                      <a:pPr algn="just">
                        <a:lnSpc>
                          <a:spcPct val="150000"/>
                        </a:lnSpc>
                      </a:pPr>
                      <a:r>
                        <a:rPr lang="en-GB" sz="600">
                          <a:effectLst/>
                        </a:rPr>
                        <a:t>CASH FLOW FORECAST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1125573514"/>
                  </a:ext>
                </a:extLst>
              </a:tr>
              <a:tr h="57201">
                <a:tc>
                  <a:txBody>
                    <a:bodyPr/>
                    <a:lstStyle/>
                    <a:p>
                      <a:endParaRPr lang="en-IN" sz="600">
                        <a:effectLst/>
                        <a:latin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Jan</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Feb</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Mar</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April</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May</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Jun</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Jul</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Aug</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Sept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Oct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Nov</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Dec</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Totals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2872208788"/>
                  </a:ext>
                </a:extLst>
              </a:tr>
              <a:tr h="187190">
                <a:tc>
                  <a:txBody>
                    <a:bodyPr/>
                    <a:lstStyle/>
                    <a:p>
                      <a:pPr algn="just">
                        <a:lnSpc>
                          <a:spcPct val="150000"/>
                        </a:lnSpc>
                      </a:pPr>
                      <a:r>
                        <a:rPr lang="en-GB" sz="600">
                          <a:effectLst/>
                        </a:rPr>
                        <a:t>Sales Income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£177,000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27073262"/>
                  </a:ext>
                </a:extLst>
              </a:tr>
              <a:tr h="57201">
                <a:tc>
                  <a:txBody>
                    <a:bodyPr/>
                    <a:lstStyle/>
                    <a:p>
                      <a:pPr algn="just">
                        <a:lnSpc>
                          <a:spcPct val="150000"/>
                        </a:lnSpc>
                      </a:pPr>
                      <a:r>
                        <a:rPr lang="en-GB" sz="600">
                          <a:effectLst/>
                        </a:rPr>
                        <a:t>Grants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1331402106"/>
                  </a:ext>
                </a:extLst>
              </a:tr>
              <a:tr h="122195">
                <a:tc>
                  <a:txBody>
                    <a:bodyPr/>
                    <a:lstStyle/>
                    <a:p>
                      <a:pPr algn="just">
                        <a:lnSpc>
                          <a:spcPct val="150000"/>
                        </a:lnSpc>
                      </a:pPr>
                      <a:r>
                        <a:rPr lang="en-GB" sz="600">
                          <a:effectLst/>
                        </a:rPr>
                        <a:t>Bank Loan</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£25,000.00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1495130327"/>
                  </a:ext>
                </a:extLst>
              </a:tr>
              <a:tr h="252185">
                <a:tc>
                  <a:txBody>
                    <a:bodyPr/>
                    <a:lstStyle/>
                    <a:p>
                      <a:pPr algn="just">
                        <a:lnSpc>
                          <a:spcPct val="150000"/>
                        </a:lnSpc>
                      </a:pPr>
                      <a:r>
                        <a:rPr lang="en-GB" sz="600">
                          <a:effectLst/>
                        </a:rPr>
                        <a:t>Investment by Owner</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dirty="0">
                          <a:effectLst/>
                        </a:rPr>
                        <a:t>£100,000.00</a:t>
                      </a:r>
                      <a:endParaRPr lang="en-IN" sz="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£25,000.00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1691556363"/>
                  </a:ext>
                </a:extLst>
              </a:tr>
              <a:tr h="252185">
                <a:tc>
                  <a:txBody>
                    <a:bodyPr/>
                    <a:lstStyle/>
                    <a:p>
                      <a:pPr algn="just">
                        <a:lnSpc>
                          <a:spcPct val="150000"/>
                        </a:lnSpc>
                      </a:pPr>
                      <a:r>
                        <a:rPr lang="en-GB" sz="600">
                          <a:effectLst/>
                        </a:rPr>
                        <a:t>Any Other Income</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dirty="0">
                          <a:effectLst/>
                        </a:rPr>
                        <a:t>-</a:t>
                      </a:r>
                      <a:endParaRPr lang="en-IN" sz="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3539938982"/>
                  </a:ext>
                </a:extLst>
              </a:tr>
              <a:tr h="57201">
                <a:tc>
                  <a:txBody>
                    <a:bodyPr/>
                    <a:lstStyle/>
                    <a:p>
                      <a:endParaRPr lang="en-IN" sz="600">
                        <a:effectLst/>
                        <a:latin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1485789145"/>
                  </a:ext>
                </a:extLst>
              </a:tr>
              <a:tr h="187190">
                <a:tc>
                  <a:txBody>
                    <a:bodyPr/>
                    <a:lstStyle/>
                    <a:p>
                      <a:pPr algn="just">
                        <a:lnSpc>
                          <a:spcPct val="150000"/>
                        </a:lnSpc>
                      </a:pPr>
                      <a:r>
                        <a:rPr lang="en-GB" sz="600" b="1" u="none" dirty="0">
                          <a:effectLst>
                            <a:outerShdw blurRad="38100" dist="38100" dir="2700000" algn="tl">
                              <a:srgbClr val="000000">
                                <a:alpha val="43137"/>
                              </a:srgbClr>
                            </a:outerShdw>
                          </a:effectLst>
                        </a:rPr>
                        <a:t>Total Incoming</a:t>
                      </a:r>
                      <a:endParaRPr lang="en-IN" sz="600" b="1" u="none"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£112,000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£68,000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£327,000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4219225932"/>
                  </a:ext>
                </a:extLst>
              </a:tr>
              <a:tr h="57201">
                <a:tc>
                  <a:txBody>
                    <a:bodyPr/>
                    <a:lstStyle/>
                    <a:p>
                      <a:endParaRPr lang="en-IN" sz="600">
                        <a:effectLst/>
                        <a:latin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137338498"/>
                  </a:ext>
                </a:extLst>
              </a:tr>
              <a:tr h="187190">
                <a:tc>
                  <a:txBody>
                    <a:bodyPr/>
                    <a:lstStyle/>
                    <a:p>
                      <a:pPr algn="just">
                        <a:lnSpc>
                          <a:spcPct val="150000"/>
                        </a:lnSpc>
                      </a:pPr>
                      <a:r>
                        <a:rPr lang="en-GB" sz="600">
                          <a:effectLst/>
                        </a:rPr>
                        <a:t>Stock/ Materials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£3,600.00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£3,600.00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£3,600.00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£3,600.00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£53,100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1444859510"/>
                  </a:ext>
                </a:extLst>
              </a:tr>
              <a:tr h="170211">
                <a:tc>
                  <a:txBody>
                    <a:bodyPr/>
                    <a:lstStyle/>
                    <a:p>
                      <a:pPr algn="just">
                        <a:lnSpc>
                          <a:spcPct val="150000"/>
                        </a:lnSpc>
                      </a:pPr>
                      <a:r>
                        <a:rPr lang="en-GB" sz="600">
                          <a:effectLst/>
                        </a:rPr>
                        <a:t>Rent &amp; Rates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£21,600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4142606147"/>
                  </a:ext>
                </a:extLst>
              </a:tr>
              <a:tr h="122195">
                <a:tc>
                  <a:txBody>
                    <a:bodyPr/>
                    <a:lstStyle/>
                    <a:p>
                      <a:pPr algn="just">
                        <a:lnSpc>
                          <a:spcPct val="150000"/>
                        </a:lnSpc>
                      </a:pPr>
                      <a:r>
                        <a:rPr lang="en-GB" sz="600">
                          <a:effectLst/>
                        </a:rPr>
                        <a:t>Wages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£3,600.00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£3,600.00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£3,600.00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£35,400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2876839399"/>
                  </a:ext>
                </a:extLst>
              </a:tr>
              <a:tr h="252185">
                <a:tc>
                  <a:txBody>
                    <a:bodyPr/>
                    <a:lstStyle/>
                    <a:p>
                      <a:pPr algn="just">
                        <a:lnSpc>
                          <a:spcPct val="150000"/>
                        </a:lnSpc>
                      </a:pPr>
                      <a:r>
                        <a:rPr lang="en-GB" sz="600">
                          <a:effectLst/>
                        </a:rPr>
                        <a:t>Drawings and N.I.C</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243120521"/>
                  </a:ext>
                </a:extLst>
              </a:tr>
              <a:tr h="122195">
                <a:tc>
                  <a:txBody>
                    <a:bodyPr/>
                    <a:lstStyle/>
                    <a:p>
                      <a:pPr algn="just">
                        <a:lnSpc>
                          <a:spcPct val="150000"/>
                        </a:lnSpc>
                      </a:pPr>
                      <a:r>
                        <a:rPr lang="en-GB" sz="600">
                          <a:effectLst/>
                        </a:rPr>
                        <a:t>Utilities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£6,000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2419095710"/>
                  </a:ext>
                </a:extLst>
              </a:tr>
              <a:tr h="122195">
                <a:tc>
                  <a:txBody>
                    <a:bodyPr/>
                    <a:lstStyle/>
                    <a:p>
                      <a:pPr algn="just">
                        <a:lnSpc>
                          <a:spcPct val="150000"/>
                        </a:lnSpc>
                      </a:pPr>
                      <a:r>
                        <a:rPr lang="en-GB" sz="600">
                          <a:effectLst/>
                        </a:rPr>
                        <a:t>Insurances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2980054199"/>
                  </a:ext>
                </a:extLst>
              </a:tr>
              <a:tr h="252185">
                <a:tc>
                  <a:txBody>
                    <a:bodyPr/>
                    <a:lstStyle/>
                    <a:p>
                      <a:pPr algn="just">
                        <a:lnSpc>
                          <a:spcPct val="150000"/>
                        </a:lnSpc>
                      </a:pPr>
                      <a:r>
                        <a:rPr lang="en-GB" sz="600">
                          <a:effectLst/>
                        </a:rPr>
                        <a:t>Repairs and Renewals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1746126508"/>
                  </a:ext>
                </a:extLst>
              </a:tr>
              <a:tr h="187190">
                <a:tc>
                  <a:txBody>
                    <a:bodyPr/>
                    <a:lstStyle/>
                    <a:p>
                      <a:pPr algn="just">
                        <a:lnSpc>
                          <a:spcPct val="150000"/>
                        </a:lnSpc>
                      </a:pPr>
                      <a:r>
                        <a:rPr lang="en-GB" sz="600">
                          <a:effectLst/>
                        </a:rPr>
                        <a:t>Motor Expenses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2195932909"/>
                  </a:ext>
                </a:extLst>
              </a:tr>
              <a:tr h="187190">
                <a:tc>
                  <a:txBody>
                    <a:bodyPr/>
                    <a:lstStyle/>
                    <a:p>
                      <a:pPr algn="just">
                        <a:lnSpc>
                          <a:spcPct val="150000"/>
                        </a:lnSpc>
                      </a:pPr>
                      <a:r>
                        <a:rPr lang="en-GB" sz="600">
                          <a:effectLst/>
                        </a:rPr>
                        <a:t>Phone/Internet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796506162"/>
                  </a:ext>
                </a:extLst>
              </a:tr>
              <a:tr h="122195">
                <a:tc>
                  <a:txBody>
                    <a:bodyPr/>
                    <a:lstStyle/>
                    <a:p>
                      <a:pPr algn="just">
                        <a:lnSpc>
                          <a:spcPct val="150000"/>
                        </a:lnSpc>
                      </a:pPr>
                      <a:r>
                        <a:rPr lang="en-GB" sz="600">
                          <a:effectLst/>
                        </a:rPr>
                        <a:t>Advertising</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£400.00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£4,800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3716054475"/>
                  </a:ext>
                </a:extLst>
              </a:tr>
              <a:tr h="187190">
                <a:tc>
                  <a:txBody>
                    <a:bodyPr/>
                    <a:lstStyle/>
                    <a:p>
                      <a:pPr algn="just">
                        <a:lnSpc>
                          <a:spcPct val="150000"/>
                        </a:lnSpc>
                      </a:pPr>
                      <a:r>
                        <a:rPr lang="en-GB" sz="600">
                          <a:effectLst/>
                        </a:rPr>
                        <a:t>Print/Stationery</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£240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3979729466"/>
                  </a:ext>
                </a:extLst>
              </a:tr>
              <a:tr h="187190">
                <a:tc>
                  <a:txBody>
                    <a:bodyPr/>
                    <a:lstStyle/>
                    <a:p>
                      <a:pPr algn="just">
                        <a:lnSpc>
                          <a:spcPct val="150000"/>
                        </a:lnSpc>
                      </a:pPr>
                      <a:r>
                        <a:rPr lang="en-GB" sz="600">
                          <a:effectLst/>
                        </a:rPr>
                        <a:t>Miscellaneous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dirty="0">
                          <a:effectLst/>
                        </a:rPr>
                        <a:t>£80.00</a:t>
                      </a:r>
                      <a:endParaRPr lang="en-IN" sz="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£80.00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£960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2209733341"/>
                  </a:ext>
                </a:extLst>
              </a:tr>
              <a:tr h="187190">
                <a:tc>
                  <a:txBody>
                    <a:bodyPr/>
                    <a:lstStyle/>
                    <a:p>
                      <a:pPr algn="just">
                        <a:lnSpc>
                          <a:spcPct val="150000"/>
                        </a:lnSpc>
                      </a:pPr>
                      <a:r>
                        <a:rPr lang="en-GB" sz="600">
                          <a:effectLst/>
                        </a:rPr>
                        <a:t>Loan Repayments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1941062252"/>
                  </a:ext>
                </a:extLst>
              </a:tr>
              <a:tr h="187190">
                <a:tc>
                  <a:txBody>
                    <a:bodyPr/>
                    <a:lstStyle/>
                    <a:p>
                      <a:pPr algn="just">
                        <a:lnSpc>
                          <a:spcPct val="150000"/>
                        </a:lnSpc>
                      </a:pPr>
                      <a:r>
                        <a:rPr lang="en-GB" sz="600">
                          <a:effectLst/>
                        </a:rPr>
                        <a:t>Bank Charges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2245863175"/>
                  </a:ext>
                </a:extLst>
              </a:tr>
              <a:tr h="187190">
                <a:tc>
                  <a:txBody>
                    <a:bodyPr/>
                    <a:lstStyle/>
                    <a:p>
                      <a:pPr algn="just">
                        <a:lnSpc>
                          <a:spcPct val="150000"/>
                        </a:lnSpc>
                      </a:pPr>
                      <a:r>
                        <a:rPr lang="en-GB" sz="600">
                          <a:effectLst/>
                        </a:rPr>
                        <a:t>Accountancy Fees</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£600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2998157957"/>
                  </a:ext>
                </a:extLst>
              </a:tr>
              <a:tr h="57201">
                <a:tc>
                  <a:txBody>
                    <a:bodyPr/>
                    <a:lstStyle/>
                    <a:p>
                      <a:endParaRPr lang="en-IN" sz="600">
                        <a:effectLst/>
                        <a:latin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821751997"/>
                  </a:ext>
                </a:extLst>
              </a:tr>
              <a:tr h="57201">
                <a:tc>
                  <a:txBody>
                    <a:bodyPr/>
                    <a:lstStyle/>
                    <a:p>
                      <a:endParaRPr lang="en-IN" sz="600">
                        <a:effectLst/>
                        <a:latin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1109956665"/>
                  </a:ext>
                </a:extLst>
              </a:tr>
              <a:tr h="187190">
                <a:tc>
                  <a:txBody>
                    <a:bodyPr/>
                    <a:lstStyle/>
                    <a:p>
                      <a:pPr algn="just">
                        <a:lnSpc>
                          <a:spcPct val="150000"/>
                        </a:lnSpc>
                      </a:pPr>
                      <a:r>
                        <a:rPr lang="en-GB" sz="600" dirty="0">
                          <a:effectLst>
                            <a:outerShdw blurRad="38100" dist="38100" dir="2700000" algn="tl">
                              <a:srgbClr val="000000">
                                <a:alpha val="43137"/>
                              </a:srgbClr>
                            </a:outerShdw>
                          </a:effectLst>
                        </a:rPr>
                        <a:t>Total Outgoing</a:t>
                      </a:r>
                      <a:endParaRPr lang="en-IN" sz="6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£13,200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£13,200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£13,200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£13,200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£14,700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£14,800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£14,700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£14,700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£14,700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£16,200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£16,200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£16,300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£175,100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3958745154"/>
                  </a:ext>
                </a:extLst>
              </a:tr>
              <a:tr h="57201">
                <a:tc>
                  <a:txBody>
                    <a:bodyPr/>
                    <a:lstStyle/>
                    <a:p>
                      <a:endParaRPr lang="en-IN" sz="600">
                        <a:effectLst/>
                        <a:latin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1601560905"/>
                  </a:ext>
                </a:extLst>
              </a:tr>
              <a:tr h="288447">
                <a:tc>
                  <a:txBody>
                    <a:bodyPr/>
                    <a:lstStyle/>
                    <a:p>
                      <a:pPr algn="just">
                        <a:lnSpc>
                          <a:spcPct val="150000"/>
                        </a:lnSpc>
                      </a:pPr>
                      <a:r>
                        <a:rPr lang="en-GB" sz="600">
                          <a:effectLst/>
                        </a:rPr>
                        <a:t>Incoming less outgoing</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dirty="0">
                          <a:effectLst/>
                        </a:rPr>
                        <a:t>£98,800</a:t>
                      </a:r>
                      <a:endParaRPr lang="en-IN" sz="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£300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£1,800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£51,700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£151,900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829781788"/>
                  </a:ext>
                </a:extLst>
              </a:tr>
              <a:tr h="288447">
                <a:tc>
                  <a:txBody>
                    <a:bodyPr/>
                    <a:lstStyle/>
                    <a:p>
                      <a:pPr algn="just">
                        <a:lnSpc>
                          <a:spcPct val="150000"/>
                        </a:lnSpc>
                      </a:pPr>
                      <a:r>
                        <a:rPr lang="en-GB" sz="600">
                          <a:effectLst/>
                        </a:rPr>
                        <a:t>Opening Bank Balance</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£98,800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£97,600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£96,400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£95,200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£95,500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£95,700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£96,000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£96,300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£96,600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£98,400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 </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3224568131"/>
                  </a:ext>
                </a:extLst>
              </a:tr>
              <a:tr h="252185">
                <a:tc>
                  <a:txBody>
                    <a:bodyPr/>
                    <a:lstStyle/>
                    <a:p>
                      <a:pPr algn="just">
                        <a:lnSpc>
                          <a:spcPct val="150000"/>
                        </a:lnSpc>
                      </a:pPr>
                      <a:r>
                        <a:rPr lang="en-GB" sz="600">
                          <a:effectLst/>
                        </a:rPr>
                        <a:t>Closing Bank Balance</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dirty="0">
                          <a:effectLst/>
                        </a:rPr>
                        <a:t>£98,800</a:t>
                      </a:r>
                      <a:endParaRPr lang="en-IN" sz="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£97,600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£96,400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£95,200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£95,500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£95,700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£96,000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£96,300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£96,600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£98,400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£100,200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a:effectLst/>
                        </a:rPr>
                        <a:t>£151,900</a:t>
                      </a:r>
                      <a:endParaRPr lang="en-IN" sz="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tc>
                  <a:txBody>
                    <a:bodyPr/>
                    <a:lstStyle/>
                    <a:p>
                      <a:pPr algn="just">
                        <a:lnSpc>
                          <a:spcPct val="150000"/>
                        </a:lnSpc>
                      </a:pPr>
                      <a:r>
                        <a:rPr lang="en-GB" sz="600" dirty="0">
                          <a:effectLst/>
                        </a:rPr>
                        <a:t> </a:t>
                      </a:r>
                      <a:endParaRPr lang="en-IN" sz="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2566" marR="12566" marT="0" marB="0"/>
                </a:tc>
                <a:extLst>
                  <a:ext uri="{0D108BD9-81ED-4DB2-BD59-A6C34878D82A}">
                    <a16:rowId xmlns:a16="http://schemas.microsoft.com/office/drawing/2014/main" val="746086592"/>
                  </a:ext>
                </a:extLst>
              </a:tr>
            </a:tbl>
          </a:graphicData>
        </a:graphic>
      </p:graphicFrame>
    </p:spTree>
    <p:extLst>
      <p:ext uri="{BB962C8B-B14F-4D97-AF65-F5344CB8AC3E}">
        <p14:creationId xmlns:p14="http://schemas.microsoft.com/office/powerpoint/2010/main" val="1659040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A0DEB4-B905-4392-867E-AF246889AA88}"/>
              </a:ext>
            </a:extLst>
          </p:cNvPr>
          <p:cNvSpPr>
            <a:spLocks noGrp="1"/>
          </p:cNvSpPr>
          <p:nvPr>
            <p:ph type="dt" sz="half" idx="10"/>
          </p:nvPr>
        </p:nvSpPr>
        <p:spPr/>
        <p:txBody>
          <a:bodyPr/>
          <a:lstStyle/>
          <a:p>
            <a:pPr>
              <a:defRPr/>
            </a:pPr>
            <a:fld id="{47C9B511-EA7C-47B7-97E3-4B5B1A80CF69}" type="datetime1">
              <a:rPr lang="en-GB" altLang="en-US" smtClean="0"/>
              <a:pPr>
                <a:defRPr/>
              </a:pPr>
              <a:t>19/07/2021</a:t>
            </a:fld>
            <a:endParaRPr lang="en-GB" altLang="en-US"/>
          </a:p>
        </p:txBody>
      </p:sp>
      <p:graphicFrame>
        <p:nvGraphicFramePr>
          <p:cNvPr id="3" name="Table 2">
            <a:extLst>
              <a:ext uri="{FF2B5EF4-FFF2-40B4-BE49-F238E27FC236}">
                <a16:creationId xmlns:a16="http://schemas.microsoft.com/office/drawing/2014/main" id="{1F922819-C157-4379-A3C0-2386554323DC}"/>
              </a:ext>
            </a:extLst>
          </p:cNvPr>
          <p:cNvGraphicFramePr>
            <a:graphicFrameLocks noGrp="1"/>
          </p:cNvGraphicFramePr>
          <p:nvPr>
            <p:extLst>
              <p:ext uri="{D42A27DB-BD31-4B8C-83A1-F6EECF244321}">
                <p14:modId xmlns:p14="http://schemas.microsoft.com/office/powerpoint/2010/main" val="1543832592"/>
              </p:ext>
            </p:extLst>
          </p:nvPr>
        </p:nvGraphicFramePr>
        <p:xfrm>
          <a:off x="323528" y="188640"/>
          <a:ext cx="7704855" cy="5472603"/>
        </p:xfrm>
        <a:graphic>
          <a:graphicData uri="http://schemas.openxmlformats.org/drawingml/2006/table">
            <a:tbl>
              <a:tblPr firstRow="1" firstCol="1" bandRow="1">
                <a:tableStyleId>{5C22544A-7EE6-4342-B048-85BDC9FD1C3A}</a:tableStyleId>
              </a:tblPr>
              <a:tblGrid>
                <a:gridCol w="2568285">
                  <a:extLst>
                    <a:ext uri="{9D8B030D-6E8A-4147-A177-3AD203B41FA5}">
                      <a16:colId xmlns:a16="http://schemas.microsoft.com/office/drawing/2014/main" val="1494917677"/>
                    </a:ext>
                  </a:extLst>
                </a:gridCol>
                <a:gridCol w="2568285">
                  <a:extLst>
                    <a:ext uri="{9D8B030D-6E8A-4147-A177-3AD203B41FA5}">
                      <a16:colId xmlns:a16="http://schemas.microsoft.com/office/drawing/2014/main" val="2944124896"/>
                    </a:ext>
                  </a:extLst>
                </a:gridCol>
                <a:gridCol w="2568285">
                  <a:extLst>
                    <a:ext uri="{9D8B030D-6E8A-4147-A177-3AD203B41FA5}">
                      <a16:colId xmlns:a16="http://schemas.microsoft.com/office/drawing/2014/main" val="180054447"/>
                    </a:ext>
                  </a:extLst>
                </a:gridCol>
              </a:tblGrid>
              <a:tr h="204285">
                <a:tc gridSpan="3">
                  <a:txBody>
                    <a:bodyPr/>
                    <a:lstStyle/>
                    <a:p>
                      <a:pPr algn="just">
                        <a:lnSpc>
                          <a:spcPct val="150000"/>
                        </a:lnSpc>
                      </a:pPr>
                      <a:r>
                        <a:rPr lang="en-GB" sz="700" u="sng">
                          <a:effectLst/>
                        </a:rPr>
                        <a:t>ESTIMATED PROFIT AND LOSS A/C OF NEW FINNEY GARDENS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1023436769"/>
                  </a:ext>
                </a:extLst>
              </a:tr>
              <a:tr h="161193">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314122828"/>
                  </a:ext>
                </a:extLst>
              </a:tr>
              <a:tr h="204285">
                <a:tc>
                  <a:txBody>
                    <a:bodyPr/>
                    <a:lstStyle/>
                    <a:p>
                      <a:pPr algn="ctr">
                        <a:lnSpc>
                          <a:spcPct val="150000"/>
                        </a:lnSpc>
                      </a:pPr>
                      <a:r>
                        <a:rPr lang="en-GB" sz="700">
                          <a:effectLst/>
                        </a:rPr>
                        <a:t>Particulars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ctr">
                        <a:lnSpc>
                          <a:spcPct val="150000"/>
                        </a:lnSpc>
                      </a:pPr>
                      <a:r>
                        <a:rPr lang="en-GB" sz="700">
                          <a:effectLst/>
                        </a:rPr>
                        <a:t>Amount</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ctr">
                        <a:lnSpc>
                          <a:spcPct val="150000"/>
                        </a:lnSpc>
                      </a:pPr>
                      <a:r>
                        <a:rPr lang="en-GB" sz="700">
                          <a:effectLst/>
                        </a:rPr>
                        <a:t>Amount</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3520535622"/>
                  </a:ext>
                </a:extLst>
              </a:tr>
              <a:tr h="204285">
                <a:tc>
                  <a:txBody>
                    <a:bodyPr/>
                    <a:lstStyle/>
                    <a:p>
                      <a:pPr algn="just">
                        <a:lnSpc>
                          <a:spcPct val="150000"/>
                        </a:lnSpc>
                      </a:pPr>
                      <a:r>
                        <a:rPr lang="en-GB" sz="700">
                          <a:effectLst/>
                        </a:rPr>
                        <a:t>Sales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dirty="0">
                          <a:effectLst/>
                        </a:rPr>
                        <a:t>£177,000</a:t>
                      </a:r>
                      <a:endParaRPr lang="en-IN" sz="7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570033680"/>
                  </a:ext>
                </a:extLst>
              </a:tr>
              <a:tr h="204285">
                <a:tc>
                  <a:txBody>
                    <a:bodyPr/>
                    <a:lstStyle/>
                    <a:p>
                      <a:pPr algn="just">
                        <a:lnSpc>
                          <a:spcPct val="150000"/>
                        </a:lnSpc>
                      </a:pPr>
                      <a:r>
                        <a:rPr lang="en-GB" sz="700">
                          <a:effectLst/>
                        </a:rPr>
                        <a:t>Less direct (variable) costs: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641847474"/>
                  </a:ext>
                </a:extLst>
              </a:tr>
              <a:tr h="204285">
                <a:tc>
                  <a:txBody>
                    <a:bodyPr/>
                    <a:lstStyle/>
                    <a:p>
                      <a:pPr algn="just">
                        <a:lnSpc>
                          <a:spcPct val="150000"/>
                        </a:lnSpc>
                      </a:pPr>
                      <a:r>
                        <a:rPr lang="en-GB" sz="700">
                          <a:effectLst/>
                        </a:rPr>
                        <a:t>materials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£36,000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201603722"/>
                  </a:ext>
                </a:extLst>
              </a:tr>
              <a:tr h="204285">
                <a:tc>
                  <a:txBody>
                    <a:bodyPr/>
                    <a:lstStyle/>
                    <a:p>
                      <a:pPr algn="just">
                        <a:lnSpc>
                          <a:spcPct val="150000"/>
                        </a:lnSpc>
                      </a:pPr>
                      <a:r>
                        <a:rPr lang="en-GB" sz="700">
                          <a:effectLst/>
                        </a:rPr>
                        <a:t>direct wages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£36,000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657835267"/>
                  </a:ext>
                </a:extLst>
              </a:tr>
              <a:tr h="204285">
                <a:tc>
                  <a:txBody>
                    <a:bodyPr/>
                    <a:lstStyle/>
                    <a:p>
                      <a:pPr algn="just">
                        <a:lnSpc>
                          <a:spcPct val="150000"/>
                        </a:lnSpc>
                      </a:pPr>
                      <a:r>
                        <a:rPr lang="en-GB" sz="700">
                          <a:effectLst/>
                        </a:rPr>
                        <a:t>Total direct costs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£72,000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-£72,000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83208788"/>
                  </a:ext>
                </a:extLst>
              </a:tr>
              <a:tr h="204285">
                <a:tc>
                  <a:txBody>
                    <a:bodyPr/>
                    <a:lstStyle/>
                    <a:p>
                      <a:pPr algn="just">
                        <a:lnSpc>
                          <a:spcPct val="150000"/>
                        </a:lnSpc>
                      </a:pPr>
                      <a:r>
                        <a:rPr lang="en-GB" sz="700">
                          <a:effectLst/>
                        </a:rPr>
                        <a:t>Gross profit/contribution</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£105,000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3284973102"/>
                  </a:ext>
                </a:extLst>
              </a:tr>
              <a:tr h="204285">
                <a:tc>
                  <a:txBody>
                    <a:bodyPr/>
                    <a:lstStyle/>
                    <a:p>
                      <a:pPr algn="just">
                        <a:lnSpc>
                          <a:spcPct val="150000"/>
                        </a:lnSpc>
                      </a:pPr>
                      <a:r>
                        <a:rPr lang="en-GB" sz="700">
                          <a:effectLst/>
                        </a:rPr>
                        <a:t>Fixed costs (overheads):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363819677"/>
                  </a:ext>
                </a:extLst>
              </a:tr>
              <a:tr h="204285">
                <a:tc>
                  <a:txBody>
                    <a:bodyPr/>
                    <a:lstStyle/>
                    <a:p>
                      <a:pPr algn="just">
                        <a:lnSpc>
                          <a:spcPct val="150000"/>
                        </a:lnSpc>
                      </a:pPr>
                      <a:r>
                        <a:rPr lang="en-GB" sz="700">
                          <a:effectLst/>
                        </a:rPr>
                        <a:t>Rent &amp; Rates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£21,600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4040061391"/>
                  </a:ext>
                </a:extLst>
              </a:tr>
              <a:tr h="204285">
                <a:tc>
                  <a:txBody>
                    <a:bodyPr/>
                    <a:lstStyle/>
                    <a:p>
                      <a:pPr algn="just">
                        <a:lnSpc>
                          <a:spcPct val="150000"/>
                        </a:lnSpc>
                      </a:pPr>
                      <a:r>
                        <a:rPr lang="en-GB" sz="700">
                          <a:effectLst/>
                        </a:rPr>
                        <a:t>Utilities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£6,000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881865685"/>
                  </a:ext>
                </a:extLst>
              </a:tr>
              <a:tr h="204285">
                <a:tc>
                  <a:txBody>
                    <a:bodyPr/>
                    <a:lstStyle/>
                    <a:p>
                      <a:pPr algn="just">
                        <a:lnSpc>
                          <a:spcPct val="150000"/>
                        </a:lnSpc>
                      </a:pPr>
                      <a:r>
                        <a:rPr lang="en-GB" sz="700">
                          <a:effectLst/>
                        </a:rPr>
                        <a:t>Insurances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£1,200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637086923"/>
                  </a:ext>
                </a:extLst>
              </a:tr>
              <a:tr h="204285">
                <a:tc>
                  <a:txBody>
                    <a:bodyPr/>
                    <a:lstStyle/>
                    <a:p>
                      <a:pPr algn="just">
                        <a:lnSpc>
                          <a:spcPct val="150000"/>
                        </a:lnSpc>
                      </a:pPr>
                      <a:r>
                        <a:rPr lang="en-GB" sz="700">
                          <a:effectLst/>
                        </a:rPr>
                        <a:t>Repairs and Renewals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£200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3566492237"/>
                  </a:ext>
                </a:extLst>
              </a:tr>
              <a:tr h="204285">
                <a:tc>
                  <a:txBody>
                    <a:bodyPr/>
                    <a:lstStyle/>
                    <a:p>
                      <a:pPr algn="just">
                        <a:lnSpc>
                          <a:spcPct val="150000"/>
                        </a:lnSpc>
                      </a:pPr>
                      <a:r>
                        <a:rPr lang="en-GB" sz="700">
                          <a:effectLst/>
                        </a:rPr>
                        <a:t>Motor Expenses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£1,200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4037573554"/>
                  </a:ext>
                </a:extLst>
              </a:tr>
              <a:tr h="204285">
                <a:tc>
                  <a:txBody>
                    <a:bodyPr/>
                    <a:lstStyle/>
                    <a:p>
                      <a:pPr algn="just">
                        <a:lnSpc>
                          <a:spcPct val="150000"/>
                        </a:lnSpc>
                      </a:pPr>
                      <a:r>
                        <a:rPr lang="en-GB" sz="700">
                          <a:effectLst/>
                        </a:rPr>
                        <a:t>Phone/Internet</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£1,800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3020722382"/>
                  </a:ext>
                </a:extLst>
              </a:tr>
              <a:tr h="204285">
                <a:tc>
                  <a:txBody>
                    <a:bodyPr/>
                    <a:lstStyle/>
                    <a:p>
                      <a:pPr algn="just">
                        <a:lnSpc>
                          <a:spcPct val="150000"/>
                        </a:lnSpc>
                      </a:pPr>
                      <a:r>
                        <a:rPr lang="en-GB" sz="700">
                          <a:effectLst/>
                        </a:rPr>
                        <a:t>Advertising</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£4,800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1952904508"/>
                  </a:ext>
                </a:extLst>
              </a:tr>
              <a:tr h="204285">
                <a:tc>
                  <a:txBody>
                    <a:bodyPr/>
                    <a:lstStyle/>
                    <a:p>
                      <a:pPr algn="just">
                        <a:lnSpc>
                          <a:spcPct val="150000"/>
                        </a:lnSpc>
                      </a:pPr>
                      <a:r>
                        <a:rPr lang="en-GB" sz="700">
                          <a:effectLst/>
                        </a:rPr>
                        <a:t>Print/Stationery</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£240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1810420045"/>
                  </a:ext>
                </a:extLst>
              </a:tr>
              <a:tr h="204285">
                <a:tc>
                  <a:txBody>
                    <a:bodyPr/>
                    <a:lstStyle/>
                    <a:p>
                      <a:pPr algn="just">
                        <a:lnSpc>
                          <a:spcPct val="150000"/>
                        </a:lnSpc>
                      </a:pPr>
                      <a:r>
                        <a:rPr lang="en-GB" sz="700">
                          <a:effectLst/>
                        </a:rPr>
                        <a:t>Miscellaneous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£960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528135028"/>
                  </a:ext>
                </a:extLst>
              </a:tr>
              <a:tr h="204285">
                <a:tc>
                  <a:txBody>
                    <a:bodyPr/>
                    <a:lstStyle/>
                    <a:p>
                      <a:pPr algn="just">
                        <a:lnSpc>
                          <a:spcPct val="150000"/>
                        </a:lnSpc>
                      </a:pPr>
                      <a:r>
                        <a:rPr lang="en-GB" sz="700">
                          <a:effectLst/>
                        </a:rPr>
                        <a:t>Loan Repayments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1092442517"/>
                  </a:ext>
                </a:extLst>
              </a:tr>
              <a:tr h="204285">
                <a:tc>
                  <a:txBody>
                    <a:bodyPr/>
                    <a:lstStyle/>
                    <a:p>
                      <a:pPr algn="just">
                        <a:lnSpc>
                          <a:spcPct val="150000"/>
                        </a:lnSpc>
                      </a:pPr>
                      <a:r>
                        <a:rPr lang="en-GB" sz="700">
                          <a:effectLst/>
                        </a:rPr>
                        <a:t>Bank Charges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061605079"/>
                  </a:ext>
                </a:extLst>
              </a:tr>
              <a:tr h="204285">
                <a:tc>
                  <a:txBody>
                    <a:bodyPr/>
                    <a:lstStyle/>
                    <a:p>
                      <a:pPr algn="just">
                        <a:lnSpc>
                          <a:spcPct val="150000"/>
                        </a:lnSpc>
                      </a:pPr>
                      <a:r>
                        <a:rPr lang="en-GB" sz="700">
                          <a:effectLst/>
                        </a:rPr>
                        <a:t>Accountancy Fees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£600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799834349"/>
                  </a:ext>
                </a:extLst>
              </a:tr>
              <a:tr h="204285">
                <a:tc>
                  <a:txBody>
                    <a:bodyPr/>
                    <a:lstStyle/>
                    <a:p>
                      <a:pPr algn="just">
                        <a:lnSpc>
                          <a:spcPct val="150000"/>
                        </a:lnSpc>
                      </a:pPr>
                      <a:r>
                        <a:rPr lang="en-GB" sz="700">
                          <a:effectLst/>
                        </a:rPr>
                        <a:t>Total fixed costs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dirty="0">
                          <a:effectLst/>
                        </a:rPr>
                        <a:t>£38,600</a:t>
                      </a:r>
                      <a:endParaRPr lang="en-IN" sz="7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-£38,600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1708443418"/>
                  </a:ext>
                </a:extLst>
              </a:tr>
              <a:tr h="204285">
                <a:tc>
                  <a:txBody>
                    <a:bodyPr/>
                    <a:lstStyle/>
                    <a:p>
                      <a:pPr algn="just">
                        <a:lnSpc>
                          <a:spcPct val="150000"/>
                        </a:lnSpc>
                      </a:pPr>
                      <a:r>
                        <a:rPr lang="en-GB" sz="700">
                          <a:effectLst/>
                        </a:rPr>
                        <a:t>Net profit</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£66,400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386804016"/>
                  </a:ext>
                </a:extLst>
              </a:tr>
              <a:tr h="204285">
                <a:tc>
                  <a:txBody>
                    <a:bodyPr/>
                    <a:lstStyle/>
                    <a:p>
                      <a:pPr algn="just">
                        <a:lnSpc>
                          <a:spcPct val="150000"/>
                        </a:lnSpc>
                      </a:pPr>
                      <a:r>
                        <a:rPr lang="en-GB" sz="700" dirty="0">
                          <a:effectLst/>
                        </a:rPr>
                        <a:t>Less drawings</a:t>
                      </a:r>
                      <a:endParaRPr lang="en-IN" sz="7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-£48,000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635711942"/>
                  </a:ext>
                </a:extLst>
              </a:tr>
              <a:tr h="204285">
                <a:tc>
                  <a:txBody>
                    <a:bodyPr/>
                    <a:lstStyle/>
                    <a:p>
                      <a:pPr algn="just">
                        <a:lnSpc>
                          <a:spcPct val="150000"/>
                        </a:lnSpc>
                      </a:pPr>
                      <a:r>
                        <a:rPr lang="en-GB" sz="700">
                          <a:effectLst/>
                        </a:rPr>
                        <a:t>Profit retained in the business</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a:effectLst/>
                        </a:rPr>
                        <a:t>£18,400</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420401576"/>
                  </a:ext>
                </a:extLst>
              </a:tr>
              <a:tr h="204285">
                <a:tc>
                  <a:txBody>
                    <a:bodyPr/>
                    <a:lstStyle/>
                    <a:p>
                      <a:pPr algn="just">
                        <a:lnSpc>
                          <a:spcPct val="150000"/>
                        </a:lnSpc>
                      </a:pPr>
                      <a:r>
                        <a:rPr lang="en-GB" sz="700">
                          <a:effectLst/>
                        </a:rPr>
                        <a:t>Break-even point</a:t>
                      </a:r>
                      <a:endParaRPr lang="en-IN" sz="7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tc>
                  <a:txBody>
                    <a:bodyPr/>
                    <a:lstStyle/>
                    <a:p>
                      <a:endParaRPr lang="en-IN" sz="700">
                        <a:effectLst/>
                        <a:latin typeface="Times New Roman" panose="02020603050405020304" pitchFamily="18" charset="0"/>
                        <a:cs typeface="Times New Roman" panose="02020603050405020304" pitchFamily="18" charset="0"/>
                      </a:endParaRPr>
                    </a:p>
                  </a:txBody>
                  <a:tcPr marL="41528" marR="41528" marT="0" marB="0"/>
                </a:tc>
                <a:tc>
                  <a:txBody>
                    <a:bodyPr/>
                    <a:lstStyle/>
                    <a:p>
                      <a:pPr algn="r">
                        <a:lnSpc>
                          <a:spcPct val="150000"/>
                        </a:lnSpc>
                      </a:pPr>
                      <a:r>
                        <a:rPr lang="en-GB" sz="700" dirty="0">
                          <a:effectLst/>
                        </a:rPr>
                        <a:t>65068.57143</a:t>
                      </a:r>
                      <a:endParaRPr lang="en-IN" sz="7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1528" marR="41528" marT="0" marB="0"/>
                </a:tc>
                <a:extLst>
                  <a:ext uri="{0D108BD9-81ED-4DB2-BD59-A6C34878D82A}">
                    <a16:rowId xmlns:a16="http://schemas.microsoft.com/office/drawing/2014/main" val="2142487234"/>
                  </a:ext>
                </a:extLst>
              </a:tr>
            </a:tbl>
          </a:graphicData>
        </a:graphic>
      </p:graphicFrame>
    </p:spTree>
    <p:extLst>
      <p:ext uri="{BB962C8B-B14F-4D97-AF65-F5344CB8AC3E}">
        <p14:creationId xmlns:p14="http://schemas.microsoft.com/office/powerpoint/2010/main" val="3393567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911F2-4D05-4F8F-8E64-E98AD47AC6EC}"/>
              </a:ext>
            </a:extLst>
          </p:cNvPr>
          <p:cNvSpPr>
            <a:spLocks noGrp="1"/>
          </p:cNvSpPr>
          <p:nvPr>
            <p:ph type="title"/>
          </p:nvPr>
        </p:nvSpPr>
        <p:spPr/>
        <p:txBody>
          <a:bodyPr/>
          <a:lstStyle/>
          <a:p>
            <a:r>
              <a:rPr lang="en-US" b="1" dirty="0"/>
              <a:t>Conclusion </a:t>
            </a:r>
            <a:endParaRPr lang="en-IN" b="1" dirty="0"/>
          </a:p>
        </p:txBody>
      </p:sp>
      <p:sp>
        <p:nvSpPr>
          <p:cNvPr id="3" name="Content Placeholder 2">
            <a:extLst>
              <a:ext uri="{FF2B5EF4-FFF2-40B4-BE49-F238E27FC236}">
                <a16:creationId xmlns:a16="http://schemas.microsoft.com/office/drawing/2014/main" id="{1ED84DBB-3BD1-4215-873D-507ACA642D85}"/>
              </a:ext>
            </a:extLst>
          </p:cNvPr>
          <p:cNvSpPr>
            <a:spLocks noGrp="1"/>
          </p:cNvSpPr>
          <p:nvPr>
            <p:ph idx="1"/>
          </p:nvPr>
        </p:nvSpPr>
        <p:spPr/>
        <p:txBody>
          <a:bodyPr/>
          <a:lstStyle/>
          <a:p>
            <a:pPr algn="just"/>
            <a:r>
              <a:rPr lang="en-US" dirty="0"/>
              <a:t>The financial plan and marketing and sales forecast can help in addressing to the target market. The PESTEL analysis and Porter’s five force analysis add on the New Fenny Gardens Pub to wider context. </a:t>
            </a:r>
            <a:endParaRPr lang="en-IN" dirty="0"/>
          </a:p>
        </p:txBody>
      </p:sp>
      <p:sp>
        <p:nvSpPr>
          <p:cNvPr id="4" name="Date Placeholder 3">
            <a:extLst>
              <a:ext uri="{FF2B5EF4-FFF2-40B4-BE49-F238E27FC236}">
                <a16:creationId xmlns:a16="http://schemas.microsoft.com/office/drawing/2014/main" id="{3086E3D2-D71A-4A91-B5C7-65D3ABB34DBB}"/>
              </a:ext>
            </a:extLst>
          </p:cNvPr>
          <p:cNvSpPr>
            <a:spLocks noGrp="1"/>
          </p:cNvSpPr>
          <p:nvPr>
            <p:ph type="dt" sz="half" idx="10"/>
          </p:nvPr>
        </p:nvSpPr>
        <p:spPr/>
        <p:txBody>
          <a:bodyPr/>
          <a:lstStyle/>
          <a:p>
            <a:pPr>
              <a:defRPr/>
            </a:pPr>
            <a:fld id="{384B99DA-8C13-4E5F-AA0A-1F1000BE46CB}" type="datetime1">
              <a:rPr lang="en-GB" altLang="en-US" smtClean="0"/>
              <a:pPr>
                <a:defRPr/>
              </a:pPr>
              <a:t>19/07/2021</a:t>
            </a:fld>
            <a:endParaRPr lang="en-GB" altLang="en-US"/>
          </a:p>
        </p:txBody>
      </p:sp>
      <p:sp>
        <p:nvSpPr>
          <p:cNvPr id="5" name="Footer Placeholder 4">
            <a:extLst>
              <a:ext uri="{FF2B5EF4-FFF2-40B4-BE49-F238E27FC236}">
                <a16:creationId xmlns:a16="http://schemas.microsoft.com/office/drawing/2014/main" id="{FA8900A9-E076-430A-8A94-425C7815810C}"/>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342491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177EF-0C6C-4B32-8232-A85D6FB8BE88}"/>
              </a:ext>
            </a:extLst>
          </p:cNvPr>
          <p:cNvSpPr>
            <a:spLocks noGrp="1"/>
          </p:cNvSpPr>
          <p:nvPr>
            <p:ph type="title"/>
          </p:nvPr>
        </p:nvSpPr>
        <p:spPr/>
        <p:txBody>
          <a:bodyPr/>
          <a:lstStyle/>
          <a:p>
            <a:r>
              <a:rPr lang="en-US" b="1" dirty="0"/>
              <a:t>References </a:t>
            </a:r>
            <a:endParaRPr lang="en-IN" b="1" dirty="0"/>
          </a:p>
        </p:txBody>
      </p:sp>
      <p:sp>
        <p:nvSpPr>
          <p:cNvPr id="3" name="Content Placeholder 2">
            <a:extLst>
              <a:ext uri="{FF2B5EF4-FFF2-40B4-BE49-F238E27FC236}">
                <a16:creationId xmlns:a16="http://schemas.microsoft.com/office/drawing/2014/main" id="{653E440D-0E15-4B75-BB16-315A5AE91F24}"/>
              </a:ext>
            </a:extLst>
          </p:cNvPr>
          <p:cNvSpPr>
            <a:spLocks noGrp="1"/>
          </p:cNvSpPr>
          <p:nvPr>
            <p:ph idx="1"/>
          </p:nvPr>
        </p:nvSpPr>
        <p:spPr>
          <a:xfrm>
            <a:off x="395536" y="1340768"/>
            <a:ext cx="8291264" cy="4176465"/>
          </a:xfrm>
        </p:spPr>
        <p:txBody>
          <a:bodyPr/>
          <a:lstStyle/>
          <a:p>
            <a:pPr algn="just">
              <a:lnSpc>
                <a:spcPct val="150000"/>
              </a:lnSpc>
            </a:pPr>
            <a:r>
              <a:rPr lang="en-GB" sz="1400" dirty="0">
                <a:effectLst/>
                <a:latin typeface="Times New Roman" panose="02020603050405020304" pitchFamily="18" charset="0"/>
                <a:ea typeface="Times New Roman" panose="02020603050405020304" pitchFamily="18" charset="0"/>
              </a:rPr>
              <a:t>Lock, S. (2020). </a:t>
            </a:r>
            <a:r>
              <a:rPr lang="en-GB" sz="1400" i="1" dirty="0">
                <a:effectLst/>
                <a:latin typeface="Times New Roman" panose="02020603050405020304" pitchFamily="18" charset="0"/>
                <a:ea typeface="Times New Roman" panose="02020603050405020304" pitchFamily="18" charset="0"/>
              </a:rPr>
              <a:t>Annual turnover of the pub industry in the United Kingdom (UK) from 2015 to 2021, by type of pub</a:t>
            </a:r>
            <a:r>
              <a:rPr lang="en-GB" sz="1400" dirty="0">
                <a:effectLst/>
                <a:latin typeface="Times New Roman" panose="02020603050405020304" pitchFamily="18" charset="0"/>
                <a:ea typeface="Times New Roman" panose="02020603050405020304" pitchFamily="18" charset="0"/>
              </a:rPr>
              <a:t>. (Online) available at: </a:t>
            </a:r>
            <a:r>
              <a:rPr lang="en-GB" sz="1400" u="sng" dirty="0">
                <a:solidFill>
                  <a:srgbClr val="0000FF"/>
                </a:solidFill>
                <a:effectLst/>
                <a:latin typeface="Times New Roman" panose="02020603050405020304" pitchFamily="18" charset="0"/>
                <a:ea typeface="Times New Roman" panose="02020603050405020304" pitchFamily="18" charset="0"/>
                <a:hlinkClick r:id="rId2"/>
              </a:rPr>
              <a:t>https://www.statista.com/statistics/1074094/pub-industry-revenue-in-the-united-kingdom-uk/</a:t>
            </a:r>
            <a:r>
              <a:rPr lang="en-GB" sz="1400" dirty="0">
                <a:effectLst/>
                <a:latin typeface="Times New Roman" panose="02020603050405020304" pitchFamily="18" charset="0"/>
                <a:ea typeface="Times New Roman" panose="02020603050405020304" pitchFamily="18" charset="0"/>
              </a:rPr>
              <a:t>. Last accessed on 14 June 2021.	</a:t>
            </a:r>
            <a:endParaRPr lang="en-IN" sz="1400" dirty="0">
              <a:effectLst/>
              <a:latin typeface="Times New Roman" panose="02020603050405020304" pitchFamily="18" charset="0"/>
              <a:ea typeface="Times New Roman" panose="02020603050405020304" pitchFamily="18" charset="0"/>
            </a:endParaRPr>
          </a:p>
          <a:p>
            <a:pPr algn="just">
              <a:lnSpc>
                <a:spcPct val="150000"/>
              </a:lnSpc>
            </a:pPr>
            <a:r>
              <a:rPr lang="en-GB" sz="1400" dirty="0">
                <a:effectLst/>
                <a:latin typeface="Times New Roman" panose="02020603050405020304" pitchFamily="18" charset="0"/>
                <a:ea typeface="Times New Roman" panose="02020603050405020304" pitchFamily="18" charset="0"/>
              </a:rPr>
              <a:t>Lock, S. (2020). </a:t>
            </a:r>
            <a:r>
              <a:rPr lang="en-GB" sz="1400" i="1" dirty="0">
                <a:effectLst/>
                <a:latin typeface="Times New Roman" panose="02020603050405020304" pitchFamily="18" charset="0"/>
                <a:ea typeface="Times New Roman" panose="02020603050405020304" pitchFamily="18" charset="0"/>
              </a:rPr>
              <a:t>Distribution of bar and pub industry revenue in the United Kingdom (UK) in 2018/19, by product/service</a:t>
            </a:r>
            <a:r>
              <a:rPr lang="en-GB" sz="1400" dirty="0">
                <a:effectLst/>
                <a:latin typeface="Times New Roman" panose="02020603050405020304" pitchFamily="18" charset="0"/>
                <a:ea typeface="Times New Roman" panose="02020603050405020304" pitchFamily="18" charset="0"/>
              </a:rPr>
              <a:t>. (Online) available at: </a:t>
            </a:r>
            <a:r>
              <a:rPr lang="en-GB" sz="1400" u="sng" dirty="0">
                <a:solidFill>
                  <a:srgbClr val="0000FF"/>
                </a:solidFill>
                <a:effectLst/>
                <a:latin typeface="Times New Roman" panose="02020603050405020304" pitchFamily="18" charset="0"/>
                <a:ea typeface="Times New Roman" panose="02020603050405020304" pitchFamily="18" charset="0"/>
                <a:hlinkClick r:id="rId3"/>
              </a:rPr>
              <a:t>https://www.statista.com/statistics/1060696/uk-bar-and-pub-industry-segmentation/</a:t>
            </a:r>
            <a:r>
              <a:rPr lang="en-GB" sz="1400" dirty="0">
                <a:effectLst/>
                <a:latin typeface="Times New Roman" panose="02020603050405020304" pitchFamily="18" charset="0"/>
                <a:ea typeface="Times New Roman" panose="02020603050405020304" pitchFamily="18" charset="0"/>
              </a:rPr>
              <a:t>. Last accessed on 14 June 2021.	</a:t>
            </a:r>
            <a:endParaRPr lang="en-IN" sz="1400" dirty="0">
              <a:effectLst/>
              <a:latin typeface="Times New Roman" panose="02020603050405020304" pitchFamily="18" charset="0"/>
              <a:ea typeface="Times New Roman" panose="02020603050405020304" pitchFamily="18" charset="0"/>
            </a:endParaRPr>
          </a:p>
          <a:p>
            <a:pPr algn="just">
              <a:lnSpc>
                <a:spcPct val="150000"/>
              </a:lnSpc>
            </a:pPr>
            <a:r>
              <a:rPr lang="en-GB" sz="1400" dirty="0">
                <a:effectLst/>
                <a:latin typeface="Times New Roman" panose="02020603050405020304" pitchFamily="18" charset="0"/>
                <a:ea typeface="Times New Roman" panose="02020603050405020304" pitchFamily="18" charset="0"/>
              </a:rPr>
              <a:t>New Finney Gardens. (2021). </a:t>
            </a:r>
            <a:r>
              <a:rPr lang="en-GB" sz="1400" i="1" dirty="0">
                <a:effectLst/>
                <a:latin typeface="Times New Roman" panose="02020603050405020304" pitchFamily="18" charset="0"/>
                <a:ea typeface="Times New Roman" panose="02020603050405020304" pitchFamily="18" charset="0"/>
              </a:rPr>
              <a:t>LATEST INFO</a:t>
            </a:r>
            <a:r>
              <a:rPr lang="en-GB" sz="1400" dirty="0">
                <a:effectLst/>
                <a:latin typeface="Times New Roman" panose="02020603050405020304" pitchFamily="18" charset="0"/>
                <a:ea typeface="Times New Roman" panose="02020603050405020304" pitchFamily="18" charset="0"/>
              </a:rPr>
              <a:t>. (Online) available at: </a:t>
            </a:r>
            <a:r>
              <a:rPr lang="en-GB" sz="1400" u="sng" dirty="0">
                <a:solidFill>
                  <a:srgbClr val="0000FF"/>
                </a:solidFill>
                <a:effectLst/>
                <a:latin typeface="Times New Roman" panose="02020603050405020304" pitchFamily="18" charset="0"/>
                <a:ea typeface="Times New Roman" panose="02020603050405020304" pitchFamily="18" charset="0"/>
                <a:hlinkClick r:id="rId4"/>
              </a:rPr>
              <a:t>https://www.newfinneygardenspub.co.uk/latest-info/</a:t>
            </a:r>
            <a:r>
              <a:rPr lang="en-GB" sz="1400" dirty="0">
                <a:effectLst/>
                <a:latin typeface="Times New Roman" panose="02020603050405020304" pitchFamily="18" charset="0"/>
                <a:ea typeface="Times New Roman" panose="02020603050405020304" pitchFamily="18" charset="0"/>
              </a:rPr>
              <a:t>. Last accessed on 14 June 2021. </a:t>
            </a:r>
            <a:endParaRPr lang="en-IN" sz="1400" dirty="0">
              <a:effectLst/>
              <a:latin typeface="Times New Roman" panose="02020603050405020304" pitchFamily="18" charset="0"/>
              <a:ea typeface="Times New Roman" panose="02020603050405020304" pitchFamily="18" charset="0"/>
            </a:endParaRPr>
          </a:p>
          <a:p>
            <a:pPr algn="just">
              <a:lnSpc>
                <a:spcPct val="150000"/>
              </a:lnSpc>
            </a:pPr>
            <a:r>
              <a:rPr lang="en-GB" sz="1400" dirty="0">
                <a:effectLst/>
                <a:latin typeface="Times New Roman" panose="02020603050405020304" pitchFamily="18" charset="0"/>
                <a:ea typeface="Times New Roman" panose="02020603050405020304" pitchFamily="18" charset="0"/>
              </a:rPr>
              <a:t>New Finney Gardens. (2021). </a:t>
            </a:r>
            <a:r>
              <a:rPr lang="en-GB" sz="1400" i="1" dirty="0">
                <a:effectLst/>
                <a:latin typeface="Times New Roman" panose="02020603050405020304" pitchFamily="18" charset="0"/>
                <a:ea typeface="Times New Roman" panose="02020603050405020304" pitchFamily="18" charset="0"/>
              </a:rPr>
              <a:t>Main Menu</a:t>
            </a:r>
            <a:r>
              <a:rPr lang="en-GB" sz="1400" dirty="0">
                <a:effectLst/>
                <a:latin typeface="Times New Roman" panose="02020603050405020304" pitchFamily="18" charset="0"/>
                <a:ea typeface="Times New Roman" panose="02020603050405020304" pitchFamily="18" charset="0"/>
              </a:rPr>
              <a:t>. (Online) available at: </a:t>
            </a:r>
            <a:r>
              <a:rPr lang="en-GB" sz="1400" u="sng" dirty="0">
                <a:solidFill>
                  <a:srgbClr val="0000FF"/>
                </a:solidFill>
                <a:effectLst/>
                <a:latin typeface="Times New Roman" panose="02020603050405020304" pitchFamily="18" charset="0"/>
                <a:ea typeface="Times New Roman" panose="02020603050405020304" pitchFamily="18" charset="0"/>
                <a:hlinkClick r:id="rId5"/>
              </a:rPr>
              <a:t>https://www.newfinneygardenspub.co.uk/menus/21517/main_menu#menu</a:t>
            </a:r>
            <a:r>
              <a:rPr lang="en-GB" sz="1400" dirty="0">
                <a:effectLst/>
                <a:latin typeface="Times New Roman" panose="02020603050405020304" pitchFamily="18" charset="0"/>
                <a:ea typeface="Times New Roman" panose="02020603050405020304" pitchFamily="18" charset="0"/>
              </a:rPr>
              <a:t>. Last accessed on 14 June 2021.</a:t>
            </a:r>
            <a:endParaRPr lang="en-IN" sz="1400" dirty="0">
              <a:effectLst/>
              <a:latin typeface="Times New Roman" panose="02020603050405020304" pitchFamily="18" charset="0"/>
              <a:ea typeface="Times New Roman" panose="02020603050405020304" pitchFamily="18" charset="0"/>
            </a:endParaRPr>
          </a:p>
          <a:p>
            <a:pPr algn="just">
              <a:lnSpc>
                <a:spcPct val="150000"/>
              </a:lnSpc>
            </a:pPr>
            <a:r>
              <a:rPr lang="en-GB" sz="1400" dirty="0">
                <a:effectLst/>
                <a:latin typeface="Times New Roman" panose="02020603050405020304" pitchFamily="18" charset="0"/>
                <a:ea typeface="Times New Roman" panose="02020603050405020304" pitchFamily="18" charset="0"/>
              </a:rPr>
              <a:t>New Finney Gardens. (2021). </a:t>
            </a:r>
            <a:r>
              <a:rPr lang="en-GB" sz="1400" i="1" dirty="0">
                <a:effectLst/>
                <a:latin typeface="Times New Roman" panose="02020603050405020304" pitchFamily="18" charset="0"/>
                <a:ea typeface="Times New Roman" panose="02020603050405020304" pitchFamily="18" charset="0"/>
              </a:rPr>
              <a:t>Our Pub</a:t>
            </a:r>
            <a:r>
              <a:rPr lang="en-GB" sz="1400" dirty="0">
                <a:effectLst/>
                <a:latin typeface="Times New Roman" panose="02020603050405020304" pitchFamily="18" charset="0"/>
                <a:ea typeface="Times New Roman" panose="02020603050405020304" pitchFamily="18" charset="0"/>
              </a:rPr>
              <a:t>. (Online) available at: </a:t>
            </a:r>
            <a:r>
              <a:rPr lang="en-GB" sz="1400" u="sng" dirty="0">
                <a:solidFill>
                  <a:srgbClr val="0000FF"/>
                </a:solidFill>
                <a:effectLst/>
                <a:latin typeface="Times New Roman" panose="02020603050405020304" pitchFamily="18" charset="0"/>
                <a:ea typeface="Times New Roman" panose="02020603050405020304" pitchFamily="18" charset="0"/>
                <a:hlinkClick r:id="rId6"/>
              </a:rPr>
              <a:t>https://www.newfinneygardenspub.co.uk/our-pub/</a:t>
            </a:r>
            <a:r>
              <a:rPr lang="en-GB" sz="1400" dirty="0">
                <a:effectLst/>
                <a:latin typeface="Times New Roman" panose="02020603050405020304" pitchFamily="18" charset="0"/>
                <a:ea typeface="Times New Roman" panose="02020603050405020304" pitchFamily="18" charset="0"/>
              </a:rPr>
              <a:t>. Last accessed on 14 June 2021. </a:t>
            </a:r>
            <a:endParaRPr lang="en-IN" sz="1400" dirty="0">
              <a:effectLst/>
              <a:latin typeface="Times New Roman" panose="02020603050405020304" pitchFamily="18" charset="0"/>
              <a:ea typeface="Times New Roman" panose="02020603050405020304" pitchFamily="18" charset="0"/>
            </a:endParaRPr>
          </a:p>
        </p:txBody>
      </p:sp>
      <p:sp>
        <p:nvSpPr>
          <p:cNvPr id="4" name="Date Placeholder 3">
            <a:extLst>
              <a:ext uri="{FF2B5EF4-FFF2-40B4-BE49-F238E27FC236}">
                <a16:creationId xmlns:a16="http://schemas.microsoft.com/office/drawing/2014/main" id="{B216AE4A-EA2A-4DA5-90FC-B466B76E3DE4}"/>
              </a:ext>
            </a:extLst>
          </p:cNvPr>
          <p:cNvSpPr>
            <a:spLocks noGrp="1"/>
          </p:cNvSpPr>
          <p:nvPr>
            <p:ph type="dt" sz="half" idx="10"/>
          </p:nvPr>
        </p:nvSpPr>
        <p:spPr/>
        <p:txBody>
          <a:bodyPr/>
          <a:lstStyle/>
          <a:p>
            <a:pPr>
              <a:defRPr/>
            </a:pPr>
            <a:fld id="{384B99DA-8C13-4E5F-AA0A-1F1000BE46CB}" type="datetime1">
              <a:rPr lang="en-GB" altLang="en-US" smtClean="0"/>
              <a:pPr>
                <a:defRPr/>
              </a:pPr>
              <a:t>19/07/2021</a:t>
            </a:fld>
            <a:endParaRPr lang="en-GB" altLang="en-US"/>
          </a:p>
        </p:txBody>
      </p:sp>
      <p:sp>
        <p:nvSpPr>
          <p:cNvPr id="5" name="Footer Placeholder 4">
            <a:extLst>
              <a:ext uri="{FF2B5EF4-FFF2-40B4-BE49-F238E27FC236}">
                <a16:creationId xmlns:a16="http://schemas.microsoft.com/office/drawing/2014/main" id="{F5857B5E-A8BD-4B95-8AD7-83350E725DD9}"/>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23837494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1379</TotalTime>
  <Words>2288</Words>
  <Application>Microsoft Office PowerPoint</Application>
  <PresentationFormat>On-screen Show (4:3)</PresentationFormat>
  <Paragraphs>578</Paragraphs>
  <Slides>15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Myriad Pro</vt:lpstr>
      <vt:lpstr>Times New Roman</vt:lpstr>
      <vt:lpstr>Wingdings</vt:lpstr>
      <vt:lpstr>20140311PresentationUWTSDTemplate</vt:lpstr>
      <vt:lpstr>BUSINESS PLAN</vt:lpstr>
      <vt:lpstr>Executive Summary</vt:lpstr>
      <vt:lpstr>Business Overview</vt:lpstr>
      <vt:lpstr>Products and Services</vt:lpstr>
      <vt:lpstr>Market Report</vt:lpstr>
      <vt:lpstr>Market  Audit </vt:lpstr>
      <vt:lpstr> Market Audit </vt:lpstr>
      <vt:lpstr>Target Market </vt:lpstr>
      <vt:lpstr>Marketing and Sales Plan</vt:lpstr>
      <vt:lpstr>Operational plan</vt:lpstr>
      <vt:lpstr>Financial plan</vt:lpstr>
      <vt:lpstr>PowerPoint Presentation</vt:lpstr>
      <vt:lpstr>PowerPoint Presentation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Diegis Florea</cp:lastModifiedBy>
  <cp:revision>140</cp:revision>
  <cp:lastPrinted>2018-03-20T16:28:46Z</cp:lastPrinted>
  <dcterms:created xsi:type="dcterms:W3CDTF">2004-11-12T17:24:38Z</dcterms:created>
  <dcterms:modified xsi:type="dcterms:W3CDTF">2021-07-19T19:21:39Z</dcterms:modified>
</cp:coreProperties>
</file>