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23"/>
  </p:notesMasterIdLst>
  <p:sldIdLst>
    <p:sldId id="256" r:id="rId3"/>
    <p:sldId id="449" r:id="rId4"/>
    <p:sldId id="291" r:id="rId5"/>
    <p:sldId id="448" r:id="rId6"/>
    <p:sldId id="274" r:id="rId7"/>
    <p:sldId id="275" r:id="rId8"/>
    <p:sldId id="287" r:id="rId9"/>
    <p:sldId id="284" r:id="rId10"/>
    <p:sldId id="285" r:id="rId11"/>
    <p:sldId id="276" r:id="rId12"/>
    <p:sldId id="286" r:id="rId13"/>
    <p:sldId id="277" r:id="rId14"/>
    <p:sldId id="278" r:id="rId15"/>
    <p:sldId id="292" r:id="rId16"/>
    <p:sldId id="288" r:id="rId17"/>
    <p:sldId id="289" r:id="rId18"/>
    <p:sldId id="290" r:id="rId19"/>
    <p:sldId id="279" r:id="rId20"/>
    <p:sldId id="273" r:id="rId21"/>
    <p:sldId id="28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F0066"/>
    <a:srgbClr val="6600FF"/>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32AEEF-CA18-4D4D-9368-0242F1479489}" v="61" dt="2021-06-01T18:36:27.2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81"/>
    <p:restoredTop sz="73796" autoAdjust="0"/>
  </p:normalViewPr>
  <p:slideViewPr>
    <p:cSldViewPr snapToGrid="0" snapToObjects="1">
      <p:cViewPr varScale="1">
        <p:scale>
          <a:sx n="84" d="100"/>
          <a:sy n="84" d="100"/>
        </p:scale>
        <p:origin x="1332" y="10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59DE21BB-6948-465D-9D44-F3F55859DC2C}"/>
    <pc:docChg chg="modSld">
      <pc:chgData name="Paul Tinkler" userId="bcebf29c-73c2-433d-80d2-6bad896374bf" providerId="ADAL" clId="{59DE21BB-6948-465D-9D44-F3F55859DC2C}" dt="2020-05-27T18:10:47.987" v="2" actId="1076"/>
      <pc:docMkLst>
        <pc:docMk/>
      </pc:docMkLst>
      <pc:sldChg chg="modSp mod">
        <pc:chgData name="Paul Tinkler" userId="bcebf29c-73c2-433d-80d2-6bad896374bf" providerId="ADAL" clId="{59DE21BB-6948-465D-9D44-F3F55859DC2C}" dt="2020-05-27T18:10:47.987" v="2" actId="1076"/>
        <pc:sldMkLst>
          <pc:docMk/>
          <pc:sldMk cId="3799539444" sldId="291"/>
        </pc:sldMkLst>
        <pc:spChg chg="mod">
          <ac:chgData name="Paul Tinkler" userId="bcebf29c-73c2-433d-80d2-6bad896374bf" providerId="ADAL" clId="{59DE21BB-6948-465D-9D44-F3F55859DC2C}" dt="2020-05-27T18:10:47.987" v="2" actId="1076"/>
          <ac:spMkLst>
            <pc:docMk/>
            <pc:sldMk cId="3799539444" sldId="291"/>
            <ac:spMk id="5" creationId="{63EEE8C5-2355-1B44-95C3-794422EF5327}"/>
          </ac:spMkLst>
        </pc:spChg>
      </pc:sldChg>
    </pc:docChg>
  </pc:docChgLst>
  <pc:docChgLst>
    <pc:chgData name="Paul Tinkler" userId="bcebf29c-73c2-433d-80d2-6bad896374bf" providerId="ADAL" clId="{A532AEEF-CA18-4D4D-9368-0242F1479489}"/>
    <pc:docChg chg="undo custSel modSld">
      <pc:chgData name="Paul Tinkler" userId="bcebf29c-73c2-433d-80d2-6bad896374bf" providerId="ADAL" clId="{A532AEEF-CA18-4D4D-9368-0242F1479489}" dt="2021-06-01T18:36:27.236" v="317" actId="20577"/>
      <pc:docMkLst>
        <pc:docMk/>
      </pc:docMkLst>
      <pc:sldChg chg="modSp mod">
        <pc:chgData name="Paul Tinkler" userId="bcebf29c-73c2-433d-80d2-6bad896374bf" providerId="ADAL" clId="{A532AEEF-CA18-4D4D-9368-0242F1479489}" dt="2021-06-01T16:58:36.116" v="143" actId="20577"/>
        <pc:sldMkLst>
          <pc:docMk/>
          <pc:sldMk cId="1772625938" sldId="256"/>
        </pc:sldMkLst>
        <pc:spChg chg="mod">
          <ac:chgData name="Paul Tinkler" userId="bcebf29c-73c2-433d-80d2-6bad896374bf" providerId="ADAL" clId="{A532AEEF-CA18-4D4D-9368-0242F1479489}" dt="2021-06-01T16:58:17.876" v="140" actId="20577"/>
          <ac:spMkLst>
            <pc:docMk/>
            <pc:sldMk cId="1772625938" sldId="256"/>
            <ac:spMk id="2" creationId="{3570C4C4-D4F9-AF47-9CE8-98B486B46F57}"/>
          </ac:spMkLst>
        </pc:spChg>
        <pc:spChg chg="mod">
          <ac:chgData name="Paul Tinkler" userId="bcebf29c-73c2-433d-80d2-6bad896374bf" providerId="ADAL" clId="{A532AEEF-CA18-4D4D-9368-0242F1479489}" dt="2021-06-01T16:58:36.116" v="143" actId="20577"/>
          <ac:spMkLst>
            <pc:docMk/>
            <pc:sldMk cId="1772625938" sldId="256"/>
            <ac:spMk id="3" creationId="{50F01303-D95B-654C-B7CE-C557920BD28C}"/>
          </ac:spMkLst>
        </pc:spChg>
      </pc:sldChg>
      <pc:sldChg chg="delSp modSp mod">
        <pc:chgData name="Paul Tinkler" userId="bcebf29c-73c2-433d-80d2-6bad896374bf" providerId="ADAL" clId="{A532AEEF-CA18-4D4D-9368-0242F1479489}" dt="2021-06-01T17:00:59.536" v="174" actId="478"/>
        <pc:sldMkLst>
          <pc:docMk/>
          <pc:sldMk cId="3735832793" sldId="273"/>
        </pc:sldMkLst>
        <pc:spChg chg="mod">
          <ac:chgData name="Paul Tinkler" userId="bcebf29c-73c2-433d-80d2-6bad896374bf" providerId="ADAL" clId="{A532AEEF-CA18-4D4D-9368-0242F1479489}" dt="2021-06-01T16:56:43.296" v="85"/>
          <ac:spMkLst>
            <pc:docMk/>
            <pc:sldMk cId="3735832793" sldId="273"/>
            <ac:spMk id="2" creationId="{87CBD720-E306-1F47-8C83-86390453B86F}"/>
          </ac:spMkLst>
        </pc:spChg>
        <pc:spChg chg="del mod">
          <ac:chgData name="Paul Tinkler" userId="bcebf29c-73c2-433d-80d2-6bad896374bf" providerId="ADAL" clId="{A532AEEF-CA18-4D4D-9368-0242F1479489}" dt="2021-06-01T17:00:59.536" v="174" actId="478"/>
          <ac:spMkLst>
            <pc:docMk/>
            <pc:sldMk cId="3735832793" sldId="273"/>
            <ac:spMk id="4" creationId="{7705796C-DAD5-E742-A4E9-1C38B10D1E2A}"/>
          </ac:spMkLst>
        </pc:spChg>
      </pc:sldChg>
      <pc:sldChg chg="delSp modSp mod modAnim">
        <pc:chgData name="Paul Tinkler" userId="bcebf29c-73c2-433d-80d2-6bad896374bf" providerId="ADAL" clId="{A532AEEF-CA18-4D4D-9368-0242F1479489}" dt="2021-06-01T17:08:45.675" v="235"/>
        <pc:sldMkLst>
          <pc:docMk/>
          <pc:sldMk cId="2635206730" sldId="274"/>
        </pc:sldMkLst>
        <pc:spChg chg="mod">
          <ac:chgData name="Paul Tinkler" userId="bcebf29c-73c2-433d-80d2-6bad896374bf" providerId="ADAL" clId="{A532AEEF-CA18-4D4D-9368-0242F1479489}" dt="2021-06-01T16:56:43.296" v="85"/>
          <ac:spMkLst>
            <pc:docMk/>
            <pc:sldMk cId="2635206730" sldId="274"/>
            <ac:spMk id="2" creationId="{6F5CF109-0623-F744-BC07-FD28C82AD6AC}"/>
          </ac:spMkLst>
        </pc:spChg>
        <pc:spChg chg="mod">
          <ac:chgData name="Paul Tinkler" userId="bcebf29c-73c2-433d-80d2-6bad896374bf" providerId="ADAL" clId="{A532AEEF-CA18-4D4D-9368-0242F1479489}" dt="2021-06-01T17:08:06.249" v="231" actId="207"/>
          <ac:spMkLst>
            <pc:docMk/>
            <pc:sldMk cId="2635206730" sldId="274"/>
            <ac:spMk id="3" creationId="{111D1E91-2A7F-2248-9B2B-CE0D627A50C1}"/>
          </ac:spMkLst>
        </pc:spChg>
        <pc:spChg chg="del mod">
          <ac:chgData name="Paul Tinkler" userId="bcebf29c-73c2-433d-80d2-6bad896374bf" providerId="ADAL" clId="{A532AEEF-CA18-4D4D-9368-0242F1479489}" dt="2021-06-01T17:00:10.996" v="160" actId="478"/>
          <ac:spMkLst>
            <pc:docMk/>
            <pc:sldMk cId="2635206730" sldId="274"/>
            <ac:spMk id="4" creationId="{A46D63E9-F845-CD4E-B6DD-9223CED97467}"/>
          </ac:spMkLst>
        </pc:spChg>
      </pc:sldChg>
      <pc:sldChg chg="delSp modSp mod modAnim">
        <pc:chgData name="Paul Tinkler" userId="bcebf29c-73c2-433d-80d2-6bad896374bf" providerId="ADAL" clId="{A532AEEF-CA18-4D4D-9368-0242F1479489}" dt="2021-06-01T17:09:08.235" v="238"/>
        <pc:sldMkLst>
          <pc:docMk/>
          <pc:sldMk cId="3301377791" sldId="275"/>
        </pc:sldMkLst>
        <pc:spChg chg="mod">
          <ac:chgData name="Paul Tinkler" userId="bcebf29c-73c2-433d-80d2-6bad896374bf" providerId="ADAL" clId="{A532AEEF-CA18-4D4D-9368-0242F1479489}" dt="2021-06-01T16:56:43.296" v="85"/>
          <ac:spMkLst>
            <pc:docMk/>
            <pc:sldMk cId="3301377791" sldId="275"/>
            <ac:spMk id="2" creationId="{6F5CF109-0623-F744-BC07-FD28C82AD6AC}"/>
          </ac:spMkLst>
        </pc:spChg>
        <pc:spChg chg="mod">
          <ac:chgData name="Paul Tinkler" userId="bcebf29c-73c2-433d-80d2-6bad896374bf" providerId="ADAL" clId="{A532AEEF-CA18-4D4D-9368-0242F1479489}" dt="2021-06-01T16:56:43.296" v="85"/>
          <ac:spMkLst>
            <pc:docMk/>
            <pc:sldMk cId="3301377791" sldId="275"/>
            <ac:spMk id="3" creationId="{111D1E91-2A7F-2248-9B2B-CE0D627A50C1}"/>
          </ac:spMkLst>
        </pc:spChg>
        <pc:spChg chg="del mod">
          <ac:chgData name="Paul Tinkler" userId="bcebf29c-73c2-433d-80d2-6bad896374bf" providerId="ADAL" clId="{A532AEEF-CA18-4D4D-9368-0242F1479489}" dt="2021-06-01T17:00:15.223" v="161" actId="478"/>
          <ac:spMkLst>
            <pc:docMk/>
            <pc:sldMk cId="3301377791" sldId="275"/>
            <ac:spMk id="4" creationId="{A46D63E9-F845-CD4E-B6DD-9223CED97467}"/>
          </ac:spMkLst>
        </pc:spChg>
      </pc:sldChg>
      <pc:sldChg chg="delSp modSp mod modAnim">
        <pc:chgData name="Paul Tinkler" userId="bcebf29c-73c2-433d-80d2-6bad896374bf" providerId="ADAL" clId="{A532AEEF-CA18-4D4D-9368-0242F1479489}" dt="2021-06-01T17:10:57.254" v="252"/>
        <pc:sldMkLst>
          <pc:docMk/>
          <pc:sldMk cId="3737596478" sldId="276"/>
        </pc:sldMkLst>
        <pc:spChg chg="mod">
          <ac:chgData name="Paul Tinkler" userId="bcebf29c-73c2-433d-80d2-6bad896374bf" providerId="ADAL" clId="{A532AEEF-CA18-4D4D-9368-0242F1479489}" dt="2021-06-01T16:56:43.296" v="85"/>
          <ac:spMkLst>
            <pc:docMk/>
            <pc:sldMk cId="3737596478" sldId="276"/>
            <ac:spMk id="2" creationId="{6F5CF109-0623-F744-BC07-FD28C82AD6AC}"/>
          </ac:spMkLst>
        </pc:spChg>
        <pc:spChg chg="mod">
          <ac:chgData name="Paul Tinkler" userId="bcebf29c-73c2-433d-80d2-6bad896374bf" providerId="ADAL" clId="{A532AEEF-CA18-4D4D-9368-0242F1479489}" dt="2021-06-01T16:03:40.833" v="55" actId="14100"/>
          <ac:spMkLst>
            <pc:docMk/>
            <pc:sldMk cId="3737596478" sldId="276"/>
            <ac:spMk id="3" creationId="{111D1E91-2A7F-2248-9B2B-CE0D627A50C1}"/>
          </ac:spMkLst>
        </pc:spChg>
        <pc:spChg chg="del mod">
          <ac:chgData name="Paul Tinkler" userId="bcebf29c-73c2-433d-80d2-6bad896374bf" providerId="ADAL" clId="{A532AEEF-CA18-4D4D-9368-0242F1479489}" dt="2021-06-01T17:00:28.026" v="165" actId="478"/>
          <ac:spMkLst>
            <pc:docMk/>
            <pc:sldMk cId="3737596478" sldId="276"/>
            <ac:spMk id="4" creationId="{A46D63E9-F845-CD4E-B6DD-9223CED97467}"/>
          </ac:spMkLst>
        </pc:spChg>
      </pc:sldChg>
      <pc:sldChg chg="addSp delSp modSp mod modAnim modNotesTx">
        <pc:chgData name="Paul Tinkler" userId="bcebf29c-73c2-433d-80d2-6bad896374bf" providerId="ADAL" clId="{A532AEEF-CA18-4D4D-9368-0242F1479489}" dt="2021-06-01T17:13:10.914" v="266"/>
        <pc:sldMkLst>
          <pc:docMk/>
          <pc:sldMk cId="3231750317" sldId="277"/>
        </pc:sldMkLst>
        <pc:spChg chg="mod">
          <ac:chgData name="Paul Tinkler" userId="bcebf29c-73c2-433d-80d2-6bad896374bf" providerId="ADAL" clId="{A532AEEF-CA18-4D4D-9368-0242F1479489}" dt="2021-06-01T16:56:43.296" v="85"/>
          <ac:spMkLst>
            <pc:docMk/>
            <pc:sldMk cId="3231750317" sldId="277"/>
            <ac:spMk id="2" creationId="{6F5CF109-0623-F744-BC07-FD28C82AD6AC}"/>
          </ac:spMkLst>
        </pc:spChg>
        <pc:spChg chg="del mod">
          <ac:chgData name="Paul Tinkler" userId="bcebf29c-73c2-433d-80d2-6bad896374bf" providerId="ADAL" clId="{A532AEEF-CA18-4D4D-9368-0242F1479489}" dt="2021-06-01T17:00:35.566" v="167" actId="478"/>
          <ac:spMkLst>
            <pc:docMk/>
            <pc:sldMk cId="3231750317" sldId="277"/>
            <ac:spMk id="4" creationId="{A46D63E9-F845-CD4E-B6DD-9223CED97467}"/>
          </ac:spMkLst>
        </pc:spChg>
        <pc:spChg chg="mod">
          <ac:chgData name="Paul Tinkler" userId="bcebf29c-73c2-433d-80d2-6bad896374bf" providerId="ADAL" clId="{A532AEEF-CA18-4D4D-9368-0242F1479489}" dt="2021-06-01T16:16:08.768" v="67" actId="207"/>
          <ac:spMkLst>
            <pc:docMk/>
            <pc:sldMk cId="3231750317" sldId="277"/>
            <ac:spMk id="6" creationId="{E5957D76-3DC7-0344-96F0-44241E165259}"/>
          </ac:spMkLst>
        </pc:spChg>
        <pc:spChg chg="add del">
          <ac:chgData name="Paul Tinkler" userId="bcebf29c-73c2-433d-80d2-6bad896374bf" providerId="ADAL" clId="{A532AEEF-CA18-4D4D-9368-0242F1479489}" dt="2021-06-01T16:17:01.391" v="69" actId="22"/>
          <ac:spMkLst>
            <pc:docMk/>
            <pc:sldMk cId="3231750317" sldId="277"/>
            <ac:spMk id="8" creationId="{02AA4359-5D97-422A-B0AD-A6361AB9C935}"/>
          </ac:spMkLst>
        </pc:spChg>
      </pc:sldChg>
      <pc:sldChg chg="addSp delSp modSp mod modAnim">
        <pc:chgData name="Paul Tinkler" userId="bcebf29c-73c2-433d-80d2-6bad896374bf" providerId="ADAL" clId="{A532AEEF-CA18-4D4D-9368-0242F1479489}" dt="2021-06-01T17:15:32.514" v="292" actId="14100"/>
        <pc:sldMkLst>
          <pc:docMk/>
          <pc:sldMk cId="2395709983" sldId="278"/>
        </pc:sldMkLst>
        <pc:spChg chg="mod">
          <ac:chgData name="Paul Tinkler" userId="bcebf29c-73c2-433d-80d2-6bad896374bf" providerId="ADAL" clId="{A532AEEF-CA18-4D4D-9368-0242F1479489}" dt="2021-06-01T16:56:43.296" v="85"/>
          <ac:spMkLst>
            <pc:docMk/>
            <pc:sldMk cId="2395709983" sldId="278"/>
            <ac:spMk id="2" creationId="{6F5CF109-0623-F744-BC07-FD28C82AD6AC}"/>
          </ac:spMkLst>
        </pc:spChg>
        <pc:spChg chg="mod">
          <ac:chgData name="Paul Tinkler" userId="bcebf29c-73c2-433d-80d2-6bad896374bf" providerId="ADAL" clId="{A532AEEF-CA18-4D4D-9368-0242F1479489}" dt="2021-06-01T17:13:19.394" v="267" actId="20577"/>
          <ac:spMkLst>
            <pc:docMk/>
            <pc:sldMk cId="2395709983" sldId="278"/>
            <ac:spMk id="3" creationId="{111D1E91-2A7F-2248-9B2B-CE0D627A50C1}"/>
          </ac:spMkLst>
        </pc:spChg>
        <pc:spChg chg="del mod">
          <ac:chgData name="Paul Tinkler" userId="bcebf29c-73c2-433d-80d2-6bad896374bf" providerId="ADAL" clId="{A532AEEF-CA18-4D4D-9368-0242F1479489}" dt="2021-06-01T17:00:39.646" v="168" actId="478"/>
          <ac:spMkLst>
            <pc:docMk/>
            <pc:sldMk cId="2395709983" sldId="278"/>
            <ac:spMk id="4" creationId="{A46D63E9-F845-CD4E-B6DD-9223CED97467}"/>
          </ac:spMkLst>
        </pc:spChg>
        <pc:spChg chg="add del mod">
          <ac:chgData name="Paul Tinkler" userId="bcebf29c-73c2-433d-80d2-6bad896374bf" providerId="ADAL" clId="{A532AEEF-CA18-4D4D-9368-0242F1479489}" dt="2021-06-01T17:14:26.254" v="276" actId="478"/>
          <ac:spMkLst>
            <pc:docMk/>
            <pc:sldMk cId="2395709983" sldId="278"/>
            <ac:spMk id="7" creationId="{2EDCF3BE-F205-4050-8E64-D26F73A9009A}"/>
          </ac:spMkLst>
        </pc:spChg>
        <pc:spChg chg="add mod">
          <ac:chgData name="Paul Tinkler" userId="bcebf29c-73c2-433d-80d2-6bad896374bf" providerId="ADAL" clId="{A532AEEF-CA18-4D4D-9368-0242F1479489}" dt="2021-06-01T17:15:09.514" v="286" actId="1076"/>
          <ac:spMkLst>
            <pc:docMk/>
            <pc:sldMk cId="2395709983" sldId="278"/>
            <ac:spMk id="11" creationId="{8964B1EC-0045-49ED-9ABB-5B2FB11DED4F}"/>
          </ac:spMkLst>
        </pc:spChg>
        <pc:spChg chg="add mod">
          <ac:chgData name="Paul Tinkler" userId="bcebf29c-73c2-433d-80d2-6bad896374bf" providerId="ADAL" clId="{A532AEEF-CA18-4D4D-9368-0242F1479489}" dt="2021-06-01T17:15:09.514" v="286" actId="1076"/>
          <ac:spMkLst>
            <pc:docMk/>
            <pc:sldMk cId="2395709983" sldId="278"/>
            <ac:spMk id="14" creationId="{B423F6A7-8764-4818-AAD9-DFBFE28E03AC}"/>
          </ac:spMkLst>
        </pc:spChg>
        <pc:picChg chg="add del mod">
          <ac:chgData name="Paul Tinkler" userId="bcebf29c-73c2-433d-80d2-6bad896374bf" providerId="ADAL" clId="{A532AEEF-CA18-4D4D-9368-0242F1479489}" dt="2021-06-01T17:14:41.674" v="279" actId="478"/>
          <ac:picMkLst>
            <pc:docMk/>
            <pc:sldMk cId="2395709983" sldId="278"/>
            <ac:picMk id="6" creationId="{C675FCBB-5E74-4460-B12E-A51829066012}"/>
          </ac:picMkLst>
        </pc:picChg>
        <pc:picChg chg="add mod">
          <ac:chgData name="Paul Tinkler" userId="bcebf29c-73c2-433d-80d2-6bad896374bf" providerId="ADAL" clId="{A532AEEF-CA18-4D4D-9368-0242F1479489}" dt="2021-06-01T17:15:32.514" v="292" actId="14100"/>
          <ac:picMkLst>
            <pc:docMk/>
            <pc:sldMk cId="2395709983" sldId="278"/>
            <ac:picMk id="10" creationId="{5AEDC8C5-B4CF-49AB-B6AE-C11D8EB394DD}"/>
          </ac:picMkLst>
        </pc:picChg>
        <pc:picChg chg="add mod">
          <ac:chgData name="Paul Tinkler" userId="bcebf29c-73c2-433d-80d2-6bad896374bf" providerId="ADAL" clId="{A532AEEF-CA18-4D4D-9368-0242F1479489}" dt="2021-06-01T17:15:16.934" v="288" actId="14100"/>
          <ac:picMkLst>
            <pc:docMk/>
            <pc:sldMk cId="2395709983" sldId="278"/>
            <ac:picMk id="13" creationId="{E7420BFF-47FE-4034-BD60-E64DFEC95080}"/>
          </ac:picMkLst>
        </pc:picChg>
      </pc:sldChg>
      <pc:sldChg chg="delSp modSp mod">
        <pc:chgData name="Paul Tinkler" userId="bcebf29c-73c2-433d-80d2-6bad896374bf" providerId="ADAL" clId="{A532AEEF-CA18-4D4D-9368-0242F1479489}" dt="2021-06-01T17:00:55.436" v="173" actId="478"/>
        <pc:sldMkLst>
          <pc:docMk/>
          <pc:sldMk cId="3509567640" sldId="279"/>
        </pc:sldMkLst>
        <pc:spChg chg="mod">
          <ac:chgData name="Paul Tinkler" userId="bcebf29c-73c2-433d-80d2-6bad896374bf" providerId="ADAL" clId="{A532AEEF-CA18-4D4D-9368-0242F1479489}" dt="2021-06-01T16:56:43.296" v="85"/>
          <ac:spMkLst>
            <pc:docMk/>
            <pc:sldMk cId="3509567640" sldId="279"/>
            <ac:spMk id="2" creationId="{6F5CF109-0623-F744-BC07-FD28C82AD6AC}"/>
          </ac:spMkLst>
        </pc:spChg>
        <pc:spChg chg="del mod">
          <ac:chgData name="Paul Tinkler" userId="bcebf29c-73c2-433d-80d2-6bad896374bf" providerId="ADAL" clId="{A532AEEF-CA18-4D4D-9368-0242F1479489}" dt="2021-06-01T17:00:55.436" v="173" actId="478"/>
          <ac:spMkLst>
            <pc:docMk/>
            <pc:sldMk cId="3509567640" sldId="279"/>
            <ac:spMk id="4" creationId="{A46D63E9-F845-CD4E-B6DD-9223CED97467}"/>
          </ac:spMkLst>
        </pc:spChg>
      </pc:sldChg>
      <pc:sldChg chg="delSp modSp mod">
        <pc:chgData name="Paul Tinkler" userId="bcebf29c-73c2-433d-80d2-6bad896374bf" providerId="ADAL" clId="{A532AEEF-CA18-4D4D-9368-0242F1479489}" dt="2021-06-01T17:01:02.401" v="175" actId="478"/>
        <pc:sldMkLst>
          <pc:docMk/>
          <pc:sldMk cId="1670474293" sldId="282"/>
        </pc:sldMkLst>
        <pc:spChg chg="mod">
          <ac:chgData name="Paul Tinkler" userId="bcebf29c-73c2-433d-80d2-6bad896374bf" providerId="ADAL" clId="{A532AEEF-CA18-4D4D-9368-0242F1479489}" dt="2021-06-01T16:56:43.296" v="85"/>
          <ac:spMkLst>
            <pc:docMk/>
            <pc:sldMk cId="1670474293" sldId="282"/>
            <ac:spMk id="2" creationId="{87CBD720-E306-1F47-8C83-86390453B86F}"/>
          </ac:spMkLst>
        </pc:spChg>
        <pc:spChg chg="del mod">
          <ac:chgData name="Paul Tinkler" userId="bcebf29c-73c2-433d-80d2-6bad896374bf" providerId="ADAL" clId="{A532AEEF-CA18-4D4D-9368-0242F1479489}" dt="2021-06-01T17:01:02.401" v="175" actId="478"/>
          <ac:spMkLst>
            <pc:docMk/>
            <pc:sldMk cId="1670474293" sldId="282"/>
            <ac:spMk id="4" creationId="{7705796C-DAD5-E742-A4E9-1C38B10D1E2A}"/>
          </ac:spMkLst>
        </pc:spChg>
        <pc:spChg chg="mod">
          <ac:chgData name="Paul Tinkler" userId="bcebf29c-73c2-433d-80d2-6bad896374bf" providerId="ADAL" clId="{A532AEEF-CA18-4D4D-9368-0242F1479489}" dt="2021-05-25T15:20:45.298" v="3" actId="207"/>
          <ac:spMkLst>
            <pc:docMk/>
            <pc:sldMk cId="1670474293" sldId="282"/>
            <ac:spMk id="5" creationId="{42AD142F-1159-844D-826D-373F8A3BA0FD}"/>
          </ac:spMkLst>
        </pc:spChg>
      </pc:sldChg>
      <pc:sldChg chg="addSp delSp modSp mod modAnim modNotesTx">
        <pc:chgData name="Paul Tinkler" userId="bcebf29c-73c2-433d-80d2-6bad896374bf" providerId="ADAL" clId="{A532AEEF-CA18-4D4D-9368-0242F1479489}" dt="2021-06-01T17:10:18.535" v="248"/>
        <pc:sldMkLst>
          <pc:docMk/>
          <pc:sldMk cId="3267052531" sldId="284"/>
        </pc:sldMkLst>
        <pc:spChg chg="mod">
          <ac:chgData name="Paul Tinkler" userId="bcebf29c-73c2-433d-80d2-6bad896374bf" providerId="ADAL" clId="{A532AEEF-CA18-4D4D-9368-0242F1479489}" dt="2021-06-01T15:54:34.134" v="16" actId="20577"/>
          <ac:spMkLst>
            <pc:docMk/>
            <pc:sldMk cId="3267052531" sldId="284"/>
            <ac:spMk id="2" creationId="{6F5CF109-0623-F744-BC07-FD28C82AD6AC}"/>
          </ac:spMkLst>
        </pc:spChg>
        <pc:spChg chg="mod">
          <ac:chgData name="Paul Tinkler" userId="bcebf29c-73c2-433d-80d2-6bad896374bf" providerId="ADAL" clId="{A532AEEF-CA18-4D4D-9368-0242F1479489}" dt="2021-06-01T15:55:51.584" v="26" actId="14100"/>
          <ac:spMkLst>
            <pc:docMk/>
            <pc:sldMk cId="3267052531" sldId="284"/>
            <ac:spMk id="3" creationId="{111D1E91-2A7F-2248-9B2B-CE0D627A50C1}"/>
          </ac:spMkLst>
        </pc:spChg>
        <pc:spChg chg="del mod">
          <ac:chgData name="Paul Tinkler" userId="bcebf29c-73c2-433d-80d2-6bad896374bf" providerId="ADAL" clId="{A532AEEF-CA18-4D4D-9368-0242F1479489}" dt="2021-06-01T17:00:21.576" v="163" actId="478"/>
          <ac:spMkLst>
            <pc:docMk/>
            <pc:sldMk cId="3267052531" sldId="284"/>
            <ac:spMk id="4" creationId="{A46D63E9-F845-CD4E-B6DD-9223CED97467}"/>
          </ac:spMkLst>
        </pc:spChg>
        <pc:spChg chg="add mod">
          <ac:chgData name="Paul Tinkler" userId="bcebf29c-73c2-433d-80d2-6bad896374bf" providerId="ADAL" clId="{A532AEEF-CA18-4D4D-9368-0242F1479489}" dt="2021-06-01T15:55:20.264" v="22" actId="114"/>
          <ac:spMkLst>
            <pc:docMk/>
            <pc:sldMk cId="3267052531" sldId="284"/>
            <ac:spMk id="6" creationId="{7AC17D09-3E05-44FA-9D84-789AECE25AD1}"/>
          </ac:spMkLst>
        </pc:spChg>
        <pc:picChg chg="add mod">
          <ac:chgData name="Paul Tinkler" userId="bcebf29c-73c2-433d-80d2-6bad896374bf" providerId="ADAL" clId="{A532AEEF-CA18-4D4D-9368-0242F1479489}" dt="2021-06-01T15:55:41.599" v="25" actId="1076"/>
          <ac:picMkLst>
            <pc:docMk/>
            <pc:sldMk cId="3267052531" sldId="284"/>
            <ac:picMk id="7" creationId="{84643E18-BE8A-4CB4-95C5-A8320EFB325F}"/>
          </ac:picMkLst>
        </pc:picChg>
      </pc:sldChg>
      <pc:sldChg chg="delSp modSp mod modNotesTx">
        <pc:chgData name="Paul Tinkler" userId="bcebf29c-73c2-433d-80d2-6bad896374bf" providerId="ADAL" clId="{A532AEEF-CA18-4D4D-9368-0242F1479489}" dt="2021-06-01T17:00:24.816" v="164" actId="478"/>
        <pc:sldMkLst>
          <pc:docMk/>
          <pc:sldMk cId="4009227155" sldId="285"/>
        </pc:sldMkLst>
        <pc:spChg chg="mod">
          <ac:chgData name="Paul Tinkler" userId="bcebf29c-73c2-433d-80d2-6bad896374bf" providerId="ADAL" clId="{A532AEEF-CA18-4D4D-9368-0242F1479489}" dt="2021-06-01T16:56:43.296" v="85"/>
          <ac:spMkLst>
            <pc:docMk/>
            <pc:sldMk cId="4009227155" sldId="285"/>
            <ac:spMk id="2" creationId="{6F5CF109-0623-F744-BC07-FD28C82AD6AC}"/>
          </ac:spMkLst>
        </pc:spChg>
        <pc:spChg chg="del mod">
          <ac:chgData name="Paul Tinkler" userId="bcebf29c-73c2-433d-80d2-6bad896374bf" providerId="ADAL" clId="{A532AEEF-CA18-4D4D-9368-0242F1479489}" dt="2021-06-01T17:00:24.816" v="164" actId="478"/>
          <ac:spMkLst>
            <pc:docMk/>
            <pc:sldMk cId="4009227155" sldId="285"/>
            <ac:spMk id="4" creationId="{A46D63E9-F845-CD4E-B6DD-9223CED97467}"/>
          </ac:spMkLst>
        </pc:spChg>
      </pc:sldChg>
      <pc:sldChg chg="delSp modSp mod modAnim modNotesTx">
        <pc:chgData name="Paul Tinkler" userId="bcebf29c-73c2-433d-80d2-6bad896374bf" providerId="ADAL" clId="{A532AEEF-CA18-4D4D-9368-0242F1479489}" dt="2021-06-01T17:12:18.894" v="258"/>
        <pc:sldMkLst>
          <pc:docMk/>
          <pc:sldMk cId="975698011" sldId="286"/>
        </pc:sldMkLst>
        <pc:spChg chg="mod">
          <ac:chgData name="Paul Tinkler" userId="bcebf29c-73c2-433d-80d2-6bad896374bf" providerId="ADAL" clId="{A532AEEF-CA18-4D4D-9368-0242F1479489}" dt="2021-06-01T16:04:08.173" v="58" actId="14100"/>
          <ac:spMkLst>
            <pc:docMk/>
            <pc:sldMk cId="975698011" sldId="286"/>
            <ac:spMk id="2" creationId="{6F5CF109-0623-F744-BC07-FD28C82AD6AC}"/>
          </ac:spMkLst>
        </pc:spChg>
        <pc:spChg chg="mod">
          <ac:chgData name="Paul Tinkler" userId="bcebf29c-73c2-433d-80d2-6bad896374bf" providerId="ADAL" clId="{A532AEEF-CA18-4D4D-9368-0242F1479489}" dt="2021-06-01T16:05:03.023" v="61" actId="6549"/>
          <ac:spMkLst>
            <pc:docMk/>
            <pc:sldMk cId="975698011" sldId="286"/>
            <ac:spMk id="3" creationId="{111D1E91-2A7F-2248-9B2B-CE0D627A50C1}"/>
          </ac:spMkLst>
        </pc:spChg>
        <pc:spChg chg="del mod">
          <ac:chgData name="Paul Tinkler" userId="bcebf29c-73c2-433d-80d2-6bad896374bf" providerId="ADAL" clId="{A532AEEF-CA18-4D4D-9368-0242F1479489}" dt="2021-06-01T17:00:31.676" v="166" actId="478"/>
          <ac:spMkLst>
            <pc:docMk/>
            <pc:sldMk cId="975698011" sldId="286"/>
            <ac:spMk id="4" creationId="{A46D63E9-F845-CD4E-B6DD-9223CED97467}"/>
          </ac:spMkLst>
        </pc:spChg>
        <pc:picChg chg="mod">
          <ac:chgData name="Paul Tinkler" userId="bcebf29c-73c2-433d-80d2-6bad896374bf" providerId="ADAL" clId="{A532AEEF-CA18-4D4D-9368-0242F1479489}" dt="2021-06-01T16:04:04.813" v="57" actId="1076"/>
          <ac:picMkLst>
            <pc:docMk/>
            <pc:sldMk cId="975698011" sldId="286"/>
            <ac:picMk id="9" creationId="{F93054C5-E5CA-EB4E-956C-17DFA79CE6BE}"/>
          </ac:picMkLst>
        </pc:picChg>
      </pc:sldChg>
      <pc:sldChg chg="delSp modSp mod modAnim">
        <pc:chgData name="Paul Tinkler" userId="bcebf29c-73c2-433d-80d2-6bad896374bf" providerId="ADAL" clId="{A532AEEF-CA18-4D4D-9368-0242F1479489}" dt="2021-06-01T17:09:34.105" v="243"/>
        <pc:sldMkLst>
          <pc:docMk/>
          <pc:sldMk cId="1016623368" sldId="287"/>
        </pc:sldMkLst>
        <pc:spChg chg="mod">
          <ac:chgData name="Paul Tinkler" userId="bcebf29c-73c2-433d-80d2-6bad896374bf" providerId="ADAL" clId="{A532AEEF-CA18-4D4D-9368-0242F1479489}" dt="2021-06-01T17:09:16.335" v="239" actId="20577"/>
          <ac:spMkLst>
            <pc:docMk/>
            <pc:sldMk cId="1016623368" sldId="287"/>
            <ac:spMk id="2" creationId="{6F5CF109-0623-F744-BC07-FD28C82AD6AC}"/>
          </ac:spMkLst>
        </pc:spChg>
        <pc:spChg chg="mod">
          <ac:chgData name="Paul Tinkler" userId="bcebf29c-73c2-433d-80d2-6bad896374bf" providerId="ADAL" clId="{A532AEEF-CA18-4D4D-9368-0242F1479489}" dt="2021-06-01T16:01:50.513" v="53" actId="20577"/>
          <ac:spMkLst>
            <pc:docMk/>
            <pc:sldMk cId="1016623368" sldId="287"/>
            <ac:spMk id="3" creationId="{111D1E91-2A7F-2248-9B2B-CE0D627A50C1}"/>
          </ac:spMkLst>
        </pc:spChg>
        <pc:spChg chg="del mod">
          <ac:chgData name="Paul Tinkler" userId="bcebf29c-73c2-433d-80d2-6bad896374bf" providerId="ADAL" clId="{A532AEEF-CA18-4D4D-9368-0242F1479489}" dt="2021-06-01T17:00:18.376" v="162" actId="478"/>
          <ac:spMkLst>
            <pc:docMk/>
            <pc:sldMk cId="1016623368" sldId="287"/>
            <ac:spMk id="4" creationId="{A46D63E9-F845-CD4E-B6DD-9223CED97467}"/>
          </ac:spMkLst>
        </pc:spChg>
      </pc:sldChg>
      <pc:sldChg chg="delSp modSp mod">
        <pc:chgData name="Paul Tinkler" userId="bcebf29c-73c2-433d-80d2-6bad896374bf" providerId="ADAL" clId="{A532AEEF-CA18-4D4D-9368-0242F1479489}" dt="2021-06-01T17:26:14.603" v="310" actId="1076"/>
        <pc:sldMkLst>
          <pc:docMk/>
          <pc:sldMk cId="2162808793" sldId="288"/>
        </pc:sldMkLst>
        <pc:spChg chg="mod">
          <ac:chgData name="Paul Tinkler" userId="bcebf29c-73c2-433d-80d2-6bad896374bf" providerId="ADAL" clId="{A532AEEF-CA18-4D4D-9368-0242F1479489}" dt="2021-06-01T16:56:43.296" v="85"/>
          <ac:spMkLst>
            <pc:docMk/>
            <pc:sldMk cId="2162808793" sldId="288"/>
            <ac:spMk id="2" creationId="{6F5CF109-0623-F744-BC07-FD28C82AD6AC}"/>
          </ac:spMkLst>
        </pc:spChg>
        <pc:spChg chg="mod">
          <ac:chgData name="Paul Tinkler" userId="bcebf29c-73c2-433d-80d2-6bad896374bf" providerId="ADAL" clId="{A532AEEF-CA18-4D4D-9368-0242F1479489}" dt="2021-06-01T17:26:14.603" v="310" actId="1076"/>
          <ac:spMkLst>
            <pc:docMk/>
            <pc:sldMk cId="2162808793" sldId="288"/>
            <ac:spMk id="3" creationId="{111D1E91-2A7F-2248-9B2B-CE0D627A50C1}"/>
          </ac:spMkLst>
        </pc:spChg>
        <pc:spChg chg="del mod">
          <ac:chgData name="Paul Tinkler" userId="bcebf29c-73c2-433d-80d2-6bad896374bf" providerId="ADAL" clId="{A532AEEF-CA18-4D4D-9368-0242F1479489}" dt="2021-06-01T17:00:45.336" v="170" actId="478"/>
          <ac:spMkLst>
            <pc:docMk/>
            <pc:sldMk cId="2162808793" sldId="288"/>
            <ac:spMk id="4" creationId="{A46D63E9-F845-CD4E-B6DD-9223CED97467}"/>
          </ac:spMkLst>
        </pc:spChg>
        <pc:spChg chg="mod">
          <ac:chgData name="Paul Tinkler" userId="bcebf29c-73c2-433d-80d2-6bad896374bf" providerId="ADAL" clId="{A532AEEF-CA18-4D4D-9368-0242F1479489}" dt="2021-06-01T17:26:00.433" v="307" actId="255"/>
          <ac:spMkLst>
            <pc:docMk/>
            <pc:sldMk cId="2162808793" sldId="288"/>
            <ac:spMk id="5" creationId="{8DF839BF-3222-184E-ADB5-C6D8F26C1E07}"/>
          </ac:spMkLst>
        </pc:spChg>
        <pc:spChg chg="mod">
          <ac:chgData name="Paul Tinkler" userId="bcebf29c-73c2-433d-80d2-6bad896374bf" providerId="ADAL" clId="{A532AEEF-CA18-4D4D-9368-0242F1479489}" dt="2021-06-01T17:26:05.513" v="308" actId="255"/>
          <ac:spMkLst>
            <pc:docMk/>
            <pc:sldMk cId="2162808793" sldId="288"/>
            <ac:spMk id="6" creationId="{E42788AD-FA28-6048-A38B-9F5E9EA1DC1F}"/>
          </ac:spMkLst>
        </pc:spChg>
      </pc:sldChg>
      <pc:sldChg chg="delSp modSp mod">
        <pc:chgData name="Paul Tinkler" userId="bcebf29c-73c2-433d-80d2-6bad896374bf" providerId="ADAL" clId="{A532AEEF-CA18-4D4D-9368-0242F1479489}" dt="2021-06-01T17:26:27.863" v="311" actId="255"/>
        <pc:sldMkLst>
          <pc:docMk/>
          <pc:sldMk cId="2312659977" sldId="289"/>
        </pc:sldMkLst>
        <pc:spChg chg="mod">
          <ac:chgData name="Paul Tinkler" userId="bcebf29c-73c2-433d-80d2-6bad896374bf" providerId="ADAL" clId="{A532AEEF-CA18-4D4D-9368-0242F1479489}" dt="2021-06-01T16:56:43.296" v="85"/>
          <ac:spMkLst>
            <pc:docMk/>
            <pc:sldMk cId="2312659977" sldId="289"/>
            <ac:spMk id="2" creationId="{6F5CF109-0623-F744-BC07-FD28C82AD6AC}"/>
          </ac:spMkLst>
        </pc:spChg>
        <pc:spChg chg="mod">
          <ac:chgData name="Paul Tinkler" userId="bcebf29c-73c2-433d-80d2-6bad896374bf" providerId="ADAL" clId="{A532AEEF-CA18-4D4D-9368-0242F1479489}" dt="2021-06-01T17:26:27.863" v="311" actId="255"/>
          <ac:spMkLst>
            <pc:docMk/>
            <pc:sldMk cId="2312659977" sldId="289"/>
            <ac:spMk id="3" creationId="{111D1E91-2A7F-2248-9B2B-CE0D627A50C1}"/>
          </ac:spMkLst>
        </pc:spChg>
        <pc:spChg chg="del mod">
          <ac:chgData name="Paul Tinkler" userId="bcebf29c-73c2-433d-80d2-6bad896374bf" providerId="ADAL" clId="{A532AEEF-CA18-4D4D-9368-0242F1479489}" dt="2021-06-01T17:00:49.516" v="171" actId="478"/>
          <ac:spMkLst>
            <pc:docMk/>
            <pc:sldMk cId="2312659977" sldId="289"/>
            <ac:spMk id="4" creationId="{A46D63E9-F845-CD4E-B6DD-9223CED97467}"/>
          </ac:spMkLst>
        </pc:spChg>
      </pc:sldChg>
      <pc:sldChg chg="delSp modSp mod">
        <pc:chgData name="Paul Tinkler" userId="bcebf29c-73c2-433d-80d2-6bad896374bf" providerId="ADAL" clId="{A532AEEF-CA18-4D4D-9368-0242F1479489}" dt="2021-06-01T17:25:50.753" v="306" actId="1076"/>
        <pc:sldMkLst>
          <pc:docMk/>
          <pc:sldMk cId="2438679076" sldId="290"/>
        </pc:sldMkLst>
        <pc:spChg chg="mod">
          <ac:chgData name="Paul Tinkler" userId="bcebf29c-73c2-433d-80d2-6bad896374bf" providerId="ADAL" clId="{A532AEEF-CA18-4D4D-9368-0242F1479489}" dt="2021-06-01T16:56:43.296" v="85"/>
          <ac:spMkLst>
            <pc:docMk/>
            <pc:sldMk cId="2438679076" sldId="290"/>
            <ac:spMk id="2" creationId="{6F5CF109-0623-F744-BC07-FD28C82AD6AC}"/>
          </ac:spMkLst>
        </pc:spChg>
        <pc:spChg chg="mod">
          <ac:chgData name="Paul Tinkler" userId="bcebf29c-73c2-433d-80d2-6bad896374bf" providerId="ADAL" clId="{A532AEEF-CA18-4D4D-9368-0242F1479489}" dt="2021-06-01T17:25:50.753" v="306" actId="1076"/>
          <ac:spMkLst>
            <pc:docMk/>
            <pc:sldMk cId="2438679076" sldId="290"/>
            <ac:spMk id="3" creationId="{111D1E91-2A7F-2248-9B2B-CE0D627A50C1}"/>
          </ac:spMkLst>
        </pc:spChg>
        <pc:spChg chg="del mod">
          <ac:chgData name="Paul Tinkler" userId="bcebf29c-73c2-433d-80d2-6bad896374bf" providerId="ADAL" clId="{A532AEEF-CA18-4D4D-9368-0242F1479489}" dt="2021-06-01T17:00:52.896" v="172" actId="478"/>
          <ac:spMkLst>
            <pc:docMk/>
            <pc:sldMk cId="2438679076" sldId="290"/>
            <ac:spMk id="4" creationId="{A46D63E9-F845-CD4E-B6DD-9223CED97467}"/>
          </ac:spMkLst>
        </pc:spChg>
        <pc:spChg chg="mod">
          <ac:chgData name="Paul Tinkler" userId="bcebf29c-73c2-433d-80d2-6bad896374bf" providerId="ADAL" clId="{A532AEEF-CA18-4D4D-9368-0242F1479489}" dt="2021-06-01T16:26:44.880" v="82" actId="1076"/>
          <ac:spMkLst>
            <pc:docMk/>
            <pc:sldMk cId="2438679076" sldId="290"/>
            <ac:spMk id="9" creationId="{54924094-DF7D-194F-85B1-B8A3CDBD822B}"/>
          </ac:spMkLst>
        </pc:spChg>
      </pc:sldChg>
      <pc:sldChg chg="delSp modSp mod modAnim">
        <pc:chgData name="Paul Tinkler" userId="bcebf29c-73c2-433d-80d2-6bad896374bf" providerId="ADAL" clId="{A532AEEF-CA18-4D4D-9368-0242F1479489}" dt="2021-06-01T17:02:39.321" v="189" actId="21"/>
        <pc:sldMkLst>
          <pc:docMk/>
          <pc:sldMk cId="3799539444" sldId="291"/>
        </pc:sldMkLst>
        <pc:spChg chg="mod">
          <ac:chgData name="Paul Tinkler" userId="bcebf29c-73c2-433d-80d2-6bad896374bf" providerId="ADAL" clId="{A532AEEF-CA18-4D4D-9368-0242F1479489}" dt="2021-06-01T17:01:53.866" v="183" actId="14100"/>
          <ac:spMkLst>
            <pc:docMk/>
            <pc:sldMk cId="3799539444" sldId="291"/>
            <ac:spMk id="2" creationId="{4F6281C2-ADD5-6A41-9EFD-31D40A70EFED}"/>
          </ac:spMkLst>
        </pc:spChg>
        <pc:spChg chg="mod">
          <ac:chgData name="Paul Tinkler" userId="bcebf29c-73c2-433d-80d2-6bad896374bf" providerId="ADAL" clId="{A532AEEF-CA18-4D4D-9368-0242F1479489}" dt="2021-06-01T17:01:47.806" v="181" actId="1076"/>
          <ac:spMkLst>
            <pc:docMk/>
            <pc:sldMk cId="3799539444" sldId="291"/>
            <ac:spMk id="3" creationId="{F41624E0-EED6-F345-8795-C24FA88A2101}"/>
          </ac:spMkLst>
        </pc:spChg>
        <pc:spChg chg="del mod">
          <ac:chgData name="Paul Tinkler" userId="bcebf29c-73c2-433d-80d2-6bad896374bf" providerId="ADAL" clId="{A532AEEF-CA18-4D4D-9368-0242F1479489}" dt="2021-06-01T17:01:32.726" v="178" actId="478"/>
          <ac:spMkLst>
            <pc:docMk/>
            <pc:sldMk cId="3799539444" sldId="291"/>
            <ac:spMk id="4" creationId="{58D56B7B-4337-5C46-BFC8-BAF2878D3926}"/>
          </ac:spMkLst>
        </pc:spChg>
        <pc:spChg chg="del mod">
          <ac:chgData name="Paul Tinkler" userId="bcebf29c-73c2-433d-80d2-6bad896374bf" providerId="ADAL" clId="{A532AEEF-CA18-4D4D-9368-0242F1479489}" dt="2021-06-01T17:02:39.321" v="189" actId="21"/>
          <ac:spMkLst>
            <pc:docMk/>
            <pc:sldMk cId="3799539444" sldId="291"/>
            <ac:spMk id="5" creationId="{63EEE8C5-2355-1B44-95C3-794422EF5327}"/>
          </ac:spMkLst>
        </pc:spChg>
      </pc:sldChg>
      <pc:sldChg chg="delSp modSp mod">
        <pc:chgData name="Paul Tinkler" userId="bcebf29c-73c2-433d-80d2-6bad896374bf" providerId="ADAL" clId="{A532AEEF-CA18-4D4D-9368-0242F1479489}" dt="2021-06-01T17:15:59.664" v="298" actId="207"/>
        <pc:sldMkLst>
          <pc:docMk/>
          <pc:sldMk cId="2028116869" sldId="292"/>
        </pc:sldMkLst>
        <pc:spChg chg="mod">
          <ac:chgData name="Paul Tinkler" userId="bcebf29c-73c2-433d-80d2-6bad896374bf" providerId="ADAL" clId="{A532AEEF-CA18-4D4D-9368-0242F1479489}" dt="2021-06-01T16:56:43.296" v="85"/>
          <ac:spMkLst>
            <pc:docMk/>
            <pc:sldMk cId="2028116869" sldId="292"/>
            <ac:spMk id="2" creationId="{6F5CF109-0623-F744-BC07-FD28C82AD6AC}"/>
          </ac:spMkLst>
        </pc:spChg>
        <pc:spChg chg="mod">
          <ac:chgData name="Paul Tinkler" userId="bcebf29c-73c2-433d-80d2-6bad896374bf" providerId="ADAL" clId="{A532AEEF-CA18-4D4D-9368-0242F1479489}" dt="2021-06-01T17:15:50.974" v="296" actId="207"/>
          <ac:spMkLst>
            <pc:docMk/>
            <pc:sldMk cId="2028116869" sldId="292"/>
            <ac:spMk id="3" creationId="{111D1E91-2A7F-2248-9B2B-CE0D627A50C1}"/>
          </ac:spMkLst>
        </pc:spChg>
        <pc:spChg chg="del mod">
          <ac:chgData name="Paul Tinkler" userId="bcebf29c-73c2-433d-80d2-6bad896374bf" providerId="ADAL" clId="{A532AEEF-CA18-4D4D-9368-0242F1479489}" dt="2021-06-01T17:00:42.736" v="169" actId="478"/>
          <ac:spMkLst>
            <pc:docMk/>
            <pc:sldMk cId="2028116869" sldId="292"/>
            <ac:spMk id="4" creationId="{A46D63E9-F845-CD4E-B6DD-9223CED97467}"/>
          </ac:spMkLst>
        </pc:spChg>
        <pc:spChg chg="mod">
          <ac:chgData name="Paul Tinkler" userId="bcebf29c-73c2-433d-80d2-6bad896374bf" providerId="ADAL" clId="{A532AEEF-CA18-4D4D-9368-0242F1479489}" dt="2021-06-01T17:15:56.384" v="297" actId="207"/>
          <ac:spMkLst>
            <pc:docMk/>
            <pc:sldMk cId="2028116869" sldId="292"/>
            <ac:spMk id="5" creationId="{8DF839BF-3222-184E-ADB5-C6D8F26C1E07}"/>
          </ac:spMkLst>
        </pc:spChg>
        <pc:spChg chg="mod">
          <ac:chgData name="Paul Tinkler" userId="bcebf29c-73c2-433d-80d2-6bad896374bf" providerId="ADAL" clId="{A532AEEF-CA18-4D4D-9368-0242F1479489}" dt="2021-06-01T17:15:59.664" v="298" actId="207"/>
          <ac:spMkLst>
            <pc:docMk/>
            <pc:sldMk cId="2028116869" sldId="292"/>
            <ac:spMk id="6" creationId="{E42788AD-FA28-6048-A38B-9F5E9EA1DC1F}"/>
          </ac:spMkLst>
        </pc:spChg>
      </pc:sldChg>
      <pc:sldChg chg="addSp delSp modSp mod modAnim">
        <pc:chgData name="Paul Tinkler" userId="bcebf29c-73c2-433d-80d2-6bad896374bf" providerId="ADAL" clId="{A532AEEF-CA18-4D4D-9368-0242F1479489}" dt="2021-06-01T18:36:27.236" v="317" actId="20577"/>
        <pc:sldMkLst>
          <pc:docMk/>
          <pc:sldMk cId="481745646" sldId="448"/>
        </pc:sldMkLst>
        <pc:spChg chg="mod">
          <ac:chgData name="Paul Tinkler" userId="bcebf29c-73c2-433d-80d2-6bad896374bf" providerId="ADAL" clId="{A532AEEF-CA18-4D4D-9368-0242F1479489}" dt="2021-06-01T17:06:37.310" v="217" actId="1076"/>
          <ac:spMkLst>
            <pc:docMk/>
            <pc:sldMk cId="481745646" sldId="448"/>
            <ac:spMk id="2" creationId="{1A8689D4-0240-5B42-B292-ED52582EAC8E}"/>
          </ac:spMkLst>
        </pc:spChg>
        <pc:spChg chg="mod">
          <ac:chgData name="Paul Tinkler" userId="bcebf29c-73c2-433d-80d2-6bad896374bf" providerId="ADAL" clId="{A532AEEF-CA18-4D4D-9368-0242F1479489}" dt="2021-06-01T17:06:53.005" v="220" actId="1076"/>
          <ac:spMkLst>
            <pc:docMk/>
            <pc:sldMk cId="481745646" sldId="448"/>
            <ac:spMk id="3" creationId="{8BDE32A9-3463-4946-9075-4913B3582113}"/>
          </ac:spMkLst>
        </pc:spChg>
        <pc:spChg chg="mod">
          <ac:chgData name="Paul Tinkler" userId="bcebf29c-73c2-433d-80d2-6bad896374bf" providerId="ADAL" clId="{A532AEEF-CA18-4D4D-9368-0242F1479489}" dt="2021-06-01T17:07:19.250" v="223" actId="1076"/>
          <ac:spMkLst>
            <pc:docMk/>
            <pc:sldMk cId="481745646" sldId="448"/>
            <ac:spMk id="4" creationId="{8E772F59-619A-9141-8586-ECDD50C154D1}"/>
          </ac:spMkLst>
        </pc:spChg>
        <pc:spChg chg="mod">
          <ac:chgData name="Paul Tinkler" userId="bcebf29c-73c2-433d-80d2-6bad896374bf" providerId="ADAL" clId="{A532AEEF-CA18-4D4D-9368-0242F1479489}" dt="2021-06-01T17:05:58.385" v="210" actId="1076"/>
          <ac:spMkLst>
            <pc:docMk/>
            <pc:sldMk cId="481745646" sldId="448"/>
            <ac:spMk id="5" creationId="{F267F932-2727-544D-9FD5-B75A811B9543}"/>
          </ac:spMkLst>
        </pc:spChg>
        <pc:spChg chg="mod">
          <ac:chgData name="Paul Tinkler" userId="bcebf29c-73c2-433d-80d2-6bad896374bf" providerId="ADAL" clId="{A532AEEF-CA18-4D4D-9368-0242F1479489}" dt="2021-06-01T18:36:27.236" v="317" actId="20577"/>
          <ac:spMkLst>
            <pc:docMk/>
            <pc:sldMk cId="481745646" sldId="448"/>
            <ac:spMk id="6" creationId="{6D6CC05F-5CDF-9743-8EC8-85F6AD289176}"/>
          </ac:spMkLst>
        </pc:spChg>
        <pc:spChg chg="del mod">
          <ac:chgData name="Paul Tinkler" userId="bcebf29c-73c2-433d-80d2-6bad896374bf" providerId="ADAL" clId="{A532AEEF-CA18-4D4D-9368-0242F1479489}" dt="2021-06-01T17:00:06.696" v="159" actId="478"/>
          <ac:spMkLst>
            <pc:docMk/>
            <pc:sldMk cId="481745646" sldId="448"/>
            <ac:spMk id="7" creationId="{2DDC45F6-59A6-8642-A2FC-CE257A50206B}"/>
          </ac:spMkLst>
        </pc:spChg>
        <pc:spChg chg="add mod">
          <ac:chgData name="Paul Tinkler" userId="bcebf29c-73c2-433d-80d2-6bad896374bf" providerId="ADAL" clId="{A532AEEF-CA18-4D4D-9368-0242F1479489}" dt="2021-06-01T17:02:44.687" v="190"/>
          <ac:spMkLst>
            <pc:docMk/>
            <pc:sldMk cId="481745646" sldId="448"/>
            <ac:spMk id="8" creationId="{1A46374C-5BA1-4D5C-BF23-2225443C154C}"/>
          </ac:spMkLst>
        </pc:spChg>
      </pc:sldChg>
      <pc:sldChg chg="addSp delSp modSp mod">
        <pc:chgData name="Paul Tinkler" userId="bcebf29c-73c2-433d-80d2-6bad896374bf" providerId="ADAL" clId="{A532AEEF-CA18-4D4D-9368-0242F1479489}" dt="2021-06-01T17:01:15.526" v="176" actId="478"/>
        <pc:sldMkLst>
          <pc:docMk/>
          <pc:sldMk cId="912489421" sldId="449"/>
        </pc:sldMkLst>
        <pc:spChg chg="del mod">
          <ac:chgData name="Paul Tinkler" userId="bcebf29c-73c2-433d-80d2-6bad896374bf" providerId="ADAL" clId="{A532AEEF-CA18-4D4D-9368-0242F1479489}" dt="2021-06-01T16:59:54.150" v="157" actId="478"/>
          <ac:spMkLst>
            <pc:docMk/>
            <pc:sldMk cId="912489421" sldId="449"/>
            <ac:spMk id="2" creationId="{FA80A199-1F80-46F7-AB4A-037466D58C96}"/>
          </ac:spMkLst>
        </pc:spChg>
        <pc:spChg chg="mod">
          <ac:chgData name="Paul Tinkler" userId="bcebf29c-73c2-433d-80d2-6bad896374bf" providerId="ADAL" clId="{A532AEEF-CA18-4D4D-9368-0242F1479489}" dt="2021-06-01T16:59:48.146" v="156" actId="207"/>
          <ac:spMkLst>
            <pc:docMk/>
            <pc:sldMk cId="912489421" sldId="449"/>
            <ac:spMk id="3" creationId="{87AF66E9-F3D1-4234-B42B-2E28008DCC0D}"/>
          </ac:spMkLst>
        </pc:spChg>
        <pc:spChg chg="del mod">
          <ac:chgData name="Paul Tinkler" userId="bcebf29c-73c2-433d-80d2-6bad896374bf" providerId="ADAL" clId="{A532AEEF-CA18-4D4D-9368-0242F1479489}" dt="2021-06-01T17:01:15.526" v="176" actId="478"/>
          <ac:spMkLst>
            <pc:docMk/>
            <pc:sldMk cId="912489421" sldId="449"/>
            <ac:spMk id="4" creationId="{910E4F62-843E-40F5-86CA-5A5590BE2868}"/>
          </ac:spMkLst>
        </pc:spChg>
        <pc:spChg chg="add del mod">
          <ac:chgData name="Paul Tinkler" userId="bcebf29c-73c2-433d-80d2-6bad896374bf" providerId="ADAL" clId="{A532AEEF-CA18-4D4D-9368-0242F1479489}" dt="2021-06-01T16:59:11.576" v="147" actId="478"/>
          <ac:spMkLst>
            <pc:docMk/>
            <pc:sldMk cId="912489421" sldId="449"/>
            <ac:spMk id="7" creationId="{D216E56A-B2A2-4231-8F6F-2A005A98E4C2}"/>
          </ac:spMkLst>
        </pc:spChg>
        <pc:spChg chg="add del mod">
          <ac:chgData name="Paul Tinkler" userId="bcebf29c-73c2-433d-80d2-6bad896374bf" providerId="ADAL" clId="{A532AEEF-CA18-4D4D-9368-0242F1479489}" dt="2021-06-01T16:59:56.676" v="158" actId="478"/>
          <ac:spMkLst>
            <pc:docMk/>
            <pc:sldMk cId="912489421" sldId="449"/>
            <ac:spMk id="9" creationId="{32B27CBD-3F1B-4E4E-9424-EF7FC2B55A31}"/>
          </ac:spMkLst>
        </pc:spChg>
        <pc:picChg chg="add mod">
          <ac:chgData name="Paul Tinkler" userId="bcebf29c-73c2-433d-80d2-6bad896374bf" providerId="ADAL" clId="{A532AEEF-CA18-4D4D-9368-0242F1479489}" dt="2021-06-01T16:59:17.536" v="149" actId="1076"/>
          <ac:picMkLst>
            <pc:docMk/>
            <pc:sldMk cId="912489421" sldId="449"/>
            <ac:picMk id="6" creationId="{AFC82B04-B4E5-4ACF-980B-9BF822275A0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5B028-9724-B54C-B103-2A97AA6A8F57}" type="datetimeFigureOut">
              <a:rPr lang="en-US" smtClean="0"/>
              <a:t>6/1/2021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6A6F2-F45C-9748-93C2-96C8E96708A1}" type="slidenum">
              <a:rPr lang="en-US" smtClean="0"/>
              <a:t>‹#›</a:t>
            </a:fld>
            <a:endParaRPr lang="en-US"/>
          </a:p>
        </p:txBody>
      </p:sp>
    </p:spTree>
    <p:extLst>
      <p:ext uri="{BB962C8B-B14F-4D97-AF65-F5344CB8AC3E}">
        <p14:creationId xmlns:p14="http://schemas.microsoft.com/office/powerpoint/2010/main" val="4212663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7</a:t>
            </a:fld>
            <a:endParaRPr lang="en-US"/>
          </a:p>
        </p:txBody>
      </p:sp>
    </p:spTree>
    <p:extLst>
      <p:ext uri="{BB962C8B-B14F-4D97-AF65-F5344CB8AC3E}">
        <p14:creationId xmlns:p14="http://schemas.microsoft.com/office/powerpoint/2010/main" val="434164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example:  From customer's perspective, the value of a cup of coffee enjoyed with a friend at a coffee shop might be greater than the value of a take-out coffee.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While the monetary cost of the cup of coffee in both cases might be the same, the value the customer extracts is different.</a:t>
            </a:r>
            <a:endParaRPr lang="en-US" dirty="0"/>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8</a:t>
            </a:fld>
            <a:endParaRPr lang="en-US"/>
          </a:p>
        </p:txBody>
      </p:sp>
    </p:spTree>
    <p:extLst>
      <p:ext uri="{BB962C8B-B14F-4D97-AF65-F5344CB8AC3E}">
        <p14:creationId xmlns:p14="http://schemas.microsoft.com/office/powerpoint/2010/main" val="2056706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Organisations </a:t>
            </a:r>
            <a:r>
              <a:rPr lang="en-GB" sz="1200" b="0" i="0" kern="1200" dirty="0">
                <a:solidFill>
                  <a:schemeClr val="tx1"/>
                </a:solidFill>
                <a:effectLst/>
                <a:latin typeface="+mn-lt"/>
                <a:ea typeface="+mn-ea"/>
                <a:cs typeface="+mn-cs"/>
              </a:rPr>
              <a:t>struggle to deliver what the customer wants and fail to give them what they really need.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challenge is not necessarily understanding and delivering what our customers want but rather what they really need. The goal is to solve the root cause of the customer’s problem in an elegant, cost-effective and usable manner – and to provide a solution, which is acceptable to both the customer and the supplier.</a:t>
            </a:r>
            <a:endParaRPr lang="en-US" dirty="0"/>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9</a:t>
            </a:fld>
            <a:endParaRPr lang="en-US"/>
          </a:p>
        </p:txBody>
      </p:sp>
    </p:spTree>
    <p:extLst>
      <p:ext uri="{BB962C8B-B14F-4D97-AF65-F5344CB8AC3E}">
        <p14:creationId xmlns:p14="http://schemas.microsoft.com/office/powerpoint/2010/main" val="2919356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What drives value for your customers (Research)</a:t>
            </a:r>
          </a:p>
          <a:p>
            <a:pPr rtl="0"/>
            <a:r>
              <a:rPr lang="en-GB" sz="1200" b="0" i="0" kern="1200" dirty="0">
                <a:solidFill>
                  <a:schemeClr val="tx1"/>
                </a:solidFill>
                <a:effectLst/>
                <a:latin typeface="+mn-lt"/>
                <a:ea typeface="+mn-ea"/>
                <a:cs typeface="+mn-cs"/>
              </a:rPr>
              <a:t>Consider all the businesses out there offering exactly what you offer. With similar products, customers have no choice but to make a subjective choice. Value proposition is where you win them over. You need to communicate what makes you different, and continually work to increase that value proposition to set yourself apart. You can do that through:</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Identifying what you’re good at and owning it</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Make your value proposition clear in all your communications</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Ask customers why they buy from you, use feedback to boost your value proposition</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Quantify your value with real data</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Communicate the benefits of your service so customers can see the value</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Segment Your Audience</a:t>
            </a:r>
          </a:p>
          <a:p>
            <a:pPr rtl="0"/>
            <a:r>
              <a:rPr lang="en-GB" sz="1200" b="0" i="0" kern="1200" dirty="0">
                <a:solidFill>
                  <a:schemeClr val="tx1"/>
                </a:solidFill>
                <a:effectLst/>
                <a:latin typeface="+mn-lt"/>
                <a:ea typeface="+mn-ea"/>
                <a:cs typeface="+mn-cs"/>
              </a:rPr>
              <a:t>Different customers have different ideas of value, and what is important to them. Rather than trying to shoehorn the same value proposition to your entire audience, identify what makes different segments tick.</a:t>
            </a:r>
          </a:p>
          <a:p>
            <a:pPr rtl="0"/>
            <a:r>
              <a:rPr lang="en-GB" sz="1200" b="0" i="0" kern="1200" dirty="0">
                <a:solidFill>
                  <a:schemeClr val="tx1"/>
                </a:solidFill>
                <a:effectLst/>
                <a:latin typeface="+mn-lt"/>
                <a:ea typeface="+mn-ea"/>
                <a:cs typeface="+mn-cs"/>
              </a:rPr>
              <a:t>Value could vary based on </a:t>
            </a:r>
            <a:r>
              <a:rPr lang="en-GB" sz="1200" b="1" i="0" kern="1200" dirty="0">
                <a:solidFill>
                  <a:schemeClr val="tx1"/>
                </a:solidFill>
                <a:effectLst/>
                <a:latin typeface="+mn-lt"/>
                <a:ea typeface="+mn-ea"/>
                <a:cs typeface="+mn-cs"/>
              </a:rPr>
              <a:t>season, geography, demographics or certain product attributes</a:t>
            </a:r>
            <a:r>
              <a:rPr lang="en-GB" sz="1200" b="0" i="0" kern="1200" dirty="0">
                <a:solidFill>
                  <a:schemeClr val="tx1"/>
                </a:solidFill>
                <a:effectLst/>
                <a:latin typeface="+mn-lt"/>
                <a:ea typeface="+mn-ea"/>
                <a:cs typeface="+mn-cs"/>
              </a:rPr>
              <a:t>. Segment the audience based on what they value and adjust your message to each. What an adult considers as value, for example, can be completely different than that of a teenager.</a:t>
            </a:r>
          </a:p>
          <a:p>
            <a:pPr rtl="0"/>
            <a:r>
              <a:rPr lang="en-GB" sz="1200" b="0" i="0" kern="1200" dirty="0">
                <a:solidFill>
                  <a:schemeClr val="tx1"/>
                </a:solidFill>
                <a:effectLst/>
                <a:latin typeface="+mn-lt"/>
                <a:ea typeface="+mn-ea"/>
                <a:cs typeface="+mn-cs"/>
              </a:rPr>
              <a:t>If you have a target market cut out for you, then all you have to do is get in the shoes of your customer and figure out what’s a gesture they would appreciate.</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Don’t Compete on Price</a:t>
            </a:r>
          </a:p>
          <a:p>
            <a:pPr rtl="0"/>
            <a:r>
              <a:rPr lang="en-GB" sz="1200" b="0" i="0" kern="1200" dirty="0">
                <a:solidFill>
                  <a:schemeClr val="tx1"/>
                </a:solidFill>
                <a:effectLst/>
                <a:latin typeface="+mn-lt"/>
                <a:ea typeface="+mn-ea"/>
                <a:cs typeface="+mn-cs"/>
              </a:rPr>
              <a:t>If you try to compete on price alone with your competitors, you’ll often lose. Cost is certainly a factor for customers, but many people are willing to pay more when they can see the value and feel like they’re getting their money’s worth. Satisfied customers that perceive a lot of value in your offering are not only willing to pay more, they’re willing to talk you up.</a:t>
            </a:r>
          </a:p>
          <a:p>
            <a:pPr rtl="0"/>
            <a:r>
              <a:rPr lang="en-GB" sz="1200" b="0" i="0" kern="1200" dirty="0">
                <a:solidFill>
                  <a:schemeClr val="tx1"/>
                </a:solidFill>
                <a:effectLst/>
                <a:latin typeface="+mn-lt"/>
                <a:ea typeface="+mn-ea"/>
                <a:cs typeface="+mn-cs"/>
              </a:rPr>
              <a:t>Conversely, an unsatisfied customer who hasn’t seen the value is going to go somewhere else, even if you offer the lowest price.</a:t>
            </a:r>
          </a:p>
          <a:p>
            <a:pPr rtl="0"/>
            <a:r>
              <a:rPr lang="en-GB" sz="1200" b="0" i="0" kern="1200" dirty="0">
                <a:solidFill>
                  <a:schemeClr val="tx1"/>
                </a:solidFill>
                <a:effectLst/>
                <a:latin typeface="+mn-lt"/>
                <a:ea typeface="+mn-ea"/>
                <a:cs typeface="+mn-cs"/>
              </a:rPr>
              <a:t>Set a price that makes it clear that customers are receiving value, but it also maximizes your take. Somewhere in the middle, but not the lowest, communicates value at a fair price to customers who are comparison-shopping.</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Focus on Your Most Valuable Customers</a:t>
            </a:r>
          </a:p>
          <a:p>
            <a:pPr rtl="0"/>
            <a:r>
              <a:rPr lang="en-GB" sz="1200" b="0" i="0" kern="1200" dirty="0">
                <a:solidFill>
                  <a:schemeClr val="tx1"/>
                </a:solidFill>
                <a:effectLst/>
                <a:latin typeface="+mn-lt"/>
                <a:ea typeface="+mn-ea"/>
                <a:cs typeface="+mn-cs"/>
              </a:rPr>
              <a:t>You can’t spread your resources, service teams, and sales force evenly among your entire customer base and expect a good return. You need to focus on the customers provide the greatest value in return. This is another reason why audience segmentation is so important.</a:t>
            </a:r>
          </a:p>
          <a:p>
            <a:pPr rtl="0"/>
            <a:r>
              <a:rPr lang="en-GB" sz="1200" b="0" i="0" kern="1200" dirty="0">
                <a:solidFill>
                  <a:schemeClr val="tx1"/>
                </a:solidFill>
                <a:effectLst/>
                <a:latin typeface="+mn-lt"/>
                <a:ea typeface="+mn-ea"/>
                <a:cs typeface="+mn-cs"/>
              </a:rPr>
              <a:t>Likewise, push a lot of resources towards building relationships with existing customers over acquisition. It costs less to keep a customer than to acquire a new one, and great service will boost the lifetime customer value, so each customer is worth more in the long run.</a:t>
            </a:r>
          </a:p>
          <a:p>
            <a:pPr rtl="0"/>
            <a:endParaRPr lang="en-GB" sz="1200" b="1" i="0" kern="1200" dirty="0">
              <a:solidFill>
                <a:schemeClr val="tx1"/>
              </a:solidFill>
              <a:effectLst/>
              <a:latin typeface="+mn-lt"/>
              <a:ea typeface="+mn-ea"/>
              <a:cs typeface="+mn-cs"/>
            </a:endParaRPr>
          </a:p>
          <a:p>
            <a:pPr rtl="0"/>
            <a:r>
              <a:rPr lang="en-GB" sz="1200" b="1" i="0" kern="1200" dirty="0">
                <a:solidFill>
                  <a:schemeClr val="tx1"/>
                </a:solidFill>
                <a:effectLst/>
                <a:latin typeface="+mn-lt"/>
                <a:ea typeface="+mn-ea"/>
                <a:cs typeface="+mn-cs"/>
              </a:rPr>
              <a:t>Value Creation Ideas</a:t>
            </a:r>
          </a:p>
          <a:p>
            <a:pPr rtl="0"/>
            <a:r>
              <a:rPr lang="en-GB" sz="1200" b="1" i="0" kern="1200" dirty="0">
                <a:solidFill>
                  <a:schemeClr val="tx1"/>
                </a:solidFill>
                <a:effectLst/>
                <a:latin typeface="+mn-lt"/>
                <a:ea typeface="+mn-ea"/>
                <a:cs typeface="+mn-cs"/>
              </a:rPr>
              <a:t>Make the value/price ratio seem bigger than it is.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Go the extra mile, give them a free gift, an extra service. Make them feel that they’re appreciated</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Make your services or products easy to buy.</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Offering different ways to pay for it, delivery, etc.</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Create a real Unique Value Proposition.</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holds especially true if dealing with B2B. Communicate with customer why they should buy your product over the competition</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Work on brand.</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 company’s name itself should be synonymous with value. Develop a unique method to treat your customers, handle complaints with care, etc.</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Provide stellar customer service.</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At the end of the day, both your employees and customers are people. Treating them as such can be extremely rewarding for both parties.</a:t>
            </a:r>
          </a:p>
          <a:p>
            <a:pPr rtl="0"/>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Understand your value proposition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value customers receive is equal to the benefits of a product or service minus its costs.  What value does your product or service create for them? What does it cost them–in terms of price plus any ancillary costs of ownership or usage (e.g., how much of their time do they have to devote to buying or using your product or service?)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11</a:t>
            </a:fld>
            <a:endParaRPr lang="en-US"/>
          </a:p>
        </p:txBody>
      </p:sp>
    </p:spTree>
    <p:extLst>
      <p:ext uri="{BB962C8B-B14F-4D97-AF65-F5344CB8AC3E}">
        <p14:creationId xmlns:p14="http://schemas.microsoft.com/office/powerpoint/2010/main" val="62424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Historic</a:t>
            </a:r>
          </a:p>
          <a:p>
            <a:r>
              <a:rPr lang="en-US" dirty="0"/>
              <a:t>Consider what that customer has done in the past with your brand in terms of purchases, but also follow when and how frequently they have purchased from you. This historic picture shows where marketing efforts and customer experience strategy worked effectively. This history also tells a tale about the environment that led to those purchase decisions.</a:t>
            </a:r>
          </a:p>
          <a:p>
            <a:endParaRPr lang="en-US" dirty="0"/>
          </a:p>
          <a:p>
            <a:r>
              <a:rPr lang="en-US" dirty="0"/>
              <a:t>While many believe that what happened in the past in terms of customer value is not important to the present or future, there are insights to be gained about some key success factors that can continue to be applied to attracting these customers.</a:t>
            </a:r>
          </a:p>
          <a:p>
            <a:endParaRPr lang="en-US" dirty="0"/>
          </a:p>
          <a:p>
            <a:r>
              <a:rPr lang="en-US" dirty="0"/>
              <a:t>You will now know when and where to contact them when it's clear they are in the mood to buy.</a:t>
            </a:r>
          </a:p>
          <a:p>
            <a:endParaRPr lang="en-US" dirty="0"/>
          </a:p>
          <a:p>
            <a:r>
              <a:rPr lang="en-US" b="1" dirty="0"/>
              <a:t>2. Future</a:t>
            </a:r>
          </a:p>
          <a:p>
            <a:endParaRPr lang="en-US" dirty="0"/>
          </a:p>
          <a:p>
            <a:r>
              <a:rPr lang="en-US" dirty="0"/>
              <a:t>Future value can be determined by your customer's current engagement with your brand. Look for the frequency in which they visit your website, how long they stay -- these factors are affecting their purchase behavior.</a:t>
            </a:r>
          </a:p>
          <a:p>
            <a:endParaRPr lang="en-US" dirty="0"/>
          </a:p>
          <a:p>
            <a:r>
              <a:rPr lang="en-US" dirty="0"/>
              <a:t>The results will tell you if they will make future purchases. If there haven't been any recent purchases, then it's important to research why. It could be that they no longer have a need for what you are selling. This would help you determine that there is no future value.</a:t>
            </a:r>
          </a:p>
          <a:p>
            <a:endParaRPr lang="en-US" dirty="0"/>
          </a:p>
          <a:p>
            <a:r>
              <a:rPr lang="en-US" dirty="0"/>
              <a:t>This type of insight can lead to new product or service developments. You may need to pivot if you notice a pattern in many customers no longer relating to what you sell because their lifestyles have changed.</a:t>
            </a:r>
          </a:p>
          <a:p>
            <a:endParaRPr lang="en-US" dirty="0"/>
          </a:p>
          <a:p>
            <a:r>
              <a:rPr lang="en-US" b="1" dirty="0"/>
              <a:t>3. Lifetime</a:t>
            </a:r>
          </a:p>
          <a:p>
            <a:endParaRPr lang="en-US" dirty="0"/>
          </a:p>
          <a:p>
            <a:r>
              <a:rPr lang="en-US" dirty="0"/>
              <a:t>This is a commonly used customer value metric. It determines the likelihood of repeat business over time. Calculating lifetime customer value involves using a simple formula:</a:t>
            </a:r>
          </a:p>
          <a:p>
            <a:endParaRPr lang="en-US" dirty="0"/>
          </a:p>
          <a:p>
            <a:r>
              <a:rPr lang="en-US" dirty="0"/>
              <a:t>(Average Value of a Sale) X (Number of Repeat Transactions) X (Average Retention Time in Months or Years for a Typical Customer).</a:t>
            </a:r>
          </a:p>
          <a:p>
            <a:endParaRPr lang="en-US" dirty="0"/>
          </a:p>
          <a:p>
            <a:r>
              <a:rPr lang="en-US" dirty="0"/>
              <a:t>This will tell you what to spend over time to retain that customer. The value of retention includes marketing and customer experience strategies.</a:t>
            </a:r>
          </a:p>
          <a:p>
            <a:endParaRPr lang="en-US" dirty="0"/>
          </a:p>
          <a:p>
            <a:r>
              <a:rPr lang="en-US" dirty="0"/>
              <a:t>What's important to remember here is that customer preferences and needs change over their lifetime, so this has to be factored into your approach with them. This means investing in the research to continually monitor and ask them what they need from you.</a:t>
            </a:r>
          </a:p>
          <a:p>
            <a:endParaRPr lang="en-US" dirty="0"/>
          </a:p>
          <a:p>
            <a:r>
              <a:rPr lang="en-US" dirty="0"/>
              <a:t>You want to deliver, and knowing the metric, you can deliver what is required. Otherwise, that retention time will shrink.</a:t>
            </a:r>
          </a:p>
          <a:p>
            <a:endParaRPr lang="en-US" dirty="0"/>
          </a:p>
          <a:p>
            <a:r>
              <a:rPr lang="en-US" b="1" dirty="0"/>
              <a:t>4. Influence</a:t>
            </a:r>
          </a:p>
          <a:p>
            <a:endParaRPr lang="en-US" dirty="0"/>
          </a:p>
          <a:p>
            <a:r>
              <a:rPr lang="en-US" dirty="0"/>
              <a:t>Customer value doesn't always come from what they spend with you. It also extends to the power and influence they wield over other customers or prospects to convert them into additional business for you.</a:t>
            </a:r>
          </a:p>
          <a:p>
            <a:endParaRPr lang="en-US" dirty="0"/>
          </a:p>
          <a:p>
            <a:r>
              <a:rPr lang="en-US" dirty="0"/>
              <a:t>You can figure out this value by determining how many visitors come to you through a referral. This can be done with a simple "How did you hear about us?" question as they enter your website or actually purchase something. Occasionally this question will need an incentive to get the answer.</a:t>
            </a:r>
          </a:p>
          <a:p>
            <a:endParaRPr lang="en-US" dirty="0"/>
          </a:p>
          <a:p>
            <a:r>
              <a:rPr lang="en-US" dirty="0"/>
              <a:t>Other ways to determine customer value through influence is to see how many times they share a social media post. You can more easily obtain this information on your website (by offering a social share button at checkout). You can also create a place for a review about your brand right there--then click and share.</a:t>
            </a:r>
          </a:p>
          <a:p>
            <a:endParaRPr lang="en-US" dirty="0"/>
          </a:p>
          <a:p>
            <a:r>
              <a:rPr lang="en-US" dirty="0"/>
              <a:t>This customer value is worth its weight in gold because they are doing the marketing for you.</a:t>
            </a:r>
          </a:p>
          <a:p>
            <a:endParaRPr lang="en-US" dirty="0"/>
          </a:p>
          <a:p>
            <a:r>
              <a:rPr lang="en-US" b="1" dirty="0"/>
              <a:t>5. Frequency</a:t>
            </a:r>
          </a:p>
          <a:p>
            <a:endParaRPr lang="en-US" dirty="0"/>
          </a:p>
          <a:p>
            <a:r>
              <a:rPr lang="en-US" dirty="0"/>
              <a:t>While it's not a revenue number per se, there is value in seeing repeat business from a customer. The old adage in marketing about a customer is easier to retain than to go out and find still holds true today.</a:t>
            </a:r>
          </a:p>
          <a:p>
            <a:endParaRPr lang="en-US" dirty="0"/>
          </a:p>
          <a:p>
            <a:r>
              <a:rPr lang="en-US" dirty="0"/>
              <a:t>This number will help you to plan for promotions around certain times of the year that correspond with those purchase periods. This stimulates continued purchases, adding to that value. You may want to use this information to also consider adding a subscription service for customers.</a:t>
            </a:r>
          </a:p>
          <a:p>
            <a:endParaRPr lang="en-US" dirty="0"/>
          </a:p>
          <a:p>
            <a:r>
              <a:rPr lang="en-US" dirty="0"/>
              <a:t>Companies like Amazon have studied customers and determined that certain products, such as cleaning supplies, school supplies, and office products, are repurchased numerous times -- at a certain time of the year. (Even cleaning supply reorders occur every holiday -- when is your reorder time?)</a:t>
            </a:r>
          </a:p>
          <a:p>
            <a:endParaRPr lang="en-US" dirty="0"/>
          </a:p>
          <a:p>
            <a:r>
              <a:rPr lang="en-US" dirty="0"/>
              <a:t>In response, Amazon established an automatic re-ordering process to save their customers time while incrementally increasing customer value. Copy that business model.</a:t>
            </a:r>
          </a:p>
          <a:p>
            <a:endParaRPr lang="en-US" dirty="0"/>
          </a:p>
          <a:p>
            <a:r>
              <a:rPr lang="en-US" b="1" dirty="0"/>
              <a:t>6. Purchase Amount</a:t>
            </a:r>
          </a:p>
          <a:p>
            <a:endParaRPr lang="en-US" dirty="0"/>
          </a:p>
          <a:p>
            <a:r>
              <a:rPr lang="en-US" dirty="0"/>
              <a:t>The size of customer purchases can also be important. For example, there are customers that spend more money on one order versus a customer that spends very little but orders a lot. The customer that spends more on one order can be more valuable. The cost of doing business with them is lower in terms of the labor and logistics. Lower business costs result in greater profitability.</a:t>
            </a:r>
          </a:p>
          <a:p>
            <a:endParaRPr lang="en-US" dirty="0"/>
          </a:p>
          <a:p>
            <a:r>
              <a:rPr lang="en-US" dirty="0"/>
              <a:t>That's not to say customers who spend less have no value. They count as well and should be considered candidates for a strategy for increasing their purchase size over time.</a:t>
            </a:r>
          </a:p>
          <a:p>
            <a:endParaRPr lang="en-US" dirty="0"/>
          </a:p>
          <a:p>
            <a:r>
              <a:rPr lang="en-US" dirty="0"/>
              <a:t>For example, an entrepreneur with a startup may not buy much from you at the start. However, they have the potential for larger purchase as they scale.</a:t>
            </a:r>
          </a:p>
          <a:p>
            <a:endParaRPr lang="en-US" dirty="0"/>
          </a:p>
          <a:p>
            <a:r>
              <a:rPr lang="en-US" dirty="0"/>
              <a:t>It's important to study that purchase amount behavior along with other data that predicts the potential growth in purchase amount and how to exploit that.</a:t>
            </a:r>
          </a:p>
          <a:p>
            <a:endParaRPr lang="en-US" dirty="0"/>
          </a:p>
          <a:p>
            <a:r>
              <a:rPr lang="en-US" b="1" dirty="0"/>
              <a:t>7. Interaction</a:t>
            </a:r>
          </a:p>
          <a:p>
            <a:endParaRPr lang="en-US" dirty="0"/>
          </a:p>
          <a:p>
            <a:r>
              <a:rPr lang="en-US" dirty="0"/>
              <a:t>Customer value also comes from the level of interaction they have with your brand across social media, email, text, and in-store (if you have that presence, and you should). This engagement to social media should be measured. You will also want to assess satisfaction and the likelihood of continuing to buy from you.</a:t>
            </a:r>
          </a:p>
          <a:p>
            <a:endParaRPr lang="en-US" dirty="0"/>
          </a:p>
          <a:p>
            <a:r>
              <a:rPr lang="en-US" dirty="0"/>
              <a:t>This number also offers critical insights and feedback about how to make the improvements necessary for maintaining that customer over time.</a:t>
            </a:r>
          </a:p>
          <a:p>
            <a:endParaRPr lang="en-US" dirty="0"/>
          </a:p>
          <a:p>
            <a:r>
              <a:rPr lang="en-US" dirty="0"/>
              <a:t>Social media interaction customer value can also be viewed in the amount of feedback, comments, and reviews they make.</a:t>
            </a:r>
          </a:p>
          <a:p>
            <a:endParaRPr lang="en-US" dirty="0"/>
          </a:p>
          <a:p>
            <a:r>
              <a:rPr lang="en-US" dirty="0"/>
              <a:t>This also lets you know how your social media marketing is doing in terms of engagement and if it’s time for you to up your game in social.</a:t>
            </a:r>
          </a:p>
          <a:p>
            <a:endParaRPr lang="en-US" dirty="0"/>
          </a:p>
          <a:p>
            <a:r>
              <a:rPr lang="en-US" b="1" dirty="0"/>
              <a:t>8. Loyalty</a:t>
            </a:r>
          </a:p>
          <a:p>
            <a:endParaRPr lang="en-US" dirty="0"/>
          </a:p>
          <a:p>
            <a:r>
              <a:rPr lang="en-US" dirty="0"/>
              <a:t>The decision to choose your brand over other brands can determine a customer's value. With the indication of repeat business, you can gain exclusive business insight. For example, while a customer may choose your grocery store to shop at, they could also be purchasing two or three of your competitor’s items to ensure they get the best value across all their needs.</a:t>
            </a:r>
          </a:p>
          <a:p>
            <a:endParaRPr lang="en-US" dirty="0"/>
          </a:p>
          <a:p>
            <a:r>
              <a:rPr lang="en-US" dirty="0"/>
              <a:t>The same habits of purchase will happen to online retailers. Those customers who only buy from you are high-value customers and you don't want to lose them.</a:t>
            </a:r>
          </a:p>
          <a:p>
            <a:endParaRPr lang="en-US" dirty="0"/>
          </a:p>
          <a:p>
            <a:r>
              <a:rPr lang="en-US" dirty="0"/>
              <a:t>You can also determine if your customer is buying from competitive brands or not by surveying their purchase habits and asking them where they shop. This may reveal insights into the type of customer experience you are providing and if it's engaging enough to hold their attention over another brand.</a:t>
            </a:r>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12</a:t>
            </a:fld>
            <a:endParaRPr lang="en-US"/>
          </a:p>
        </p:txBody>
      </p:sp>
    </p:spTree>
    <p:extLst>
      <p:ext uri="{BB962C8B-B14F-4D97-AF65-F5344CB8AC3E}">
        <p14:creationId xmlns:p14="http://schemas.microsoft.com/office/powerpoint/2010/main" val="968165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15</a:t>
            </a:fld>
            <a:endParaRPr lang="en-US"/>
          </a:p>
        </p:txBody>
      </p:sp>
    </p:spTree>
    <p:extLst>
      <p:ext uri="{BB962C8B-B14F-4D97-AF65-F5344CB8AC3E}">
        <p14:creationId xmlns:p14="http://schemas.microsoft.com/office/powerpoint/2010/main" val="1613729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18</a:t>
            </a:fld>
            <a:endParaRPr lang="en-US"/>
          </a:p>
        </p:txBody>
      </p:sp>
    </p:spTree>
    <p:extLst>
      <p:ext uri="{BB962C8B-B14F-4D97-AF65-F5344CB8AC3E}">
        <p14:creationId xmlns:p14="http://schemas.microsoft.com/office/powerpoint/2010/main" val="19784360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19</a:t>
            </a:fld>
            <a:endParaRPr lang="en-US"/>
          </a:p>
        </p:txBody>
      </p:sp>
    </p:spTree>
    <p:extLst>
      <p:ext uri="{BB962C8B-B14F-4D97-AF65-F5344CB8AC3E}">
        <p14:creationId xmlns:p14="http://schemas.microsoft.com/office/powerpoint/2010/main" val="3813663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20</a:t>
            </a:fld>
            <a:endParaRPr lang="en-US"/>
          </a:p>
        </p:txBody>
      </p:sp>
    </p:spTree>
    <p:extLst>
      <p:ext uri="{BB962C8B-B14F-4D97-AF65-F5344CB8AC3E}">
        <p14:creationId xmlns:p14="http://schemas.microsoft.com/office/powerpoint/2010/main" val="21846232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01/06/2021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58171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609600" y="1198409"/>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01/06/2021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8790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01/06/2021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56793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01/06/2021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83172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01/06/2021</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5226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01/06/2021</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41079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01/06/2021</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62101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01/06/2021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13262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01/06/2021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85089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01/06/2021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88332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01/06/2021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517815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531230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01/06/2021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772733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01/06/2021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682041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01/06/2021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55941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01/06/2021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21283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01/06/2021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376915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01/06/2021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237384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01/06/2021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216399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01/06/2021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822975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01/06/2021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489220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01/06/2021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68261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01/06/2021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956829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59726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www.thebluediamondgallery.com/handwriting/a/adding-value.html"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10.jpg"/><Relationship Id="rId1" Type="http://schemas.openxmlformats.org/officeDocument/2006/relationships/slideLayout" Target="../slideLayouts/slideLayout13.xml"/><Relationship Id="rId6" Type="http://schemas.openxmlformats.org/officeDocument/2006/relationships/hyperlink" Target="http://www.fairpayzone.com/2017/03/value-based-pricing-is-transforming-b2b.html" TargetMode="External"/><Relationship Id="rId5" Type="http://schemas.openxmlformats.org/officeDocument/2006/relationships/image" Target="../media/image11.jpg"/><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1524000" y="1122362"/>
            <a:ext cx="9144000" cy="2479675"/>
          </a:xfrm>
        </p:spPr>
        <p:txBody>
          <a:bodyPr/>
          <a:lstStyle/>
          <a:p>
            <a:br>
              <a:rPr lang="en-US" dirty="0">
                <a:solidFill>
                  <a:srgbClr val="0000CC"/>
                </a:solidFill>
              </a:rPr>
            </a:br>
            <a:r>
              <a:rPr lang="en-US" b="1" dirty="0">
                <a:solidFill>
                  <a:srgbClr val="0000CC"/>
                </a:solidFill>
              </a:rPr>
              <a:t>BMSK5003</a:t>
            </a:r>
            <a:br>
              <a:rPr lang="en-US" b="1" dirty="0">
                <a:solidFill>
                  <a:srgbClr val="0000CC"/>
                </a:solidFill>
              </a:rPr>
            </a:br>
            <a:r>
              <a:rPr lang="en-GB" b="1" dirty="0">
                <a:solidFill>
                  <a:srgbClr val="0000CC"/>
                </a:solidFill>
              </a:rPr>
              <a:t>Understanding and Engaging in the Customer Experience </a:t>
            </a:r>
            <a:br>
              <a:rPr lang="en-GB" b="1" dirty="0">
                <a:solidFill>
                  <a:srgbClr val="0000CC"/>
                </a:solidFill>
              </a:rPr>
            </a:br>
            <a:endParaRPr lang="en-US" dirty="0">
              <a:solidFill>
                <a:srgbClr val="0000CC"/>
              </a:solidFill>
            </a:endParaRP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p:txBody>
          <a:bodyPr/>
          <a:lstStyle/>
          <a:p>
            <a:r>
              <a:rPr lang="en-US" sz="6000" i="1" dirty="0">
                <a:solidFill>
                  <a:srgbClr val="0000CC"/>
                </a:solidFill>
              </a:rPr>
              <a:t>Online Session 1</a:t>
            </a:r>
          </a:p>
        </p:txBody>
      </p:sp>
    </p:spTree>
    <p:extLst>
      <p:ext uri="{BB962C8B-B14F-4D97-AF65-F5344CB8AC3E}">
        <p14:creationId xmlns:p14="http://schemas.microsoft.com/office/powerpoint/2010/main" val="1772625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66E9-F3D1-4234-B42B-2E28008DCC0D}"/>
              </a:ext>
            </a:extLst>
          </p:cNvPr>
          <p:cNvSpPr>
            <a:spLocks noGrp="1"/>
          </p:cNvSpPr>
          <p:nvPr>
            <p:ph idx="1"/>
          </p:nvPr>
        </p:nvSpPr>
        <p:spPr>
          <a:xfrm>
            <a:off x="838200" y="1825625"/>
            <a:ext cx="4831080" cy="3375025"/>
          </a:xfrm>
        </p:spPr>
        <p:txBody>
          <a:bodyPr/>
          <a:lstStyle/>
          <a:p>
            <a:r>
              <a:rPr lang="en-GB" sz="3600" dirty="0">
                <a:solidFill>
                  <a:srgbClr val="0000CC"/>
                </a:solidFill>
              </a:rPr>
              <a:t>Learning Outcomes</a:t>
            </a:r>
          </a:p>
          <a:p>
            <a:r>
              <a:rPr lang="en-GB" sz="3600" dirty="0">
                <a:solidFill>
                  <a:srgbClr val="0000CC"/>
                </a:solidFill>
              </a:rPr>
              <a:t>Assignment</a:t>
            </a:r>
          </a:p>
          <a:p>
            <a:r>
              <a:rPr lang="en-GB" sz="3600" dirty="0">
                <a:solidFill>
                  <a:srgbClr val="0000CC"/>
                </a:solidFill>
              </a:rPr>
              <a:t>Customer Value</a:t>
            </a:r>
          </a:p>
          <a:p>
            <a:r>
              <a:rPr lang="en-GB" sz="3600" dirty="0">
                <a:solidFill>
                  <a:srgbClr val="0000CC"/>
                </a:solidFill>
              </a:rPr>
              <a:t>Questions</a:t>
            </a:r>
          </a:p>
          <a:p>
            <a:endParaRPr lang="en-GB" sz="3600" dirty="0">
              <a:solidFill>
                <a:srgbClr val="0000CC"/>
              </a:solidFill>
            </a:endParaRPr>
          </a:p>
        </p:txBody>
      </p:sp>
      <p:pic>
        <p:nvPicPr>
          <p:cNvPr id="6" name="Picture 5" descr="Text, whiteboard&#10;&#10;Description automatically generated">
            <a:extLst>
              <a:ext uri="{FF2B5EF4-FFF2-40B4-BE49-F238E27FC236}">
                <a16:creationId xmlns:a16="http://schemas.microsoft.com/office/drawing/2014/main" id="{AFC82B04-B4E5-4ACF-980B-9BF822275A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94120" y="0"/>
            <a:ext cx="5897880" cy="3931920"/>
          </a:xfrm>
          <a:prstGeom prst="rect">
            <a:avLst/>
          </a:prstGeom>
        </p:spPr>
      </p:pic>
    </p:spTree>
    <p:extLst>
      <p:ext uri="{BB962C8B-B14F-4D97-AF65-F5344CB8AC3E}">
        <p14:creationId xmlns:p14="http://schemas.microsoft.com/office/powerpoint/2010/main" val="912489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1C2-ADD5-6A41-9EFD-31D40A70EFED}"/>
              </a:ext>
            </a:extLst>
          </p:cNvPr>
          <p:cNvSpPr>
            <a:spLocks noGrp="1"/>
          </p:cNvSpPr>
          <p:nvPr>
            <p:ph type="title"/>
          </p:nvPr>
        </p:nvSpPr>
        <p:spPr>
          <a:xfrm>
            <a:off x="938548" y="177333"/>
            <a:ext cx="10515600" cy="826433"/>
          </a:xfrm>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F41624E0-EED6-F345-8795-C24FA88A2101}"/>
              </a:ext>
            </a:extLst>
          </p:cNvPr>
          <p:cNvSpPr>
            <a:spLocks noGrp="1"/>
          </p:cNvSpPr>
          <p:nvPr>
            <p:ph idx="1"/>
          </p:nvPr>
        </p:nvSpPr>
        <p:spPr>
          <a:xfrm>
            <a:off x="461010" y="1147957"/>
            <a:ext cx="10515600" cy="4351338"/>
          </a:xfrm>
        </p:spPr>
        <p:txBody>
          <a:bodyPr>
            <a:noAutofit/>
          </a:bodyPr>
          <a:lstStyle/>
          <a:p>
            <a:pPr marL="0" indent="0">
              <a:buNone/>
            </a:pPr>
            <a:r>
              <a:rPr lang="en-US" sz="2400" b="1" dirty="0">
                <a:solidFill>
                  <a:srgbClr val="0000CC"/>
                </a:solidFill>
              </a:rPr>
              <a:t>Aim</a:t>
            </a:r>
          </a:p>
          <a:p>
            <a:pPr marL="0" indent="0">
              <a:buNone/>
            </a:pPr>
            <a:r>
              <a:rPr lang="en-US" sz="2400" dirty="0">
                <a:solidFill>
                  <a:srgbClr val="0000CC"/>
                </a:solidFill>
              </a:rPr>
              <a:t>To instill a critical understanding of quality systems and controls for customers</a:t>
            </a:r>
          </a:p>
          <a:p>
            <a:pPr marL="0" indent="0">
              <a:buNone/>
            </a:pPr>
            <a:endParaRPr lang="en-US" sz="2400" dirty="0">
              <a:solidFill>
                <a:srgbClr val="0000CC"/>
              </a:solidFill>
            </a:endParaRPr>
          </a:p>
          <a:p>
            <a:pPr marL="0" indent="0">
              <a:buNone/>
            </a:pPr>
            <a:r>
              <a:rPr lang="en-US" sz="2400" b="1" dirty="0">
                <a:solidFill>
                  <a:srgbClr val="0000CC"/>
                </a:solidFill>
              </a:rPr>
              <a:t>Learning Outcomes</a:t>
            </a:r>
          </a:p>
          <a:p>
            <a:pPr lvl="0" hangingPunct="0">
              <a:lnSpc>
                <a:spcPct val="170000"/>
              </a:lnSpc>
              <a:spcBef>
                <a:spcPts val="0"/>
              </a:spcBef>
            </a:pPr>
            <a:r>
              <a:rPr lang="en-GB" sz="2400" dirty="0">
                <a:solidFill>
                  <a:srgbClr val="0000CC"/>
                </a:solidFill>
              </a:rPr>
              <a:t>evidence a critical understanding of quality process in the workplace;</a:t>
            </a:r>
          </a:p>
          <a:p>
            <a:pPr lvl="0" hangingPunct="0">
              <a:lnSpc>
                <a:spcPct val="170000"/>
              </a:lnSpc>
              <a:spcBef>
                <a:spcPts val="0"/>
              </a:spcBef>
            </a:pPr>
            <a:r>
              <a:rPr lang="en-GB" sz="2400" dirty="0">
                <a:solidFill>
                  <a:srgbClr val="0000CC"/>
                </a:solidFill>
              </a:rPr>
              <a:t>analyse the customers’ experience of an organisation;</a:t>
            </a:r>
          </a:p>
          <a:p>
            <a:pPr lvl="0" hangingPunct="0">
              <a:lnSpc>
                <a:spcPct val="170000"/>
              </a:lnSpc>
              <a:spcBef>
                <a:spcPts val="0"/>
              </a:spcBef>
            </a:pPr>
            <a:r>
              <a:rPr lang="en-GB" sz="2400" dirty="0">
                <a:solidFill>
                  <a:srgbClr val="0000CC"/>
                </a:solidFill>
              </a:rPr>
              <a:t>critically evaluate the benefits and challenges of developing and maintaining good customer relationships.</a:t>
            </a:r>
          </a:p>
          <a:p>
            <a:pPr marL="0" indent="0">
              <a:buNone/>
            </a:pPr>
            <a:br>
              <a:rPr lang="en-US" sz="2400" b="1" dirty="0">
                <a:solidFill>
                  <a:srgbClr val="0000CC"/>
                </a:solidFill>
              </a:rPr>
            </a:br>
            <a:r>
              <a:rPr lang="en-US" sz="2400" b="1" dirty="0">
                <a:solidFill>
                  <a:srgbClr val="0000CC"/>
                </a:solidFill>
              </a:rPr>
              <a:t>							</a:t>
            </a:r>
            <a:endParaRPr lang="en-US" sz="2400" dirty="0">
              <a:solidFill>
                <a:srgbClr val="0000CC"/>
              </a:solidFill>
            </a:endParaRPr>
          </a:p>
        </p:txBody>
      </p:sp>
    </p:spTree>
    <p:extLst>
      <p:ext uri="{BB962C8B-B14F-4D97-AF65-F5344CB8AC3E}">
        <p14:creationId xmlns:p14="http://schemas.microsoft.com/office/powerpoint/2010/main" val="3799539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4163241" y="0"/>
            <a:ext cx="4386399" cy="420435"/>
          </a:xfrm>
        </p:spPr>
        <p:txBody>
          <a:bodyPr>
            <a:normAutofit fontScale="90000"/>
          </a:bodyPr>
          <a:lstStyle/>
          <a:p>
            <a:r>
              <a:rPr lang="en-GB" sz="3600" dirty="0"/>
              <a:t>Module Task Assessment</a:t>
            </a:r>
            <a:endParaRPr lang="en-GB" sz="2000" dirty="0"/>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06279" y="208175"/>
            <a:ext cx="1255644" cy="420435"/>
          </a:xfrm>
        </p:spPr>
        <p:txBody>
          <a:bodyPr>
            <a:normAutofit lnSpcReduction="10000"/>
          </a:bodyPr>
          <a:lstStyle/>
          <a:p>
            <a:r>
              <a:rPr lang="en-GB" dirty="0">
                <a:solidFill>
                  <a:srgbClr val="00B05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86043" y="628610"/>
            <a:ext cx="6920547" cy="4329224"/>
          </a:xfrm>
        </p:spPr>
        <p:txBody>
          <a:bodyPr>
            <a:noAutofit/>
          </a:bodyPr>
          <a:lstStyle/>
          <a:p>
            <a:pPr marL="0" indent="0">
              <a:buNone/>
            </a:pPr>
            <a:r>
              <a:rPr lang="en-GB" altLang="en-US" sz="2000" dirty="0">
                <a:solidFill>
                  <a:srgbClr val="7030A0"/>
                </a:solidFill>
                <a:cs typeface="Arial" panose="020B0604020202020204" pitchFamily="34" charset="0"/>
              </a:rPr>
              <a:t>Critically analyse the factors that impact on your organisations ability to maximise customer value</a:t>
            </a:r>
          </a:p>
          <a:p>
            <a:pPr marL="571500" indent="-571500">
              <a:spcBef>
                <a:spcPts val="0"/>
              </a:spcBef>
              <a:buFont typeface="+mj-lt"/>
              <a:buAutoNum type="romanLcPeriod"/>
            </a:pPr>
            <a:r>
              <a:rPr lang="en-GB" altLang="en-US" sz="2000" i="1" dirty="0">
                <a:cs typeface="Arial" panose="020B0604020202020204" pitchFamily="34" charset="0"/>
              </a:rPr>
              <a:t>What is criticality?</a:t>
            </a:r>
          </a:p>
          <a:p>
            <a:pPr marL="571500" indent="-571500">
              <a:spcBef>
                <a:spcPts val="0"/>
              </a:spcBef>
              <a:buFont typeface="+mj-lt"/>
              <a:buAutoNum type="romanLcPeriod"/>
            </a:pPr>
            <a:r>
              <a:rPr lang="en-GB" altLang="en-US" sz="2000" i="1" dirty="0">
                <a:cs typeface="Arial" panose="020B0604020202020204" pitchFamily="34" charset="0"/>
              </a:rPr>
              <a:t>What factors?</a:t>
            </a:r>
          </a:p>
          <a:p>
            <a:pPr marL="571500" indent="-571500">
              <a:spcBef>
                <a:spcPts val="0"/>
              </a:spcBef>
              <a:buFont typeface="+mj-lt"/>
              <a:buAutoNum type="romanLcPeriod"/>
            </a:pPr>
            <a:r>
              <a:rPr lang="en-GB" altLang="en-US" sz="2000" i="1" dirty="0">
                <a:cs typeface="Arial" panose="020B0604020202020204" pitchFamily="34" charset="0"/>
              </a:rPr>
              <a:t>Who said what about factors?</a:t>
            </a:r>
          </a:p>
          <a:p>
            <a:pPr marL="571500" indent="-571500">
              <a:spcBef>
                <a:spcPts val="0"/>
              </a:spcBef>
              <a:buFont typeface="+mj-lt"/>
              <a:buAutoNum type="romanLcPeriod"/>
            </a:pPr>
            <a:r>
              <a:rPr lang="en-GB" altLang="en-US" sz="2000" i="1" dirty="0">
                <a:cs typeface="Arial" panose="020B0604020202020204" pitchFamily="34" charset="0"/>
              </a:rPr>
              <a:t>What maximises customer value?</a:t>
            </a:r>
          </a:p>
          <a:p>
            <a:pPr marL="571500" indent="-571500">
              <a:spcBef>
                <a:spcPts val="0"/>
              </a:spcBef>
              <a:buFont typeface="+mj-lt"/>
              <a:buAutoNum type="romanLcPeriod"/>
            </a:pPr>
            <a:r>
              <a:rPr lang="en-GB" altLang="en-US" sz="2000" i="1" dirty="0">
                <a:cs typeface="Arial" panose="020B0604020202020204" pitchFamily="34" charset="0"/>
              </a:rPr>
              <a:t>What is customer value? Who said?</a:t>
            </a:r>
          </a:p>
          <a:p>
            <a:pPr marL="571500" indent="-571500">
              <a:spcBef>
                <a:spcPts val="0"/>
              </a:spcBef>
              <a:buFont typeface="+mj-lt"/>
              <a:buAutoNum type="romanLcPeriod"/>
            </a:pPr>
            <a:r>
              <a:rPr lang="en-GB" altLang="en-US" sz="2000" i="1" dirty="0">
                <a:cs typeface="Arial" panose="020B0604020202020204" pitchFamily="34" charset="0"/>
              </a:rPr>
              <a:t>Where does your own organisation fit in?</a:t>
            </a:r>
          </a:p>
          <a:p>
            <a:pPr marL="0" indent="0">
              <a:buNone/>
            </a:pPr>
            <a:r>
              <a:rPr lang="en-GB" altLang="en-US" sz="2000" dirty="0">
                <a:solidFill>
                  <a:srgbClr val="7030A0"/>
                </a:solidFill>
                <a:cs typeface="Arial" panose="020B0604020202020204" pitchFamily="34" charset="0"/>
              </a:rPr>
              <a:t>Demonstrate a critical understanding of your organisations quality processes and its effectiveness in meeting customer requirements. </a:t>
            </a:r>
          </a:p>
          <a:p>
            <a:pPr marL="586350" indent="-514350" algn="just">
              <a:lnSpc>
                <a:spcPct val="100000"/>
              </a:lnSpc>
              <a:spcBef>
                <a:spcPts val="0"/>
              </a:spcBef>
              <a:buFont typeface="+mj-lt"/>
              <a:buAutoNum type="romanLcPeriod"/>
              <a:tabLst>
                <a:tab pos="0" algn="l"/>
                <a:tab pos="108000" algn="l"/>
              </a:tabLst>
              <a:defRPr/>
            </a:pPr>
            <a:r>
              <a:rPr lang="en-GB" altLang="en-US" sz="2000" i="1" dirty="0"/>
              <a:t>What is Critical Understanding?</a:t>
            </a:r>
          </a:p>
          <a:p>
            <a:pPr marL="586350" indent="-514350" algn="just">
              <a:lnSpc>
                <a:spcPct val="100000"/>
              </a:lnSpc>
              <a:spcBef>
                <a:spcPts val="0"/>
              </a:spcBef>
              <a:buFont typeface="+mj-lt"/>
              <a:buAutoNum type="romanLcPeriod"/>
              <a:tabLst>
                <a:tab pos="0" algn="l"/>
                <a:tab pos="108000" algn="l"/>
              </a:tabLst>
              <a:defRPr/>
            </a:pPr>
            <a:r>
              <a:rPr lang="en-GB" altLang="en-US" sz="2000" i="1" dirty="0"/>
              <a:t>What quality systems do your organisation and others have?</a:t>
            </a:r>
          </a:p>
          <a:p>
            <a:pPr marL="586350" indent="-514350" algn="just">
              <a:lnSpc>
                <a:spcPct val="100000"/>
              </a:lnSpc>
              <a:spcBef>
                <a:spcPts val="0"/>
              </a:spcBef>
              <a:buFont typeface="+mj-lt"/>
              <a:buAutoNum type="romanLcPeriod"/>
              <a:tabLst>
                <a:tab pos="0" algn="l"/>
                <a:tab pos="108000" algn="l"/>
              </a:tabLst>
              <a:defRPr/>
            </a:pPr>
            <a:r>
              <a:rPr lang="en-GB" altLang="en-US" sz="2000" i="1" dirty="0"/>
              <a:t>How do they work?  Do they work? Are they effective?</a:t>
            </a:r>
          </a:p>
          <a:p>
            <a:pPr marL="586350" indent="-514350" algn="just">
              <a:lnSpc>
                <a:spcPct val="100000"/>
              </a:lnSpc>
              <a:spcBef>
                <a:spcPts val="0"/>
              </a:spcBef>
              <a:buFont typeface="+mj-lt"/>
              <a:buAutoNum type="romanLcPeriod"/>
              <a:tabLst>
                <a:tab pos="0" algn="l"/>
                <a:tab pos="108000" algn="l"/>
              </a:tabLst>
              <a:defRPr/>
            </a:pPr>
            <a:r>
              <a:rPr lang="en-GB" altLang="en-US" sz="2000" i="1" dirty="0"/>
              <a:t>What do the customers want?</a:t>
            </a:r>
          </a:p>
          <a:p>
            <a:pPr marL="586350" indent="-514350" algn="just">
              <a:lnSpc>
                <a:spcPct val="100000"/>
              </a:lnSpc>
              <a:spcBef>
                <a:spcPts val="0"/>
              </a:spcBef>
              <a:buFont typeface="+mj-lt"/>
              <a:buAutoNum type="romanLcPeriod"/>
              <a:tabLst>
                <a:tab pos="0" algn="l"/>
                <a:tab pos="108000" algn="l"/>
              </a:tabLst>
              <a:defRPr/>
            </a:pPr>
            <a:r>
              <a:rPr lang="en-GB" altLang="en-US" sz="2000" i="1" dirty="0"/>
              <a:t>Who are your customers?</a:t>
            </a:r>
          </a:p>
          <a:p>
            <a:pPr marL="0" indent="0">
              <a:lnSpc>
                <a:spcPct val="100000"/>
              </a:lnSpc>
              <a:spcBef>
                <a:spcPts val="0"/>
              </a:spcBef>
              <a:buNone/>
            </a:pPr>
            <a:endParaRPr lang="en-GB" altLang="en-US" sz="2000" dirty="0">
              <a:cs typeface="Arial" panose="020B0604020202020204" pitchFamily="34" charset="0"/>
            </a:endParaRPr>
          </a:p>
          <a:p>
            <a:pPr>
              <a:lnSpc>
                <a:spcPct val="100000"/>
              </a:lnSpc>
              <a:spcBef>
                <a:spcPts val="0"/>
              </a:spcBef>
            </a:pPr>
            <a:endParaRPr lang="en-GB" sz="2000" dirty="0"/>
          </a:p>
          <a:p>
            <a:endParaRPr lang="en-GB" sz="2000"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7443946" y="444046"/>
            <a:ext cx="4041775" cy="639762"/>
          </a:xfrm>
        </p:spPr>
        <p:txBody>
          <a:bodyPr>
            <a:normAutofit lnSpcReduction="10000"/>
          </a:bodyPr>
          <a:lstStyle/>
          <a:p>
            <a:r>
              <a:rPr lang="en-GB" dirty="0">
                <a:solidFill>
                  <a:srgbClr val="FF0000"/>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7018020" y="1153449"/>
            <a:ext cx="5099692" cy="4135202"/>
          </a:xfrm>
        </p:spPr>
        <p:txBody>
          <a:bodyPr>
            <a:noAutofit/>
          </a:bodyPr>
          <a:lstStyle/>
          <a:p>
            <a:pPr marL="742950" indent="-742950">
              <a:lnSpc>
                <a:spcPct val="100000"/>
              </a:lnSpc>
              <a:spcBef>
                <a:spcPts val="0"/>
              </a:spcBef>
              <a:buFont typeface="+mj-lt"/>
              <a:buAutoNum type="arabicPeriod"/>
            </a:pPr>
            <a:r>
              <a:rPr lang="en-GB" sz="2400" dirty="0"/>
              <a:t>Engagement with Literature Skills.      (20)</a:t>
            </a:r>
          </a:p>
          <a:p>
            <a:pPr marL="742950" indent="-742950">
              <a:lnSpc>
                <a:spcPct val="100000"/>
              </a:lnSpc>
              <a:spcBef>
                <a:spcPts val="0"/>
              </a:spcBef>
              <a:buFont typeface="+mj-lt"/>
              <a:buAutoNum type="arabicPeriod"/>
            </a:pPr>
            <a:r>
              <a:rPr lang="en-GB" sz="2400" dirty="0"/>
              <a:t>Knowledge and Understanding Skills (30)</a:t>
            </a:r>
          </a:p>
          <a:p>
            <a:pPr marL="742950" indent="-742950">
              <a:lnSpc>
                <a:spcPct val="100000"/>
              </a:lnSpc>
              <a:spcBef>
                <a:spcPts val="0"/>
              </a:spcBef>
              <a:buFont typeface="+mj-lt"/>
              <a:buAutoNum type="arabicPeriod"/>
            </a:pPr>
            <a:r>
              <a:rPr lang="en-GB" sz="2400" dirty="0"/>
              <a:t>Cognitive and Intellectual </a:t>
            </a:r>
            <a:r>
              <a:rPr lang="en-GB" sz="2400"/>
              <a:t>Skills          (30)</a:t>
            </a:r>
            <a:endParaRPr lang="en-GB" sz="2400" dirty="0"/>
          </a:p>
          <a:p>
            <a:pPr marL="742950" indent="-742950">
              <a:lnSpc>
                <a:spcPct val="100000"/>
              </a:lnSpc>
              <a:spcBef>
                <a:spcPts val="0"/>
              </a:spcBef>
              <a:buFont typeface="+mj-lt"/>
              <a:buAutoNum type="arabicPeriod"/>
            </a:pPr>
            <a:r>
              <a:rPr lang="en-GB" sz="2400" dirty="0"/>
              <a:t>Practical Application Skills (10)</a:t>
            </a:r>
          </a:p>
          <a:p>
            <a:pPr marL="742950" indent="-742950">
              <a:lnSpc>
                <a:spcPct val="100000"/>
              </a:lnSpc>
              <a:spcBef>
                <a:spcPts val="0"/>
              </a:spcBef>
              <a:buFont typeface="+mj-lt"/>
              <a:buAutoNum type="arabicPeriod"/>
            </a:pPr>
            <a:r>
              <a:rPr lang="en-GB" sz="2400" dirty="0"/>
              <a:t>Transferable Skills for Life and Professional Practice (10)</a:t>
            </a:r>
          </a:p>
          <a:p>
            <a:pPr marL="514350" indent="-514350">
              <a:lnSpc>
                <a:spcPct val="100000"/>
              </a:lnSpc>
              <a:buFont typeface="+mj-lt"/>
              <a:buAutoNum type="arabicPeriod"/>
            </a:pPr>
            <a:endParaRPr lang="en-GB" sz="2400" dirty="0"/>
          </a:p>
        </p:txBody>
      </p:sp>
      <p:sp>
        <p:nvSpPr>
          <p:cNvPr id="8" name="Rectangle 7">
            <a:extLst>
              <a:ext uri="{FF2B5EF4-FFF2-40B4-BE49-F238E27FC236}">
                <a16:creationId xmlns:a16="http://schemas.microsoft.com/office/drawing/2014/main" id="{1A46374C-5BA1-4D5C-BF23-2225443C154C}"/>
              </a:ext>
            </a:extLst>
          </p:cNvPr>
          <p:cNvSpPr/>
          <p:nvPr/>
        </p:nvSpPr>
        <p:spPr>
          <a:xfrm>
            <a:off x="7362806" y="5170438"/>
            <a:ext cx="4568879" cy="369332"/>
          </a:xfrm>
          <a:prstGeom prst="rect">
            <a:avLst/>
          </a:prstGeom>
        </p:spPr>
        <p:txBody>
          <a:bodyPr wrap="none">
            <a:spAutoFit/>
          </a:bodyPr>
          <a:lstStyle/>
          <a:p>
            <a:r>
              <a:rPr lang="en-US" b="1" dirty="0">
                <a:solidFill>
                  <a:srgbClr val="FF0000"/>
                </a:solidFill>
              </a:rPr>
              <a:t>Submission Date: Sunday 18th July 2021</a:t>
            </a:r>
            <a:endParaRPr lang="en-GB" dirty="0"/>
          </a:p>
        </p:txBody>
      </p:sp>
    </p:spTree>
    <p:extLst>
      <p:ext uri="{BB962C8B-B14F-4D97-AF65-F5344CB8AC3E}">
        <p14:creationId xmlns:p14="http://schemas.microsoft.com/office/powerpoint/2010/main" val="48174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500"/>
                                        <p:tgtEl>
                                          <p:spTgt spid="4">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Effect transition="in" filter="fade">
                                      <p:cBhvr>
                                        <p:cTn id="25" dur="500"/>
                                        <p:tgtEl>
                                          <p:spTgt spid="4">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7" end="7"/>
                                            </p:txEl>
                                          </p:spTgt>
                                        </p:tgtEl>
                                        <p:attrNameLst>
                                          <p:attrName>style.visibility</p:attrName>
                                        </p:attrNameLst>
                                      </p:cBhvr>
                                      <p:to>
                                        <p:strVal val="visible"/>
                                      </p:to>
                                    </p:set>
                                    <p:animEffect transition="in" filter="fade">
                                      <p:cBhvr>
                                        <p:cTn id="30" dur="500"/>
                                        <p:tgtEl>
                                          <p:spTgt spid="4">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4">
                                            <p:txEl>
                                              <p:pRg st="8" end="8"/>
                                            </p:txEl>
                                          </p:spTgt>
                                        </p:tgtEl>
                                        <p:attrNameLst>
                                          <p:attrName>style.visibility</p:attrName>
                                        </p:attrNameLst>
                                      </p:cBhvr>
                                      <p:to>
                                        <p:strVal val="visible"/>
                                      </p:to>
                                    </p:set>
                                    <p:animEffect transition="in" filter="fade">
                                      <p:cBhvr>
                                        <p:cTn id="33" dur="500"/>
                                        <p:tgtEl>
                                          <p:spTgt spid="4">
                                            <p:txEl>
                                              <p:pRg st="8" end="8"/>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9" end="9"/>
                                            </p:txEl>
                                          </p:spTgt>
                                        </p:tgtEl>
                                        <p:attrNameLst>
                                          <p:attrName>style.visibility</p:attrName>
                                        </p:attrNameLst>
                                      </p:cBhvr>
                                      <p:to>
                                        <p:strVal val="visible"/>
                                      </p:to>
                                    </p:set>
                                    <p:animEffect transition="in" filter="fade">
                                      <p:cBhvr>
                                        <p:cTn id="36" dur="500"/>
                                        <p:tgtEl>
                                          <p:spTgt spid="4">
                                            <p:txEl>
                                              <p:pRg st="9" end="9"/>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animEffect transition="in" filter="fade">
                                      <p:cBhvr>
                                        <p:cTn id="39" dur="500"/>
                                        <p:tgtEl>
                                          <p:spTgt spid="4">
                                            <p:txEl>
                                              <p:pRg st="10" end="10"/>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4">
                                            <p:txEl>
                                              <p:pRg st="11" end="11"/>
                                            </p:txEl>
                                          </p:spTgt>
                                        </p:tgtEl>
                                        <p:attrNameLst>
                                          <p:attrName>style.visibility</p:attrName>
                                        </p:attrNameLst>
                                      </p:cBhvr>
                                      <p:to>
                                        <p:strVal val="visible"/>
                                      </p:to>
                                    </p:set>
                                    <p:animEffect transition="in" filter="fade">
                                      <p:cBhvr>
                                        <p:cTn id="42" dur="500"/>
                                        <p:tgtEl>
                                          <p:spTgt spid="4">
                                            <p:txEl>
                                              <p:pRg st="11" end="11"/>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4">
                                            <p:txEl>
                                              <p:pRg st="12" end="12"/>
                                            </p:txEl>
                                          </p:spTgt>
                                        </p:tgtEl>
                                        <p:attrNameLst>
                                          <p:attrName>style.visibility</p:attrName>
                                        </p:attrNameLst>
                                      </p:cBhvr>
                                      <p:to>
                                        <p:strVal val="visible"/>
                                      </p:to>
                                    </p:set>
                                    <p:animEffect transition="in" filter="fade">
                                      <p:cBhvr>
                                        <p:cTn id="45" dur="500"/>
                                        <p:tgtEl>
                                          <p:spTgt spid="4">
                                            <p:txEl>
                                              <p:pRg st="12" end="1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6">
                                            <p:txEl>
                                              <p:pRg st="0" end="0"/>
                                            </p:txEl>
                                          </p:spTgt>
                                        </p:tgtEl>
                                        <p:attrNameLst>
                                          <p:attrName>style.visibility</p:attrName>
                                        </p:attrNameLst>
                                      </p:cBhvr>
                                      <p:to>
                                        <p:strVal val="visible"/>
                                      </p:to>
                                    </p:set>
                                    <p:animEffect transition="in" filter="fade">
                                      <p:cBhvr>
                                        <p:cTn id="50" dur="500"/>
                                        <p:tgtEl>
                                          <p:spTgt spid="6">
                                            <p:txEl>
                                              <p:pRg st="0" end="0"/>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6">
                                            <p:txEl>
                                              <p:pRg st="1" end="1"/>
                                            </p:txEl>
                                          </p:spTgt>
                                        </p:tgtEl>
                                        <p:attrNameLst>
                                          <p:attrName>style.visibility</p:attrName>
                                        </p:attrNameLst>
                                      </p:cBhvr>
                                      <p:to>
                                        <p:strVal val="visible"/>
                                      </p:to>
                                    </p:set>
                                    <p:animEffect transition="in" filter="fade">
                                      <p:cBhvr>
                                        <p:cTn id="53" dur="500"/>
                                        <p:tgtEl>
                                          <p:spTgt spid="6">
                                            <p:txEl>
                                              <p:pRg st="1" end="1"/>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6">
                                            <p:txEl>
                                              <p:pRg st="2" end="2"/>
                                            </p:txEl>
                                          </p:spTgt>
                                        </p:tgtEl>
                                        <p:attrNameLst>
                                          <p:attrName>style.visibility</p:attrName>
                                        </p:attrNameLst>
                                      </p:cBhvr>
                                      <p:to>
                                        <p:strVal val="visible"/>
                                      </p:to>
                                    </p:set>
                                    <p:animEffect transition="in" filter="fade">
                                      <p:cBhvr>
                                        <p:cTn id="56" dur="500"/>
                                        <p:tgtEl>
                                          <p:spTgt spid="6">
                                            <p:txEl>
                                              <p:pRg st="2" end="2"/>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6">
                                            <p:txEl>
                                              <p:pRg st="3" end="3"/>
                                            </p:txEl>
                                          </p:spTgt>
                                        </p:tgtEl>
                                        <p:attrNameLst>
                                          <p:attrName>style.visibility</p:attrName>
                                        </p:attrNameLst>
                                      </p:cBhvr>
                                      <p:to>
                                        <p:strVal val="visible"/>
                                      </p:to>
                                    </p:set>
                                    <p:animEffect transition="in" filter="fade">
                                      <p:cBhvr>
                                        <p:cTn id="59" dur="500"/>
                                        <p:tgtEl>
                                          <p:spTgt spid="6">
                                            <p:txEl>
                                              <p:pRg st="3" end="3"/>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6">
                                            <p:txEl>
                                              <p:pRg st="4" end="4"/>
                                            </p:txEl>
                                          </p:spTgt>
                                        </p:tgtEl>
                                        <p:attrNameLst>
                                          <p:attrName>style.visibility</p:attrName>
                                        </p:attrNameLst>
                                      </p:cBhvr>
                                      <p:to>
                                        <p:strVal val="visible"/>
                                      </p:to>
                                    </p:set>
                                    <p:animEffect transition="in" filter="fade">
                                      <p:cBhvr>
                                        <p:cTn id="62" dur="500"/>
                                        <p:tgtEl>
                                          <p:spTgt spid="6">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8"/>
                                        </p:tgtEl>
                                        <p:attrNameLst>
                                          <p:attrName>style.visibility</p:attrName>
                                        </p:attrNameLst>
                                      </p:cBhvr>
                                      <p:to>
                                        <p:strVal val="visible"/>
                                      </p:to>
                                    </p:set>
                                    <p:animEffect transition="in" filter="fade">
                                      <p:cBhvr>
                                        <p:cTn id="6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30668" y="1535476"/>
            <a:ext cx="6900322" cy="3695065"/>
          </a:xfrm>
        </p:spPr>
        <p:txBody>
          <a:bodyPr>
            <a:normAutofit/>
          </a:bodyPr>
          <a:lstStyle/>
          <a:p>
            <a:r>
              <a:rPr lang="en-US" dirty="0">
                <a:solidFill>
                  <a:srgbClr val="0000CC"/>
                </a:solidFill>
              </a:rPr>
              <a:t>What is it?</a:t>
            </a:r>
          </a:p>
          <a:p>
            <a:r>
              <a:rPr lang="en-US" dirty="0">
                <a:solidFill>
                  <a:srgbClr val="0000CC"/>
                </a:solidFill>
              </a:rPr>
              <a:t>Creating Customer Value</a:t>
            </a:r>
          </a:p>
          <a:p>
            <a:r>
              <a:rPr lang="en-US" dirty="0">
                <a:solidFill>
                  <a:srgbClr val="0000CC"/>
                </a:solidFill>
              </a:rPr>
              <a:t>Measuring Customer Value</a:t>
            </a:r>
          </a:p>
          <a:p>
            <a:r>
              <a:rPr lang="en-US" dirty="0">
                <a:solidFill>
                  <a:srgbClr val="0000CC"/>
                </a:solidFill>
              </a:rPr>
              <a:t>4 Categories of Customer Value</a:t>
            </a:r>
          </a:p>
          <a:p>
            <a:pPr marL="914400" lvl="1" indent="-457200">
              <a:buFont typeface="+mj-lt"/>
              <a:buAutoNum type="arabicPeriod"/>
            </a:pPr>
            <a:r>
              <a:rPr lang="en-US" dirty="0">
                <a:solidFill>
                  <a:srgbClr val="0000CC"/>
                </a:solidFill>
              </a:rPr>
              <a:t>Functional</a:t>
            </a:r>
          </a:p>
          <a:p>
            <a:pPr marL="914400" lvl="1" indent="-457200">
              <a:buFont typeface="+mj-lt"/>
              <a:buAutoNum type="arabicPeriod"/>
            </a:pPr>
            <a:r>
              <a:rPr lang="en-US" dirty="0">
                <a:solidFill>
                  <a:srgbClr val="0000CC"/>
                </a:solidFill>
              </a:rPr>
              <a:t>Emotional</a:t>
            </a:r>
          </a:p>
          <a:p>
            <a:pPr marL="914400" lvl="1" indent="-457200">
              <a:buFont typeface="+mj-lt"/>
              <a:buAutoNum type="arabicPeriod"/>
            </a:pPr>
            <a:r>
              <a:rPr lang="en-US" dirty="0">
                <a:solidFill>
                  <a:srgbClr val="0000CC"/>
                </a:solidFill>
              </a:rPr>
              <a:t>Life Changing</a:t>
            </a:r>
          </a:p>
          <a:p>
            <a:pPr marL="914400" lvl="1" indent="-457200">
              <a:buFont typeface="+mj-lt"/>
              <a:buAutoNum type="arabicPeriod"/>
            </a:pPr>
            <a:r>
              <a:rPr lang="en-US" dirty="0">
                <a:solidFill>
                  <a:srgbClr val="0000CC"/>
                </a:solidFill>
              </a:rPr>
              <a:t>Social Impact</a:t>
            </a:r>
          </a:p>
          <a:p>
            <a:pPr marL="0" indent="0">
              <a:buNone/>
            </a:pPr>
            <a:endParaRPr lang="en-US" dirty="0">
              <a:solidFill>
                <a:srgbClr val="0000CC"/>
              </a:solidFill>
            </a:endParaRPr>
          </a:p>
        </p:txBody>
      </p:sp>
      <p:pic>
        <p:nvPicPr>
          <p:cNvPr id="6" name="Picture 5">
            <a:extLst>
              <a:ext uri="{FF2B5EF4-FFF2-40B4-BE49-F238E27FC236}">
                <a16:creationId xmlns:a16="http://schemas.microsoft.com/office/drawing/2014/main" id="{41C795F5-831D-A34E-B279-BD89EC727878}"/>
              </a:ext>
            </a:extLst>
          </p:cNvPr>
          <p:cNvPicPr>
            <a:picLocks noChangeAspect="1"/>
          </p:cNvPicPr>
          <p:nvPr/>
        </p:nvPicPr>
        <p:blipFill>
          <a:blip r:embed="rId2"/>
          <a:stretch>
            <a:fillRect/>
          </a:stretch>
        </p:blipFill>
        <p:spPr>
          <a:xfrm>
            <a:off x="8198070" y="1535476"/>
            <a:ext cx="2410432" cy="2410432"/>
          </a:xfrm>
          <a:prstGeom prst="rect">
            <a:avLst/>
          </a:prstGeom>
        </p:spPr>
      </p:pic>
    </p:spTree>
    <p:extLst>
      <p:ext uri="{BB962C8B-B14F-4D97-AF65-F5344CB8AC3E}">
        <p14:creationId xmlns:p14="http://schemas.microsoft.com/office/powerpoint/2010/main" val="2635206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What is 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p:txBody>
          <a:bodyPr>
            <a:normAutofit/>
          </a:bodyPr>
          <a:lstStyle/>
          <a:p>
            <a:pPr marL="0" indent="0">
              <a:buNone/>
            </a:pPr>
            <a:r>
              <a:rPr lang="en-US" sz="2400" dirty="0">
                <a:solidFill>
                  <a:srgbClr val="7030A0"/>
                </a:solidFill>
              </a:rPr>
              <a:t>“A customer perceived preference for and evaluation of those products attributes, attribute performances, and consequences arising from use that facilitate (or block) achieving the customer’s goals and purposes in use situations” (Woodruff, 1997)</a:t>
            </a:r>
          </a:p>
          <a:p>
            <a:pPr marL="0" indent="0">
              <a:buNone/>
            </a:pPr>
            <a:endParaRPr lang="en-US" sz="2400" dirty="0"/>
          </a:p>
          <a:p>
            <a:pPr marL="0" indent="0">
              <a:buNone/>
            </a:pPr>
            <a:r>
              <a:rPr lang="en-US" sz="2400" b="1" dirty="0"/>
              <a:t>Desired Value</a:t>
            </a:r>
            <a:r>
              <a:rPr lang="en-US" sz="2400" dirty="0"/>
              <a:t> – what the customer wants</a:t>
            </a:r>
          </a:p>
          <a:p>
            <a:pPr marL="0" indent="0">
              <a:buNone/>
            </a:pPr>
            <a:r>
              <a:rPr lang="en-US" sz="2400" b="1" dirty="0"/>
              <a:t>Perceived Value </a:t>
            </a:r>
            <a:r>
              <a:rPr lang="en-US" sz="2400" dirty="0"/>
              <a:t>– that benefit customer believes is received post purchase</a:t>
            </a:r>
          </a:p>
        </p:txBody>
      </p:sp>
    </p:spTree>
    <p:extLst>
      <p:ext uri="{BB962C8B-B14F-4D97-AF65-F5344CB8AC3E}">
        <p14:creationId xmlns:p14="http://schemas.microsoft.com/office/powerpoint/2010/main" val="330137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What is 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193965" y="1198410"/>
            <a:ext cx="11831780" cy="4232572"/>
          </a:xfrm>
        </p:spPr>
        <p:txBody>
          <a:bodyPr>
            <a:normAutofit/>
          </a:bodyPr>
          <a:lstStyle/>
          <a:p>
            <a:pPr marL="0" indent="0" algn="ctr">
              <a:buNone/>
            </a:pPr>
            <a:r>
              <a:rPr lang="en-US" sz="2600" dirty="0">
                <a:solidFill>
                  <a:srgbClr val="FF0000"/>
                </a:solidFill>
              </a:rPr>
              <a:t>The satisfaction a customer experiences, or expects to experience,</a:t>
            </a:r>
          </a:p>
          <a:p>
            <a:pPr marL="0" indent="0" algn="ctr">
              <a:buNone/>
            </a:pPr>
            <a:r>
              <a:rPr lang="en-US" sz="2600" dirty="0">
                <a:solidFill>
                  <a:srgbClr val="FF0000"/>
                </a:solidFill>
              </a:rPr>
              <a:t> through a given action </a:t>
            </a:r>
            <a:r>
              <a:rPr lang="en-US" sz="2600" b="1" dirty="0">
                <a:solidFill>
                  <a:srgbClr val="FF0000"/>
                </a:solidFill>
              </a:rPr>
              <a:t>relative</a:t>
            </a:r>
            <a:r>
              <a:rPr lang="en-US" sz="2600" dirty="0">
                <a:solidFill>
                  <a:srgbClr val="FF0000"/>
                </a:solidFill>
              </a:rPr>
              <a:t> to the </a:t>
            </a:r>
            <a:r>
              <a:rPr lang="en-US" sz="2600" b="1" dirty="0">
                <a:solidFill>
                  <a:srgbClr val="FF0000"/>
                </a:solidFill>
              </a:rPr>
              <a:t>cost</a:t>
            </a:r>
            <a:r>
              <a:rPr lang="en-US" sz="2600" dirty="0">
                <a:solidFill>
                  <a:srgbClr val="FF0000"/>
                </a:solidFill>
              </a:rPr>
              <a:t> of that action.</a:t>
            </a:r>
          </a:p>
          <a:p>
            <a:pPr marL="0" indent="0" algn="ctr">
              <a:buNone/>
            </a:pPr>
            <a:endParaRPr lang="en-US" sz="2600" dirty="0">
              <a:solidFill>
                <a:srgbClr val="FF0000"/>
              </a:solidFill>
            </a:endParaRPr>
          </a:p>
          <a:p>
            <a:r>
              <a:rPr lang="en-US" sz="2400" dirty="0"/>
              <a:t>Note: This action can be a </a:t>
            </a:r>
            <a:r>
              <a:rPr lang="en-US" sz="2400" i="1" dirty="0"/>
              <a:t>purchase</a:t>
            </a:r>
            <a:r>
              <a:rPr lang="en-US" sz="2400" dirty="0"/>
              <a:t> or </a:t>
            </a:r>
            <a:r>
              <a:rPr lang="en-US" sz="2400" i="1" dirty="0"/>
              <a:t>signing up </a:t>
            </a:r>
            <a:r>
              <a:rPr lang="en-US" sz="2400" dirty="0"/>
              <a:t>for something</a:t>
            </a:r>
          </a:p>
          <a:p>
            <a:r>
              <a:rPr lang="en-US" sz="2400" dirty="0"/>
              <a:t>The results of efforts to create value are measured in the customers’ perception of that value. People do not buy things because </a:t>
            </a:r>
            <a:r>
              <a:rPr lang="en-US" sz="2400" b="1" dirty="0"/>
              <a:t>you</a:t>
            </a:r>
            <a:r>
              <a:rPr lang="en-US" sz="2400" dirty="0"/>
              <a:t> like them. They buy them because</a:t>
            </a:r>
            <a:r>
              <a:rPr lang="en-US" sz="2400" b="1" dirty="0"/>
              <a:t> they </a:t>
            </a:r>
            <a:r>
              <a:rPr lang="en-US" sz="2400" dirty="0"/>
              <a:t>like </a:t>
            </a:r>
            <a:r>
              <a:rPr lang="en-US" sz="2400" b="1" i="1" dirty="0"/>
              <a:t>or </a:t>
            </a:r>
            <a:r>
              <a:rPr lang="en-US" sz="2400" dirty="0"/>
              <a:t>need them.</a:t>
            </a:r>
          </a:p>
          <a:p>
            <a:r>
              <a:rPr lang="en-US" sz="2400" dirty="0"/>
              <a:t>More importantly, there is </a:t>
            </a:r>
            <a:r>
              <a:rPr lang="en-US" sz="2400" b="1" i="1" dirty="0"/>
              <a:t>choice</a:t>
            </a:r>
            <a:r>
              <a:rPr lang="en-US" sz="2400" dirty="0"/>
              <a:t>: Customers compare their perceived value of similar products when making a decision.</a:t>
            </a:r>
          </a:p>
          <a:p>
            <a:pPr marL="0" indent="0">
              <a:buNone/>
            </a:pPr>
            <a:endParaRPr lang="en-US" sz="2400" dirty="0"/>
          </a:p>
        </p:txBody>
      </p:sp>
    </p:spTree>
    <p:extLst>
      <p:ext uri="{BB962C8B-B14F-4D97-AF65-F5344CB8AC3E}">
        <p14:creationId xmlns:p14="http://schemas.microsoft.com/office/powerpoint/2010/main" val="101662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a:xfrm>
            <a:off x="609600" y="0"/>
            <a:ext cx="10972800" cy="835270"/>
          </a:xfrm>
        </p:spPr>
        <p:txBody>
          <a:bodyPr/>
          <a:lstStyle/>
          <a:p>
            <a:r>
              <a:rPr lang="en-US" b="1" dirty="0"/>
              <a:t>What is 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539931" y="919768"/>
            <a:ext cx="8604069" cy="3917032"/>
          </a:xfrm>
        </p:spPr>
        <p:txBody>
          <a:bodyPr>
            <a:normAutofit/>
          </a:bodyPr>
          <a:lstStyle/>
          <a:p>
            <a:pPr marL="0" indent="0">
              <a:buNone/>
            </a:pPr>
            <a:r>
              <a:rPr lang="en-US" sz="2400" dirty="0"/>
              <a:t>Developing customer value:</a:t>
            </a:r>
          </a:p>
          <a:p>
            <a:pPr marL="0" indent="0">
              <a:buNone/>
            </a:pPr>
            <a:endParaRPr lang="en-US" sz="2400" dirty="0"/>
          </a:p>
          <a:p>
            <a:pPr marL="457200" indent="-457200">
              <a:buFont typeface="+mj-lt"/>
              <a:buAutoNum type="arabicPeriod"/>
            </a:pPr>
            <a:r>
              <a:rPr lang="en-US" sz="2400" dirty="0"/>
              <a:t>Customers assess value – </a:t>
            </a:r>
            <a:r>
              <a:rPr lang="en-US" sz="2400" b="1" dirty="0"/>
              <a:t>before </a:t>
            </a:r>
            <a:r>
              <a:rPr lang="en-US" sz="2400" dirty="0"/>
              <a:t>&amp; </a:t>
            </a:r>
            <a:r>
              <a:rPr lang="en-US" sz="2400" b="1" dirty="0"/>
              <a:t>after </a:t>
            </a:r>
            <a:r>
              <a:rPr lang="en-US" sz="2400" dirty="0"/>
              <a:t>product purchase</a:t>
            </a:r>
          </a:p>
          <a:p>
            <a:pPr marL="457200" indent="-457200">
              <a:buFont typeface="+mj-lt"/>
              <a:buAutoNum type="arabicPeriod"/>
            </a:pPr>
            <a:r>
              <a:rPr lang="en-US" sz="2400" dirty="0"/>
              <a:t>Value exists at various levels, therefore, must be delivered at these levels</a:t>
            </a:r>
          </a:p>
          <a:p>
            <a:pPr marL="457200" indent="-457200">
              <a:buFont typeface="+mj-lt"/>
              <a:buAutoNum type="arabicPeriod"/>
            </a:pPr>
            <a:r>
              <a:rPr lang="en-US" sz="2400" dirty="0"/>
              <a:t>Most importantly – Understand </a:t>
            </a:r>
            <a:r>
              <a:rPr lang="en-US" sz="2400" b="1" dirty="0"/>
              <a:t>what the customer wants</a:t>
            </a:r>
            <a:endParaRPr lang="en-US" sz="2400" dirty="0"/>
          </a:p>
        </p:txBody>
      </p:sp>
      <p:sp>
        <p:nvSpPr>
          <p:cNvPr id="6" name="TextBox 5">
            <a:extLst>
              <a:ext uri="{FF2B5EF4-FFF2-40B4-BE49-F238E27FC236}">
                <a16:creationId xmlns:a16="http://schemas.microsoft.com/office/drawing/2014/main" id="{7AC17D09-3E05-44FA-9D84-789AECE25AD1}"/>
              </a:ext>
            </a:extLst>
          </p:cNvPr>
          <p:cNvSpPr txBox="1"/>
          <p:nvPr/>
        </p:nvSpPr>
        <p:spPr>
          <a:xfrm>
            <a:off x="609600" y="3839951"/>
            <a:ext cx="10081846" cy="1569660"/>
          </a:xfrm>
          <a:prstGeom prst="rect">
            <a:avLst/>
          </a:prstGeom>
          <a:noFill/>
        </p:spPr>
        <p:txBody>
          <a:bodyPr wrap="square">
            <a:spAutoFit/>
          </a:bodyPr>
          <a:lstStyle/>
          <a:p>
            <a:pPr marL="0" indent="0">
              <a:buNone/>
            </a:pPr>
            <a:r>
              <a:rPr lang="en-US" sz="2400" b="1" dirty="0"/>
              <a:t>How do Suppliers Deliver Customer Value?</a:t>
            </a:r>
          </a:p>
          <a:p>
            <a:pPr marL="0" indent="0">
              <a:buNone/>
            </a:pPr>
            <a:br>
              <a:rPr lang="en-US" sz="2400" dirty="0"/>
            </a:br>
            <a:r>
              <a:rPr lang="en-US" sz="2400" dirty="0"/>
              <a:t>Organisations should seek to deliver value </a:t>
            </a:r>
            <a:r>
              <a:rPr lang="en-US" sz="2400" i="1" dirty="0"/>
              <a:t>that matters most </a:t>
            </a:r>
            <a:r>
              <a:rPr lang="en-US" sz="2400" dirty="0"/>
              <a:t>to its customers</a:t>
            </a:r>
          </a:p>
        </p:txBody>
      </p:sp>
      <p:pic>
        <p:nvPicPr>
          <p:cNvPr id="7" name="Picture 6">
            <a:extLst>
              <a:ext uri="{FF2B5EF4-FFF2-40B4-BE49-F238E27FC236}">
                <a16:creationId xmlns:a16="http://schemas.microsoft.com/office/drawing/2014/main" id="{84643E18-BE8A-4CB4-95C5-A8320EFB325F}"/>
              </a:ext>
            </a:extLst>
          </p:cNvPr>
          <p:cNvPicPr>
            <a:picLocks noChangeAspect="1"/>
          </p:cNvPicPr>
          <p:nvPr/>
        </p:nvPicPr>
        <p:blipFill>
          <a:blip r:embed="rId3"/>
          <a:stretch>
            <a:fillRect/>
          </a:stretch>
        </p:blipFill>
        <p:spPr>
          <a:xfrm>
            <a:off x="9224858" y="22957"/>
            <a:ext cx="2933175" cy="2197437"/>
          </a:xfrm>
          <a:prstGeom prst="rect">
            <a:avLst/>
          </a:prstGeom>
        </p:spPr>
      </p:pic>
    </p:spTree>
    <p:extLst>
      <p:ext uri="{BB962C8B-B14F-4D97-AF65-F5344CB8AC3E}">
        <p14:creationId xmlns:p14="http://schemas.microsoft.com/office/powerpoint/2010/main" val="326705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dirty="0"/>
              <a:t>Understanding the Customer Experience</a:t>
            </a:r>
          </a:p>
        </p:txBody>
      </p:sp>
      <p:pic>
        <p:nvPicPr>
          <p:cNvPr id="7" name="Picture 6">
            <a:extLst>
              <a:ext uri="{FF2B5EF4-FFF2-40B4-BE49-F238E27FC236}">
                <a16:creationId xmlns:a16="http://schemas.microsoft.com/office/drawing/2014/main" id="{CA8D4322-602F-1C4C-9D16-1FD6B9609706}"/>
              </a:ext>
            </a:extLst>
          </p:cNvPr>
          <p:cNvPicPr>
            <a:picLocks noChangeAspect="1"/>
          </p:cNvPicPr>
          <p:nvPr/>
        </p:nvPicPr>
        <p:blipFill>
          <a:blip r:embed="rId3"/>
          <a:stretch>
            <a:fillRect/>
          </a:stretch>
        </p:blipFill>
        <p:spPr>
          <a:xfrm>
            <a:off x="2866060" y="899171"/>
            <a:ext cx="6595994" cy="4775734"/>
          </a:xfrm>
          <a:prstGeom prst="rect">
            <a:avLst/>
          </a:prstGeom>
        </p:spPr>
      </p:pic>
    </p:spTree>
    <p:extLst>
      <p:ext uri="{BB962C8B-B14F-4D97-AF65-F5344CB8AC3E}">
        <p14:creationId xmlns:p14="http://schemas.microsoft.com/office/powerpoint/2010/main" val="4009227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Creating 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290940"/>
            <a:ext cx="10972800" cy="1143000"/>
          </a:xfrm>
        </p:spPr>
        <p:txBody>
          <a:bodyPr>
            <a:normAutofit/>
          </a:bodyPr>
          <a:lstStyle/>
          <a:p>
            <a:pPr marL="0" indent="0">
              <a:buNone/>
            </a:pPr>
            <a:r>
              <a:rPr lang="en-GB" dirty="0">
                <a:solidFill>
                  <a:srgbClr val="7030A0"/>
                </a:solidFill>
              </a:rPr>
              <a:t>Customer Value = Benefits – Cost             (CV=B-C)</a:t>
            </a:r>
          </a:p>
          <a:p>
            <a:pPr marL="0" indent="0">
              <a:buNone/>
            </a:pPr>
            <a:r>
              <a:rPr lang="en-GB" sz="2400" dirty="0"/>
              <a:t>Customer value is variable: value for one </a:t>
            </a:r>
            <a:r>
              <a:rPr lang="en-GB" sz="2400" i="1" dirty="0"/>
              <a:t>may not be the same </a:t>
            </a:r>
            <a:r>
              <a:rPr lang="en-GB" sz="2400" dirty="0"/>
              <a:t>as for another.</a:t>
            </a:r>
            <a:endParaRPr lang="en-US" sz="2400" dirty="0"/>
          </a:p>
        </p:txBody>
      </p:sp>
      <p:sp>
        <p:nvSpPr>
          <p:cNvPr id="7" name="Content Placeholder 2">
            <a:extLst>
              <a:ext uri="{FF2B5EF4-FFF2-40B4-BE49-F238E27FC236}">
                <a16:creationId xmlns:a16="http://schemas.microsoft.com/office/drawing/2014/main" id="{0DC81AA3-BDFB-4C4E-8FD2-3543077DDFCF}"/>
              </a:ext>
            </a:extLst>
          </p:cNvPr>
          <p:cNvSpPr txBox="1">
            <a:spLocks/>
          </p:cNvSpPr>
          <p:nvPr/>
        </p:nvSpPr>
        <p:spPr>
          <a:xfrm>
            <a:off x="609600" y="2554356"/>
            <a:ext cx="4227442" cy="264049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solidFill>
                  <a:srgbClr val="0000CC"/>
                </a:solidFill>
              </a:rPr>
              <a:t>Benefits to consider:</a:t>
            </a:r>
            <a:br>
              <a:rPr lang="en-GB" sz="2400" dirty="0">
                <a:solidFill>
                  <a:srgbClr val="0000CC"/>
                </a:solidFill>
              </a:rPr>
            </a:br>
            <a:endParaRPr lang="en-GB" sz="2400" dirty="0">
              <a:solidFill>
                <a:srgbClr val="0000CC"/>
              </a:solidFill>
            </a:endParaRPr>
          </a:p>
          <a:p>
            <a:r>
              <a:rPr lang="en-GB" sz="2400" dirty="0">
                <a:solidFill>
                  <a:srgbClr val="C00000"/>
                </a:solidFill>
              </a:rPr>
              <a:t>Product Quality</a:t>
            </a:r>
          </a:p>
          <a:p>
            <a:r>
              <a:rPr lang="en-GB" sz="2400" dirty="0">
                <a:solidFill>
                  <a:srgbClr val="C00000"/>
                </a:solidFill>
              </a:rPr>
              <a:t>Advantages of Ownership</a:t>
            </a:r>
          </a:p>
          <a:p>
            <a:r>
              <a:rPr lang="en-GB" sz="2400" dirty="0">
                <a:solidFill>
                  <a:srgbClr val="0070C0"/>
                </a:solidFill>
              </a:rPr>
              <a:t>Image</a:t>
            </a:r>
          </a:p>
          <a:p>
            <a:r>
              <a:rPr lang="en-GB" sz="2400" dirty="0">
                <a:solidFill>
                  <a:srgbClr val="00B050"/>
                </a:solidFill>
              </a:rPr>
              <a:t>Brand/Brand Association</a:t>
            </a:r>
            <a:endParaRPr lang="en-US" sz="2400" dirty="0">
              <a:solidFill>
                <a:srgbClr val="00B050"/>
              </a:solidFill>
            </a:endParaRPr>
          </a:p>
        </p:txBody>
      </p:sp>
      <p:sp>
        <p:nvSpPr>
          <p:cNvPr id="8" name="Content Placeholder 2">
            <a:extLst>
              <a:ext uri="{FF2B5EF4-FFF2-40B4-BE49-F238E27FC236}">
                <a16:creationId xmlns:a16="http://schemas.microsoft.com/office/drawing/2014/main" id="{E381EC1B-2A8A-D342-A378-68D0D4DACFBD}"/>
              </a:ext>
            </a:extLst>
          </p:cNvPr>
          <p:cNvSpPr txBox="1">
            <a:spLocks/>
          </p:cNvSpPr>
          <p:nvPr/>
        </p:nvSpPr>
        <p:spPr>
          <a:xfrm>
            <a:off x="5436707" y="2590825"/>
            <a:ext cx="5327371" cy="264049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br>
              <a:rPr lang="en-GB" sz="2400" dirty="0"/>
            </a:br>
            <a:endParaRPr lang="en-GB" sz="2400" dirty="0"/>
          </a:p>
          <a:p>
            <a:r>
              <a:rPr lang="en-GB" sz="2400" dirty="0">
                <a:solidFill>
                  <a:srgbClr val="002060"/>
                </a:solidFill>
              </a:rPr>
              <a:t>Experience</a:t>
            </a:r>
          </a:p>
          <a:p>
            <a:r>
              <a:rPr lang="en-GB" sz="2400" dirty="0">
                <a:solidFill>
                  <a:srgbClr val="FF0066"/>
                </a:solidFill>
              </a:rPr>
              <a:t>Success from product use/service</a:t>
            </a:r>
          </a:p>
          <a:p>
            <a:r>
              <a:rPr lang="en-GB" sz="2400" dirty="0">
                <a:solidFill>
                  <a:srgbClr val="6600FF"/>
                </a:solidFill>
              </a:rPr>
              <a:t>Access [to a solution]</a:t>
            </a:r>
          </a:p>
          <a:p>
            <a:r>
              <a:rPr lang="en-GB" sz="2400" dirty="0">
                <a:solidFill>
                  <a:srgbClr val="660066"/>
                </a:solidFill>
              </a:rPr>
              <a:t>Long term effect [including KIM]</a:t>
            </a:r>
            <a:endParaRPr lang="en-US" sz="2400" dirty="0">
              <a:solidFill>
                <a:srgbClr val="660066"/>
              </a:solidFill>
            </a:endParaRPr>
          </a:p>
        </p:txBody>
      </p:sp>
    </p:spTree>
    <p:extLst>
      <p:ext uri="{BB962C8B-B14F-4D97-AF65-F5344CB8AC3E}">
        <p14:creationId xmlns:p14="http://schemas.microsoft.com/office/powerpoint/2010/main" val="373759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500"/>
                                        <p:tgtEl>
                                          <p:spTgt spid="7">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500"/>
                                        <p:tgtEl>
                                          <p:spTgt spid="7">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Effect transition="in" filter="fade">
                                      <p:cBhvr>
                                        <p:cTn id="23" dur="500"/>
                                        <p:tgtEl>
                                          <p:spTgt spid="7">
                                            <p:txEl>
                                              <p:pRg st="2" end="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7">
                                            <p:txEl>
                                              <p:pRg st="3" end="3"/>
                                            </p:txEl>
                                          </p:spTgt>
                                        </p:tgtEl>
                                        <p:attrNameLst>
                                          <p:attrName>style.visibility</p:attrName>
                                        </p:attrNameLst>
                                      </p:cBhvr>
                                      <p:to>
                                        <p:strVal val="visible"/>
                                      </p:to>
                                    </p:set>
                                    <p:animEffect transition="in" filter="fade">
                                      <p:cBhvr>
                                        <p:cTn id="26" dur="500"/>
                                        <p:tgtEl>
                                          <p:spTgt spid="7">
                                            <p:txEl>
                                              <p:pRg st="3" end="3"/>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animEffect transition="in" filter="fade">
                                      <p:cBhvr>
                                        <p:cTn id="29" dur="500"/>
                                        <p:tgtEl>
                                          <p:spTgt spid="7">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8">
                                            <p:txEl>
                                              <p:pRg st="1" end="1"/>
                                            </p:txEl>
                                          </p:spTgt>
                                        </p:tgtEl>
                                        <p:attrNameLst>
                                          <p:attrName>style.visibility</p:attrName>
                                        </p:attrNameLst>
                                      </p:cBhvr>
                                      <p:to>
                                        <p:strVal val="visible"/>
                                      </p:to>
                                    </p:set>
                                    <p:animEffect transition="in" filter="fade">
                                      <p:cBhvr>
                                        <p:cTn id="34" dur="500"/>
                                        <p:tgtEl>
                                          <p:spTgt spid="8">
                                            <p:txEl>
                                              <p:pRg st="1" end="1"/>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8">
                                            <p:txEl>
                                              <p:pRg st="2" end="2"/>
                                            </p:txEl>
                                          </p:spTgt>
                                        </p:tgtEl>
                                        <p:attrNameLst>
                                          <p:attrName>style.visibility</p:attrName>
                                        </p:attrNameLst>
                                      </p:cBhvr>
                                      <p:to>
                                        <p:strVal val="visible"/>
                                      </p:to>
                                    </p:set>
                                    <p:animEffect transition="in" filter="fade">
                                      <p:cBhvr>
                                        <p:cTn id="37" dur="500"/>
                                        <p:tgtEl>
                                          <p:spTgt spid="8">
                                            <p:txEl>
                                              <p:pRg st="2" end="2"/>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8">
                                            <p:txEl>
                                              <p:pRg st="3" end="3"/>
                                            </p:txEl>
                                          </p:spTgt>
                                        </p:tgtEl>
                                        <p:attrNameLst>
                                          <p:attrName>style.visibility</p:attrName>
                                        </p:attrNameLst>
                                      </p:cBhvr>
                                      <p:to>
                                        <p:strVal val="visible"/>
                                      </p:to>
                                    </p:set>
                                    <p:animEffect transition="in" filter="fade">
                                      <p:cBhvr>
                                        <p:cTn id="40" dur="500"/>
                                        <p:tgtEl>
                                          <p:spTgt spid="8">
                                            <p:txEl>
                                              <p:pRg st="3" end="3"/>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8">
                                            <p:txEl>
                                              <p:pRg st="4" end="4"/>
                                            </p:txEl>
                                          </p:spTgt>
                                        </p:tgtEl>
                                        <p:attrNameLst>
                                          <p:attrName>style.visibility</p:attrName>
                                        </p:attrNameLst>
                                      </p:cBhvr>
                                      <p:to>
                                        <p:strVal val="visible"/>
                                      </p:to>
                                    </p:set>
                                    <p:animEffect transition="in" filter="fade">
                                      <p:cBhvr>
                                        <p:cTn id="43"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a:xfrm>
            <a:off x="609600" y="31746"/>
            <a:ext cx="10972800" cy="859794"/>
          </a:xfrm>
        </p:spPr>
        <p:txBody>
          <a:bodyPr/>
          <a:lstStyle/>
          <a:p>
            <a:r>
              <a:rPr lang="en-US" b="1" dirty="0"/>
              <a:t>Creating Customer Value</a:t>
            </a:r>
            <a:endParaRPr lang="en-GB" sz="2000" dirty="0"/>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046211"/>
            <a:ext cx="5619750" cy="4440242"/>
          </a:xfrm>
        </p:spPr>
        <p:txBody>
          <a:bodyPr>
            <a:normAutofit fontScale="92500" lnSpcReduction="20000"/>
          </a:bodyPr>
          <a:lstStyle/>
          <a:p>
            <a:r>
              <a:rPr lang="en-GB" sz="2000" dirty="0"/>
              <a:t>What drives value for your customers? (Research)</a:t>
            </a:r>
          </a:p>
          <a:p>
            <a:r>
              <a:rPr lang="en-GB" sz="2000" dirty="0"/>
              <a:t>Segment the audience based on value</a:t>
            </a:r>
          </a:p>
          <a:p>
            <a:r>
              <a:rPr lang="en-GB" sz="2000" dirty="0"/>
              <a:t>Price – don’t compete </a:t>
            </a:r>
          </a:p>
          <a:p>
            <a:r>
              <a:rPr lang="en-GB" sz="2000" dirty="0"/>
              <a:t>Focus on most valuable customers</a:t>
            </a:r>
            <a:br>
              <a:rPr lang="en-GB" sz="2000" dirty="0"/>
            </a:br>
            <a:endParaRPr lang="en-GB" sz="2000" dirty="0"/>
          </a:p>
          <a:p>
            <a:pPr marL="0" indent="0">
              <a:buNone/>
            </a:pPr>
            <a:r>
              <a:rPr lang="en-GB" sz="2000" b="1" dirty="0">
                <a:solidFill>
                  <a:srgbClr val="0070C0"/>
                </a:solidFill>
              </a:rPr>
              <a:t>Value Creation Ideas</a:t>
            </a:r>
          </a:p>
          <a:p>
            <a:pPr marL="457200" indent="-457200">
              <a:buFont typeface="+mj-lt"/>
              <a:buAutoNum type="arabicPeriod"/>
            </a:pPr>
            <a:r>
              <a:rPr lang="en-GB" sz="2000" dirty="0">
                <a:solidFill>
                  <a:srgbClr val="FF0000"/>
                </a:solidFill>
              </a:rPr>
              <a:t>Make products/services easy to buy</a:t>
            </a:r>
          </a:p>
          <a:p>
            <a:pPr marL="457200" indent="-457200">
              <a:buFont typeface="+mj-lt"/>
              <a:buAutoNum type="arabicPeriod"/>
            </a:pPr>
            <a:r>
              <a:rPr lang="en-GB" sz="2000" dirty="0">
                <a:solidFill>
                  <a:srgbClr val="FF0000"/>
                </a:solidFill>
              </a:rPr>
              <a:t>Improve Brand</a:t>
            </a:r>
          </a:p>
          <a:p>
            <a:pPr marL="457200" indent="-457200">
              <a:buFont typeface="+mj-lt"/>
              <a:buAutoNum type="arabicPeriod"/>
            </a:pPr>
            <a:r>
              <a:rPr lang="en-GB" sz="2000" dirty="0">
                <a:solidFill>
                  <a:srgbClr val="FF0000"/>
                </a:solidFill>
              </a:rPr>
              <a:t>Customer Service</a:t>
            </a:r>
          </a:p>
          <a:p>
            <a:pPr marL="457200" indent="-457200">
              <a:buFont typeface="+mj-lt"/>
              <a:buAutoNum type="arabicPeriod"/>
            </a:pPr>
            <a:r>
              <a:rPr lang="en-GB" sz="2000" dirty="0">
                <a:solidFill>
                  <a:srgbClr val="FF0000"/>
                </a:solidFill>
              </a:rPr>
              <a:t>Increase Value: Price ratio </a:t>
            </a:r>
            <a:br>
              <a:rPr lang="en-GB" sz="2000" dirty="0">
                <a:solidFill>
                  <a:srgbClr val="FF0000"/>
                </a:solidFill>
              </a:rPr>
            </a:br>
            <a:endParaRPr lang="en-GB" sz="2000" dirty="0">
              <a:solidFill>
                <a:srgbClr val="FF0000"/>
              </a:solidFill>
            </a:endParaRPr>
          </a:p>
          <a:p>
            <a:pPr marL="0" indent="0">
              <a:buNone/>
            </a:pPr>
            <a:r>
              <a:rPr lang="en-GB" sz="2000" b="1" dirty="0">
                <a:solidFill>
                  <a:srgbClr val="0070C0"/>
                </a:solidFill>
              </a:rPr>
              <a:t>Consider</a:t>
            </a:r>
          </a:p>
          <a:p>
            <a:r>
              <a:rPr lang="en-GB" sz="2000" dirty="0">
                <a:solidFill>
                  <a:srgbClr val="FF0000"/>
                </a:solidFill>
              </a:rPr>
              <a:t>How valuable is the customer to the organisation?</a:t>
            </a:r>
          </a:p>
          <a:p>
            <a:r>
              <a:rPr lang="en-GB" sz="2000" dirty="0">
                <a:solidFill>
                  <a:srgbClr val="FF0000"/>
                </a:solidFill>
              </a:rPr>
              <a:t>What/How is this addressed?</a:t>
            </a:r>
          </a:p>
          <a:p>
            <a:pPr marL="0" indent="0">
              <a:buNone/>
            </a:pPr>
            <a:endParaRPr lang="en-GB" sz="2000" dirty="0">
              <a:solidFill>
                <a:srgbClr val="FF0000"/>
              </a:solidFill>
            </a:endParaRPr>
          </a:p>
        </p:txBody>
      </p:sp>
      <p:pic>
        <p:nvPicPr>
          <p:cNvPr id="9" name="Picture 8">
            <a:extLst>
              <a:ext uri="{FF2B5EF4-FFF2-40B4-BE49-F238E27FC236}">
                <a16:creationId xmlns:a16="http://schemas.microsoft.com/office/drawing/2014/main" id="{F93054C5-E5CA-EB4E-956C-17DFA79CE6BE}"/>
              </a:ext>
            </a:extLst>
          </p:cNvPr>
          <p:cNvPicPr>
            <a:picLocks noChangeAspect="1"/>
          </p:cNvPicPr>
          <p:nvPr/>
        </p:nvPicPr>
        <p:blipFill>
          <a:blip r:embed="rId3"/>
          <a:stretch>
            <a:fillRect/>
          </a:stretch>
        </p:blipFill>
        <p:spPr>
          <a:xfrm>
            <a:off x="7325063" y="1323206"/>
            <a:ext cx="3659554" cy="3886252"/>
          </a:xfrm>
          <a:prstGeom prst="rect">
            <a:avLst/>
          </a:prstGeom>
        </p:spPr>
      </p:pic>
    </p:spTree>
    <p:extLst>
      <p:ext uri="{BB962C8B-B14F-4D97-AF65-F5344CB8AC3E}">
        <p14:creationId xmlns:p14="http://schemas.microsoft.com/office/powerpoint/2010/main" val="975698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fade">
                                      <p:cBhvr>
                                        <p:cTn id="44" dur="500"/>
                                        <p:tgtEl>
                                          <p:spTgt spid="3">
                                            <p:txEl>
                                              <p:pRg st="9" end="9"/>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500"/>
                                        <p:tgtEl>
                                          <p:spTgt spid="3">
                                            <p:txEl>
                                              <p:pRg st="10" end="1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1" end="11"/>
                                            </p:txEl>
                                          </p:spTgt>
                                        </p:tgtEl>
                                        <p:attrNameLst>
                                          <p:attrName>style.visibility</p:attrName>
                                        </p:attrNameLst>
                                      </p:cBhvr>
                                      <p:to>
                                        <p:strVal val="visible"/>
                                      </p:to>
                                    </p:set>
                                    <p:animEffect transition="in" filter="fade">
                                      <p:cBhvr>
                                        <p:cTn id="5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Measuring Customer Value (CV)</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198409"/>
            <a:ext cx="8174182" cy="1087591"/>
          </a:xfrm>
        </p:spPr>
        <p:txBody>
          <a:bodyPr>
            <a:normAutofit/>
          </a:bodyPr>
          <a:lstStyle/>
          <a:p>
            <a:pPr marL="0" indent="0">
              <a:buNone/>
            </a:pPr>
            <a:r>
              <a:rPr lang="en-US" sz="2000" dirty="0">
                <a:solidFill>
                  <a:srgbClr val="6600FF"/>
                </a:solidFill>
              </a:rPr>
              <a:t>Understanding CV leads to business growth.  Achieving this can determine:</a:t>
            </a:r>
          </a:p>
        </p:txBody>
      </p:sp>
      <p:sp>
        <p:nvSpPr>
          <p:cNvPr id="5" name="TextBox 4">
            <a:extLst>
              <a:ext uri="{FF2B5EF4-FFF2-40B4-BE49-F238E27FC236}">
                <a16:creationId xmlns:a16="http://schemas.microsoft.com/office/drawing/2014/main" id="{DCFE149F-6191-4741-BEFE-A62859010421}"/>
              </a:ext>
            </a:extLst>
          </p:cNvPr>
          <p:cNvSpPr txBox="1"/>
          <p:nvPr/>
        </p:nvSpPr>
        <p:spPr>
          <a:xfrm>
            <a:off x="614466" y="1862232"/>
            <a:ext cx="6879637" cy="360098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solidFill>
                  <a:srgbClr val="FF0066"/>
                </a:solidFill>
              </a:rPr>
              <a:t>Which customers to invest in</a:t>
            </a:r>
          </a:p>
          <a:p>
            <a:pPr marL="285750" indent="-285750">
              <a:lnSpc>
                <a:spcPct val="150000"/>
              </a:lnSpc>
              <a:buFont typeface="Arial" panose="020B0604020202020204" pitchFamily="34" charset="0"/>
              <a:buChar char="•"/>
            </a:pPr>
            <a:r>
              <a:rPr lang="en-US" sz="2000" dirty="0">
                <a:solidFill>
                  <a:srgbClr val="660066"/>
                </a:solidFill>
              </a:rPr>
              <a:t>Identify new customers and target markets</a:t>
            </a:r>
          </a:p>
          <a:p>
            <a:pPr marL="285750" indent="-285750">
              <a:lnSpc>
                <a:spcPct val="150000"/>
              </a:lnSpc>
              <a:buFont typeface="Arial" panose="020B0604020202020204" pitchFamily="34" charset="0"/>
              <a:buChar char="•"/>
            </a:pPr>
            <a:r>
              <a:rPr lang="en-US" sz="2000" dirty="0">
                <a:solidFill>
                  <a:srgbClr val="00B050"/>
                </a:solidFill>
              </a:rPr>
              <a:t>Identify customers to lose (don’t want/need)</a:t>
            </a:r>
          </a:p>
          <a:p>
            <a:pPr marL="285750" indent="-285750">
              <a:lnSpc>
                <a:spcPct val="150000"/>
              </a:lnSpc>
              <a:buFont typeface="Arial" panose="020B0604020202020204" pitchFamily="34" charset="0"/>
              <a:buChar char="•"/>
            </a:pPr>
            <a:r>
              <a:rPr lang="en-US" sz="2000" dirty="0">
                <a:solidFill>
                  <a:srgbClr val="7030A0"/>
                </a:solidFill>
              </a:rPr>
              <a:t>Which products and services to promote</a:t>
            </a:r>
          </a:p>
          <a:p>
            <a:pPr marL="285750" indent="-285750">
              <a:lnSpc>
                <a:spcPct val="150000"/>
              </a:lnSpc>
              <a:buFont typeface="Arial" panose="020B0604020202020204" pitchFamily="34" charset="0"/>
              <a:buChar char="•"/>
            </a:pPr>
            <a:r>
              <a:rPr lang="en-US" sz="2000" dirty="0">
                <a:solidFill>
                  <a:srgbClr val="C00000"/>
                </a:solidFill>
              </a:rPr>
              <a:t>Vary prices to create increased value</a:t>
            </a:r>
          </a:p>
          <a:p>
            <a:pPr marL="285750" indent="-285750">
              <a:lnSpc>
                <a:spcPct val="150000"/>
              </a:lnSpc>
              <a:buFont typeface="Arial" panose="020B0604020202020204" pitchFamily="34" charset="0"/>
              <a:buChar char="•"/>
            </a:pPr>
            <a:r>
              <a:rPr lang="en-US" sz="2000" dirty="0">
                <a:solidFill>
                  <a:srgbClr val="FF0000"/>
                </a:solidFill>
              </a:rPr>
              <a:t>Where to cut costs/investments that fail to generate growth</a:t>
            </a:r>
          </a:p>
          <a:p>
            <a:endParaRPr lang="en-US" dirty="0"/>
          </a:p>
        </p:txBody>
      </p:sp>
      <p:sp>
        <p:nvSpPr>
          <p:cNvPr id="6" name="TextBox 5">
            <a:extLst>
              <a:ext uri="{FF2B5EF4-FFF2-40B4-BE49-F238E27FC236}">
                <a16:creationId xmlns:a16="http://schemas.microsoft.com/office/drawing/2014/main" id="{E5957D76-3DC7-0344-96F0-44241E165259}"/>
              </a:ext>
            </a:extLst>
          </p:cNvPr>
          <p:cNvSpPr txBox="1"/>
          <p:nvPr/>
        </p:nvSpPr>
        <p:spPr>
          <a:xfrm>
            <a:off x="8357015" y="1649896"/>
            <a:ext cx="3662606" cy="3170099"/>
          </a:xfrm>
          <a:prstGeom prst="rect">
            <a:avLst/>
          </a:prstGeom>
          <a:noFill/>
        </p:spPr>
        <p:txBody>
          <a:bodyPr wrap="none" rtlCol="0">
            <a:spAutoFit/>
          </a:bodyPr>
          <a:lstStyle/>
          <a:p>
            <a:r>
              <a:rPr lang="en-US" sz="2000" b="1" dirty="0">
                <a:solidFill>
                  <a:srgbClr val="0000CC"/>
                </a:solidFill>
              </a:rPr>
              <a:t>Customer Measuring Metrics</a:t>
            </a:r>
          </a:p>
          <a:p>
            <a:endParaRPr lang="en-US" sz="2000" dirty="0">
              <a:solidFill>
                <a:srgbClr val="0000CC"/>
              </a:solidFill>
            </a:endParaRPr>
          </a:p>
          <a:p>
            <a:pPr marL="285750" indent="-285750">
              <a:buFont typeface="Arial" panose="020B0604020202020204" pitchFamily="34" charset="0"/>
              <a:buChar char="•"/>
            </a:pPr>
            <a:r>
              <a:rPr lang="en-US" sz="2000" dirty="0">
                <a:solidFill>
                  <a:srgbClr val="0000CC"/>
                </a:solidFill>
              </a:rPr>
              <a:t>Historic</a:t>
            </a:r>
          </a:p>
          <a:p>
            <a:pPr marL="285750" indent="-285750">
              <a:buFont typeface="Arial" panose="020B0604020202020204" pitchFamily="34" charset="0"/>
              <a:buChar char="•"/>
            </a:pPr>
            <a:r>
              <a:rPr lang="en-US" sz="2000" dirty="0">
                <a:solidFill>
                  <a:srgbClr val="0000CC"/>
                </a:solidFill>
              </a:rPr>
              <a:t>Future</a:t>
            </a:r>
          </a:p>
          <a:p>
            <a:pPr marL="285750" indent="-285750">
              <a:buFont typeface="Arial" panose="020B0604020202020204" pitchFamily="34" charset="0"/>
              <a:buChar char="•"/>
            </a:pPr>
            <a:r>
              <a:rPr lang="en-US" sz="2000" dirty="0">
                <a:solidFill>
                  <a:srgbClr val="0000CC"/>
                </a:solidFill>
              </a:rPr>
              <a:t>Lifetime</a:t>
            </a:r>
          </a:p>
          <a:p>
            <a:pPr marL="285750" indent="-285750">
              <a:buFont typeface="Arial" panose="020B0604020202020204" pitchFamily="34" charset="0"/>
              <a:buChar char="•"/>
            </a:pPr>
            <a:r>
              <a:rPr lang="en-US" sz="2000" dirty="0">
                <a:solidFill>
                  <a:srgbClr val="0000CC"/>
                </a:solidFill>
              </a:rPr>
              <a:t>Influence</a:t>
            </a:r>
          </a:p>
          <a:p>
            <a:pPr marL="285750" indent="-285750">
              <a:buFont typeface="Arial" panose="020B0604020202020204" pitchFamily="34" charset="0"/>
              <a:buChar char="•"/>
            </a:pPr>
            <a:r>
              <a:rPr lang="en-US" sz="2000" dirty="0">
                <a:solidFill>
                  <a:srgbClr val="0000CC"/>
                </a:solidFill>
              </a:rPr>
              <a:t>Frequency</a:t>
            </a:r>
          </a:p>
          <a:p>
            <a:pPr marL="285750" indent="-285750">
              <a:buFont typeface="Arial" panose="020B0604020202020204" pitchFamily="34" charset="0"/>
              <a:buChar char="•"/>
            </a:pPr>
            <a:r>
              <a:rPr lang="en-US" sz="2000" dirty="0">
                <a:solidFill>
                  <a:srgbClr val="0000CC"/>
                </a:solidFill>
              </a:rPr>
              <a:t>Purchase Amount</a:t>
            </a:r>
          </a:p>
          <a:p>
            <a:pPr marL="285750" indent="-285750">
              <a:buFont typeface="Arial" panose="020B0604020202020204" pitchFamily="34" charset="0"/>
              <a:buChar char="•"/>
            </a:pPr>
            <a:r>
              <a:rPr lang="en-US" sz="2000" dirty="0">
                <a:solidFill>
                  <a:srgbClr val="0000CC"/>
                </a:solidFill>
              </a:rPr>
              <a:t>Interaction</a:t>
            </a:r>
          </a:p>
          <a:p>
            <a:pPr marL="285750" indent="-285750">
              <a:buFont typeface="Arial" panose="020B0604020202020204" pitchFamily="34" charset="0"/>
              <a:buChar char="•"/>
            </a:pPr>
            <a:r>
              <a:rPr lang="en-US" sz="2000" dirty="0">
                <a:solidFill>
                  <a:srgbClr val="0000CC"/>
                </a:solidFill>
              </a:rPr>
              <a:t>Loyalty</a:t>
            </a:r>
          </a:p>
        </p:txBody>
      </p:sp>
    </p:spTree>
    <p:extLst>
      <p:ext uri="{BB962C8B-B14F-4D97-AF65-F5344CB8AC3E}">
        <p14:creationId xmlns:p14="http://schemas.microsoft.com/office/powerpoint/2010/main" val="323175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2" end="2"/>
                                            </p:txEl>
                                          </p:spTgt>
                                        </p:tgtEl>
                                        <p:attrNameLst>
                                          <p:attrName>style.visibility</p:attrName>
                                        </p:attrNameLst>
                                      </p:cBhvr>
                                      <p:to>
                                        <p:strVal val="visible"/>
                                      </p:to>
                                    </p:set>
                                    <p:animEffect transition="in" filter="fade">
                                      <p:cBhvr>
                                        <p:cTn id="42" dur="500"/>
                                        <p:tgtEl>
                                          <p:spTgt spid="6">
                                            <p:txEl>
                                              <p:pRg st="2" end="2"/>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6">
                                            <p:txEl>
                                              <p:pRg st="3" end="3"/>
                                            </p:txEl>
                                          </p:spTgt>
                                        </p:tgtEl>
                                        <p:attrNameLst>
                                          <p:attrName>style.visibility</p:attrName>
                                        </p:attrNameLst>
                                      </p:cBhvr>
                                      <p:to>
                                        <p:strVal val="visible"/>
                                      </p:to>
                                    </p:set>
                                    <p:animEffect transition="in" filter="fade">
                                      <p:cBhvr>
                                        <p:cTn id="45" dur="500"/>
                                        <p:tgtEl>
                                          <p:spTgt spid="6">
                                            <p:txEl>
                                              <p:pRg st="3" end="3"/>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6">
                                            <p:txEl>
                                              <p:pRg st="4" end="4"/>
                                            </p:txEl>
                                          </p:spTgt>
                                        </p:tgtEl>
                                        <p:attrNameLst>
                                          <p:attrName>style.visibility</p:attrName>
                                        </p:attrNameLst>
                                      </p:cBhvr>
                                      <p:to>
                                        <p:strVal val="visible"/>
                                      </p:to>
                                    </p:set>
                                    <p:animEffect transition="in" filter="fade">
                                      <p:cBhvr>
                                        <p:cTn id="48" dur="500"/>
                                        <p:tgtEl>
                                          <p:spTgt spid="6">
                                            <p:txEl>
                                              <p:pRg st="4" end="4"/>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animEffect transition="in" filter="fade">
                                      <p:cBhvr>
                                        <p:cTn id="51" dur="500"/>
                                        <p:tgtEl>
                                          <p:spTgt spid="6">
                                            <p:txEl>
                                              <p:pRg st="5" end="5"/>
                                            </p:txEl>
                                          </p:spTgt>
                                        </p:tgtEl>
                                      </p:cBhvr>
                                    </p:animEffect>
                                  </p:childTnLst>
                                </p:cTn>
                              </p:par>
                              <p:par>
                                <p:cTn id="52" presetID="10" presetClass="entr" presetSubtype="0" fill="hold" nodeType="withEffect">
                                  <p:stCondLst>
                                    <p:cond delay="0"/>
                                  </p:stCondLst>
                                  <p:childTnLst>
                                    <p:set>
                                      <p:cBhvr>
                                        <p:cTn id="53" dur="1" fill="hold">
                                          <p:stCondLst>
                                            <p:cond delay="0"/>
                                          </p:stCondLst>
                                        </p:cTn>
                                        <p:tgtEl>
                                          <p:spTgt spid="6">
                                            <p:txEl>
                                              <p:pRg st="6" end="6"/>
                                            </p:txEl>
                                          </p:spTgt>
                                        </p:tgtEl>
                                        <p:attrNameLst>
                                          <p:attrName>style.visibility</p:attrName>
                                        </p:attrNameLst>
                                      </p:cBhvr>
                                      <p:to>
                                        <p:strVal val="visible"/>
                                      </p:to>
                                    </p:set>
                                    <p:animEffect transition="in" filter="fade">
                                      <p:cBhvr>
                                        <p:cTn id="54" dur="500"/>
                                        <p:tgtEl>
                                          <p:spTgt spid="6">
                                            <p:txEl>
                                              <p:pRg st="6" end="6"/>
                                            </p:txEl>
                                          </p:spTgt>
                                        </p:tgtEl>
                                      </p:cBhvr>
                                    </p:animEffect>
                                  </p:childTnLst>
                                </p:cTn>
                              </p:par>
                              <p:par>
                                <p:cTn id="55" presetID="10" presetClass="entr" presetSubtype="0" fill="hold" nodeType="withEffect">
                                  <p:stCondLst>
                                    <p:cond delay="0"/>
                                  </p:stCondLst>
                                  <p:childTnLst>
                                    <p:set>
                                      <p:cBhvr>
                                        <p:cTn id="56" dur="1" fill="hold">
                                          <p:stCondLst>
                                            <p:cond delay="0"/>
                                          </p:stCondLst>
                                        </p:cTn>
                                        <p:tgtEl>
                                          <p:spTgt spid="6">
                                            <p:txEl>
                                              <p:pRg st="7" end="7"/>
                                            </p:txEl>
                                          </p:spTgt>
                                        </p:tgtEl>
                                        <p:attrNameLst>
                                          <p:attrName>style.visibility</p:attrName>
                                        </p:attrNameLst>
                                      </p:cBhvr>
                                      <p:to>
                                        <p:strVal val="visible"/>
                                      </p:to>
                                    </p:set>
                                    <p:animEffect transition="in" filter="fade">
                                      <p:cBhvr>
                                        <p:cTn id="57" dur="500"/>
                                        <p:tgtEl>
                                          <p:spTgt spid="6">
                                            <p:txEl>
                                              <p:pRg st="7" end="7"/>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6">
                                            <p:txEl>
                                              <p:pRg st="8" end="8"/>
                                            </p:txEl>
                                          </p:spTgt>
                                        </p:tgtEl>
                                        <p:attrNameLst>
                                          <p:attrName>style.visibility</p:attrName>
                                        </p:attrNameLst>
                                      </p:cBhvr>
                                      <p:to>
                                        <p:strVal val="visible"/>
                                      </p:to>
                                    </p:set>
                                    <p:animEffect transition="in" filter="fade">
                                      <p:cBhvr>
                                        <p:cTn id="60" dur="500"/>
                                        <p:tgtEl>
                                          <p:spTgt spid="6">
                                            <p:txEl>
                                              <p:pRg st="8" end="8"/>
                                            </p:txEl>
                                          </p:spTgt>
                                        </p:tgtEl>
                                      </p:cBhvr>
                                    </p:animEffect>
                                  </p:childTnLst>
                                </p:cTn>
                              </p:par>
                              <p:par>
                                <p:cTn id="61" presetID="10" presetClass="entr" presetSubtype="0" fill="hold" nodeType="withEffect">
                                  <p:stCondLst>
                                    <p:cond delay="0"/>
                                  </p:stCondLst>
                                  <p:childTnLst>
                                    <p:set>
                                      <p:cBhvr>
                                        <p:cTn id="62" dur="1" fill="hold">
                                          <p:stCondLst>
                                            <p:cond delay="0"/>
                                          </p:stCondLst>
                                        </p:cTn>
                                        <p:tgtEl>
                                          <p:spTgt spid="6">
                                            <p:txEl>
                                              <p:pRg st="9" end="9"/>
                                            </p:txEl>
                                          </p:spTgt>
                                        </p:tgtEl>
                                        <p:attrNameLst>
                                          <p:attrName>style.visibility</p:attrName>
                                        </p:attrNameLst>
                                      </p:cBhvr>
                                      <p:to>
                                        <p:strVal val="visible"/>
                                      </p:to>
                                    </p:set>
                                    <p:animEffect transition="in" filter="fade">
                                      <p:cBhvr>
                                        <p:cTn id="63"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dirty="0"/>
              <a:t>Customer Value – 4 Categories</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658119"/>
            <a:ext cx="7966365" cy="3602191"/>
          </a:xfrm>
        </p:spPr>
        <p:txBody>
          <a:bodyPr>
            <a:normAutofit/>
          </a:bodyPr>
          <a:lstStyle/>
          <a:p>
            <a:pPr marL="0" indent="0">
              <a:buNone/>
            </a:pPr>
            <a:r>
              <a:rPr lang="en-US" dirty="0"/>
              <a:t>4 Categories of Customer Value</a:t>
            </a:r>
          </a:p>
          <a:p>
            <a:pPr marL="0" indent="0">
              <a:buNone/>
            </a:pPr>
            <a:endParaRPr lang="en-US" dirty="0"/>
          </a:p>
          <a:p>
            <a:pPr marL="914400" lvl="1" indent="-457200">
              <a:buFont typeface="+mj-lt"/>
              <a:buAutoNum type="arabicPeriod"/>
            </a:pPr>
            <a:r>
              <a:rPr lang="en-US" dirty="0">
                <a:solidFill>
                  <a:srgbClr val="FF0000"/>
                </a:solidFill>
              </a:rPr>
              <a:t>Functional</a:t>
            </a:r>
          </a:p>
          <a:p>
            <a:pPr marL="914400" lvl="1" indent="-457200">
              <a:buFont typeface="+mj-lt"/>
              <a:buAutoNum type="arabicPeriod"/>
            </a:pPr>
            <a:r>
              <a:rPr lang="en-US" dirty="0">
                <a:solidFill>
                  <a:srgbClr val="0000CC"/>
                </a:solidFill>
              </a:rPr>
              <a:t>Emotional</a:t>
            </a:r>
          </a:p>
          <a:p>
            <a:pPr marL="914400" lvl="1" indent="-457200">
              <a:buFont typeface="+mj-lt"/>
              <a:buAutoNum type="arabicPeriod"/>
            </a:pPr>
            <a:r>
              <a:rPr lang="en-US" dirty="0">
                <a:solidFill>
                  <a:srgbClr val="FF0066"/>
                </a:solidFill>
              </a:rPr>
              <a:t>Life Changing</a:t>
            </a:r>
          </a:p>
          <a:p>
            <a:pPr marL="914400" lvl="1" indent="-457200">
              <a:buFont typeface="+mj-lt"/>
              <a:buAutoNum type="arabicPeriod"/>
            </a:pPr>
            <a:r>
              <a:rPr lang="en-US" dirty="0">
                <a:solidFill>
                  <a:srgbClr val="00B050"/>
                </a:solidFill>
              </a:rPr>
              <a:t>Social Impact</a:t>
            </a:r>
          </a:p>
          <a:p>
            <a:pPr marL="0" indent="0">
              <a:buNone/>
            </a:pPr>
            <a:endParaRPr lang="en-US" sz="2000" b="1" dirty="0"/>
          </a:p>
        </p:txBody>
      </p:sp>
      <p:sp>
        <p:nvSpPr>
          <p:cNvPr id="8" name="Rectangle 7">
            <a:extLst>
              <a:ext uri="{FF2B5EF4-FFF2-40B4-BE49-F238E27FC236}">
                <a16:creationId xmlns:a16="http://schemas.microsoft.com/office/drawing/2014/main" id="{7AF21D91-051D-D049-907D-F242D9AF1E27}"/>
              </a:ext>
            </a:extLst>
          </p:cNvPr>
          <p:cNvSpPr/>
          <p:nvPr/>
        </p:nvSpPr>
        <p:spPr>
          <a:xfrm>
            <a:off x="8575965" y="5199881"/>
            <a:ext cx="3423373" cy="369332"/>
          </a:xfrm>
          <a:prstGeom prst="rect">
            <a:avLst/>
          </a:prstGeom>
        </p:spPr>
        <p:txBody>
          <a:bodyPr wrap="none">
            <a:spAutoFit/>
          </a:bodyPr>
          <a:lstStyle/>
          <a:p>
            <a:r>
              <a:rPr lang="en-GB" dirty="0"/>
              <a:t>(</a:t>
            </a:r>
            <a:r>
              <a:rPr lang="en-GB" dirty="0" err="1"/>
              <a:t>Almquist</a:t>
            </a:r>
            <a:r>
              <a:rPr lang="en-GB" dirty="0"/>
              <a:t>, Senior and Bloch, 2016)</a:t>
            </a:r>
            <a:endParaRPr lang="en-US" dirty="0"/>
          </a:p>
        </p:txBody>
      </p:sp>
      <p:pic>
        <p:nvPicPr>
          <p:cNvPr id="10" name="Picture 9" descr="Text, whiteboard&#10;&#10;Description automatically generated">
            <a:extLst>
              <a:ext uri="{FF2B5EF4-FFF2-40B4-BE49-F238E27FC236}">
                <a16:creationId xmlns:a16="http://schemas.microsoft.com/office/drawing/2014/main" id="{5AEDC8C5-B4CF-49AB-B6AE-C11D8EB394D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66464" y="2398975"/>
            <a:ext cx="3625536" cy="2417024"/>
          </a:xfrm>
          <a:prstGeom prst="rect">
            <a:avLst/>
          </a:prstGeom>
        </p:spPr>
      </p:pic>
      <p:sp>
        <p:nvSpPr>
          <p:cNvPr id="11" name="TextBox 10">
            <a:extLst>
              <a:ext uri="{FF2B5EF4-FFF2-40B4-BE49-F238E27FC236}">
                <a16:creationId xmlns:a16="http://schemas.microsoft.com/office/drawing/2014/main" id="{8964B1EC-0045-49ED-9ABB-5B2FB11DED4F}"/>
              </a:ext>
            </a:extLst>
          </p:cNvPr>
          <p:cNvSpPr txBox="1"/>
          <p:nvPr/>
        </p:nvSpPr>
        <p:spPr>
          <a:xfrm>
            <a:off x="7821726" y="6986448"/>
            <a:ext cx="3915048" cy="230832"/>
          </a:xfrm>
          <a:prstGeom prst="rect">
            <a:avLst/>
          </a:prstGeom>
          <a:noFill/>
        </p:spPr>
        <p:txBody>
          <a:bodyPr wrap="square" rtlCol="0">
            <a:spAutoFit/>
          </a:bodyPr>
          <a:lstStyle/>
          <a:p>
            <a:r>
              <a:rPr lang="en-GB" sz="900">
                <a:hlinkClick r:id="rId3" tooltip="http://www.thebluediamondgallery.com/handwriting/a/adding-value.html"/>
              </a:rPr>
              <a:t>This Photo</a:t>
            </a:r>
            <a:r>
              <a:rPr lang="en-GB" sz="900"/>
              <a:t> by Unknown Author is licensed under </a:t>
            </a:r>
            <a:r>
              <a:rPr lang="en-GB" sz="900">
                <a:hlinkClick r:id="rId4" tooltip="https://creativecommons.org/licenses/by-sa/3.0/"/>
              </a:rPr>
              <a:t>CC BY-SA</a:t>
            </a:r>
            <a:endParaRPr lang="en-GB" sz="900"/>
          </a:p>
        </p:txBody>
      </p:sp>
      <p:pic>
        <p:nvPicPr>
          <p:cNvPr id="13" name="Picture 12" descr="Text, whiteboard&#10;&#10;Description automatically generated">
            <a:extLst>
              <a:ext uri="{FF2B5EF4-FFF2-40B4-BE49-F238E27FC236}">
                <a16:creationId xmlns:a16="http://schemas.microsoft.com/office/drawing/2014/main" id="{E7420BFF-47FE-4034-BD60-E64DFEC95080}"/>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566464" y="-12776"/>
            <a:ext cx="3619889" cy="2411751"/>
          </a:xfrm>
          <a:prstGeom prst="rect">
            <a:avLst/>
          </a:prstGeom>
        </p:spPr>
      </p:pic>
      <p:sp>
        <p:nvSpPr>
          <p:cNvPr id="14" name="TextBox 13">
            <a:extLst>
              <a:ext uri="{FF2B5EF4-FFF2-40B4-BE49-F238E27FC236}">
                <a16:creationId xmlns:a16="http://schemas.microsoft.com/office/drawing/2014/main" id="{B423F6A7-8764-4818-AAD9-DFBFE28E03AC}"/>
              </a:ext>
            </a:extLst>
          </p:cNvPr>
          <p:cNvSpPr txBox="1"/>
          <p:nvPr/>
        </p:nvSpPr>
        <p:spPr>
          <a:xfrm>
            <a:off x="7972494" y="7136448"/>
            <a:ext cx="3917496" cy="230832"/>
          </a:xfrm>
          <a:prstGeom prst="rect">
            <a:avLst/>
          </a:prstGeom>
          <a:noFill/>
        </p:spPr>
        <p:txBody>
          <a:bodyPr wrap="square" rtlCol="0">
            <a:spAutoFit/>
          </a:bodyPr>
          <a:lstStyle/>
          <a:p>
            <a:r>
              <a:rPr lang="en-GB" sz="900">
                <a:hlinkClick r:id="rId6" tooltip="http://www.fairpayzone.com/2017/03/value-based-pricing-is-transforming-b2b.html"/>
              </a:rPr>
              <a:t>This Photo</a:t>
            </a:r>
            <a:r>
              <a:rPr lang="en-GB" sz="900"/>
              <a:t> by Unknown Author is licensed under </a:t>
            </a:r>
            <a:r>
              <a:rPr lang="en-GB" sz="900">
                <a:hlinkClick r:id="rId7" tooltip="https://creativecommons.org/licenses/by-nc-sa/3.0/"/>
              </a:rPr>
              <a:t>CC BY-SA-NC</a:t>
            </a:r>
            <a:endParaRPr lang="en-GB" sz="900"/>
          </a:p>
        </p:txBody>
      </p:sp>
    </p:spTree>
    <p:extLst>
      <p:ext uri="{BB962C8B-B14F-4D97-AF65-F5344CB8AC3E}">
        <p14:creationId xmlns:p14="http://schemas.microsoft.com/office/powerpoint/2010/main" val="2395709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The 4 Categories of Customer Value - Functional</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701039" y="1564169"/>
            <a:ext cx="5574031" cy="996151"/>
          </a:xfrm>
        </p:spPr>
        <p:txBody>
          <a:bodyPr>
            <a:normAutofit/>
          </a:bodyPr>
          <a:lstStyle/>
          <a:p>
            <a:pPr marL="0" indent="0">
              <a:buNone/>
            </a:pPr>
            <a:br>
              <a:rPr lang="en-GB" sz="2000" dirty="0">
                <a:solidFill>
                  <a:srgbClr val="0000CC"/>
                </a:solidFill>
              </a:rPr>
            </a:br>
            <a:r>
              <a:rPr lang="en-GB" sz="2000" dirty="0">
                <a:solidFill>
                  <a:srgbClr val="0000CC"/>
                </a:solidFill>
              </a:rPr>
              <a:t>The qualities of the brand, product, or service</a:t>
            </a:r>
            <a:endParaRPr lang="en-US" sz="2000" b="1" dirty="0">
              <a:solidFill>
                <a:srgbClr val="0000CC"/>
              </a:solidFill>
            </a:endParaRPr>
          </a:p>
        </p:txBody>
      </p:sp>
      <p:sp>
        <p:nvSpPr>
          <p:cNvPr id="5" name="TextBox 4">
            <a:extLst>
              <a:ext uri="{FF2B5EF4-FFF2-40B4-BE49-F238E27FC236}">
                <a16:creationId xmlns:a16="http://schemas.microsoft.com/office/drawing/2014/main" id="{8DF839BF-3222-184E-ADB5-C6D8F26C1E07}"/>
              </a:ext>
            </a:extLst>
          </p:cNvPr>
          <p:cNvSpPr txBox="1"/>
          <p:nvPr/>
        </p:nvSpPr>
        <p:spPr>
          <a:xfrm>
            <a:off x="609600" y="2891557"/>
            <a:ext cx="1781963" cy="2308324"/>
          </a:xfrm>
          <a:prstGeom prst="rect">
            <a:avLst/>
          </a:prstGeom>
          <a:noFill/>
        </p:spPr>
        <p:txBody>
          <a:bodyPr wrap="none" rtlCol="0">
            <a:spAutoFit/>
          </a:bodyPr>
          <a:lstStyle/>
          <a:p>
            <a:pPr marL="285750" indent="-285750">
              <a:buFont typeface="Arial" panose="020B0604020202020204" pitchFamily="34" charset="0"/>
              <a:buChar char="•"/>
            </a:pPr>
            <a:r>
              <a:rPr lang="en-GB" dirty="0">
                <a:solidFill>
                  <a:srgbClr val="0000CC"/>
                </a:solidFill>
              </a:rPr>
              <a:t>Saves time</a:t>
            </a:r>
          </a:p>
          <a:p>
            <a:pPr marL="285750" indent="-285750">
              <a:buFont typeface="Arial" panose="020B0604020202020204" pitchFamily="34" charset="0"/>
              <a:buChar char="•"/>
            </a:pPr>
            <a:r>
              <a:rPr lang="en-GB" dirty="0">
                <a:solidFill>
                  <a:srgbClr val="0000CC"/>
                </a:solidFill>
              </a:rPr>
              <a:t>Simplifies</a:t>
            </a:r>
          </a:p>
          <a:p>
            <a:pPr marL="285750" indent="-285750">
              <a:buFont typeface="Arial" panose="020B0604020202020204" pitchFamily="34" charset="0"/>
              <a:buChar char="•"/>
            </a:pPr>
            <a:r>
              <a:rPr lang="en-GB" dirty="0">
                <a:solidFill>
                  <a:srgbClr val="0000CC"/>
                </a:solidFill>
              </a:rPr>
              <a:t>Makes money</a:t>
            </a:r>
          </a:p>
          <a:p>
            <a:pPr marL="285750" indent="-285750">
              <a:buFont typeface="Arial" panose="020B0604020202020204" pitchFamily="34" charset="0"/>
              <a:buChar char="•"/>
            </a:pPr>
            <a:r>
              <a:rPr lang="en-GB" dirty="0">
                <a:solidFill>
                  <a:srgbClr val="0000CC"/>
                </a:solidFill>
              </a:rPr>
              <a:t>Reduces risk</a:t>
            </a:r>
          </a:p>
          <a:p>
            <a:pPr marL="285750" indent="-285750">
              <a:buFont typeface="Arial" panose="020B0604020202020204" pitchFamily="34" charset="0"/>
              <a:buChar char="•"/>
            </a:pPr>
            <a:r>
              <a:rPr lang="en-GB" dirty="0">
                <a:solidFill>
                  <a:srgbClr val="0000CC"/>
                </a:solidFill>
              </a:rPr>
              <a:t>Organizes</a:t>
            </a:r>
          </a:p>
          <a:p>
            <a:pPr marL="285750" indent="-285750">
              <a:buFont typeface="Arial" panose="020B0604020202020204" pitchFamily="34" charset="0"/>
              <a:buChar char="•"/>
            </a:pPr>
            <a:r>
              <a:rPr lang="en-GB" dirty="0">
                <a:solidFill>
                  <a:srgbClr val="0000CC"/>
                </a:solidFill>
              </a:rPr>
              <a:t>Integrates</a:t>
            </a:r>
          </a:p>
          <a:p>
            <a:pPr marL="285750" indent="-285750">
              <a:buFont typeface="Arial" panose="020B0604020202020204" pitchFamily="34" charset="0"/>
              <a:buChar char="•"/>
            </a:pPr>
            <a:r>
              <a:rPr lang="en-GB" dirty="0">
                <a:solidFill>
                  <a:srgbClr val="0000CC"/>
                </a:solidFill>
              </a:rPr>
              <a:t>Connects</a:t>
            </a:r>
          </a:p>
          <a:p>
            <a:endParaRPr lang="en-US" dirty="0">
              <a:solidFill>
                <a:srgbClr val="0000CC"/>
              </a:solidFill>
            </a:endParaRPr>
          </a:p>
        </p:txBody>
      </p:sp>
      <p:sp>
        <p:nvSpPr>
          <p:cNvPr id="6" name="TextBox 5">
            <a:extLst>
              <a:ext uri="{FF2B5EF4-FFF2-40B4-BE49-F238E27FC236}">
                <a16:creationId xmlns:a16="http://schemas.microsoft.com/office/drawing/2014/main" id="{E42788AD-FA28-6048-A38B-9F5E9EA1DC1F}"/>
              </a:ext>
            </a:extLst>
          </p:cNvPr>
          <p:cNvSpPr txBox="1"/>
          <p:nvPr/>
        </p:nvSpPr>
        <p:spPr>
          <a:xfrm>
            <a:off x="3624406" y="2891557"/>
            <a:ext cx="1899431" cy="2308324"/>
          </a:xfrm>
          <a:prstGeom prst="rect">
            <a:avLst/>
          </a:prstGeom>
          <a:noFill/>
        </p:spPr>
        <p:txBody>
          <a:bodyPr wrap="none" rtlCol="0">
            <a:spAutoFit/>
          </a:bodyPr>
          <a:lstStyle/>
          <a:p>
            <a:pPr marL="285750" indent="-285750">
              <a:buFont typeface="Arial" panose="020B0604020202020204" pitchFamily="34" charset="0"/>
              <a:buChar char="•"/>
            </a:pPr>
            <a:r>
              <a:rPr lang="en-GB" dirty="0">
                <a:solidFill>
                  <a:srgbClr val="0000CC"/>
                </a:solidFill>
              </a:rPr>
              <a:t>Reduces effort</a:t>
            </a:r>
          </a:p>
          <a:p>
            <a:pPr marL="285750" indent="-285750">
              <a:buFont typeface="Arial" panose="020B0604020202020204" pitchFamily="34" charset="0"/>
              <a:buChar char="•"/>
            </a:pPr>
            <a:r>
              <a:rPr lang="en-GB" dirty="0">
                <a:solidFill>
                  <a:srgbClr val="0000CC"/>
                </a:solidFill>
              </a:rPr>
              <a:t>Avoids hassles</a:t>
            </a:r>
          </a:p>
          <a:p>
            <a:pPr marL="285750" indent="-285750">
              <a:buFont typeface="Arial" panose="020B0604020202020204" pitchFamily="34" charset="0"/>
              <a:buChar char="•"/>
            </a:pPr>
            <a:r>
              <a:rPr lang="en-GB" dirty="0">
                <a:solidFill>
                  <a:srgbClr val="0000CC"/>
                </a:solidFill>
              </a:rPr>
              <a:t>Reduces cost</a:t>
            </a:r>
          </a:p>
          <a:p>
            <a:pPr marL="285750" indent="-285750">
              <a:buFont typeface="Arial" panose="020B0604020202020204" pitchFamily="34" charset="0"/>
              <a:buChar char="•"/>
            </a:pPr>
            <a:r>
              <a:rPr lang="en-GB" dirty="0">
                <a:solidFill>
                  <a:srgbClr val="0000CC"/>
                </a:solidFill>
              </a:rPr>
              <a:t>Quality</a:t>
            </a:r>
          </a:p>
          <a:p>
            <a:pPr marL="285750" indent="-285750">
              <a:buFont typeface="Arial" panose="020B0604020202020204" pitchFamily="34" charset="0"/>
              <a:buChar char="•"/>
            </a:pPr>
            <a:r>
              <a:rPr lang="en-GB" dirty="0">
                <a:solidFill>
                  <a:srgbClr val="0000CC"/>
                </a:solidFill>
              </a:rPr>
              <a:t>Variety</a:t>
            </a:r>
          </a:p>
          <a:p>
            <a:pPr marL="285750" indent="-285750">
              <a:buFont typeface="Arial" panose="020B0604020202020204" pitchFamily="34" charset="0"/>
              <a:buChar char="•"/>
            </a:pPr>
            <a:r>
              <a:rPr lang="en-GB" dirty="0">
                <a:solidFill>
                  <a:srgbClr val="0000CC"/>
                </a:solidFill>
              </a:rPr>
              <a:t>Sensory appeal</a:t>
            </a:r>
          </a:p>
          <a:p>
            <a:pPr marL="285750" indent="-285750">
              <a:buFont typeface="Arial" panose="020B0604020202020204" pitchFamily="34" charset="0"/>
              <a:buChar char="•"/>
            </a:pPr>
            <a:r>
              <a:rPr lang="en-GB" dirty="0">
                <a:solidFill>
                  <a:srgbClr val="0000CC"/>
                </a:solidFill>
              </a:rPr>
              <a:t>Informs</a:t>
            </a:r>
          </a:p>
          <a:p>
            <a:endParaRPr lang="en-US" dirty="0">
              <a:solidFill>
                <a:srgbClr val="0000CC"/>
              </a:solidFill>
            </a:endParaRPr>
          </a:p>
        </p:txBody>
      </p:sp>
      <p:pic>
        <p:nvPicPr>
          <p:cNvPr id="7" name="Picture 6">
            <a:extLst>
              <a:ext uri="{FF2B5EF4-FFF2-40B4-BE49-F238E27FC236}">
                <a16:creationId xmlns:a16="http://schemas.microsoft.com/office/drawing/2014/main" id="{5A47D831-7E7F-5B42-AB31-F3BD62A64E6C}"/>
              </a:ext>
            </a:extLst>
          </p:cNvPr>
          <p:cNvPicPr>
            <a:picLocks noChangeAspect="1"/>
          </p:cNvPicPr>
          <p:nvPr/>
        </p:nvPicPr>
        <p:blipFill>
          <a:blip r:embed="rId2"/>
          <a:stretch>
            <a:fillRect/>
          </a:stretch>
        </p:blipFill>
        <p:spPr>
          <a:xfrm>
            <a:off x="7185891" y="1948681"/>
            <a:ext cx="3251200" cy="3251200"/>
          </a:xfrm>
          <a:prstGeom prst="rect">
            <a:avLst/>
          </a:prstGeom>
        </p:spPr>
      </p:pic>
    </p:spTree>
    <p:extLst>
      <p:ext uri="{BB962C8B-B14F-4D97-AF65-F5344CB8AC3E}">
        <p14:creationId xmlns:p14="http://schemas.microsoft.com/office/powerpoint/2010/main" val="2028116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The 4 Categories of Customer Value - Emotional</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590775"/>
            <a:ext cx="7966365" cy="782363"/>
          </a:xfrm>
        </p:spPr>
        <p:txBody>
          <a:bodyPr>
            <a:noAutofit/>
          </a:bodyPr>
          <a:lstStyle/>
          <a:p>
            <a:pPr marL="0" indent="0">
              <a:buNone/>
            </a:pPr>
            <a:br>
              <a:rPr lang="en-GB" sz="2400" dirty="0"/>
            </a:br>
            <a:r>
              <a:rPr lang="en-GB" sz="2400" dirty="0">
                <a:solidFill>
                  <a:srgbClr val="6600FF"/>
                </a:solidFill>
              </a:rPr>
              <a:t>The way the brand, product, or service makes the customer feel</a:t>
            </a:r>
            <a:endParaRPr lang="en-US" sz="2400" b="1" dirty="0">
              <a:solidFill>
                <a:srgbClr val="6600FF"/>
              </a:solidFill>
            </a:endParaRPr>
          </a:p>
        </p:txBody>
      </p:sp>
      <p:sp>
        <p:nvSpPr>
          <p:cNvPr id="5" name="TextBox 4">
            <a:extLst>
              <a:ext uri="{FF2B5EF4-FFF2-40B4-BE49-F238E27FC236}">
                <a16:creationId xmlns:a16="http://schemas.microsoft.com/office/drawing/2014/main" id="{8DF839BF-3222-184E-ADB5-C6D8F26C1E07}"/>
              </a:ext>
            </a:extLst>
          </p:cNvPr>
          <p:cNvSpPr txBox="1"/>
          <p:nvPr/>
        </p:nvSpPr>
        <p:spPr>
          <a:xfrm>
            <a:off x="609600" y="2891557"/>
            <a:ext cx="2709653" cy="2308324"/>
          </a:xfrm>
          <a:prstGeom prst="rect">
            <a:avLst/>
          </a:prstGeom>
          <a:noFill/>
        </p:spPr>
        <p:txBody>
          <a:bodyPr wrap="none" rtlCol="0">
            <a:spAutoFit/>
          </a:bodyPr>
          <a:lstStyle/>
          <a:p>
            <a:pPr marL="285750" indent="-285750">
              <a:buFont typeface="Arial" panose="020B0604020202020204" pitchFamily="34" charset="0"/>
              <a:buChar char="•"/>
            </a:pPr>
            <a:r>
              <a:rPr lang="en-GB" sz="2400" dirty="0">
                <a:solidFill>
                  <a:srgbClr val="6600FF"/>
                </a:solidFill>
              </a:rPr>
              <a:t>Reduces anxiety</a:t>
            </a:r>
          </a:p>
          <a:p>
            <a:pPr marL="285750" indent="-285750">
              <a:buFont typeface="Arial" panose="020B0604020202020204" pitchFamily="34" charset="0"/>
              <a:buChar char="•"/>
            </a:pPr>
            <a:r>
              <a:rPr lang="en-GB" sz="2400" dirty="0">
                <a:solidFill>
                  <a:srgbClr val="6600FF"/>
                </a:solidFill>
              </a:rPr>
              <a:t>Rewards me</a:t>
            </a:r>
          </a:p>
          <a:p>
            <a:pPr marL="285750" indent="-285750">
              <a:buFont typeface="Arial" panose="020B0604020202020204" pitchFamily="34" charset="0"/>
              <a:buChar char="•"/>
            </a:pPr>
            <a:r>
              <a:rPr lang="en-GB" sz="2400" dirty="0">
                <a:solidFill>
                  <a:srgbClr val="6600FF"/>
                </a:solidFill>
              </a:rPr>
              <a:t>Nostalgia</a:t>
            </a:r>
          </a:p>
          <a:p>
            <a:pPr marL="285750" indent="-285750">
              <a:buFont typeface="Arial" panose="020B0604020202020204" pitchFamily="34" charset="0"/>
              <a:buChar char="•"/>
            </a:pPr>
            <a:r>
              <a:rPr lang="en-GB" sz="2400" dirty="0">
                <a:solidFill>
                  <a:srgbClr val="6600FF"/>
                </a:solidFill>
              </a:rPr>
              <a:t>Design/Aesthetics</a:t>
            </a:r>
          </a:p>
          <a:p>
            <a:pPr marL="285750" indent="-285750">
              <a:buFont typeface="Arial" panose="020B0604020202020204" pitchFamily="34" charset="0"/>
              <a:buChar char="•"/>
            </a:pPr>
            <a:r>
              <a:rPr lang="en-GB" sz="2400" dirty="0">
                <a:solidFill>
                  <a:srgbClr val="6600FF"/>
                </a:solidFill>
              </a:rPr>
              <a:t>Badge value</a:t>
            </a:r>
          </a:p>
          <a:p>
            <a:endParaRPr lang="en-US" sz="2400" dirty="0">
              <a:solidFill>
                <a:srgbClr val="6600FF"/>
              </a:solidFill>
            </a:endParaRPr>
          </a:p>
        </p:txBody>
      </p:sp>
      <p:sp>
        <p:nvSpPr>
          <p:cNvPr id="6" name="TextBox 5">
            <a:extLst>
              <a:ext uri="{FF2B5EF4-FFF2-40B4-BE49-F238E27FC236}">
                <a16:creationId xmlns:a16="http://schemas.microsoft.com/office/drawing/2014/main" id="{E42788AD-FA28-6048-A38B-9F5E9EA1DC1F}"/>
              </a:ext>
            </a:extLst>
          </p:cNvPr>
          <p:cNvSpPr txBox="1"/>
          <p:nvPr/>
        </p:nvSpPr>
        <p:spPr>
          <a:xfrm>
            <a:off x="3624406" y="2891557"/>
            <a:ext cx="2866426" cy="2308324"/>
          </a:xfrm>
          <a:prstGeom prst="rect">
            <a:avLst/>
          </a:prstGeom>
          <a:noFill/>
        </p:spPr>
        <p:txBody>
          <a:bodyPr wrap="none" rtlCol="0">
            <a:spAutoFit/>
          </a:bodyPr>
          <a:lstStyle/>
          <a:p>
            <a:pPr marL="285750" indent="-285750">
              <a:buFont typeface="Arial" panose="020B0604020202020204" pitchFamily="34" charset="0"/>
              <a:buChar char="•"/>
            </a:pPr>
            <a:r>
              <a:rPr lang="en-GB" sz="2400" dirty="0">
                <a:solidFill>
                  <a:srgbClr val="6600FF"/>
                </a:solidFill>
              </a:rPr>
              <a:t>Wellness</a:t>
            </a:r>
          </a:p>
          <a:p>
            <a:pPr marL="285750" indent="-285750">
              <a:buFont typeface="Arial" panose="020B0604020202020204" pitchFamily="34" charset="0"/>
              <a:buChar char="•"/>
            </a:pPr>
            <a:r>
              <a:rPr lang="en-GB" sz="2400" dirty="0">
                <a:solidFill>
                  <a:srgbClr val="6600FF"/>
                </a:solidFill>
              </a:rPr>
              <a:t>Therapeutic value</a:t>
            </a:r>
          </a:p>
          <a:p>
            <a:pPr marL="285750" indent="-285750">
              <a:buFont typeface="Arial" panose="020B0604020202020204" pitchFamily="34" charset="0"/>
              <a:buChar char="•"/>
            </a:pPr>
            <a:r>
              <a:rPr lang="en-GB" sz="2400" dirty="0">
                <a:solidFill>
                  <a:srgbClr val="6600FF"/>
                </a:solidFill>
              </a:rPr>
              <a:t>Fun/Entertainment</a:t>
            </a:r>
          </a:p>
          <a:p>
            <a:pPr marL="285750" indent="-285750">
              <a:buFont typeface="Arial" panose="020B0604020202020204" pitchFamily="34" charset="0"/>
              <a:buChar char="•"/>
            </a:pPr>
            <a:r>
              <a:rPr lang="en-GB" sz="2400" dirty="0">
                <a:solidFill>
                  <a:srgbClr val="6600FF"/>
                </a:solidFill>
              </a:rPr>
              <a:t>Attractiveness</a:t>
            </a:r>
          </a:p>
          <a:p>
            <a:pPr marL="285750" indent="-285750">
              <a:buFont typeface="Arial" panose="020B0604020202020204" pitchFamily="34" charset="0"/>
              <a:buChar char="•"/>
            </a:pPr>
            <a:r>
              <a:rPr lang="en-GB" sz="2400" dirty="0">
                <a:solidFill>
                  <a:srgbClr val="6600FF"/>
                </a:solidFill>
              </a:rPr>
              <a:t>Provides access</a:t>
            </a:r>
          </a:p>
          <a:p>
            <a:endParaRPr lang="en-US" sz="2400" dirty="0">
              <a:solidFill>
                <a:srgbClr val="6600FF"/>
              </a:solidFill>
            </a:endParaRPr>
          </a:p>
        </p:txBody>
      </p:sp>
      <p:pic>
        <p:nvPicPr>
          <p:cNvPr id="8" name="Picture 7">
            <a:extLst>
              <a:ext uri="{FF2B5EF4-FFF2-40B4-BE49-F238E27FC236}">
                <a16:creationId xmlns:a16="http://schemas.microsoft.com/office/drawing/2014/main" id="{7AEF10FE-A3FC-EE45-B843-48F2FE0B3407}"/>
              </a:ext>
            </a:extLst>
          </p:cNvPr>
          <p:cNvPicPr>
            <a:picLocks noChangeAspect="1"/>
          </p:cNvPicPr>
          <p:nvPr/>
        </p:nvPicPr>
        <p:blipFill>
          <a:blip r:embed="rId3"/>
          <a:stretch>
            <a:fillRect/>
          </a:stretch>
        </p:blipFill>
        <p:spPr>
          <a:xfrm>
            <a:off x="7867376" y="2234995"/>
            <a:ext cx="3362256" cy="3362256"/>
          </a:xfrm>
          <a:prstGeom prst="rect">
            <a:avLst/>
          </a:prstGeom>
        </p:spPr>
      </p:pic>
    </p:spTree>
    <p:extLst>
      <p:ext uri="{BB962C8B-B14F-4D97-AF65-F5344CB8AC3E}">
        <p14:creationId xmlns:p14="http://schemas.microsoft.com/office/powerpoint/2010/main" val="2162808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The 4 Categories of Customer Value – Life Changing</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838200" y="1561779"/>
            <a:ext cx="6991351" cy="973291"/>
          </a:xfrm>
        </p:spPr>
        <p:txBody>
          <a:bodyPr>
            <a:noAutofit/>
          </a:bodyPr>
          <a:lstStyle/>
          <a:p>
            <a:pPr marL="0" indent="0">
              <a:buNone/>
            </a:pPr>
            <a:br>
              <a:rPr lang="en-GB" sz="2400" dirty="0">
                <a:solidFill>
                  <a:srgbClr val="FF0066"/>
                </a:solidFill>
              </a:rPr>
            </a:br>
            <a:r>
              <a:rPr lang="en-GB" sz="2400" dirty="0">
                <a:solidFill>
                  <a:srgbClr val="FF0066"/>
                </a:solidFill>
              </a:rPr>
              <a:t>The way the brand, product, or service alters the life of the customer</a:t>
            </a:r>
            <a:endParaRPr lang="en-US" sz="2400" b="1" dirty="0">
              <a:solidFill>
                <a:srgbClr val="FF0066"/>
              </a:solidFill>
            </a:endParaRPr>
          </a:p>
        </p:txBody>
      </p:sp>
      <p:sp>
        <p:nvSpPr>
          <p:cNvPr id="6" name="TextBox 5">
            <a:extLst>
              <a:ext uri="{FF2B5EF4-FFF2-40B4-BE49-F238E27FC236}">
                <a16:creationId xmlns:a16="http://schemas.microsoft.com/office/drawing/2014/main" id="{E42788AD-FA28-6048-A38B-9F5E9EA1DC1F}"/>
              </a:ext>
            </a:extLst>
          </p:cNvPr>
          <p:cNvSpPr txBox="1"/>
          <p:nvPr/>
        </p:nvSpPr>
        <p:spPr>
          <a:xfrm>
            <a:off x="903095" y="2669864"/>
            <a:ext cx="3283271" cy="2215991"/>
          </a:xfrm>
          <a:prstGeom prst="rect">
            <a:avLst/>
          </a:prstGeom>
          <a:noFill/>
        </p:spPr>
        <p:txBody>
          <a:bodyPr wrap="none" rtlCol="0">
            <a:spAutoFit/>
          </a:bodyPr>
          <a:lstStyle/>
          <a:p>
            <a:pPr marL="285750" indent="-285750">
              <a:buFont typeface="Arial" panose="020B0604020202020204" pitchFamily="34" charset="0"/>
              <a:buChar char="•"/>
            </a:pPr>
            <a:r>
              <a:rPr lang="en-GB" sz="2400" dirty="0">
                <a:solidFill>
                  <a:srgbClr val="FF0066"/>
                </a:solidFill>
              </a:rPr>
              <a:t>Provides hope</a:t>
            </a:r>
          </a:p>
          <a:p>
            <a:pPr marL="285750" indent="-285750">
              <a:buFont typeface="Arial" panose="020B0604020202020204" pitchFamily="34" charset="0"/>
              <a:buChar char="•"/>
            </a:pPr>
            <a:r>
              <a:rPr lang="en-GB" sz="2400" dirty="0">
                <a:solidFill>
                  <a:srgbClr val="FF0066"/>
                </a:solidFill>
              </a:rPr>
              <a:t>Self-actualization</a:t>
            </a:r>
          </a:p>
          <a:p>
            <a:pPr marL="285750" indent="-285750">
              <a:buFont typeface="Arial" panose="020B0604020202020204" pitchFamily="34" charset="0"/>
              <a:buChar char="•"/>
            </a:pPr>
            <a:r>
              <a:rPr lang="en-GB" sz="2400" dirty="0">
                <a:solidFill>
                  <a:srgbClr val="FF0066"/>
                </a:solidFill>
              </a:rPr>
              <a:t>Motivation</a:t>
            </a:r>
          </a:p>
          <a:p>
            <a:pPr marL="285750" indent="-285750">
              <a:buFont typeface="Arial" panose="020B0604020202020204" pitchFamily="34" charset="0"/>
              <a:buChar char="•"/>
            </a:pPr>
            <a:r>
              <a:rPr lang="en-GB" sz="2400" dirty="0">
                <a:solidFill>
                  <a:srgbClr val="FF0066"/>
                </a:solidFill>
              </a:rPr>
              <a:t>Heirloom</a:t>
            </a:r>
          </a:p>
          <a:p>
            <a:pPr marL="285750" indent="-285750">
              <a:buFont typeface="Arial" panose="020B0604020202020204" pitchFamily="34" charset="0"/>
              <a:buChar char="•"/>
            </a:pPr>
            <a:r>
              <a:rPr lang="en-GB" sz="2400" dirty="0">
                <a:solidFill>
                  <a:srgbClr val="FF0066"/>
                </a:solidFill>
              </a:rPr>
              <a:t>Affiliation/Belonging</a:t>
            </a:r>
          </a:p>
          <a:p>
            <a:endParaRPr lang="en-US" dirty="0">
              <a:solidFill>
                <a:srgbClr val="FF0066"/>
              </a:solidFill>
            </a:endParaRPr>
          </a:p>
        </p:txBody>
      </p:sp>
      <p:pic>
        <p:nvPicPr>
          <p:cNvPr id="7" name="Picture 6">
            <a:extLst>
              <a:ext uri="{FF2B5EF4-FFF2-40B4-BE49-F238E27FC236}">
                <a16:creationId xmlns:a16="http://schemas.microsoft.com/office/drawing/2014/main" id="{38AFEB18-69F1-E841-AFD6-468829895527}"/>
              </a:ext>
            </a:extLst>
          </p:cNvPr>
          <p:cNvPicPr>
            <a:picLocks noChangeAspect="1"/>
          </p:cNvPicPr>
          <p:nvPr/>
        </p:nvPicPr>
        <p:blipFill>
          <a:blip r:embed="rId2"/>
          <a:stretch>
            <a:fillRect/>
          </a:stretch>
        </p:blipFill>
        <p:spPr>
          <a:xfrm>
            <a:off x="7987133" y="2339970"/>
            <a:ext cx="2857500" cy="2857500"/>
          </a:xfrm>
          <a:prstGeom prst="rect">
            <a:avLst/>
          </a:prstGeom>
        </p:spPr>
      </p:pic>
    </p:spTree>
    <p:extLst>
      <p:ext uri="{BB962C8B-B14F-4D97-AF65-F5344CB8AC3E}">
        <p14:creationId xmlns:p14="http://schemas.microsoft.com/office/powerpoint/2010/main" val="2312659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The 4 Categories of Customer Value – Social Impact</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599" y="1410289"/>
            <a:ext cx="7391402" cy="1433955"/>
          </a:xfrm>
        </p:spPr>
        <p:txBody>
          <a:bodyPr>
            <a:normAutofit/>
          </a:bodyPr>
          <a:lstStyle/>
          <a:p>
            <a:pPr marL="0" indent="0">
              <a:buNone/>
            </a:pPr>
            <a:br>
              <a:rPr lang="en-GB" sz="2400" dirty="0">
                <a:solidFill>
                  <a:srgbClr val="00B050"/>
                </a:solidFill>
              </a:rPr>
            </a:br>
            <a:r>
              <a:rPr lang="en-GB" sz="2400" dirty="0">
                <a:solidFill>
                  <a:srgbClr val="00B050"/>
                </a:solidFill>
              </a:rPr>
              <a:t>The way the brand, product, or service alters the life of others through self-transcendence</a:t>
            </a:r>
          </a:p>
          <a:p>
            <a:pPr marL="0" indent="0">
              <a:buNone/>
            </a:pPr>
            <a:endParaRPr lang="en-US" sz="2400" b="1" dirty="0">
              <a:solidFill>
                <a:srgbClr val="00B050"/>
              </a:solidFill>
            </a:endParaRPr>
          </a:p>
        </p:txBody>
      </p:sp>
      <p:pic>
        <p:nvPicPr>
          <p:cNvPr id="7" name="Picture 6">
            <a:extLst>
              <a:ext uri="{FF2B5EF4-FFF2-40B4-BE49-F238E27FC236}">
                <a16:creationId xmlns:a16="http://schemas.microsoft.com/office/drawing/2014/main" id="{155215E3-4D35-694B-AA31-5293E8C33F54}"/>
              </a:ext>
            </a:extLst>
          </p:cNvPr>
          <p:cNvPicPr>
            <a:picLocks noChangeAspect="1"/>
          </p:cNvPicPr>
          <p:nvPr/>
        </p:nvPicPr>
        <p:blipFill>
          <a:blip r:embed="rId2"/>
          <a:stretch>
            <a:fillRect/>
          </a:stretch>
        </p:blipFill>
        <p:spPr>
          <a:xfrm>
            <a:off x="8970990" y="2127267"/>
            <a:ext cx="2857500" cy="2857500"/>
          </a:xfrm>
          <a:prstGeom prst="rect">
            <a:avLst/>
          </a:prstGeom>
        </p:spPr>
      </p:pic>
      <p:sp>
        <p:nvSpPr>
          <p:cNvPr id="9" name="TextBox 8">
            <a:extLst>
              <a:ext uri="{FF2B5EF4-FFF2-40B4-BE49-F238E27FC236}">
                <a16:creationId xmlns:a16="http://schemas.microsoft.com/office/drawing/2014/main" id="{54924094-DF7D-194F-85B1-B8A3CDBD822B}"/>
              </a:ext>
            </a:extLst>
          </p:cNvPr>
          <p:cNvSpPr txBox="1"/>
          <p:nvPr/>
        </p:nvSpPr>
        <p:spPr>
          <a:xfrm>
            <a:off x="609600" y="2884517"/>
            <a:ext cx="7523020" cy="2308324"/>
          </a:xfrm>
          <a:prstGeom prst="rect">
            <a:avLst/>
          </a:prstGeom>
          <a:noFill/>
        </p:spPr>
        <p:txBody>
          <a:bodyPr wrap="square" rtlCol="0">
            <a:spAutoFit/>
          </a:bodyPr>
          <a:lstStyle/>
          <a:p>
            <a:r>
              <a:rPr lang="en-GB" sz="2400" b="1" dirty="0">
                <a:solidFill>
                  <a:srgbClr val="0000CC"/>
                </a:solidFill>
              </a:rPr>
              <a:t>Note:</a:t>
            </a:r>
          </a:p>
          <a:p>
            <a:endParaRPr lang="en-GB" sz="2400" b="1" dirty="0">
              <a:solidFill>
                <a:srgbClr val="0000CC"/>
              </a:solidFill>
            </a:endParaRPr>
          </a:p>
          <a:p>
            <a:r>
              <a:rPr lang="en-GB" sz="2400" dirty="0">
                <a:solidFill>
                  <a:srgbClr val="0000CC"/>
                </a:solidFill>
              </a:rPr>
              <a:t>Self-transcendence is a personality trait that involves the expansion of personal boundaries, including, potentially, experiencing spiritual ideas such as considering oneself an integral part of the universe.</a:t>
            </a:r>
            <a:endParaRPr lang="en-US" sz="2400" dirty="0">
              <a:solidFill>
                <a:srgbClr val="0000CC"/>
              </a:solidFill>
            </a:endParaRPr>
          </a:p>
        </p:txBody>
      </p:sp>
    </p:spTree>
    <p:extLst>
      <p:ext uri="{BB962C8B-B14F-4D97-AF65-F5344CB8AC3E}">
        <p14:creationId xmlns:p14="http://schemas.microsoft.com/office/powerpoint/2010/main" val="2438679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Customer Value – Value Pyramid</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198409"/>
            <a:ext cx="10972800" cy="3650682"/>
          </a:xfrm>
        </p:spPr>
        <p:txBody>
          <a:bodyPr>
            <a:normAutofit/>
          </a:bodyPr>
          <a:lstStyle/>
          <a:p>
            <a:pPr marL="0" indent="0">
              <a:buNone/>
            </a:pPr>
            <a:br>
              <a:rPr lang="en-US" b="1" dirty="0"/>
            </a:br>
            <a:br>
              <a:rPr lang="en-US" b="1" dirty="0"/>
            </a:br>
            <a:r>
              <a:rPr lang="en-US" b="1" dirty="0"/>
              <a:t>The Value Pyramid </a:t>
            </a:r>
          </a:p>
          <a:p>
            <a:pPr marL="0" indent="0">
              <a:buNone/>
            </a:pPr>
            <a:r>
              <a:rPr lang="en-US" sz="2000" dirty="0"/>
              <a:t>The more elements provided the greater customer</a:t>
            </a:r>
          </a:p>
          <a:p>
            <a:pPr marL="0" indent="0">
              <a:buNone/>
            </a:pPr>
            <a:r>
              <a:rPr lang="en-US" sz="2000" dirty="0"/>
              <a:t>loyalty there is leading to higher sustained revenue</a:t>
            </a:r>
          </a:p>
          <a:p>
            <a:pPr marL="0" indent="0">
              <a:buNone/>
            </a:pPr>
            <a:r>
              <a:rPr lang="en-US" sz="2000" dirty="0"/>
              <a:t>company growth.</a:t>
            </a:r>
          </a:p>
          <a:p>
            <a:pPr marL="0" indent="0">
              <a:buNone/>
            </a:pPr>
            <a:endParaRPr lang="en-US" b="1" dirty="0"/>
          </a:p>
          <a:p>
            <a:pPr marL="0" indent="0">
              <a:buNone/>
            </a:pPr>
            <a:endParaRPr lang="en-US" dirty="0"/>
          </a:p>
        </p:txBody>
      </p:sp>
      <p:pic>
        <p:nvPicPr>
          <p:cNvPr id="7" name="Picture 6">
            <a:extLst>
              <a:ext uri="{FF2B5EF4-FFF2-40B4-BE49-F238E27FC236}">
                <a16:creationId xmlns:a16="http://schemas.microsoft.com/office/drawing/2014/main" id="{07EC916A-53B4-8C44-9A0D-3113B07712EB}"/>
              </a:ext>
            </a:extLst>
          </p:cNvPr>
          <p:cNvPicPr>
            <a:picLocks noChangeAspect="1"/>
          </p:cNvPicPr>
          <p:nvPr/>
        </p:nvPicPr>
        <p:blipFill>
          <a:blip r:embed="rId3"/>
          <a:stretch>
            <a:fillRect/>
          </a:stretch>
        </p:blipFill>
        <p:spPr>
          <a:xfrm>
            <a:off x="6584992" y="1020857"/>
            <a:ext cx="3819772" cy="4392738"/>
          </a:xfrm>
          <a:prstGeom prst="rect">
            <a:avLst/>
          </a:prstGeom>
        </p:spPr>
      </p:pic>
      <p:sp>
        <p:nvSpPr>
          <p:cNvPr id="8" name="TextBox 7">
            <a:extLst>
              <a:ext uri="{FF2B5EF4-FFF2-40B4-BE49-F238E27FC236}">
                <a16:creationId xmlns:a16="http://schemas.microsoft.com/office/drawing/2014/main" id="{5C1DD25F-E4AB-EC44-BF0B-D5F60C8793FC}"/>
              </a:ext>
            </a:extLst>
          </p:cNvPr>
          <p:cNvSpPr txBox="1"/>
          <p:nvPr/>
        </p:nvSpPr>
        <p:spPr>
          <a:xfrm>
            <a:off x="9430851" y="5413595"/>
            <a:ext cx="2733441" cy="307777"/>
          </a:xfrm>
          <a:prstGeom prst="rect">
            <a:avLst/>
          </a:prstGeom>
          <a:noFill/>
        </p:spPr>
        <p:txBody>
          <a:bodyPr wrap="none" rtlCol="0">
            <a:spAutoFit/>
          </a:bodyPr>
          <a:lstStyle/>
          <a:p>
            <a:r>
              <a:rPr lang="en-GB" sz="1400" dirty="0"/>
              <a:t>(</a:t>
            </a:r>
            <a:r>
              <a:rPr lang="en-GB" sz="1400" dirty="0" err="1"/>
              <a:t>Almquist</a:t>
            </a:r>
            <a:r>
              <a:rPr lang="en-GB" sz="1400" dirty="0"/>
              <a:t>, Senior and Bloch, 2016)</a:t>
            </a:r>
            <a:endParaRPr lang="en-US" sz="1400" dirty="0"/>
          </a:p>
        </p:txBody>
      </p:sp>
    </p:spTree>
    <p:extLst>
      <p:ext uri="{BB962C8B-B14F-4D97-AF65-F5344CB8AC3E}">
        <p14:creationId xmlns:p14="http://schemas.microsoft.com/office/powerpoint/2010/main" val="3509567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Understanding the Customer Experience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3735832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Understanding the Customer Experience</a:t>
            </a:r>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2293673"/>
          </a:xfrm>
        </p:spPr>
        <p:txBody>
          <a:bodyPr>
            <a:normAutofit/>
          </a:bodyPr>
          <a:lstStyle/>
          <a:p>
            <a:pPr marL="0" indent="0">
              <a:buNone/>
            </a:pPr>
            <a:endParaRPr lang="en-GB" sz="1800" dirty="0"/>
          </a:p>
          <a:p>
            <a:pPr marL="0" indent="0">
              <a:buNone/>
            </a:pPr>
            <a:r>
              <a:rPr lang="en-GB" sz="1400" dirty="0"/>
              <a:t>Almquist, E., Senior, J. and Bloch, N., 2016. </a:t>
            </a:r>
            <a:r>
              <a:rPr lang="en-GB" sz="1400" i="1" dirty="0"/>
              <a:t>The 30 Elements Of Consumer Value: A Hierarchy</a:t>
            </a:r>
            <a:r>
              <a:rPr lang="en-GB" sz="1400" dirty="0"/>
              <a:t>. [online] Harvard Business Review. Available at: &lt;</a:t>
            </a:r>
            <a:r>
              <a:rPr lang="en-GB" sz="1400" b="0" i="0" dirty="0">
                <a:effectLst/>
              </a:rPr>
              <a:t> https://search-ebscohost-com.ezproxy.uwtsd.ac.uk/login.aspx?direct=true&amp;db=bth&amp;AN=117516203&amp;site=ehost-live </a:t>
            </a:r>
            <a:r>
              <a:rPr lang="en-GB" sz="1400" dirty="0"/>
              <a:t>&gt; [Accessed 13 May 2020].</a:t>
            </a:r>
          </a:p>
          <a:p>
            <a:pPr marL="0" indent="0">
              <a:buNone/>
            </a:pPr>
            <a:endParaRPr lang="en-GB" sz="1400" dirty="0"/>
          </a:p>
          <a:p>
            <a:pPr marL="0" indent="0">
              <a:buNone/>
            </a:pPr>
            <a:r>
              <a:rPr lang="en-GB" sz="1400" dirty="0"/>
              <a:t>Woodruff, R., 1997. Customer value: The next source for competitive advantage. </a:t>
            </a:r>
            <a:r>
              <a:rPr lang="en-GB" sz="1400" i="1" dirty="0"/>
              <a:t>Journal of the Academy of Marketing Science</a:t>
            </a:r>
            <a:r>
              <a:rPr lang="en-GB" sz="1400" dirty="0"/>
              <a:t>, [online] 25(2), pp.139-153. Available at: &lt;https://link.springer.com/article/10.1007/BF02894350&gt; [Accessed 13 May 2020].</a:t>
            </a:r>
            <a:endParaRPr lang="en-US" sz="1400" dirty="0"/>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Tree>
    <p:extLst>
      <p:ext uri="{BB962C8B-B14F-4D97-AF65-F5344CB8AC3E}">
        <p14:creationId xmlns:p14="http://schemas.microsoft.com/office/powerpoint/2010/main" val="16704742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5817</TotalTime>
  <Words>3185</Words>
  <Application>Microsoft Office PowerPoint</Application>
  <PresentationFormat>Widescreen</PresentationFormat>
  <Paragraphs>294</Paragraphs>
  <Slides>20</Slides>
  <Notes>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Arial</vt:lpstr>
      <vt:lpstr>Calibri</vt:lpstr>
      <vt:lpstr>Calibri Light</vt:lpstr>
      <vt:lpstr>Myriad Pro</vt:lpstr>
      <vt:lpstr>20140311PresentationUWTSDTemplate</vt:lpstr>
      <vt:lpstr>UWTSD 200 B</vt:lpstr>
      <vt:lpstr> BMSK5003 Understanding and Engaging in the Customer Experience  </vt:lpstr>
      <vt:lpstr>PowerPoint Presentation</vt:lpstr>
      <vt:lpstr>Understanding the Customer Experience</vt:lpstr>
      <vt:lpstr>Module Task Assessment</vt:lpstr>
      <vt:lpstr>Customer Value</vt:lpstr>
      <vt:lpstr>What is Customer Value</vt:lpstr>
      <vt:lpstr>What is Customer Value?</vt:lpstr>
      <vt:lpstr>What is Customer Value?</vt:lpstr>
      <vt:lpstr>Understanding the Customer Experience</vt:lpstr>
      <vt:lpstr>Creating Customer Value</vt:lpstr>
      <vt:lpstr>Creating Customer Value</vt:lpstr>
      <vt:lpstr>Measuring Customer Value (CV)</vt:lpstr>
      <vt:lpstr>Customer Value – 4 Categories</vt:lpstr>
      <vt:lpstr>The 4 Categories of Customer Value - Functional</vt:lpstr>
      <vt:lpstr>The 4 Categories of Customer Value - Emotional</vt:lpstr>
      <vt:lpstr>The 4 Categories of Customer Value – Life Changing</vt:lpstr>
      <vt:lpstr>The 4 Categories of Customer Value – Social Impact</vt:lpstr>
      <vt:lpstr>Customer Value – Value Pyramid</vt:lpstr>
      <vt:lpstr>Understanding the Customer Experience</vt:lpstr>
      <vt:lpstr>Understanding the Customer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 Davies</dc:creator>
  <cp:lastModifiedBy>Paul Tinkler</cp:lastModifiedBy>
  <cp:revision>65</cp:revision>
  <dcterms:created xsi:type="dcterms:W3CDTF">2020-05-11T13:19:44Z</dcterms:created>
  <dcterms:modified xsi:type="dcterms:W3CDTF">2021-06-01T18:36:32Z</dcterms:modified>
</cp:coreProperties>
</file>