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2"/>
  </p:notesMasterIdLst>
  <p:sldIdLst>
    <p:sldId id="256" r:id="rId5"/>
    <p:sldId id="285" r:id="rId6"/>
    <p:sldId id="259" r:id="rId7"/>
    <p:sldId id="282" r:id="rId8"/>
    <p:sldId id="257" r:id="rId9"/>
    <p:sldId id="258" r:id="rId10"/>
    <p:sldId id="276" r:id="rId11"/>
    <p:sldId id="278" r:id="rId12"/>
    <p:sldId id="279" r:id="rId13"/>
    <p:sldId id="260" r:id="rId14"/>
    <p:sldId id="275" r:id="rId15"/>
    <p:sldId id="262" r:id="rId16"/>
    <p:sldId id="261" r:id="rId17"/>
    <p:sldId id="280" r:id="rId18"/>
    <p:sldId id="263" r:id="rId19"/>
    <p:sldId id="286" r:id="rId20"/>
    <p:sldId id="287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25" autoAdjust="0"/>
    <p:restoredTop sz="94660"/>
  </p:normalViewPr>
  <p:slideViewPr>
    <p:cSldViewPr>
      <p:cViewPr varScale="1">
        <p:scale>
          <a:sx n="86" d="100"/>
          <a:sy n="86" d="100"/>
        </p:scale>
        <p:origin x="966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41656A-BAE4-4B2C-90F3-12A35BF4CABB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23272A-2118-46ED-BBDF-16407586D9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2850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1" dirty="0">
                <a:solidFill>
                  <a:srgbClr val="001D35"/>
                </a:solidFill>
                <a:effectLst/>
                <a:latin typeface="Google Sans"/>
              </a:rPr>
              <a:t>Decisions about what to teach can confer or deny power, and the disciplinary dimension of curriculum is important to consider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23272A-2118-46ED-BBDF-16407586D98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3353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23272A-2118-46ED-BBDF-16407586D98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9026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CC7B-E3EC-4FE3-95F9-EF020A3D6B09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84E86-AA4B-4758-A91C-12EAD7911C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CC7B-E3EC-4FE3-95F9-EF020A3D6B09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84E86-AA4B-4758-A91C-12EAD7911C3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CC7B-E3EC-4FE3-95F9-EF020A3D6B09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84E86-AA4B-4758-A91C-12EAD7911C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CC7B-E3EC-4FE3-95F9-EF020A3D6B09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84E86-AA4B-4758-A91C-12EAD7911C3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CC7B-E3EC-4FE3-95F9-EF020A3D6B09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84E86-AA4B-4758-A91C-12EAD7911C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CC7B-E3EC-4FE3-95F9-EF020A3D6B09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84E86-AA4B-4758-A91C-12EAD7911C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CC7B-E3EC-4FE3-95F9-EF020A3D6B09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84E86-AA4B-4758-A91C-12EAD7911C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CC7B-E3EC-4FE3-95F9-EF020A3D6B09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84E86-AA4B-4758-A91C-12EAD7911C37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CC7B-E3EC-4FE3-95F9-EF020A3D6B09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84E86-AA4B-4758-A91C-12EAD7911C37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CC7B-E3EC-4FE3-95F9-EF020A3D6B09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84E86-AA4B-4758-A91C-12EAD7911C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CCC7B-E3EC-4FE3-95F9-EF020A3D6B09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84E86-AA4B-4758-A91C-12EAD7911C37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8001" y="2160589"/>
            <a:ext cx="3138026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17477" y="2160590"/>
            <a:ext cx="3138026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120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682CCC7B-E3EC-4FE3-95F9-EF020A3D6B09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CA84E86-AA4B-4758-A91C-12EAD7911C37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ipartpanda.com/categories/school-children-writing-clipart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ebstockreview.net/explore/thinking-clipart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jectbritain.com/calendar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designing-your-curriculum/developing-a-vision-for-curriculum-design/#curriculum-design-and-the-four-purposes" TargetMode="External"/><Relationship Id="rId2" Type="http://schemas.openxmlformats.org/officeDocument/2006/relationships/hyperlink" Target="https://hwb.gov.wales/cwricwlwm-i-gymru/cynllunio-eich-cwricwlwm/datblygu-gweledigaeth-ar-gyfer-cynllunio-cwricwlwm/" TargetMode="Externa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curriculum-for-wales/introduction-to-curriculum-for-wales-guidanc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marL="182880" indent="0">
              <a:buNone/>
            </a:pPr>
            <a:r>
              <a:rPr lang="en-GB" dirty="0" err="1"/>
              <a:t>Astudiaethau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ac </a:t>
            </a:r>
            <a:r>
              <a:rPr lang="en-GB" dirty="0" err="1"/>
              <a:t>Asesu</a:t>
            </a:r>
            <a:br>
              <a:rPr lang="en-GB" dirty="0"/>
            </a:br>
            <a:r>
              <a:rPr lang="en-GB" dirty="0"/>
              <a:t>Curriculum &amp; Assessment Studies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Sesiwn</a:t>
            </a:r>
            <a:r>
              <a:rPr lang="en-GB" dirty="0"/>
              <a:t> 1: </a:t>
            </a: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modiwl</a:t>
            </a:r>
            <a:endParaRPr lang="en-GB" dirty="0"/>
          </a:p>
          <a:p>
            <a:r>
              <a:rPr lang="en-GB" dirty="0"/>
              <a:t>Session 1: Module Introduction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581128"/>
            <a:ext cx="8784976" cy="22768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21621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300" dirty="0" err="1"/>
              <a:t>Deilliannau</a:t>
            </a:r>
            <a:r>
              <a:rPr lang="en-GB" sz="3300" dirty="0"/>
              <a:t> </a:t>
            </a:r>
            <a:r>
              <a:rPr lang="en-GB" sz="3300" dirty="0" err="1"/>
              <a:t>Dysgu</a:t>
            </a:r>
            <a:br>
              <a:rPr lang="en-GB" sz="3300" dirty="0"/>
            </a:br>
            <a:r>
              <a:rPr lang="en-GB" sz="3300" dirty="0"/>
              <a:t>Learning Outcomes</a:t>
            </a:r>
            <a:br>
              <a:rPr lang="en-GB" sz="3300" dirty="0"/>
            </a:br>
            <a:endParaRPr lang="en-GB" sz="33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32040" y="3068960"/>
            <a:ext cx="3138026" cy="2910579"/>
          </a:xfrm>
        </p:spPr>
        <p:txBody>
          <a:bodyPr>
            <a:normAutofit lnSpcReduction="10000"/>
          </a:bodyPr>
          <a:lstStyle/>
          <a:p>
            <a:pPr marL="257175" indent="-257175" algn="just">
              <a:spcAft>
                <a:spcPts val="750"/>
              </a:spcAft>
              <a:buFont typeface="Symbol" panose="05050102010706020507" pitchFamily="18" charset="2"/>
              <a:buChar char=""/>
            </a:pPr>
            <a:r>
              <a:rPr lang="en-GB" sz="2100" dirty="0">
                <a:latin typeface="Arial" panose="020B0604020202020204" pitchFamily="34" charset="0"/>
                <a:ea typeface="Times New Roman" panose="02020603050405020304" pitchFamily="18" charset="0"/>
              </a:rPr>
              <a:t>Critically analyse the concepts related to curriculum and educational assessment theory and practice in extending conceptual understanding of education.</a:t>
            </a:r>
            <a:endParaRPr lang="en-GB" sz="21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5576" y="2996952"/>
            <a:ext cx="3138026" cy="2910580"/>
          </a:xfrm>
        </p:spPr>
        <p:txBody>
          <a:bodyPr>
            <a:normAutofit lnSpcReduction="10000"/>
          </a:bodyPr>
          <a:lstStyle/>
          <a:p>
            <a:pPr lvl="0" fontAlgn="base" hangingPunct="0"/>
            <a:r>
              <a:rPr lang="cy-GB" sz="2100" dirty="0"/>
              <a:t>Dadansoddi'n feirniadol y cysyniadau sy'n gysylltiedig â theori ac ymarfer asesu'r cwricwlwm ac addysgol wrth ymestyn dealltwriaeth gysyniadol o addysg.</a:t>
            </a:r>
          </a:p>
          <a:p>
            <a:pPr lvl="0" fontAlgn="base" hangingPunct="0"/>
            <a:endParaRPr lang="cy-GB" sz="2100" dirty="0"/>
          </a:p>
        </p:txBody>
      </p:sp>
    </p:spTree>
    <p:extLst>
      <p:ext uri="{BB962C8B-B14F-4D97-AF65-F5344CB8AC3E}">
        <p14:creationId xmlns:p14="http://schemas.microsoft.com/office/powerpoint/2010/main" val="3937129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300" dirty="0" err="1"/>
              <a:t>Deilliannau</a:t>
            </a:r>
            <a:r>
              <a:rPr lang="en-GB" sz="3300" dirty="0"/>
              <a:t> </a:t>
            </a:r>
            <a:r>
              <a:rPr lang="en-GB" sz="3300" dirty="0" err="1"/>
              <a:t>Dysgu</a:t>
            </a:r>
            <a:br>
              <a:rPr lang="en-GB" sz="3300" dirty="0"/>
            </a:br>
            <a:r>
              <a:rPr lang="en-GB" sz="3300" dirty="0"/>
              <a:t>Learning Outcomes</a:t>
            </a:r>
            <a:br>
              <a:rPr lang="en-GB" sz="3300" dirty="0"/>
            </a:br>
            <a:endParaRPr lang="en-GB" sz="33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4008" y="2924944"/>
            <a:ext cx="3672408" cy="3168352"/>
          </a:xfrm>
        </p:spPr>
        <p:txBody>
          <a:bodyPr>
            <a:normAutofit fontScale="92500" lnSpcReduction="20000"/>
          </a:bodyPr>
          <a:lstStyle/>
          <a:p>
            <a:pPr marL="257175" indent="-257175">
              <a:spcAft>
                <a:spcPts val="750"/>
              </a:spcAft>
              <a:buFont typeface="Symbol" panose="05050102010706020507" pitchFamily="18" charset="2"/>
              <a:buChar char=""/>
            </a:pP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</a:rPr>
              <a:t>Critically discuss and demonstrate critical awareness of philosophical, sociological, economic and professional factors associated with development &amp; implementation curriculum. </a:t>
            </a:r>
            <a:endParaRPr lang="en-GB" sz="2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 fontAlgn="base" hangingPunct="0"/>
            <a:endParaRPr lang="en-GB" sz="21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78006" y="2587628"/>
            <a:ext cx="3401905" cy="3361651"/>
          </a:xfrm>
        </p:spPr>
        <p:txBody>
          <a:bodyPr>
            <a:noAutofit/>
          </a:bodyPr>
          <a:lstStyle/>
          <a:p>
            <a:pPr lvl="0" fontAlgn="base" hangingPunct="0"/>
            <a:r>
              <a:rPr lang="cy-GB" dirty="0"/>
              <a:t>Trafod a dangos ymwybyddiaeth feirniadol o ffactorau athronyddol, cymdeithasegol, economaidd a phroffesiynol sy'n gysylltiedig â datblygu a chwricwlwm gweithredu.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8183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2BBF9B3-CB6E-4567-BE3E-5897C0ED6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Dysgu’r</a:t>
            </a:r>
            <a:r>
              <a:rPr lang="en-GB" dirty="0"/>
              <a:t> </a:t>
            </a:r>
            <a:r>
              <a:rPr lang="en-GB" dirty="0" err="1"/>
              <a:t>Modiwl</a:t>
            </a:r>
            <a:br>
              <a:rPr lang="en-GB" dirty="0"/>
            </a:br>
            <a:r>
              <a:rPr lang="en-GB" dirty="0"/>
              <a:t>Module Learning Outcomes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F8C9A3-A11B-4228-AC47-0A50A281B7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2889711"/>
            <a:ext cx="3744416" cy="3451225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cy-GB" sz="2800" dirty="0"/>
              <a:t>Dangos gwell dealltwriaeth o brif egwyddorion ac arferion asesu a gwerthuso o fewn cyd-destun addysgol a ddewiswyd.</a:t>
            </a:r>
            <a:endParaRPr lang="en-GB" sz="28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D7AC1CF-7202-4CAC-B693-ACC590B29138}"/>
              </a:ext>
            </a:extLst>
          </p:cNvPr>
          <p:cNvSpPr txBox="1">
            <a:spLocks/>
          </p:cNvSpPr>
          <p:nvPr/>
        </p:nvSpPr>
        <p:spPr>
          <a:xfrm>
            <a:off x="4427984" y="2460164"/>
            <a:ext cx="4184035" cy="388077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algn="just">
              <a:spcAft>
                <a:spcPts val="1000"/>
              </a:spcAft>
            </a:pPr>
            <a:endParaRPr lang="en-GB" sz="180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indent="-342900" algn="just">
              <a:spcAft>
                <a:spcPts val="1000"/>
              </a:spcAft>
              <a:buFont typeface="Symbol" pitchFamily="18" charset="2"/>
              <a:buChar char=""/>
            </a:pPr>
            <a:r>
              <a:rPr lang="en-GB" sz="2800">
                <a:latin typeface="Arial" panose="020B0604020202020204" pitchFamily="34" charset="0"/>
                <a:ea typeface="Times New Roman" panose="02020603050405020304" pitchFamily="18" charset="0"/>
              </a:rPr>
              <a:t>Demonstrate an enhanced understanding of the main principles and practices of assessment and evaluation within a chosen educational context. </a:t>
            </a:r>
            <a:endParaRPr lang="en-GB" sz="2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59108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20072" y="2852936"/>
            <a:ext cx="3016424" cy="3474720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To develop an initial awareness of the content of the module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lvl="0"/>
            <a:r>
              <a:rPr lang="en-GB" dirty="0"/>
              <a:t>To consider some milestones in curriculum development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5744" y="404664"/>
            <a:ext cx="6512511" cy="1143000"/>
          </a:xfrm>
        </p:spPr>
        <p:txBody>
          <a:bodyPr>
            <a:normAutofit fontScale="90000"/>
          </a:bodyPr>
          <a:lstStyle/>
          <a:p>
            <a:pPr marL="0" indent="0" algn="ctr">
              <a:buNone/>
            </a:pPr>
            <a:r>
              <a:rPr lang="en-GB" dirty="0" err="1"/>
              <a:t>Deilliannau’r</a:t>
            </a:r>
            <a:r>
              <a:rPr lang="en-GB" dirty="0"/>
              <a:t> </a:t>
            </a:r>
            <a:r>
              <a:rPr lang="en-GB" dirty="0" err="1"/>
              <a:t>Sesiwn</a:t>
            </a:r>
            <a:br>
              <a:rPr lang="en-GB" dirty="0"/>
            </a:br>
            <a:r>
              <a:rPr lang="en-GB" dirty="0"/>
              <a:t>Session Outcomes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36" y="4012353"/>
            <a:ext cx="2790541" cy="2341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8626300-6FED-4CC2-915D-60D8815831BA}"/>
              </a:ext>
            </a:extLst>
          </p:cNvPr>
          <p:cNvSpPr txBox="1">
            <a:spLocks/>
          </p:cNvSpPr>
          <p:nvPr/>
        </p:nvSpPr>
        <p:spPr>
          <a:xfrm>
            <a:off x="1907704" y="2852936"/>
            <a:ext cx="3016424" cy="347472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I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ymwybyddiaeth</a:t>
            </a:r>
            <a:r>
              <a:rPr lang="en-GB" dirty="0"/>
              <a:t> </a:t>
            </a:r>
            <a:r>
              <a:rPr lang="en-GB" dirty="0" err="1"/>
              <a:t>cychwynnol</a:t>
            </a:r>
            <a:r>
              <a:rPr lang="en-GB" dirty="0"/>
              <a:t> o </a:t>
            </a:r>
            <a:r>
              <a:rPr lang="en-GB" dirty="0" err="1"/>
              <a:t>gynnwys</a:t>
            </a:r>
            <a:r>
              <a:rPr lang="en-GB" dirty="0"/>
              <a:t> y </a:t>
            </a:r>
            <a:r>
              <a:rPr lang="en-GB" dirty="0" err="1"/>
              <a:t>modiwl</a:t>
            </a:r>
            <a:endParaRPr lang="en-GB" dirty="0"/>
          </a:p>
          <a:p>
            <a:pPr marL="0" indent="0">
              <a:buFont typeface="Symbol" pitchFamily="18" charset="2"/>
              <a:buNone/>
            </a:pPr>
            <a:r>
              <a:rPr lang="en-GB" dirty="0"/>
              <a:t> </a:t>
            </a:r>
          </a:p>
          <a:p>
            <a:r>
              <a:rPr lang="en-GB" dirty="0"/>
              <a:t>I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cerrig</a:t>
            </a:r>
            <a:r>
              <a:rPr lang="en-GB" dirty="0"/>
              <a:t> </a:t>
            </a:r>
            <a:r>
              <a:rPr lang="en-GB" dirty="0" err="1"/>
              <a:t>milltir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cwricwlwm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0276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860031" y="2276872"/>
            <a:ext cx="3924424" cy="345069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b="1" u="sng" dirty="0"/>
          </a:p>
          <a:p>
            <a:pPr marL="0" indent="0">
              <a:buNone/>
            </a:pPr>
            <a:r>
              <a:rPr lang="en-GB" sz="2000" b="1" dirty="0"/>
              <a:t>15 minute (+/- 10%) video presentation including lesson plan, resource and rationale</a:t>
            </a:r>
            <a:r>
              <a:rPr lang="en-GB" sz="2000" dirty="0"/>
              <a:t>– see assignment specification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0000"/>
                </a:solidFill>
              </a:rPr>
              <a:t>Look at an assignment template on Moodle/Teams</a:t>
            </a:r>
          </a:p>
          <a:p>
            <a:pPr marL="0" indent="0">
              <a:buNone/>
            </a:pPr>
            <a:r>
              <a:rPr lang="en-GB" sz="2000" dirty="0"/>
              <a:t>Any questions?</a:t>
            </a:r>
          </a:p>
          <a:p>
            <a:pPr marL="0" indent="0">
              <a:buNone/>
            </a:pPr>
            <a:endParaRPr lang="en-GB" sz="2000" b="1" u="sng" dirty="0"/>
          </a:p>
          <a:p>
            <a:pPr marL="0" indent="0">
              <a:buNone/>
            </a:pPr>
            <a:r>
              <a:rPr lang="en-GB" sz="2000" b="1" u="sng" dirty="0"/>
              <a:t>Submission by 23:59 on 18/01/2026</a:t>
            </a:r>
          </a:p>
          <a:p>
            <a:pPr marL="0" indent="0">
              <a:buNone/>
            </a:pPr>
            <a:r>
              <a:rPr lang="en-GB" sz="2000" b="1" u="sng" dirty="0"/>
              <a:t>Feedback post: 13/02/2026</a:t>
            </a:r>
            <a:endParaRPr lang="en-GB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99614" y="346865"/>
            <a:ext cx="8229600" cy="1252728"/>
          </a:xfrm>
        </p:spPr>
        <p:txBody>
          <a:bodyPr/>
          <a:lstStyle/>
          <a:p>
            <a:r>
              <a:rPr lang="en-GB" dirty="0" err="1"/>
              <a:t>Aseiniad</a:t>
            </a:r>
            <a:r>
              <a:rPr lang="en-GB" dirty="0"/>
              <a:t>/Assignment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781254F4-B46A-4916-9B2F-C3849D7F3090}"/>
              </a:ext>
            </a:extLst>
          </p:cNvPr>
          <p:cNvSpPr txBox="1">
            <a:spLocks/>
          </p:cNvSpPr>
          <p:nvPr/>
        </p:nvSpPr>
        <p:spPr>
          <a:xfrm>
            <a:off x="359545" y="2204864"/>
            <a:ext cx="3924424" cy="34506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endParaRPr lang="en-GB" b="1" u="sng" dirty="0"/>
          </a:p>
          <a:p>
            <a:pPr marL="0" indent="0">
              <a:buNone/>
            </a:pPr>
            <a:r>
              <a:rPr lang="en-GB" sz="2000" b="1" dirty="0" err="1"/>
              <a:t>Cyflwyniad</a:t>
            </a:r>
            <a:r>
              <a:rPr lang="en-GB" sz="2000" b="1" dirty="0"/>
              <a:t> </a:t>
            </a:r>
            <a:r>
              <a:rPr lang="en-GB" sz="2000" b="1" dirty="0" err="1"/>
              <a:t>fideo</a:t>
            </a:r>
            <a:r>
              <a:rPr lang="en-GB" sz="2000" b="1" dirty="0"/>
              <a:t> 15 </a:t>
            </a:r>
            <a:r>
              <a:rPr lang="en-GB" sz="2000" b="1" dirty="0" err="1"/>
              <a:t>munud</a:t>
            </a:r>
            <a:r>
              <a:rPr lang="en-GB" sz="2000" b="1" dirty="0"/>
              <a:t> (+/- 10%) </a:t>
            </a:r>
            <a:r>
              <a:rPr lang="en-GB" sz="2000" b="1" dirty="0" err="1"/>
              <a:t>yn</a:t>
            </a:r>
            <a:r>
              <a:rPr lang="en-GB" sz="2000" b="1" dirty="0"/>
              <a:t> </a:t>
            </a:r>
            <a:r>
              <a:rPr lang="en-GB" sz="2000" b="1" dirty="0" err="1"/>
              <a:t>cynnwys</a:t>
            </a:r>
            <a:r>
              <a:rPr lang="en-GB" sz="2000" b="1" dirty="0"/>
              <a:t> </a:t>
            </a:r>
            <a:r>
              <a:rPr lang="en-GB" sz="2000" b="1" dirty="0" err="1"/>
              <a:t>cynllun</a:t>
            </a:r>
            <a:r>
              <a:rPr lang="en-GB" sz="2000" b="1" dirty="0"/>
              <a:t> </a:t>
            </a:r>
            <a:r>
              <a:rPr lang="en-GB" sz="2000" b="1" dirty="0" err="1"/>
              <a:t>gwers</a:t>
            </a:r>
            <a:r>
              <a:rPr lang="en-GB" sz="2000" b="1" dirty="0"/>
              <a:t>, </a:t>
            </a:r>
            <a:r>
              <a:rPr lang="en-GB" sz="2000" b="1" dirty="0" err="1"/>
              <a:t>adnodd</a:t>
            </a:r>
            <a:r>
              <a:rPr lang="en-GB" sz="2000" b="1" dirty="0"/>
              <a:t> a rationale – </a:t>
            </a:r>
            <a:r>
              <a:rPr lang="en-GB" sz="2000" b="1" dirty="0" err="1"/>
              <a:t>g</a:t>
            </a:r>
            <a:r>
              <a:rPr lang="en-GB" sz="2000" dirty="0" err="1"/>
              <a:t>weler</a:t>
            </a:r>
            <a:r>
              <a:rPr lang="en-GB" sz="2000" dirty="0"/>
              <a:t> </a:t>
            </a:r>
            <a:r>
              <a:rPr lang="en-GB" sz="2000" dirty="0" err="1"/>
              <a:t>fanyleb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aseiniad</a:t>
            </a:r>
            <a:endParaRPr lang="en-GB" sz="2000" dirty="0"/>
          </a:p>
          <a:p>
            <a:pPr marL="0" indent="0">
              <a:buNone/>
            </a:pPr>
            <a:r>
              <a:rPr lang="en-GB" sz="2000" dirty="0" err="1">
                <a:solidFill>
                  <a:srgbClr val="FF0000"/>
                </a:solidFill>
              </a:rPr>
              <a:t>Edrychwch</a:t>
            </a:r>
            <a:r>
              <a:rPr lang="en-GB" sz="2000" dirty="0">
                <a:solidFill>
                  <a:srgbClr val="FF0000"/>
                </a:solidFill>
              </a:rPr>
              <a:t> </a:t>
            </a:r>
            <a:r>
              <a:rPr lang="en-GB" sz="2000" dirty="0" err="1">
                <a:solidFill>
                  <a:srgbClr val="FF0000"/>
                </a:solidFill>
              </a:rPr>
              <a:t>ar</a:t>
            </a:r>
            <a:r>
              <a:rPr lang="en-GB" sz="2000" dirty="0">
                <a:solidFill>
                  <a:srgbClr val="FF0000"/>
                </a:solidFill>
              </a:rPr>
              <a:t> </a:t>
            </a:r>
            <a:r>
              <a:rPr lang="en-GB" sz="2000" dirty="0" err="1">
                <a:solidFill>
                  <a:srgbClr val="FF0000"/>
                </a:solidFill>
              </a:rPr>
              <a:t>dempled</a:t>
            </a:r>
            <a:r>
              <a:rPr lang="en-GB" sz="2000" dirty="0">
                <a:solidFill>
                  <a:srgbClr val="FF0000"/>
                </a:solidFill>
              </a:rPr>
              <a:t> </a:t>
            </a:r>
            <a:r>
              <a:rPr lang="en-GB" sz="2000" dirty="0" err="1">
                <a:solidFill>
                  <a:srgbClr val="FF0000"/>
                </a:solidFill>
              </a:rPr>
              <a:t>aseiniad</a:t>
            </a:r>
            <a:r>
              <a:rPr lang="en-GB" sz="2000" dirty="0">
                <a:solidFill>
                  <a:srgbClr val="FF0000"/>
                </a:solidFill>
              </a:rPr>
              <a:t> </a:t>
            </a:r>
            <a:r>
              <a:rPr lang="en-GB" sz="2000" dirty="0" err="1">
                <a:solidFill>
                  <a:srgbClr val="FF0000"/>
                </a:solidFill>
              </a:rPr>
              <a:t>ar</a:t>
            </a:r>
            <a:r>
              <a:rPr lang="en-GB" sz="2000" dirty="0">
                <a:solidFill>
                  <a:srgbClr val="FF0000"/>
                </a:solidFill>
              </a:rPr>
              <a:t> Moodle/Teams</a:t>
            </a:r>
          </a:p>
          <a:p>
            <a:pPr marL="0" indent="0">
              <a:buNone/>
            </a:pPr>
            <a:r>
              <a:rPr lang="en-GB" sz="2000" dirty="0" err="1"/>
              <a:t>Unrhyw</a:t>
            </a:r>
            <a:r>
              <a:rPr lang="en-GB" sz="2000" dirty="0"/>
              <a:t> </a:t>
            </a:r>
            <a:r>
              <a:rPr lang="en-GB" sz="2000" dirty="0" err="1"/>
              <a:t>gwestiynau</a:t>
            </a:r>
            <a:r>
              <a:rPr lang="en-GB" sz="2000" dirty="0"/>
              <a:t>?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u="sng" dirty="0" err="1"/>
              <a:t>Cyflwyno</a:t>
            </a:r>
            <a:r>
              <a:rPr lang="en-GB" sz="2000" b="1" u="sng" dirty="0"/>
              <a:t> </a:t>
            </a:r>
            <a:r>
              <a:rPr lang="en-GB" sz="2000" b="1" u="sng" dirty="0" err="1"/>
              <a:t>erbyn</a:t>
            </a:r>
            <a:r>
              <a:rPr lang="en-GB" sz="2000" b="1" u="sng" dirty="0"/>
              <a:t>: 18/01/2026 @ 23:59</a:t>
            </a:r>
          </a:p>
          <a:p>
            <a:pPr marL="0" indent="0">
              <a:buNone/>
            </a:pPr>
            <a:r>
              <a:rPr lang="en-GB" sz="2000" b="1" u="sng" dirty="0" err="1"/>
              <a:t>Postio</a:t>
            </a:r>
            <a:r>
              <a:rPr lang="en-GB" sz="2000" b="1" u="sng" dirty="0"/>
              <a:t> </a:t>
            </a:r>
            <a:r>
              <a:rPr lang="en-GB" sz="2000" b="1" u="sng" dirty="0" err="1"/>
              <a:t>adborth</a:t>
            </a:r>
            <a:r>
              <a:rPr lang="en-GB" sz="2000" b="1" u="sng" dirty="0"/>
              <a:t>: 13/02/2026 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F8371846-302A-4E68-B5B7-23DDCE3DC0A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1067" y="476673"/>
            <a:ext cx="1426638" cy="1122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226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3506" y="565530"/>
            <a:ext cx="6447501" cy="9906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Gwers</a:t>
            </a:r>
            <a:r>
              <a:rPr lang="en-GB" dirty="0"/>
              <a:t> / Lesson Plan</a:t>
            </a:r>
            <a:br>
              <a:rPr lang="en-GB" dirty="0"/>
            </a:br>
            <a:endParaRPr lang="en-GB" dirty="0"/>
          </a:p>
        </p:txBody>
      </p:sp>
      <p:sp>
        <p:nvSpPr>
          <p:cNvPr id="5" name="Cloud Callout 4"/>
          <p:cNvSpPr/>
          <p:nvPr/>
        </p:nvSpPr>
        <p:spPr>
          <a:xfrm>
            <a:off x="4788024" y="2516678"/>
            <a:ext cx="2818015" cy="182464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What is a lesson plan and why is it important?</a:t>
            </a:r>
          </a:p>
        </p:txBody>
      </p:sp>
      <p:sp>
        <p:nvSpPr>
          <p:cNvPr id="6" name="Cloud Callout 5"/>
          <p:cNvSpPr/>
          <p:nvPr/>
        </p:nvSpPr>
        <p:spPr>
          <a:xfrm>
            <a:off x="883650" y="2181744"/>
            <a:ext cx="2818015" cy="182464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Beth </a:t>
            </a:r>
            <a:r>
              <a:rPr lang="en-GB" sz="1350" dirty="0" err="1"/>
              <a:t>yw</a:t>
            </a:r>
            <a:r>
              <a:rPr lang="en-GB" sz="1350" dirty="0"/>
              <a:t> </a:t>
            </a:r>
            <a:r>
              <a:rPr lang="en-GB" sz="1350" dirty="0" err="1"/>
              <a:t>cynllun</a:t>
            </a:r>
            <a:r>
              <a:rPr lang="en-GB" sz="1350" dirty="0"/>
              <a:t> </a:t>
            </a:r>
            <a:r>
              <a:rPr lang="en-GB" sz="1350" dirty="0" err="1"/>
              <a:t>gwers</a:t>
            </a:r>
            <a:r>
              <a:rPr lang="en-GB" sz="1350" dirty="0"/>
              <a:t> a </a:t>
            </a:r>
            <a:r>
              <a:rPr lang="en-GB" sz="1350" dirty="0" err="1"/>
              <a:t>beth</a:t>
            </a:r>
            <a:r>
              <a:rPr lang="en-GB" sz="1350" dirty="0"/>
              <a:t> </a:t>
            </a:r>
            <a:r>
              <a:rPr lang="en-GB" sz="1350" dirty="0" err="1"/>
              <a:t>yw</a:t>
            </a:r>
            <a:r>
              <a:rPr lang="en-GB" sz="1350" dirty="0"/>
              <a:t> </a:t>
            </a:r>
            <a:r>
              <a:rPr lang="en-GB" sz="1350" dirty="0" err="1"/>
              <a:t>ei</a:t>
            </a:r>
            <a:r>
              <a:rPr lang="en-GB" sz="1350" dirty="0"/>
              <a:t> </a:t>
            </a:r>
            <a:r>
              <a:rPr lang="en-GB" sz="1350" dirty="0" err="1"/>
              <a:t>bwysigrwydd</a:t>
            </a:r>
            <a:r>
              <a:rPr lang="en-GB" sz="1350" dirty="0"/>
              <a:t>?</a:t>
            </a:r>
          </a:p>
        </p:txBody>
      </p:sp>
      <p:sp>
        <p:nvSpPr>
          <p:cNvPr id="7" name="Cloud Callout 6"/>
          <p:cNvSpPr/>
          <p:nvPr/>
        </p:nvSpPr>
        <p:spPr>
          <a:xfrm>
            <a:off x="5292080" y="4472054"/>
            <a:ext cx="2818015" cy="182464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/>
              <a:t>Has anyone here had experience of writing or following a lesson plan?</a:t>
            </a:r>
          </a:p>
        </p:txBody>
      </p:sp>
      <p:sp>
        <p:nvSpPr>
          <p:cNvPr id="8" name="Cloud Callout 7"/>
          <p:cNvSpPr/>
          <p:nvPr/>
        </p:nvSpPr>
        <p:spPr>
          <a:xfrm>
            <a:off x="683568" y="4467826"/>
            <a:ext cx="2818015" cy="182464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 err="1"/>
              <a:t>Ydych</a:t>
            </a:r>
            <a:r>
              <a:rPr lang="en-GB" sz="1350" dirty="0"/>
              <a:t> chi </a:t>
            </a:r>
            <a:r>
              <a:rPr lang="en-GB" sz="1350" dirty="0" err="1"/>
              <a:t>wedi</a:t>
            </a:r>
            <a:r>
              <a:rPr lang="en-GB" sz="1350" dirty="0"/>
              <a:t> </a:t>
            </a:r>
            <a:r>
              <a:rPr lang="en-GB" sz="1350" dirty="0" err="1"/>
              <a:t>ysgrifennu</a:t>
            </a:r>
            <a:r>
              <a:rPr lang="en-GB" sz="1350" dirty="0"/>
              <a:t> </a:t>
            </a:r>
            <a:r>
              <a:rPr lang="en-GB" sz="1350" dirty="0" err="1"/>
              <a:t>neu</a:t>
            </a:r>
            <a:r>
              <a:rPr lang="en-GB" sz="1350" dirty="0"/>
              <a:t> </a:t>
            </a:r>
            <a:r>
              <a:rPr lang="en-GB" sz="1350" dirty="0" err="1"/>
              <a:t>ddilyn</a:t>
            </a:r>
            <a:r>
              <a:rPr lang="en-GB" sz="1350" dirty="0"/>
              <a:t> </a:t>
            </a:r>
            <a:r>
              <a:rPr lang="en-GB" sz="1350" dirty="0" err="1"/>
              <a:t>cynllun</a:t>
            </a:r>
            <a:r>
              <a:rPr lang="en-GB" sz="1350" dirty="0"/>
              <a:t> </a:t>
            </a:r>
            <a:r>
              <a:rPr lang="en-GB" sz="1350" dirty="0" err="1"/>
              <a:t>gwers</a:t>
            </a:r>
            <a:r>
              <a:rPr lang="en-GB" sz="135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7995018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50460" y="595119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Adnodd</a:t>
            </a:r>
            <a:r>
              <a:rPr lang="en-GB" dirty="0"/>
              <a:t> / Resource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3568" y="3212976"/>
            <a:ext cx="3138026" cy="3880772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0070C0"/>
                </a:solidFill>
              </a:rPr>
              <a:t>Bydd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angen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cynhyrchu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adnodd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perthnasol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fel</a:t>
            </a:r>
            <a:r>
              <a:rPr lang="en-GB" dirty="0">
                <a:solidFill>
                  <a:srgbClr val="0070C0"/>
                </a:solidFill>
              </a:rPr>
              <a:t> y </a:t>
            </a:r>
            <a:r>
              <a:rPr lang="en-GB" dirty="0" err="1">
                <a:solidFill>
                  <a:srgbClr val="0070C0"/>
                </a:solidFill>
              </a:rPr>
              <a:t>nodir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eich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cynllun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gwers</a:t>
            </a:r>
            <a:r>
              <a:rPr lang="en-GB" dirty="0">
                <a:solidFill>
                  <a:srgbClr val="0070C0"/>
                </a:solidFill>
              </a:rPr>
              <a:t> </a:t>
            </a:r>
          </a:p>
          <a:p>
            <a:r>
              <a:rPr lang="en-GB" dirty="0" err="1">
                <a:solidFill>
                  <a:srgbClr val="0070C0"/>
                </a:solidFill>
              </a:rPr>
              <a:t>Allwch</a:t>
            </a:r>
            <a:r>
              <a:rPr lang="en-GB" dirty="0">
                <a:solidFill>
                  <a:srgbClr val="0070C0"/>
                </a:solidFill>
              </a:rPr>
              <a:t> chi </a:t>
            </a:r>
            <a:r>
              <a:rPr lang="en-GB" dirty="0" err="1">
                <a:solidFill>
                  <a:srgbClr val="0070C0"/>
                </a:solidFill>
              </a:rPr>
              <a:t>feddwl</a:t>
            </a:r>
            <a:r>
              <a:rPr lang="en-GB" dirty="0">
                <a:solidFill>
                  <a:srgbClr val="0070C0"/>
                </a:solidFill>
              </a:rPr>
              <a:t> am </a:t>
            </a:r>
            <a:r>
              <a:rPr lang="en-GB" dirty="0" err="1">
                <a:solidFill>
                  <a:srgbClr val="0070C0"/>
                </a:solidFill>
              </a:rPr>
              <a:t>enghreifftiau</a:t>
            </a:r>
            <a:r>
              <a:rPr lang="en-GB" dirty="0">
                <a:solidFill>
                  <a:srgbClr val="0070C0"/>
                </a:solidFill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6016" y="3356992"/>
            <a:ext cx="3040523" cy="977285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You will be required to produce a relevant resource as noted in your  lesson plan</a:t>
            </a:r>
          </a:p>
          <a:p>
            <a:r>
              <a:rPr lang="en-GB" dirty="0">
                <a:solidFill>
                  <a:srgbClr val="0070C0"/>
                </a:solidFill>
              </a:rPr>
              <a:t>Can you think of examples?</a:t>
            </a:r>
          </a:p>
          <a:p>
            <a:endParaRPr lang="en-GB" sz="2100" dirty="0"/>
          </a:p>
        </p:txBody>
      </p:sp>
      <p:pic>
        <p:nvPicPr>
          <p:cNvPr id="6" name="Picture 5" descr="Shape, circle&#10;&#10;Description automatically generated">
            <a:extLst>
              <a:ext uri="{FF2B5EF4-FFF2-40B4-BE49-F238E27FC236}">
                <a16:creationId xmlns:a16="http://schemas.microsoft.com/office/drawing/2014/main" id="{BBEF7DCD-FBA1-44D1-9961-77390E71ED6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18511" y="595119"/>
            <a:ext cx="1187902" cy="1537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21193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6" descr="C:\Users\Dave\AppData\Local\Microsoft\Windows\Temporary Internet Files\Content.IE5\PKVYITXV\MP9004421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656889"/>
            <a:ext cx="972741" cy="13299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38609"/>
            <a:ext cx="8229600" cy="1252728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sz="4000" dirty="0" err="1"/>
              <a:t>Adnodd</a:t>
            </a:r>
            <a:r>
              <a:rPr lang="en-GB" sz="4000" dirty="0"/>
              <a:t> / Resource</a:t>
            </a:r>
            <a:br>
              <a:rPr lang="en-GB" sz="2400" dirty="0"/>
            </a:br>
            <a:endParaRPr lang="en-GB" sz="2400" i="1" dirty="0"/>
          </a:p>
        </p:txBody>
      </p:sp>
      <p:sp>
        <p:nvSpPr>
          <p:cNvPr id="16386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860035" y="2708920"/>
            <a:ext cx="3548225" cy="3770511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2000" dirty="0">
                <a:ea typeface="ＭＳ Ｐゴシック" panose="020B0600070205080204" pitchFamily="34" charset="-128"/>
              </a:rPr>
              <a:t>Look at the following example of a resource</a:t>
            </a:r>
          </a:p>
          <a:p>
            <a:pPr>
              <a:defRPr/>
            </a:pPr>
            <a:r>
              <a:rPr lang="en-GB" altLang="en-US" sz="2000" dirty="0">
                <a:ea typeface="ＭＳ Ｐゴシック" panose="020B0600070205080204" pitchFamily="34" charset="-128"/>
              </a:rPr>
              <a:t>Visit ‘Facts of the Day’ at </a:t>
            </a:r>
            <a:r>
              <a:rPr lang="en-GB" altLang="en-US" sz="2000" dirty="0">
                <a:ea typeface="ＭＳ Ｐゴシック" panose="020B0600070205080204" pitchFamily="34" charset="-128"/>
                <a:hlinkClick r:id="rId3"/>
              </a:rPr>
              <a:t>http://www.projectbritain.com/calendar/</a:t>
            </a:r>
            <a:r>
              <a:rPr lang="en-GB" altLang="en-US" sz="2000" dirty="0">
                <a:ea typeface="ＭＳ Ｐゴシック" panose="020B0600070205080204" pitchFamily="34" charset="-128"/>
              </a:rPr>
              <a:t> </a:t>
            </a:r>
          </a:p>
          <a:p>
            <a:pPr>
              <a:defRPr/>
            </a:pPr>
            <a:endParaRPr lang="en-GB" altLang="en-US" sz="1800" dirty="0">
              <a:ea typeface="ＭＳ Ｐゴシック" panose="020B0600070205080204" pitchFamily="34" charset="-128"/>
            </a:endParaRPr>
          </a:p>
          <a:p>
            <a:pPr>
              <a:defRPr/>
            </a:pPr>
            <a:r>
              <a:rPr lang="en-GB" altLang="en-US" sz="2000" dirty="0">
                <a:ea typeface="ＭＳ Ｐゴシック" panose="020B0600070205080204" pitchFamily="34" charset="-128"/>
              </a:rPr>
              <a:t>How does this resource encourage learning?</a:t>
            </a:r>
          </a:p>
          <a:p>
            <a:pPr>
              <a:defRPr/>
            </a:pPr>
            <a:r>
              <a:rPr lang="en-GB" altLang="en-US" sz="2000" dirty="0">
                <a:ea typeface="ＭＳ Ｐゴシック" panose="020B0600070205080204" pitchFamily="34" charset="-128"/>
              </a:rPr>
              <a:t>What skills / subjects are children learning here?</a:t>
            </a:r>
          </a:p>
          <a:p>
            <a:pPr>
              <a:defRPr/>
            </a:pPr>
            <a:endParaRPr lang="en-GB" altLang="en-US" sz="1200" dirty="0">
              <a:ea typeface="ＭＳ Ｐゴシック" panose="020B0600070205080204" pitchFamily="34" charset="-128"/>
            </a:endParaRPr>
          </a:p>
          <a:p>
            <a:pPr>
              <a:defRPr/>
            </a:pPr>
            <a:endParaRPr lang="en-US" altLang="en-US" sz="1500" i="1" dirty="0">
              <a:ea typeface="ＭＳ Ｐゴシック" pitchFamily="34" charset="-128"/>
            </a:endParaRPr>
          </a:p>
        </p:txBody>
      </p:sp>
      <p:sp>
        <p:nvSpPr>
          <p:cNvPr id="1638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632815" y="2708919"/>
            <a:ext cx="3651151" cy="3770511"/>
          </a:xfrm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2000" dirty="0" err="1">
                <a:ea typeface="ＭＳ Ｐゴシック" pitchFamily="34" charset="-128"/>
              </a:rPr>
              <a:t>Edrychwch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ar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yr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adnodd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canlynol</a:t>
            </a:r>
            <a:endParaRPr lang="en-GB" altLang="en-US" sz="2000" dirty="0">
              <a:ea typeface="ＭＳ Ｐゴシック" pitchFamily="34" charset="-128"/>
            </a:endParaRP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altLang="en-US" sz="2000" dirty="0">
                <a:ea typeface="ＭＳ Ｐゴシック" pitchFamily="34" charset="-128"/>
              </a:rPr>
              <a:t> “Facts of the Day” </a:t>
            </a:r>
            <a:r>
              <a:rPr lang="en-GB" altLang="en-US" sz="2000" dirty="0" err="1">
                <a:ea typeface="ＭＳ Ｐゴシック" pitchFamily="34" charset="-128"/>
              </a:rPr>
              <a:t>ar</a:t>
            </a:r>
            <a:r>
              <a:rPr lang="en-GB" altLang="en-US" sz="2000" dirty="0">
                <a:ea typeface="ＭＳ Ｐゴシック" pitchFamily="34" charset="-128"/>
              </a:rPr>
              <a:t> y </a:t>
            </a:r>
            <a:r>
              <a:rPr lang="en-GB" altLang="en-US" sz="2000" dirty="0" err="1">
                <a:ea typeface="ＭＳ Ｐゴシック" pitchFamily="34" charset="-128"/>
              </a:rPr>
              <a:t>wefan</a:t>
            </a:r>
            <a:r>
              <a:rPr lang="en-GB" altLang="en-US" sz="2000" dirty="0">
                <a:ea typeface="ＭＳ Ｐゴシック" pitchFamily="34" charset="-128"/>
              </a:rPr>
              <a:t>:</a:t>
            </a:r>
          </a:p>
          <a:p>
            <a:pPr marL="82153" indent="0">
              <a:buNone/>
              <a:defRPr/>
            </a:pPr>
            <a:r>
              <a:rPr lang="en-GB" altLang="en-US" sz="2000" dirty="0">
                <a:ea typeface="ＭＳ Ｐゴシック" pitchFamily="34" charset="-128"/>
                <a:hlinkClick r:id="rId3"/>
              </a:rPr>
              <a:t>http://www.projectbritain.com/calendar/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</a:p>
          <a:p>
            <a:pPr marL="82153" indent="0">
              <a:buNone/>
              <a:defRPr/>
            </a:pPr>
            <a:endParaRPr lang="en-GB" altLang="en-US" sz="2000" dirty="0">
              <a:ea typeface="ＭＳ Ｐゴシック" pitchFamily="34" charset="-128"/>
            </a:endParaRPr>
          </a:p>
          <a:p>
            <a:pPr>
              <a:defRPr/>
            </a:pPr>
            <a:r>
              <a:rPr lang="en-US" altLang="en-US" sz="2000" dirty="0">
                <a:ea typeface="ＭＳ Ｐゴシック" pitchFamily="34" charset="-128"/>
              </a:rPr>
              <a:t>Sut </a:t>
            </a:r>
            <a:r>
              <a:rPr lang="en-US" altLang="en-US" sz="2000" dirty="0" err="1">
                <a:ea typeface="ＭＳ Ｐゴシック" pitchFamily="34" charset="-128"/>
              </a:rPr>
              <a:t>mae’r</a:t>
            </a:r>
            <a:r>
              <a:rPr lang="en-US" altLang="en-US" sz="2000" dirty="0">
                <a:ea typeface="ＭＳ Ｐゴシック" pitchFamily="34" charset="-128"/>
              </a:rPr>
              <a:t> </a:t>
            </a:r>
            <a:r>
              <a:rPr lang="en-US" altLang="en-US" sz="2000" dirty="0" err="1">
                <a:ea typeface="ＭＳ Ｐゴシック" pitchFamily="34" charset="-128"/>
              </a:rPr>
              <a:t>adnodd</a:t>
            </a:r>
            <a:r>
              <a:rPr lang="en-US" altLang="en-US" sz="2000" dirty="0">
                <a:ea typeface="ＭＳ Ｐゴシック" pitchFamily="34" charset="-128"/>
              </a:rPr>
              <a:t> </a:t>
            </a:r>
            <a:r>
              <a:rPr lang="en-US" altLang="en-US" sz="2000" dirty="0" err="1">
                <a:ea typeface="ＭＳ Ｐゴシック" pitchFamily="34" charset="-128"/>
              </a:rPr>
              <a:t>yma</a:t>
            </a:r>
            <a:r>
              <a:rPr lang="en-US" altLang="en-US" sz="2000" dirty="0">
                <a:ea typeface="ＭＳ Ｐゴシック" pitchFamily="34" charset="-128"/>
              </a:rPr>
              <a:t> </a:t>
            </a:r>
            <a:r>
              <a:rPr lang="en-US" altLang="en-US" sz="2000" dirty="0" err="1">
                <a:ea typeface="ＭＳ Ｐゴシック" pitchFamily="34" charset="-128"/>
              </a:rPr>
              <a:t>yn</a:t>
            </a:r>
            <a:r>
              <a:rPr lang="en-US" altLang="en-US" sz="2000" dirty="0">
                <a:ea typeface="ＭＳ Ｐゴシック" pitchFamily="34" charset="-128"/>
              </a:rPr>
              <a:t> </a:t>
            </a:r>
            <a:r>
              <a:rPr lang="en-US" altLang="en-US" sz="2000" dirty="0" err="1">
                <a:ea typeface="ＭＳ Ｐゴシック" pitchFamily="34" charset="-128"/>
              </a:rPr>
              <a:t>annog</a:t>
            </a:r>
            <a:r>
              <a:rPr lang="en-US" altLang="en-US" sz="2000" dirty="0">
                <a:ea typeface="ＭＳ Ｐゴシック" pitchFamily="34" charset="-128"/>
              </a:rPr>
              <a:t> </a:t>
            </a:r>
            <a:r>
              <a:rPr lang="en-US" altLang="en-US" sz="2000" dirty="0" err="1">
                <a:ea typeface="ＭＳ Ｐゴシック" pitchFamily="34" charset="-128"/>
              </a:rPr>
              <a:t>dysgu</a:t>
            </a:r>
            <a:r>
              <a:rPr lang="en-US" altLang="en-US" sz="2000" dirty="0">
                <a:ea typeface="ＭＳ Ｐゴシック" pitchFamily="34" charset="-128"/>
              </a:rPr>
              <a:t>?</a:t>
            </a:r>
          </a:p>
          <a:p>
            <a:pPr>
              <a:defRPr/>
            </a:pPr>
            <a:r>
              <a:rPr lang="en-GB" altLang="en-US" sz="2000" dirty="0">
                <a:ea typeface="ＭＳ Ｐゴシック" pitchFamily="34" charset="-128"/>
              </a:rPr>
              <a:t>Pa </a:t>
            </a:r>
            <a:r>
              <a:rPr lang="en-GB" altLang="en-US" sz="2000" dirty="0" err="1">
                <a:ea typeface="ＭＳ Ｐゴシック" pitchFamily="34" charset="-128"/>
              </a:rPr>
              <a:t>sgiliau</a:t>
            </a:r>
            <a:r>
              <a:rPr lang="en-GB" altLang="en-US" sz="2000" dirty="0">
                <a:ea typeface="ＭＳ Ｐゴシック" pitchFamily="34" charset="-128"/>
              </a:rPr>
              <a:t> / </a:t>
            </a:r>
            <a:r>
              <a:rPr lang="en-GB" altLang="en-US" sz="2000" dirty="0" err="1">
                <a:ea typeface="ＭＳ Ｐゴシック" pitchFamily="34" charset="-128"/>
              </a:rPr>
              <a:t>testunau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mae’r</a:t>
            </a:r>
            <a:r>
              <a:rPr lang="en-GB" altLang="en-US" sz="2000" dirty="0">
                <a:ea typeface="ＭＳ Ｐゴシック" pitchFamily="34" charset="-128"/>
              </a:rPr>
              <a:t> plant </a:t>
            </a:r>
            <a:r>
              <a:rPr lang="en-GB" altLang="en-US" sz="2000" dirty="0" err="1">
                <a:ea typeface="ＭＳ Ｐゴシック" pitchFamily="34" charset="-128"/>
              </a:rPr>
              <a:t>yn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dysgu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yma</a:t>
            </a:r>
            <a:r>
              <a:rPr lang="en-GB" altLang="en-US" sz="2000" dirty="0">
                <a:ea typeface="ＭＳ Ｐゴシック" pitchFamily="34" charset="-128"/>
              </a:rPr>
              <a:t>?</a:t>
            </a:r>
          </a:p>
          <a:p>
            <a:pPr>
              <a:defRPr/>
            </a:pPr>
            <a:endParaRPr lang="en-US" altLang="en-US" sz="1500" i="1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12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506075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99992" y="2636912"/>
            <a:ext cx="4356472" cy="36667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 curriculum is …………………</a:t>
            </a:r>
          </a:p>
          <a:p>
            <a:pPr marL="0" indent="0">
              <a:buNone/>
            </a:pPr>
            <a:endParaRPr lang="en-GB" dirty="0"/>
          </a:p>
          <a:p>
            <a:pPr marL="457200" indent="-457200">
              <a:buAutoNum type="arabicPeriod"/>
            </a:pPr>
            <a:r>
              <a:rPr lang="en-GB" dirty="0"/>
              <a:t>Finish the sentence above</a:t>
            </a:r>
          </a:p>
          <a:p>
            <a:pPr marL="457200" indent="-457200">
              <a:buAutoNum type="arabicPeriod"/>
            </a:pPr>
            <a:r>
              <a:rPr lang="en-GB" dirty="0"/>
              <a:t>Share responses with partner</a:t>
            </a:r>
          </a:p>
          <a:p>
            <a:pPr marL="457200" indent="-457200">
              <a:buAutoNum type="arabicPeriod"/>
            </a:pPr>
            <a:r>
              <a:rPr lang="en-GB" dirty="0"/>
              <a:t>Share responses with group</a:t>
            </a:r>
          </a:p>
          <a:p>
            <a:pPr marL="457200" indent="-457200">
              <a:buAutoNum type="arabicPeriod"/>
            </a:pPr>
            <a:r>
              <a:rPr lang="en-GB" dirty="0"/>
              <a:t>Explore similarities and differences in your statements</a:t>
            </a:r>
          </a:p>
          <a:p>
            <a:pPr marL="457200" indent="-457200">
              <a:buAutoNum type="arabicPeriod"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/ Task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620688"/>
            <a:ext cx="1587688" cy="15890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62EE7653-6E23-4C8F-9DE3-16161748245C}"/>
              </a:ext>
            </a:extLst>
          </p:cNvPr>
          <p:cNvSpPr txBox="1">
            <a:spLocks/>
          </p:cNvSpPr>
          <p:nvPr/>
        </p:nvSpPr>
        <p:spPr>
          <a:xfrm>
            <a:off x="470230" y="2564904"/>
            <a:ext cx="3813738" cy="3450696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sz="2800" dirty="0" err="1"/>
              <a:t>Cwricwlwm</a:t>
            </a:r>
            <a:r>
              <a:rPr lang="en-GB" sz="2800" dirty="0"/>
              <a:t> </a:t>
            </a:r>
            <a:r>
              <a:rPr lang="en-GB" sz="2800" dirty="0" err="1"/>
              <a:t>yw</a:t>
            </a:r>
            <a:r>
              <a:rPr lang="en-GB" sz="2800" dirty="0"/>
              <a:t> …………….</a:t>
            </a:r>
          </a:p>
          <a:p>
            <a:pPr marL="0" indent="0">
              <a:buFont typeface="Symbol" pitchFamily="18" charset="2"/>
              <a:buNone/>
            </a:pPr>
            <a:endParaRPr lang="en-GB" dirty="0"/>
          </a:p>
          <a:p>
            <a:pPr marL="0" indent="0">
              <a:buFont typeface="Symbol" pitchFamily="18" charset="2"/>
              <a:buNone/>
            </a:pPr>
            <a:endParaRPr lang="en-GB" sz="2800" dirty="0"/>
          </a:p>
          <a:p>
            <a:pPr marL="457200" indent="-457200">
              <a:buFont typeface="Symbol" pitchFamily="18" charset="2"/>
              <a:buAutoNum type="arabicPeriod"/>
            </a:pPr>
            <a:r>
              <a:rPr lang="en-GB" sz="2800" dirty="0" err="1"/>
              <a:t>Cwblhewch</a:t>
            </a:r>
            <a:r>
              <a:rPr lang="en-GB" sz="2800" dirty="0"/>
              <a:t> y </a:t>
            </a:r>
            <a:r>
              <a:rPr lang="en-GB" sz="2800" dirty="0" err="1"/>
              <a:t>frawddeg</a:t>
            </a:r>
            <a:r>
              <a:rPr lang="en-GB" sz="2800" dirty="0"/>
              <a:t> </a:t>
            </a:r>
            <a:r>
              <a:rPr lang="en-GB" sz="2800" dirty="0" err="1"/>
              <a:t>uchod</a:t>
            </a:r>
            <a:endParaRPr lang="en-GB" sz="2800" dirty="0"/>
          </a:p>
          <a:p>
            <a:pPr marL="457200" indent="-457200">
              <a:buFont typeface="Symbol" pitchFamily="18" charset="2"/>
              <a:buAutoNum type="arabicPeriod"/>
            </a:pPr>
            <a:r>
              <a:rPr lang="en-GB" sz="2800" dirty="0" err="1"/>
              <a:t>Rhannwch</a:t>
            </a:r>
            <a:r>
              <a:rPr lang="en-GB" sz="2800" dirty="0"/>
              <a:t> </a:t>
            </a:r>
            <a:r>
              <a:rPr lang="en-GB" sz="2800" dirty="0" err="1"/>
              <a:t>ymatebion</a:t>
            </a:r>
            <a:r>
              <a:rPr lang="en-GB" sz="2800" dirty="0"/>
              <a:t> gyda </a:t>
            </a:r>
            <a:r>
              <a:rPr lang="en-GB" sz="2800" dirty="0" err="1"/>
              <a:t>phartner</a:t>
            </a:r>
            <a:endParaRPr lang="en-GB" sz="2800" dirty="0"/>
          </a:p>
          <a:p>
            <a:pPr marL="457200" indent="-457200">
              <a:buFont typeface="Symbol" pitchFamily="18" charset="2"/>
              <a:buAutoNum type="arabicPeriod"/>
            </a:pPr>
            <a:r>
              <a:rPr lang="en-GB" sz="2800" dirty="0" err="1"/>
              <a:t>Rhannwch</a:t>
            </a:r>
            <a:r>
              <a:rPr lang="en-GB" sz="2800" dirty="0"/>
              <a:t> </a:t>
            </a:r>
            <a:r>
              <a:rPr lang="en-GB" sz="2800" dirty="0" err="1"/>
              <a:t>ymatebion</a:t>
            </a:r>
            <a:r>
              <a:rPr lang="en-GB" sz="2800" dirty="0"/>
              <a:t> </a:t>
            </a:r>
            <a:r>
              <a:rPr lang="en-GB" sz="2800" dirty="0" err="1"/>
              <a:t>gyda’r</a:t>
            </a:r>
            <a:r>
              <a:rPr lang="en-GB" sz="2800" dirty="0"/>
              <a:t> </a:t>
            </a:r>
            <a:r>
              <a:rPr lang="en-GB" sz="2800" dirty="0" err="1"/>
              <a:t>grŵp</a:t>
            </a:r>
            <a:endParaRPr lang="en-GB" sz="2800" dirty="0"/>
          </a:p>
          <a:p>
            <a:pPr marL="457200" indent="-457200">
              <a:buFont typeface="Symbol" pitchFamily="18" charset="2"/>
              <a:buAutoNum type="arabicPeriod"/>
            </a:pPr>
            <a:r>
              <a:rPr lang="en-GB" sz="2800" dirty="0" err="1"/>
              <a:t>Ymchwiliwch</a:t>
            </a:r>
            <a:r>
              <a:rPr lang="en-GB" sz="2800" dirty="0"/>
              <a:t> </a:t>
            </a:r>
            <a:r>
              <a:rPr lang="en-GB" sz="2800" dirty="0" err="1"/>
              <a:t>I’r</a:t>
            </a:r>
            <a:r>
              <a:rPr lang="en-GB" sz="2800" dirty="0"/>
              <a:t> </a:t>
            </a:r>
            <a:r>
              <a:rPr lang="en-GB" sz="2800" dirty="0" err="1"/>
              <a:t>hyn</a:t>
            </a:r>
            <a:r>
              <a:rPr lang="en-GB" sz="2800" dirty="0"/>
              <a:t> </a:t>
            </a:r>
            <a:r>
              <a:rPr lang="en-GB" sz="2800" dirty="0" err="1"/>
              <a:t>sy’n</a:t>
            </a:r>
            <a:r>
              <a:rPr lang="en-GB" sz="2800" dirty="0"/>
              <a:t> </a:t>
            </a:r>
            <a:r>
              <a:rPr lang="en-GB" sz="2800" dirty="0" err="1"/>
              <a:t>debyg</a:t>
            </a:r>
            <a:r>
              <a:rPr lang="en-GB" sz="2800" dirty="0"/>
              <a:t> ac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wahanol</a:t>
            </a:r>
            <a:r>
              <a:rPr lang="en-GB" sz="2800" dirty="0"/>
              <a:t> am </a:t>
            </a:r>
            <a:r>
              <a:rPr lang="en-GB" sz="2800" dirty="0" err="1"/>
              <a:t>eich</a:t>
            </a:r>
            <a:r>
              <a:rPr lang="en-GB" sz="2800" dirty="0"/>
              <a:t> </a:t>
            </a:r>
            <a:r>
              <a:rPr lang="en-GB" sz="2800" dirty="0" err="1"/>
              <a:t>datganiadau</a:t>
            </a:r>
            <a:endParaRPr lang="en-GB" sz="2800" dirty="0"/>
          </a:p>
          <a:p>
            <a:pPr marL="457200" indent="-457200">
              <a:buFont typeface="Symbol" pitchFamily="18" charset="2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36292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861378" y="2791679"/>
            <a:ext cx="3825422" cy="345069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Assessment is ………………</a:t>
            </a:r>
          </a:p>
          <a:p>
            <a:pPr marL="0" indent="0">
              <a:buNone/>
            </a:pPr>
            <a:endParaRPr lang="en-GB" dirty="0"/>
          </a:p>
          <a:p>
            <a:pPr marL="457200" indent="-457200">
              <a:buAutoNum type="arabicPeriod"/>
            </a:pPr>
            <a:r>
              <a:rPr lang="en-GB" dirty="0"/>
              <a:t>Finish the sentence above</a:t>
            </a:r>
          </a:p>
          <a:p>
            <a:pPr marL="457200" indent="-457200">
              <a:buAutoNum type="arabicPeriod"/>
            </a:pPr>
            <a:r>
              <a:rPr lang="en-GB" dirty="0"/>
              <a:t>Share responses with partner</a:t>
            </a:r>
          </a:p>
          <a:p>
            <a:pPr marL="457200" indent="-457200">
              <a:buAutoNum type="arabicPeriod"/>
            </a:pPr>
            <a:r>
              <a:rPr lang="en-GB" dirty="0"/>
              <a:t>Share responses with group</a:t>
            </a:r>
          </a:p>
          <a:p>
            <a:pPr marL="457200" indent="-457200">
              <a:buAutoNum type="arabicPeriod"/>
            </a:pPr>
            <a:r>
              <a:rPr lang="en-GB" dirty="0"/>
              <a:t>Explore similarities and differences in your statements</a:t>
            </a:r>
          </a:p>
          <a:p>
            <a:pPr marL="457200" indent="-457200">
              <a:buAutoNum type="arabicPeriod"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0328" y="260648"/>
            <a:ext cx="8229600" cy="1252728"/>
          </a:xfrm>
        </p:spPr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/ Task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620688"/>
            <a:ext cx="1587688" cy="15890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6C9B1295-0B91-477F-A1B5-ED3B91501BA8}"/>
              </a:ext>
            </a:extLst>
          </p:cNvPr>
          <p:cNvSpPr txBox="1">
            <a:spLocks/>
          </p:cNvSpPr>
          <p:nvPr/>
        </p:nvSpPr>
        <p:spPr>
          <a:xfrm>
            <a:off x="611560" y="2791679"/>
            <a:ext cx="3825422" cy="34506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dirty="0" err="1"/>
              <a:t>Asesiad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……………………</a:t>
            </a:r>
          </a:p>
          <a:p>
            <a:pPr marL="0" indent="0">
              <a:buFont typeface="Symbol" pitchFamily="18" charset="2"/>
              <a:buNone/>
            </a:pPr>
            <a:endParaRPr lang="en-GB" dirty="0"/>
          </a:p>
          <a:p>
            <a:pPr marL="457200" indent="-457200">
              <a:buFont typeface="Symbol" pitchFamily="18" charset="2"/>
              <a:buAutoNum type="arabicPeriod"/>
            </a:pPr>
            <a:r>
              <a:rPr lang="en-GB" sz="2400" dirty="0" err="1"/>
              <a:t>Cwblhewch</a:t>
            </a:r>
            <a:r>
              <a:rPr lang="en-GB" sz="2400" dirty="0"/>
              <a:t> y </a:t>
            </a:r>
            <a:r>
              <a:rPr lang="en-GB" sz="2400" dirty="0" err="1"/>
              <a:t>frawddeg</a:t>
            </a:r>
            <a:r>
              <a:rPr lang="en-GB" sz="2400" dirty="0"/>
              <a:t> </a:t>
            </a:r>
            <a:r>
              <a:rPr lang="en-GB" sz="2400" dirty="0" err="1"/>
              <a:t>uchod</a:t>
            </a:r>
            <a:endParaRPr lang="en-GB" sz="2400" dirty="0"/>
          </a:p>
          <a:p>
            <a:pPr marL="457200" indent="-457200">
              <a:buFont typeface="Symbol" pitchFamily="18" charset="2"/>
              <a:buAutoNum type="arabicPeriod"/>
            </a:pPr>
            <a:r>
              <a:rPr lang="en-GB" sz="2400" dirty="0" err="1"/>
              <a:t>Rhannwch</a:t>
            </a:r>
            <a:r>
              <a:rPr lang="en-GB" sz="2400" dirty="0"/>
              <a:t> </a:t>
            </a:r>
            <a:r>
              <a:rPr lang="en-GB" sz="2400" dirty="0" err="1"/>
              <a:t>ymatebion</a:t>
            </a:r>
            <a:r>
              <a:rPr lang="en-GB" sz="2400" dirty="0"/>
              <a:t> gyda </a:t>
            </a:r>
            <a:r>
              <a:rPr lang="en-GB" sz="2400" dirty="0" err="1"/>
              <a:t>phartner</a:t>
            </a:r>
            <a:endParaRPr lang="en-GB" sz="2400" dirty="0"/>
          </a:p>
          <a:p>
            <a:pPr marL="457200" indent="-457200">
              <a:buFont typeface="Symbol" pitchFamily="18" charset="2"/>
              <a:buAutoNum type="arabicPeriod"/>
            </a:pPr>
            <a:r>
              <a:rPr lang="en-GB" sz="2400" dirty="0" err="1"/>
              <a:t>Rhannwch</a:t>
            </a:r>
            <a:r>
              <a:rPr lang="en-GB" sz="2400" dirty="0"/>
              <a:t> </a:t>
            </a:r>
            <a:r>
              <a:rPr lang="en-GB" sz="2400" dirty="0" err="1"/>
              <a:t>ymatebion</a:t>
            </a:r>
            <a:r>
              <a:rPr lang="en-GB" sz="2400" dirty="0"/>
              <a:t> </a:t>
            </a:r>
            <a:r>
              <a:rPr lang="en-GB" sz="2400" dirty="0" err="1"/>
              <a:t>gyda’r</a:t>
            </a:r>
            <a:r>
              <a:rPr lang="en-GB" sz="2400" dirty="0"/>
              <a:t> </a:t>
            </a:r>
            <a:r>
              <a:rPr lang="en-GB" sz="2400" dirty="0" err="1"/>
              <a:t>grŵp</a:t>
            </a:r>
            <a:endParaRPr lang="en-GB" sz="2400" dirty="0"/>
          </a:p>
          <a:p>
            <a:pPr marL="457200" indent="-457200">
              <a:buFont typeface="Symbol" pitchFamily="18" charset="2"/>
              <a:buAutoNum type="arabicPeriod"/>
            </a:pPr>
            <a:r>
              <a:rPr lang="en-GB" sz="2400" dirty="0" err="1"/>
              <a:t>Ymchwiliwch</a:t>
            </a:r>
            <a:r>
              <a:rPr lang="en-GB" sz="2400" dirty="0"/>
              <a:t> </a:t>
            </a:r>
            <a:r>
              <a:rPr lang="en-GB" sz="2400" dirty="0" err="1"/>
              <a:t>I’r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debyg</a:t>
            </a:r>
            <a:r>
              <a:rPr lang="en-GB" sz="2400" dirty="0"/>
              <a:t> ac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wahanol</a:t>
            </a:r>
            <a:r>
              <a:rPr lang="en-GB" sz="2400" dirty="0"/>
              <a:t> am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datganiadau</a:t>
            </a:r>
            <a:endParaRPr lang="en-GB" sz="2400" dirty="0"/>
          </a:p>
          <a:p>
            <a:pPr marL="457200" indent="-457200">
              <a:buFont typeface="Symbol" pitchFamily="18" charset="2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89498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16016" y="2675467"/>
            <a:ext cx="4032448" cy="345069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 programme of study</a:t>
            </a:r>
          </a:p>
          <a:p>
            <a:r>
              <a:rPr lang="en-GB" dirty="0"/>
              <a:t>Content</a:t>
            </a:r>
          </a:p>
          <a:p>
            <a:r>
              <a:rPr lang="en-GB" dirty="0"/>
              <a:t>A series of experiences for students</a:t>
            </a:r>
          </a:p>
          <a:p>
            <a:r>
              <a:rPr lang="en-GB" dirty="0"/>
              <a:t>A set of subjects</a:t>
            </a:r>
          </a:p>
          <a:p>
            <a:r>
              <a:rPr lang="en-GB" dirty="0"/>
              <a:t>A set of materials</a:t>
            </a:r>
          </a:p>
          <a:p>
            <a:r>
              <a:rPr lang="en-GB" dirty="0"/>
              <a:t>Course content</a:t>
            </a:r>
          </a:p>
          <a:p>
            <a:r>
              <a:rPr lang="en-GB" dirty="0"/>
              <a:t>Everything taught in a school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Oliva (2009)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… </a:t>
            </a:r>
            <a:br>
              <a:rPr lang="en-GB" dirty="0"/>
            </a:br>
            <a:r>
              <a:rPr lang="en-GB" dirty="0"/>
              <a:t>A curriculum is …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80596707-FC15-4C58-BDFC-E3FEB3CD4F66}"/>
              </a:ext>
            </a:extLst>
          </p:cNvPr>
          <p:cNvSpPr txBox="1">
            <a:spLocks/>
          </p:cNvSpPr>
          <p:nvPr/>
        </p:nvSpPr>
        <p:spPr>
          <a:xfrm>
            <a:off x="539552" y="2852936"/>
            <a:ext cx="4032448" cy="34506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Rhaglen</a:t>
            </a:r>
            <a:r>
              <a:rPr lang="en-GB" dirty="0"/>
              <a:t> </a:t>
            </a:r>
            <a:r>
              <a:rPr lang="en-GB" dirty="0" err="1"/>
              <a:t>astudio</a:t>
            </a:r>
            <a:endParaRPr lang="en-GB" dirty="0"/>
          </a:p>
          <a:p>
            <a:r>
              <a:rPr lang="en-GB" dirty="0" err="1"/>
              <a:t>Cynnwys</a:t>
            </a:r>
            <a:endParaRPr lang="en-GB" dirty="0"/>
          </a:p>
          <a:p>
            <a:r>
              <a:rPr lang="en-GB" dirty="0" err="1"/>
              <a:t>Cyfres</a:t>
            </a:r>
            <a:r>
              <a:rPr lang="en-GB" dirty="0"/>
              <a:t> o </a:t>
            </a:r>
            <a:r>
              <a:rPr lang="en-GB" dirty="0" err="1"/>
              <a:t>brodiadau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fyfyrwyr</a:t>
            </a:r>
            <a:endParaRPr lang="en-GB" dirty="0"/>
          </a:p>
          <a:p>
            <a:r>
              <a:rPr lang="en-GB" dirty="0"/>
              <a:t>Set o </a:t>
            </a:r>
            <a:r>
              <a:rPr lang="en-GB" dirty="0" err="1"/>
              <a:t>bynciau</a:t>
            </a:r>
            <a:endParaRPr lang="en-GB" dirty="0"/>
          </a:p>
          <a:p>
            <a:r>
              <a:rPr lang="en-GB" dirty="0"/>
              <a:t>Set o </a:t>
            </a:r>
            <a:r>
              <a:rPr lang="en-GB" dirty="0" err="1"/>
              <a:t>ddeunyddiau</a:t>
            </a:r>
            <a:endParaRPr lang="en-GB" dirty="0"/>
          </a:p>
          <a:p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cwrs</a:t>
            </a:r>
            <a:endParaRPr lang="en-GB" dirty="0"/>
          </a:p>
          <a:p>
            <a:r>
              <a:rPr lang="en-GB" dirty="0" err="1"/>
              <a:t>Popeth</a:t>
            </a:r>
            <a:r>
              <a:rPr lang="en-GB" dirty="0"/>
              <a:t> a </a:t>
            </a:r>
            <a:r>
              <a:rPr lang="en-GB" dirty="0" err="1"/>
              <a:t>ddysgir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ysgol</a:t>
            </a:r>
            <a:endParaRPr lang="en-GB" dirty="0"/>
          </a:p>
          <a:p>
            <a:pPr marL="0" indent="0">
              <a:buFont typeface="Symbol" pitchFamily="18" charset="2"/>
              <a:buNone/>
            </a:pPr>
            <a:r>
              <a:rPr lang="en-GB" dirty="0"/>
              <a:t>                                                                          Oliva (2009)</a:t>
            </a:r>
          </a:p>
        </p:txBody>
      </p:sp>
    </p:spTree>
    <p:extLst>
      <p:ext uri="{BB962C8B-B14F-4D97-AF65-F5344CB8AC3E}">
        <p14:creationId xmlns:p14="http://schemas.microsoft.com/office/powerpoint/2010/main" val="37893468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99389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Curriculum is a package of ideas,  together with the manner in which it is delivered (its pedagogy).</a:t>
            </a:r>
          </a:p>
          <a:p>
            <a:pPr>
              <a:buNone/>
            </a:pPr>
            <a:r>
              <a:rPr lang="en-GB" dirty="0"/>
              <a:t>                                                                  (Matheson, 2015)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The Curriculum is the totality of the experiences the pupil has as a result of the provision made.</a:t>
            </a:r>
          </a:p>
          <a:p>
            <a:pPr>
              <a:buNone/>
            </a:pPr>
            <a:r>
              <a:rPr lang="en-GB" dirty="0"/>
              <a:t>                                                                             (Kelly, 2015)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Curriculum is the questioning of authority and the searching for complex views of human situations. (Matheson, 2015)</a:t>
            </a:r>
            <a:endParaRPr lang="en-US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… </a:t>
            </a:r>
            <a:br>
              <a:rPr lang="en-GB" dirty="0"/>
            </a:br>
            <a:r>
              <a:rPr lang="en-GB" dirty="0"/>
              <a:t>A curriculum is …</a:t>
            </a:r>
          </a:p>
        </p:txBody>
      </p:sp>
    </p:spTree>
    <p:extLst>
      <p:ext uri="{BB962C8B-B14F-4D97-AF65-F5344CB8AC3E}">
        <p14:creationId xmlns:p14="http://schemas.microsoft.com/office/powerpoint/2010/main" val="29690945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435280" cy="1252728"/>
          </a:xfrm>
        </p:spPr>
        <p:txBody>
          <a:bodyPr>
            <a:noAutofit/>
          </a:bodyPr>
          <a:lstStyle/>
          <a:p>
            <a:pPr algn="l"/>
            <a:r>
              <a:rPr lang="en-GB" sz="3600" dirty="0" err="1"/>
              <a:t>Ond</a:t>
            </a:r>
            <a:r>
              <a:rPr lang="en-GB" sz="3600" dirty="0"/>
              <a:t> </a:t>
            </a:r>
            <a:r>
              <a:rPr lang="en-GB" sz="3600" dirty="0" err="1"/>
              <a:t>mae’r</a:t>
            </a:r>
            <a:r>
              <a:rPr lang="en-GB" sz="3600" dirty="0"/>
              <a:t> </a:t>
            </a:r>
            <a:r>
              <a:rPr lang="en-GB" sz="3600" dirty="0" err="1"/>
              <a:t>cwricwlwm</a:t>
            </a:r>
            <a:r>
              <a:rPr lang="en-GB" sz="3600" dirty="0"/>
              <a:t> </a:t>
            </a:r>
            <a:r>
              <a:rPr lang="en-GB" sz="3600" dirty="0" err="1"/>
              <a:t>llawer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fwy</a:t>
            </a:r>
            <a:r>
              <a:rPr lang="en-GB" sz="3600" dirty="0"/>
              <a:t>…</a:t>
            </a:r>
            <a:br>
              <a:rPr lang="en-GB" sz="3600" dirty="0"/>
            </a:br>
            <a:r>
              <a:rPr lang="en-GB" sz="3600" dirty="0"/>
              <a:t>But the curriculum is much bigger…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8024" y="2783477"/>
            <a:ext cx="3852416" cy="370586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u="sng" dirty="0"/>
              <a:t>Task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your group you will be given one of the headings:</a:t>
            </a:r>
          </a:p>
          <a:p>
            <a:r>
              <a:rPr lang="en-GB" dirty="0"/>
              <a:t>Total curriculum</a:t>
            </a:r>
          </a:p>
          <a:p>
            <a:r>
              <a:rPr lang="en-GB" dirty="0"/>
              <a:t>Hidden curriculum</a:t>
            </a:r>
          </a:p>
          <a:p>
            <a:r>
              <a:rPr lang="en-GB" dirty="0"/>
              <a:t>Planned and the received curriculum </a:t>
            </a:r>
          </a:p>
          <a:p>
            <a:pPr marL="0" indent="0">
              <a:buNone/>
            </a:pPr>
            <a:endParaRPr lang="en-GB" b="1" u="sng" dirty="0"/>
          </a:p>
          <a:p>
            <a:pPr marL="0" indent="0">
              <a:buNone/>
            </a:pPr>
            <a:r>
              <a:rPr lang="en-GB" dirty="0"/>
              <a:t>- Feedback</a:t>
            </a:r>
          </a:p>
          <a:p>
            <a:pPr>
              <a:buFontTx/>
              <a:buChar char="-"/>
            </a:pPr>
            <a:r>
              <a:rPr lang="en-GB" dirty="0"/>
              <a:t>Provide examples</a:t>
            </a:r>
          </a:p>
          <a:p>
            <a:pPr>
              <a:buFontTx/>
              <a:buChar char="-"/>
            </a:pPr>
            <a:r>
              <a:rPr lang="en-GB" dirty="0"/>
              <a:t>Remember to note your sources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9081E9D-CD7E-48AB-851E-C10C24AF7AD6}"/>
              </a:ext>
            </a:extLst>
          </p:cNvPr>
          <p:cNvSpPr txBox="1">
            <a:spLocks/>
          </p:cNvSpPr>
          <p:nvPr/>
        </p:nvSpPr>
        <p:spPr>
          <a:xfrm>
            <a:off x="467544" y="2675466"/>
            <a:ext cx="3852416" cy="3921885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u="sng" dirty="0" err="1"/>
              <a:t>Tasg</a:t>
            </a:r>
            <a:endParaRPr lang="en-GB" u="sng" dirty="0"/>
          </a:p>
          <a:p>
            <a:pPr marL="0" indent="0">
              <a:buFont typeface="Symbol" pitchFamily="18" charset="2"/>
              <a:buNone/>
            </a:pPr>
            <a:endParaRPr lang="en-GB" dirty="0"/>
          </a:p>
          <a:p>
            <a:pPr marL="0" indent="0">
              <a:buFont typeface="Symbol" pitchFamily="18" charset="2"/>
              <a:buNone/>
            </a:pP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derbyn</a:t>
            </a:r>
            <a:r>
              <a:rPr lang="en-GB" dirty="0"/>
              <a:t> un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teitlau</a:t>
            </a:r>
            <a:r>
              <a:rPr lang="en-GB" dirty="0"/>
              <a:t> </a:t>
            </a:r>
            <a:r>
              <a:rPr lang="en-GB" dirty="0" err="1"/>
              <a:t>isod</a:t>
            </a:r>
            <a:r>
              <a:rPr lang="en-GB" dirty="0"/>
              <a:t>:</a:t>
            </a:r>
          </a:p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cyfan</a:t>
            </a:r>
            <a:endParaRPr lang="en-GB" dirty="0"/>
          </a:p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cudd</a:t>
            </a:r>
            <a:endParaRPr lang="en-GB" dirty="0"/>
          </a:p>
          <a:p>
            <a:r>
              <a:rPr lang="en-GB" dirty="0" err="1"/>
              <a:t>Cwricwlwm</a:t>
            </a:r>
            <a:r>
              <a:rPr lang="en-GB" dirty="0"/>
              <a:t> a </a:t>
            </a:r>
            <a:r>
              <a:rPr lang="en-GB" dirty="0" err="1"/>
              <a:t>gynllunir</a:t>
            </a:r>
            <a:r>
              <a:rPr lang="en-GB" dirty="0"/>
              <a:t> ac a </a:t>
            </a:r>
            <a:r>
              <a:rPr lang="en-GB" dirty="0" err="1"/>
              <a:t>dderbynnir</a:t>
            </a:r>
            <a:endParaRPr lang="en-GB" dirty="0"/>
          </a:p>
          <a:p>
            <a:pPr marL="0" indent="0">
              <a:buFont typeface="Symbol" pitchFamily="18" charset="2"/>
              <a:buNone/>
            </a:pPr>
            <a:endParaRPr lang="en-GB" b="1" u="sng" dirty="0"/>
          </a:p>
          <a:p>
            <a:pPr marL="0" indent="0">
              <a:buFont typeface="Symbol" pitchFamily="18" charset="2"/>
              <a:buNone/>
            </a:pPr>
            <a:r>
              <a:rPr lang="en-GB" dirty="0"/>
              <a:t>-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hyn</a:t>
            </a:r>
            <a:endParaRPr lang="en-GB" dirty="0"/>
          </a:p>
          <a:p>
            <a:pPr>
              <a:buFontTx/>
              <a:buChar char="-"/>
            </a:pPr>
            <a:r>
              <a:rPr lang="en-GB" dirty="0" err="1"/>
              <a:t>Rhowch</a:t>
            </a:r>
            <a:r>
              <a:rPr lang="en-GB" dirty="0"/>
              <a:t> </a:t>
            </a:r>
            <a:r>
              <a:rPr lang="en-GB" dirty="0" err="1"/>
              <a:t>esiamplau</a:t>
            </a:r>
            <a:endParaRPr lang="en-GB" dirty="0"/>
          </a:p>
          <a:p>
            <a:pPr>
              <a:buFontTx/>
              <a:buChar char="-"/>
            </a:pPr>
            <a:r>
              <a:rPr lang="en-GB" dirty="0" err="1"/>
              <a:t>Cofiwch</a:t>
            </a:r>
            <a:r>
              <a:rPr lang="en-GB" dirty="0"/>
              <a:t> nodi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ffynonellau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97653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94496" y="2640897"/>
            <a:ext cx="3924424" cy="3993893"/>
          </a:xfrm>
        </p:spPr>
        <p:txBody>
          <a:bodyPr>
            <a:normAutofit fontScale="40000" lnSpcReduction="20000"/>
          </a:bodyPr>
          <a:lstStyle/>
          <a:p>
            <a:pPr marL="0" indent="0" algn="ctr">
              <a:buNone/>
            </a:pPr>
            <a:r>
              <a:rPr lang="en-GB" sz="3000" b="1" dirty="0">
                <a:solidFill>
                  <a:schemeClr val="tx1"/>
                </a:solidFill>
              </a:rPr>
              <a:t>‘Praxis’ = ‘theoretically informed practice’ or ‘critically informed practice’  - what does this mean?</a:t>
            </a:r>
          </a:p>
          <a:p>
            <a:pPr marL="0" indent="0">
              <a:buNone/>
            </a:pPr>
            <a:endParaRPr lang="en-GB" sz="3000" dirty="0">
              <a:solidFill>
                <a:schemeClr val="tx1"/>
              </a:solidFill>
            </a:endParaRPr>
          </a:p>
          <a:p>
            <a:pPr algn="l" fontAlgn="base"/>
            <a:r>
              <a:rPr lang="en-GB" sz="3000" b="1" i="0" dirty="0">
                <a:solidFill>
                  <a:schemeClr val="tx1"/>
                </a:solidFill>
                <a:effectLst/>
              </a:rPr>
              <a:t>Using evidence and expertise</a:t>
            </a:r>
          </a:p>
          <a:p>
            <a:pPr algn="l" fontAlgn="base"/>
            <a:r>
              <a:rPr lang="en-GB" sz="3000" b="0" i="0" dirty="0">
                <a:solidFill>
                  <a:schemeClr val="tx1"/>
                </a:solidFill>
                <a:effectLst/>
              </a:rPr>
              <a:t>Learning and teaching should be informed by sound evidence and expertise. This should include: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000" b="0" i="0" dirty="0">
                <a:solidFill>
                  <a:schemeClr val="tx1"/>
                </a:solidFill>
                <a:effectLst/>
              </a:rPr>
              <a:t>disciplinary-specific expertise which will become increasingly relevant in developing a curriculum as learners progress; the guidance promotes inter-disciplinary approaches but also recognises the importance that disciplinary-specific expertise plays in that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000" b="0" i="0" dirty="0">
                <a:solidFill>
                  <a:schemeClr val="tx1"/>
                </a:solidFill>
                <a:effectLst/>
              </a:rPr>
              <a:t>understanding from high-quality educational research and evidence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000" b="0" i="0" dirty="0">
                <a:solidFill>
                  <a:schemeClr val="tx1"/>
                </a:solidFill>
                <a:effectLst/>
              </a:rPr>
              <a:t>relevant information about learners and their communities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000" b="0" i="0" dirty="0">
                <a:solidFill>
                  <a:schemeClr val="tx1"/>
                </a:solidFill>
                <a:effectLst/>
              </a:rPr>
              <a:t>learning from professional inquiry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000" b="0" i="0" dirty="0">
                <a:solidFill>
                  <a:schemeClr val="tx1"/>
                </a:solidFill>
                <a:effectLst/>
              </a:rPr>
              <a:t>evidence and expertise shared through local, cluster, regional and national networks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000" b="0" i="0" dirty="0">
                <a:solidFill>
                  <a:schemeClr val="tx1"/>
                </a:solidFill>
                <a:effectLst/>
              </a:rPr>
              <a:t>partnership with further and higher education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000" b="0" i="0" dirty="0">
                <a:solidFill>
                  <a:schemeClr val="tx1"/>
                </a:solidFill>
                <a:effectLst/>
              </a:rPr>
              <a:t>professional learning</a:t>
            </a:r>
          </a:p>
          <a:p>
            <a:pPr marL="0" indent="0">
              <a:buNone/>
            </a:pPr>
            <a:endParaRPr lang="en-GB" sz="3400" dirty="0">
              <a:solidFill>
                <a:schemeClr val="tx1"/>
              </a:solidFill>
            </a:endParaRPr>
          </a:p>
          <a:p>
            <a:pPr algn="r">
              <a:buNone/>
            </a:pPr>
            <a:r>
              <a:rPr lang="en-GB" sz="3400" dirty="0">
                <a:solidFill>
                  <a:schemeClr val="tx1"/>
                </a:solidFill>
              </a:rPr>
              <a:t>W.G. (2022)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pracsis</a:t>
            </a:r>
            <a:r>
              <a:rPr lang="en-GB" dirty="0"/>
              <a:t> </a:t>
            </a:r>
            <a:r>
              <a:rPr lang="en-GB" sz="900" dirty="0"/>
              <a:t>(Kelly, 2009)</a:t>
            </a:r>
            <a:br>
              <a:rPr lang="en-GB" dirty="0"/>
            </a:br>
            <a:r>
              <a:rPr lang="en-GB" dirty="0"/>
              <a:t>Curriculum as praxis </a:t>
            </a:r>
            <a:r>
              <a:rPr lang="en-GB" sz="1100" dirty="0"/>
              <a:t>(Kelly 2009)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8B92369C-0962-4897-8CA1-1B27E4C25CE9}"/>
              </a:ext>
            </a:extLst>
          </p:cNvPr>
          <p:cNvSpPr txBox="1">
            <a:spLocks/>
          </p:cNvSpPr>
          <p:nvPr/>
        </p:nvSpPr>
        <p:spPr>
          <a:xfrm>
            <a:off x="251520" y="2708920"/>
            <a:ext cx="4320480" cy="4392488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base">
              <a:buNone/>
            </a:pPr>
            <a:r>
              <a:rPr lang="en-GB" sz="4300" b="1" dirty="0"/>
              <a:t>‘</a:t>
            </a:r>
            <a:r>
              <a:rPr lang="en-GB" sz="4800" b="1" dirty="0">
                <a:solidFill>
                  <a:schemeClr val="tx1"/>
                </a:solidFill>
              </a:rPr>
              <a:t>Praxis’ = ‘theoretically informed practice’ neu ‘critically informed practice’  - </a:t>
            </a:r>
            <a:r>
              <a:rPr lang="en-GB" sz="4800" b="1" dirty="0" err="1">
                <a:solidFill>
                  <a:schemeClr val="tx1"/>
                </a:solidFill>
              </a:rPr>
              <a:t>beth</a:t>
            </a:r>
            <a:r>
              <a:rPr lang="en-GB" sz="4800" b="1" dirty="0">
                <a:solidFill>
                  <a:schemeClr val="tx1"/>
                </a:solidFill>
              </a:rPr>
              <a:t> </a:t>
            </a:r>
            <a:r>
              <a:rPr lang="en-GB" sz="4800" b="1" dirty="0" err="1">
                <a:solidFill>
                  <a:schemeClr val="tx1"/>
                </a:solidFill>
              </a:rPr>
              <a:t>mae</a:t>
            </a:r>
            <a:r>
              <a:rPr lang="en-GB" sz="4800" b="1" dirty="0">
                <a:solidFill>
                  <a:schemeClr val="tx1"/>
                </a:solidFill>
              </a:rPr>
              <a:t> </a:t>
            </a:r>
            <a:r>
              <a:rPr lang="en-GB" sz="4800" b="1" dirty="0" err="1">
                <a:solidFill>
                  <a:schemeClr val="tx1"/>
                </a:solidFill>
              </a:rPr>
              <a:t>hyn</a:t>
            </a:r>
            <a:r>
              <a:rPr lang="en-GB" sz="4800" b="1" dirty="0">
                <a:solidFill>
                  <a:schemeClr val="tx1"/>
                </a:solidFill>
              </a:rPr>
              <a:t> </a:t>
            </a:r>
            <a:r>
              <a:rPr lang="en-GB" sz="4800" b="1" dirty="0" err="1">
                <a:solidFill>
                  <a:schemeClr val="tx1"/>
                </a:solidFill>
              </a:rPr>
              <a:t>yn</a:t>
            </a:r>
            <a:r>
              <a:rPr lang="en-GB" sz="4800" b="1" dirty="0">
                <a:solidFill>
                  <a:schemeClr val="tx1"/>
                </a:solidFill>
              </a:rPr>
              <a:t> </a:t>
            </a:r>
            <a:r>
              <a:rPr lang="en-GB" sz="4800" b="1" dirty="0" err="1">
                <a:solidFill>
                  <a:schemeClr val="tx1"/>
                </a:solidFill>
              </a:rPr>
              <a:t>feddwl</a:t>
            </a:r>
            <a:r>
              <a:rPr lang="en-GB" sz="4800" b="1" dirty="0">
                <a:solidFill>
                  <a:schemeClr val="tx1"/>
                </a:solidFill>
              </a:rPr>
              <a:t>?</a:t>
            </a:r>
          </a:p>
          <a:p>
            <a:pPr marL="0" indent="0" algn="l" fontAlgn="base">
              <a:buNone/>
            </a:pPr>
            <a:endParaRPr lang="en-GB" sz="4800" b="1" i="0" dirty="0">
              <a:solidFill>
                <a:srgbClr val="1F1F1F"/>
              </a:solidFill>
              <a:effectLst/>
            </a:endParaRPr>
          </a:p>
          <a:p>
            <a:pPr algn="l" fontAlgn="base"/>
            <a:r>
              <a:rPr lang="en-GB" sz="4800" b="1" i="0" dirty="0" err="1">
                <a:solidFill>
                  <a:srgbClr val="1F1F1F"/>
                </a:solidFill>
                <a:effectLst/>
              </a:rPr>
              <a:t>Defnyddio</a:t>
            </a:r>
            <a:r>
              <a:rPr lang="en-GB" sz="4800" b="1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1" i="0" dirty="0" err="1">
                <a:solidFill>
                  <a:srgbClr val="1F1F1F"/>
                </a:solidFill>
                <a:effectLst/>
              </a:rPr>
              <a:t>tystiolaeth</a:t>
            </a:r>
            <a:r>
              <a:rPr lang="en-GB" sz="4800" b="1" i="0" dirty="0">
                <a:solidFill>
                  <a:srgbClr val="1F1F1F"/>
                </a:solidFill>
                <a:effectLst/>
              </a:rPr>
              <a:t> ac </a:t>
            </a:r>
            <a:r>
              <a:rPr lang="en-GB" sz="4800" b="1" i="0" dirty="0" err="1">
                <a:solidFill>
                  <a:srgbClr val="1F1F1F"/>
                </a:solidFill>
                <a:effectLst/>
              </a:rPr>
              <a:t>arbenigedd</a:t>
            </a:r>
            <a:endParaRPr lang="en-GB" sz="4800" b="1" i="0" dirty="0">
              <a:solidFill>
                <a:srgbClr val="1F1F1F"/>
              </a:solidFill>
              <a:effectLst/>
            </a:endParaRPr>
          </a:p>
          <a:p>
            <a:pPr algn="l" fontAlgn="base"/>
            <a:r>
              <a:rPr lang="en-GB" sz="4800" b="0" i="0" dirty="0" err="1">
                <a:solidFill>
                  <a:srgbClr val="1F1F1F"/>
                </a:solidFill>
                <a:effectLst/>
              </a:rPr>
              <a:t>Dylai'r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dysgu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ac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addysgu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gael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eu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llywio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gan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dystiolaeth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ac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arbenigedd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cadarn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.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Dylai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hyn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gynnwys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: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4800" b="0" i="0" dirty="0" err="1">
                <a:solidFill>
                  <a:srgbClr val="1F1F1F"/>
                </a:solidFill>
                <a:effectLst/>
              </a:rPr>
              <a:t>arbenigedd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sy'n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benodol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i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ddisgyblaeth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, a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ddaw'n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gynyddol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berthnasol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wrth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ddatblygu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cwricwlwm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wrth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i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ddysgwyr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wneud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cynnydd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.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Mae'r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canllawiau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hyn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hyrwyddo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dulliau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rhyngddisgyblaethol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ond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hefyd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cydnabod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pwysigrwydd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arbenigedd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sy'n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benodol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i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ddisgyblaeth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hynny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o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beth</a:t>
            </a:r>
            <a:endParaRPr lang="en-GB" sz="4800" b="0" i="0" dirty="0">
              <a:solidFill>
                <a:srgbClr val="1F1F1F"/>
              </a:solidFill>
              <a:effectLst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4800" b="0" i="0" dirty="0" err="1">
                <a:solidFill>
                  <a:srgbClr val="1F1F1F"/>
                </a:solidFill>
                <a:effectLst/>
              </a:rPr>
              <a:t>dealltwriaeth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o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ymchwil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a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thystiolaeth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addysgol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o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ansawdd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uchel</a:t>
            </a:r>
            <a:endParaRPr lang="en-GB" sz="4800" b="0" i="0" dirty="0">
              <a:solidFill>
                <a:srgbClr val="1F1F1F"/>
              </a:solidFill>
              <a:effectLst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4800" b="0" i="0" dirty="0" err="1">
                <a:solidFill>
                  <a:srgbClr val="1F1F1F"/>
                </a:solidFill>
                <a:effectLst/>
              </a:rPr>
              <a:t>gwybodaeth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berthnasol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am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ddysgwyr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a'u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cymunedau</a:t>
            </a:r>
            <a:endParaRPr lang="en-GB" sz="4800" b="0" i="0" dirty="0">
              <a:solidFill>
                <a:srgbClr val="1F1F1F"/>
              </a:solidFill>
              <a:effectLst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4800" b="0" i="0" dirty="0" err="1">
                <a:solidFill>
                  <a:srgbClr val="1F1F1F"/>
                </a:solidFill>
                <a:effectLst/>
              </a:rPr>
              <a:t>dysgu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o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ymholiad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proffesiynol</a:t>
            </a:r>
            <a:endParaRPr lang="en-GB" sz="4800" b="0" i="0" dirty="0">
              <a:solidFill>
                <a:srgbClr val="1F1F1F"/>
              </a:solidFill>
              <a:effectLst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4800" b="0" i="0" dirty="0" err="1">
                <a:solidFill>
                  <a:srgbClr val="1F1F1F"/>
                </a:solidFill>
                <a:effectLst/>
              </a:rPr>
              <a:t>tystiolaeth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ac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arbenigedd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a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rennir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drwy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rwydweithiau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lleol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,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clwstwr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,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rhanbarthol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a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chenedlaethol</a:t>
            </a:r>
            <a:endParaRPr lang="en-GB" sz="4800" b="0" i="0" dirty="0">
              <a:solidFill>
                <a:srgbClr val="1F1F1F"/>
              </a:solidFill>
              <a:effectLst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4800" b="0" i="0" dirty="0" err="1">
                <a:solidFill>
                  <a:srgbClr val="1F1F1F"/>
                </a:solidFill>
                <a:effectLst/>
              </a:rPr>
              <a:t>partneriaeth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ag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addysg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bellach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ac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addysg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uwch</a:t>
            </a:r>
            <a:endParaRPr lang="en-GB" sz="4800" b="0" i="0" dirty="0">
              <a:solidFill>
                <a:srgbClr val="1F1F1F"/>
              </a:solidFill>
              <a:effectLst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4800" b="0" i="0" dirty="0" err="1">
                <a:solidFill>
                  <a:srgbClr val="1F1F1F"/>
                </a:solidFill>
                <a:effectLst/>
              </a:rPr>
              <a:t>dysgu</a:t>
            </a:r>
            <a:r>
              <a:rPr lang="en-GB" sz="4800" b="0" i="0" dirty="0">
                <a:solidFill>
                  <a:srgbClr val="1F1F1F"/>
                </a:solidFill>
                <a:effectLst/>
              </a:rPr>
              <a:t> </a:t>
            </a:r>
            <a:r>
              <a:rPr lang="en-GB" sz="4800" b="0" i="0" dirty="0" err="1">
                <a:solidFill>
                  <a:srgbClr val="1F1F1F"/>
                </a:solidFill>
                <a:effectLst/>
              </a:rPr>
              <a:t>proffesiynol</a:t>
            </a:r>
            <a:endParaRPr lang="en-GB" sz="4800" dirty="0">
              <a:solidFill>
                <a:srgbClr val="1F1F1F"/>
              </a:solidFill>
            </a:endParaRPr>
          </a:p>
          <a:p>
            <a:pPr marL="0" indent="0" algn="r" fontAlgn="base">
              <a:buNone/>
            </a:pPr>
            <a:r>
              <a:rPr lang="en-GB" sz="4800" i="0" dirty="0">
                <a:solidFill>
                  <a:srgbClr val="1F1F1F"/>
                </a:solidFill>
                <a:effectLst/>
              </a:rPr>
              <a:t>(L.C., 2022)</a:t>
            </a:r>
          </a:p>
          <a:p>
            <a:pPr marL="0" indent="0">
              <a:buFont typeface="Symbol" pitchFamily="18" charset="2"/>
              <a:buNone/>
            </a:pPr>
            <a:endParaRPr lang="en-GB" sz="4000" dirty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endParaRPr lang="en-GB" sz="4000" dirty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en-GB" sz="4000" dirty="0"/>
              <a:t>                                                     </a:t>
            </a:r>
            <a:endParaRPr lang="en-GB" sz="4000" dirty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endParaRPr lang="en-GB" sz="2900" dirty="0"/>
          </a:p>
          <a:p>
            <a:pPr marL="0" indent="0">
              <a:buFont typeface="Symbol" pitchFamily="18" charset="2"/>
              <a:buNone/>
            </a:pPr>
            <a:endParaRPr lang="en-GB" sz="29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296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3EDCE-7161-236E-D6E8-122E632EE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/>
              <a:t>Cwricwlwm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Gymru</a:t>
            </a:r>
            <a:r>
              <a:rPr lang="en-GB" sz="2800" dirty="0"/>
              <a:t> 2022</a:t>
            </a:r>
            <a:br>
              <a:rPr lang="en-GB" sz="2800" dirty="0"/>
            </a:br>
            <a:r>
              <a:rPr lang="en-GB" sz="2800" dirty="0"/>
              <a:t>Curriculum for Wales 2022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2A065-9440-BCEF-CE0E-C1E02851934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47500" lnSpcReduction="20000"/>
          </a:bodyPr>
          <a:lstStyle/>
          <a:p>
            <a:pPr algn="l" fontAlgn="base"/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canllawiau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datgan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glir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ddarparu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eang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chytbwys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Gweledigaeth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cyd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900" b="1" i="0" u="none" strike="noStrike" dirty="0" err="1">
                <a:solidFill>
                  <a:srgbClr val="0360A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pedwar</a:t>
            </a:r>
            <a:r>
              <a:rPr lang="en-GB" sz="2900" b="1" i="0" u="none" strike="noStrike" dirty="0">
                <a:solidFill>
                  <a:srgbClr val="0360A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 </a:t>
            </a:r>
            <a:r>
              <a:rPr lang="en-GB" sz="2900" b="1" i="0" u="none" strike="noStrike" dirty="0" err="1">
                <a:solidFill>
                  <a:srgbClr val="0360A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diben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dyma’r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dyhead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pherson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wireddu’r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rhain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rydym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gosod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disgwyliadau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bawb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hyrwyddo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chenedlaethol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herio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anwybodaeth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cham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ac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dysgwyr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dinasyddion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effro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900" b="0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beirniadol</a:t>
            </a:r>
            <a:r>
              <a:rPr lang="en-GB" sz="29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 fontAlgn="base"/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neu’r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popeth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dysgwyr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brofi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drywydd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pedwar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diben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na’r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rydyn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unig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ymwneud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rydyn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ac,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pam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ydyn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900" b="1" i="0" dirty="0" err="1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2900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r" fontAlgn="base">
              <a:buNone/>
            </a:pPr>
            <a:r>
              <a:rPr lang="en-GB" sz="1900" dirty="0">
                <a:solidFill>
                  <a:srgbClr val="1F1F1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(L.C. 2022)</a:t>
            </a:r>
            <a:endParaRPr lang="en-GB" sz="1900" i="0" dirty="0">
              <a:solidFill>
                <a:srgbClr val="1F1F1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970242-621A-068E-77FF-9DFB93B11961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 fontScale="62500" lnSpcReduction="20000"/>
          </a:bodyPr>
          <a:lstStyle/>
          <a:p>
            <a:pPr algn="l" fontAlgn="base"/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The Curriculum for Wales guidance is a clear statement of what is important in delivering a broad and balanced education. The </a:t>
            </a:r>
            <a:r>
              <a:rPr lang="en-GB" b="1" i="0" u="none" strike="noStrike" dirty="0">
                <a:solidFill>
                  <a:srgbClr val="0360A6"/>
                </a:solidFill>
                <a:effectLst/>
                <a:latin typeface="inherit"/>
                <a:hlinkClick r:id="rId3"/>
              </a:rPr>
              <a:t>four purposes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 are the shared vision and aspiration for every child and young person. In fulfilling these, we set high expectations for all, promote individual and national well-being, tackle ignorance and misinformation, and encourage critical and civic engagement.</a:t>
            </a:r>
          </a:p>
          <a:p>
            <a:pPr algn="l" fontAlgn="base"/>
            <a:r>
              <a:rPr lang="en-GB" b="1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 school or setting’s curriculum is everything a learner experiences in pursuit of the four purposes. It is not simply what we teach, but how we teach and crucially, why we teach it.</a:t>
            </a:r>
          </a:p>
          <a:p>
            <a:pPr algn="r" fontAlgn="base"/>
            <a:r>
              <a:rPr lang="en-GB" sz="1400" dirty="0">
                <a:solidFill>
                  <a:srgbClr val="1F1F1F"/>
                </a:solidFill>
                <a:latin typeface="Arial" panose="020B0604020202020204" pitchFamily="34" charset="0"/>
              </a:rPr>
              <a:t>(W.G., 2022)</a:t>
            </a:r>
            <a:endParaRPr lang="en-GB" sz="1400" i="0" dirty="0">
              <a:solidFill>
                <a:srgbClr val="1F1F1F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79880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C6BF43B-183E-EFC0-488B-B81E7F6C33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400" dirty="0"/>
          </a:p>
          <a:p>
            <a:r>
              <a:rPr lang="en-GB" sz="1400" dirty="0"/>
              <a:t>Kelly, A.V.  (2009) </a:t>
            </a:r>
            <a:r>
              <a:rPr lang="en-GB" sz="1400" i="1" dirty="0"/>
              <a:t>The Curriculum, Theory and Practice</a:t>
            </a:r>
            <a:r>
              <a:rPr lang="en-GB" sz="1400" dirty="0"/>
              <a:t>. London: Sage Publications</a:t>
            </a:r>
          </a:p>
          <a:p>
            <a:r>
              <a:rPr lang="en-GB" sz="1400" dirty="0"/>
              <a:t>Matheson, C. (2015) ‘Ideology in education in the United Kingdom’, in Matheson, D. (ed.) </a:t>
            </a:r>
            <a:r>
              <a:rPr lang="en-GB" sz="1400" i="1" dirty="0"/>
              <a:t>An Introduction to the Study of Education. </a:t>
            </a:r>
            <a:r>
              <a:rPr lang="en-GB" sz="1400" dirty="0"/>
              <a:t>Oxon: Routledge, pp.19-36</a:t>
            </a:r>
          </a:p>
          <a:p>
            <a:r>
              <a:rPr lang="en-GB" sz="1400" dirty="0"/>
              <a:t>Oliva, P. F. (2009) </a:t>
            </a:r>
            <a:r>
              <a:rPr lang="en-GB" sz="1400" i="1" dirty="0"/>
              <a:t>Developing the Curriculum</a:t>
            </a:r>
            <a:r>
              <a:rPr lang="en-GB" sz="1400" dirty="0"/>
              <a:t>. Glenview, Illinois: Scott, Foresman/Little, Brown College Division. </a:t>
            </a:r>
          </a:p>
          <a:p>
            <a:r>
              <a:rPr lang="en-GB" sz="1400" dirty="0"/>
              <a:t>Welsh Government (2022) </a:t>
            </a:r>
            <a:r>
              <a:rPr lang="en-GB" sz="1400" i="1" dirty="0"/>
              <a:t>Curriculum for Wales. </a:t>
            </a:r>
            <a:r>
              <a:rPr lang="en-GB" sz="1400" dirty="0"/>
              <a:t>Available at </a:t>
            </a:r>
            <a:r>
              <a:rPr lang="en-GB" sz="1400" dirty="0">
                <a:hlinkClick r:id="rId2"/>
              </a:rPr>
              <a:t>https://hwb.gov.wales/curriculum-for-wales/introduction-to-curriculum-for-wales-guidance/</a:t>
            </a:r>
            <a:r>
              <a:rPr lang="en-GB" sz="1400" dirty="0"/>
              <a:t> (Accessed 17.11.2024)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AF40561-392A-EE5A-63CA-BE7CA9020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Gyfeirio</a:t>
            </a:r>
            <a:br>
              <a:rPr lang="en-GB" dirty="0"/>
            </a:br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BA52D4A-A611-8DDD-F03A-875D1F76BB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94236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FD6B2E1200AF48BA448E754939966D" ma:contentTypeVersion="0" ma:contentTypeDescription="Create a new document." ma:contentTypeScope="" ma:versionID="aca492e36e78df3ca7d91508b6698905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b764bea3eb9b1a5be8fd57fac5fb459b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D6A7774-8584-4D22-9935-678358FEFD7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EC53FF4-D467-4843-B12A-259557009B0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EA9386B1-5767-4FA7-A4BF-5EBA23F9779D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0</TotalTime>
  <Words>1456</Words>
  <Application>Microsoft Office PowerPoint</Application>
  <PresentationFormat>On-screen Show (4:3)</PresentationFormat>
  <Paragraphs>176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7" baseType="lpstr">
      <vt:lpstr>Google Sans</vt:lpstr>
      <vt:lpstr>inherit</vt:lpstr>
      <vt:lpstr>ＭＳ Ｐゴシック</vt:lpstr>
      <vt:lpstr>Arial</vt:lpstr>
      <vt:lpstr>Calibri</vt:lpstr>
      <vt:lpstr>Candara</vt:lpstr>
      <vt:lpstr>Symbol</vt:lpstr>
      <vt:lpstr>Times New Roman</vt:lpstr>
      <vt:lpstr>Wingdings</vt:lpstr>
      <vt:lpstr>Waveform</vt:lpstr>
      <vt:lpstr>Astudiaethau Cwricwlwm ac Asesu Curriculum &amp; Assessment Studies</vt:lpstr>
      <vt:lpstr>Deilliannau Dysgu Learning Outcomes </vt:lpstr>
      <vt:lpstr>Deilliannau Dysgu Learning Outcomes </vt:lpstr>
      <vt:lpstr>Deilliannau Dysgu’r Modiwl Module Learning Outcomes</vt:lpstr>
      <vt:lpstr>Deilliannau’r Sesiwn Session Outcomes</vt:lpstr>
      <vt:lpstr>Aseiniad/Assignment</vt:lpstr>
      <vt:lpstr>Cynllun Gwers / Lesson Plan </vt:lpstr>
      <vt:lpstr>Adnodd / Resource </vt:lpstr>
      <vt:lpstr>Adnodd / Resource </vt:lpstr>
      <vt:lpstr>Tasg / Task</vt:lpstr>
      <vt:lpstr>Tasg / Task</vt:lpstr>
      <vt:lpstr>Cwricwlwm yw…  A curriculum is …</vt:lpstr>
      <vt:lpstr>Cwricwlwm yw…  A curriculum is …</vt:lpstr>
      <vt:lpstr>Ond mae’r cwricwlwm llawer yn fwy… But the curriculum is much bigger…</vt:lpstr>
      <vt:lpstr>Cwricwlwm fel pracsis (Kelly, 2009) Curriculum as praxis (Kelly 2009)</vt:lpstr>
      <vt:lpstr>Cwricwlwm i Gymru 2022 Curriculum for Wales 2022</vt:lpstr>
      <vt:lpstr>Rhestr Gyfeirio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Curriculum Studies</dc:title>
  <dc:creator>Laura Hutchings</dc:creator>
  <cp:lastModifiedBy>Sue Ainsworth</cp:lastModifiedBy>
  <cp:revision>32</cp:revision>
  <dcterms:created xsi:type="dcterms:W3CDTF">2015-09-01T10:15:47Z</dcterms:created>
  <dcterms:modified xsi:type="dcterms:W3CDTF">2025-10-30T07:17:27Z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0x010100B1FD6B2E1200AF48BA448E754939966D</vt:lpwstr>
  </property>
</Properties>
</file>