
<file path=[Content_Types].xml><?xml version="1.0" encoding="utf-8"?>
<Types xmlns="http://schemas.openxmlformats.org/package/2006/content-types">
  <Default Extension="jpeg" ContentType="image/jpeg"/>
  <Default Extension="JPG" ContentType="image/.jpg"/>
  <Default Extension="emf" ContentType="image/x-emf"/>
  <Default Extension="png" ContentType="image/png"/>
  <Default Extension="rels" ContentType="application/vnd.openxmlformats-package.relationships+xml"/>
  <Default Extension="xml" ContentType="application/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handoutMasters/handoutMaster1.xml" ContentType="application/vnd.openxmlformats-officedocument.presentationml.handoutMaster+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Props.xml" ContentType="application/vnd.openxmlformats-officedocument.presentationml.presProps+xml"/>
  <Override PartName="/ppt/presentation.xml" ContentType="application/vnd.openxmlformats-officedocument.presentationml.presentation.main+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xml version="1.0" encoding="UTF-8" standalone="yes"?>
<Relationships xmlns="http://schemas.openxmlformats.org/package/2006/relationships"><Relationship Id="rId1" Type="http://schemas.openxmlformats.org/officeDocument/2006/relationships/officeDocument" Target="ppt/presentation.xml"/><Relationship Id="rId4" Type="http://schemas.openxmlformats.org/package/2006/relationships/metadata/thumbnail" Target="docProps/thumbnail.jpeg"/><Relationship Id="rId3" Type="http://schemas.openxmlformats.org/package/2006/relationships/metadata/core-properties" Target="docProps/core.xml"/><Relationship Id="rId2" Type="http://schemas.openxmlformats.org/officeDocument/2006/relationships/extended-properties" Target="docProps/app.xml"/><Relationship Id="rId5"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4"/>
  </p:notesMasterIdLst>
  <p:handoutMasterIdLst>
    <p:handoutMasterId r:id="rId67"/>
  </p:handoutMasterIdLst>
  <p:sldIdLst>
    <p:sldId id="480" r:id="rId3"/>
    <p:sldId id="573" r:id="rId5"/>
    <p:sldId id="629" r:id="rId6"/>
    <p:sldId id="570" r:id="rId7"/>
    <p:sldId id="628" r:id="rId8"/>
    <p:sldId id="631" r:id="rId9"/>
    <p:sldId id="587" r:id="rId10"/>
    <p:sldId id="571" r:id="rId11"/>
    <p:sldId id="577" r:id="rId12"/>
    <p:sldId id="578" r:id="rId13"/>
    <p:sldId id="579" r:id="rId14"/>
    <p:sldId id="580" r:id="rId15"/>
    <p:sldId id="581" r:id="rId16"/>
    <p:sldId id="582" r:id="rId17"/>
    <p:sldId id="583" r:id="rId18"/>
    <p:sldId id="632" r:id="rId19"/>
    <p:sldId id="633" r:id="rId20"/>
    <p:sldId id="634" r:id="rId21"/>
    <p:sldId id="584" r:id="rId22"/>
    <p:sldId id="588" r:id="rId23"/>
    <p:sldId id="585" r:id="rId24"/>
    <p:sldId id="589" r:id="rId25"/>
    <p:sldId id="590" r:id="rId26"/>
    <p:sldId id="591" r:id="rId27"/>
    <p:sldId id="592" r:id="rId28"/>
    <p:sldId id="593" r:id="rId29"/>
    <p:sldId id="594" r:id="rId30"/>
    <p:sldId id="595" r:id="rId31"/>
    <p:sldId id="597" r:id="rId32"/>
    <p:sldId id="596" r:id="rId33"/>
    <p:sldId id="598" r:id="rId34"/>
    <p:sldId id="599" r:id="rId35"/>
    <p:sldId id="635" r:id="rId36"/>
    <p:sldId id="600" r:id="rId37"/>
    <p:sldId id="601" r:id="rId38"/>
    <p:sldId id="603" r:id="rId39"/>
    <p:sldId id="604" r:id="rId40"/>
    <p:sldId id="607" r:id="rId41"/>
    <p:sldId id="610" r:id="rId42"/>
    <p:sldId id="611" r:id="rId43"/>
    <p:sldId id="612" r:id="rId44"/>
    <p:sldId id="636" r:id="rId45"/>
    <p:sldId id="615" r:id="rId46"/>
    <p:sldId id="616" r:id="rId47"/>
    <p:sldId id="637" r:id="rId48"/>
    <p:sldId id="613" r:id="rId49"/>
    <p:sldId id="617" r:id="rId50"/>
    <p:sldId id="638" r:id="rId51"/>
    <p:sldId id="614" r:id="rId52"/>
    <p:sldId id="618" r:id="rId53"/>
    <p:sldId id="619" r:id="rId54"/>
    <p:sldId id="620" r:id="rId55"/>
    <p:sldId id="639" r:id="rId56"/>
    <p:sldId id="640" r:id="rId57"/>
    <p:sldId id="641" r:id="rId58"/>
    <p:sldId id="642" r:id="rId59"/>
    <p:sldId id="643" r:id="rId60"/>
    <p:sldId id="644" r:id="rId61"/>
    <p:sldId id="623" r:id="rId62"/>
    <p:sldId id="621" r:id="rId63"/>
    <p:sldId id="625" r:id="rId64"/>
    <p:sldId id="626" r:id="rId65"/>
    <p:sldId id="630" r:id="rId6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84" userDrawn="1">
          <p15:clr>
            <a:srgbClr val="A4A3A4"/>
          </p15:clr>
        </p15:guide>
        <p15:guide id="2" pos="2922" userDrawn="1">
          <p15:clr>
            <a:srgbClr val="A4A3A4"/>
          </p15:clr>
        </p15:guide>
        <p15:guide id="3" orient="horz" pos="548" userDrawn="1">
          <p15:clr>
            <a:srgbClr val="A4A3A4"/>
          </p15:clr>
        </p15:guide>
        <p15:guide id="4" pos="288" userDrawn="1">
          <p15:clr>
            <a:srgbClr val="A4A3A4"/>
          </p15:clr>
        </p15:guide>
        <p15:guide id="5" orient="horz" pos="893" userDrawn="1">
          <p15:clr>
            <a:srgbClr val="A4A3A4"/>
          </p15:clr>
        </p15:guide>
        <p15:guide id="6" orient="horz" pos="3936" userDrawn="1">
          <p15:clr>
            <a:srgbClr val="A4A3A4"/>
          </p15:clr>
        </p15:guide>
        <p15:guide id="7" pos="5472" userDrawn="1">
          <p15:clr>
            <a:srgbClr val="A4A3A4"/>
          </p15:clr>
        </p15:guide>
        <p15:guide id="8" orient="horz" pos="246"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4EAE4"/>
    <a:srgbClr val="007FA3"/>
    <a:srgbClr val="00158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3B4B98B0-60AC-42C2-AFA5-B58CD77FA1E5}"/>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3804" autoAdjust="0"/>
  </p:normalViewPr>
  <p:slideViewPr>
    <p:cSldViewPr showGuides="1">
      <p:cViewPr varScale="1">
        <p:scale>
          <a:sx n="91" d="100"/>
          <a:sy n="91" d="100"/>
        </p:scale>
        <p:origin x="2184" y="90"/>
      </p:cViewPr>
      <p:guideLst>
        <p:guide orient="horz" pos="2184"/>
        <p:guide pos="2922"/>
        <p:guide orient="horz" pos="548"/>
        <p:guide pos="288"/>
        <p:guide orient="horz" pos="893"/>
        <p:guide orient="horz" pos="3936"/>
        <p:guide pos="5472"/>
        <p:guide orient="horz" pos="246"/>
      </p:guideLst>
    </p:cSldViewPr>
  </p:slideViewPr>
  <p:outlineViewPr>
    <p:cViewPr>
      <p:scale>
        <a:sx n="33" d="100"/>
        <a:sy n="33" d="100"/>
      </p:scale>
      <p:origin x="0" y="47250"/>
    </p:cViewPr>
  </p:outlineViewPr>
  <p:notesTextViewPr>
    <p:cViewPr>
      <p:scale>
        <a:sx n="1" d="1"/>
        <a:sy n="1" d="1"/>
      </p:scale>
      <p:origin x="0" y="0"/>
    </p:cViewPr>
  </p:notesTextViewPr>
  <p:notesViewPr>
    <p:cSldViewPr>
      <p:cViewPr varScale="1">
        <p:scale>
          <a:sx n="54" d="100"/>
          <a:sy n="54" d="100"/>
        </p:scale>
        <p:origin x="1794" y="78"/>
      </p:cViewPr>
      <p:guideLst>
        <p:guide orient="horz" pos="2911"/>
        <p:guide pos="2192"/>
      </p:guideLst>
    </p:cSldViewPr>
  </p:notesViewPr>
  <p:gridSpacing cx="76200" cy="76200"/>
</p:viewPr>
</file>

<file path=ppt/_rels/presentation.xml.rels><?xml version="1.0" encoding="UTF-8" standalone="yes"?>
<Relationships xmlns="http://schemas.openxmlformats.org/package/2006/relationships"><Relationship Id="rId9" Type="http://schemas.openxmlformats.org/officeDocument/2006/relationships/slide" Target="slides/slide6.xml"/><Relationship Id="rId8" Type="http://schemas.openxmlformats.org/officeDocument/2006/relationships/slide" Target="slides/slide5.xml"/><Relationship Id="rId70" Type="http://schemas.openxmlformats.org/officeDocument/2006/relationships/tableStyles" Target="tableStyles.xml"/><Relationship Id="rId7" Type="http://schemas.openxmlformats.org/officeDocument/2006/relationships/slide" Target="slides/slide4.xml"/><Relationship Id="rId69" Type="http://schemas.openxmlformats.org/officeDocument/2006/relationships/viewProps" Target="viewProps.xml"/><Relationship Id="rId68" Type="http://schemas.openxmlformats.org/officeDocument/2006/relationships/presProps" Target="presProps.xml"/><Relationship Id="rId67" Type="http://schemas.openxmlformats.org/officeDocument/2006/relationships/handoutMaster" Target="handoutMasters/handoutMaster1.xml"/><Relationship Id="rId66" Type="http://schemas.openxmlformats.org/officeDocument/2006/relationships/slide" Target="slides/slide63.xml"/><Relationship Id="rId65" Type="http://schemas.openxmlformats.org/officeDocument/2006/relationships/slide" Target="slides/slide62.xml"/><Relationship Id="rId64" Type="http://schemas.openxmlformats.org/officeDocument/2006/relationships/slide" Target="slides/slide61.xml"/><Relationship Id="rId63" Type="http://schemas.openxmlformats.org/officeDocument/2006/relationships/slide" Target="slides/slide60.xml"/><Relationship Id="rId62" Type="http://schemas.openxmlformats.org/officeDocument/2006/relationships/slide" Target="slides/slide59.xml"/><Relationship Id="rId61" Type="http://schemas.openxmlformats.org/officeDocument/2006/relationships/slide" Target="slides/slide58.xml"/><Relationship Id="rId60" Type="http://schemas.openxmlformats.org/officeDocument/2006/relationships/slide" Target="slides/slide57.xml"/><Relationship Id="rId6" Type="http://schemas.openxmlformats.org/officeDocument/2006/relationships/slide" Target="slides/slide3.xml"/><Relationship Id="rId59" Type="http://schemas.openxmlformats.org/officeDocument/2006/relationships/slide" Target="slides/slide56.xml"/><Relationship Id="rId58" Type="http://schemas.openxmlformats.org/officeDocument/2006/relationships/slide" Target="slides/slide55.xml"/><Relationship Id="rId57" Type="http://schemas.openxmlformats.org/officeDocument/2006/relationships/slide" Target="slides/slide54.xml"/><Relationship Id="rId56" Type="http://schemas.openxmlformats.org/officeDocument/2006/relationships/slide" Target="slides/slide53.xml"/><Relationship Id="rId55" Type="http://schemas.openxmlformats.org/officeDocument/2006/relationships/slide" Target="slides/slide52.xml"/><Relationship Id="rId54" Type="http://schemas.openxmlformats.org/officeDocument/2006/relationships/slide" Target="slides/slide51.xml"/><Relationship Id="rId53" Type="http://schemas.openxmlformats.org/officeDocument/2006/relationships/slide" Target="slides/slide50.xml"/><Relationship Id="rId52" Type="http://schemas.openxmlformats.org/officeDocument/2006/relationships/slide" Target="slides/slide49.xml"/><Relationship Id="rId51" Type="http://schemas.openxmlformats.org/officeDocument/2006/relationships/slide" Target="slides/slide48.xml"/><Relationship Id="rId50" Type="http://schemas.openxmlformats.org/officeDocument/2006/relationships/slide" Target="slides/slide47.xml"/><Relationship Id="rId5" Type="http://schemas.openxmlformats.org/officeDocument/2006/relationships/slide" Target="slides/slide2.xml"/><Relationship Id="rId49" Type="http://schemas.openxmlformats.org/officeDocument/2006/relationships/slide" Target="slides/slide46.xml"/><Relationship Id="rId48" Type="http://schemas.openxmlformats.org/officeDocument/2006/relationships/slide" Target="slides/slide45.xml"/><Relationship Id="rId47" Type="http://schemas.openxmlformats.org/officeDocument/2006/relationships/slide" Target="slides/slide44.xml"/><Relationship Id="rId46" Type="http://schemas.openxmlformats.org/officeDocument/2006/relationships/slide" Target="slides/slide43.xml"/><Relationship Id="rId45" Type="http://schemas.openxmlformats.org/officeDocument/2006/relationships/slide" Target="slides/slide42.xml"/><Relationship Id="rId44" Type="http://schemas.openxmlformats.org/officeDocument/2006/relationships/slide" Target="slides/slide41.xml"/><Relationship Id="rId43" Type="http://schemas.openxmlformats.org/officeDocument/2006/relationships/slide" Target="slides/slide40.xml"/><Relationship Id="rId42" Type="http://schemas.openxmlformats.org/officeDocument/2006/relationships/slide" Target="slides/slide39.xml"/><Relationship Id="rId41" Type="http://schemas.openxmlformats.org/officeDocument/2006/relationships/slide" Target="slides/slide38.xml"/><Relationship Id="rId40" Type="http://schemas.openxmlformats.org/officeDocument/2006/relationships/slide" Target="slides/slide37.xml"/><Relationship Id="rId4" Type="http://schemas.openxmlformats.org/officeDocument/2006/relationships/notesMaster" Target="notesMasters/notesMaster1.xml"/><Relationship Id="rId39" Type="http://schemas.openxmlformats.org/officeDocument/2006/relationships/slide" Target="slides/slide36.xml"/><Relationship Id="rId38" Type="http://schemas.openxmlformats.org/officeDocument/2006/relationships/slide" Target="slides/slide35.xml"/><Relationship Id="rId37" Type="http://schemas.openxmlformats.org/officeDocument/2006/relationships/slide" Target="slides/slide34.xml"/><Relationship Id="rId36" Type="http://schemas.openxmlformats.org/officeDocument/2006/relationships/slide" Target="slides/slide33.xml"/><Relationship Id="rId35" Type="http://schemas.openxmlformats.org/officeDocument/2006/relationships/slide" Target="slides/slide32.xml"/><Relationship Id="rId34" Type="http://schemas.openxmlformats.org/officeDocument/2006/relationships/slide" Target="slides/slide31.xml"/><Relationship Id="rId33" Type="http://schemas.openxmlformats.org/officeDocument/2006/relationships/slide" Target="slides/slide30.xml"/><Relationship Id="rId32" Type="http://schemas.openxmlformats.org/officeDocument/2006/relationships/slide" Target="slides/slide29.xml"/><Relationship Id="rId31" Type="http://schemas.openxmlformats.org/officeDocument/2006/relationships/slide" Target="slides/slide28.xml"/><Relationship Id="rId30" Type="http://schemas.openxmlformats.org/officeDocument/2006/relationships/slide" Target="slides/slide27.xml"/><Relationship Id="rId3" Type="http://schemas.openxmlformats.org/officeDocument/2006/relationships/slide" Target="slides/slide1.xml"/><Relationship Id="rId29" Type="http://schemas.openxmlformats.org/officeDocument/2006/relationships/slide" Target="slides/slide26.xml"/><Relationship Id="rId28" Type="http://schemas.openxmlformats.org/officeDocument/2006/relationships/slide" Target="slides/slide25.xml"/><Relationship Id="rId27" Type="http://schemas.openxmlformats.org/officeDocument/2006/relationships/slide" Target="slides/slide24.xml"/><Relationship Id="rId26" Type="http://schemas.openxmlformats.org/officeDocument/2006/relationships/slide" Target="slides/slide23.xml"/><Relationship Id="rId25" Type="http://schemas.openxmlformats.org/officeDocument/2006/relationships/slide" Target="slides/slide22.xml"/><Relationship Id="rId24" Type="http://schemas.openxmlformats.org/officeDocument/2006/relationships/slide" Target="slides/slide21.xml"/><Relationship Id="rId23" Type="http://schemas.openxmlformats.org/officeDocument/2006/relationships/slide" Target="slides/slide20.xml"/><Relationship Id="rId22" Type="http://schemas.openxmlformats.org/officeDocument/2006/relationships/slide" Target="slides/slide19.xml"/><Relationship Id="rId21" Type="http://schemas.openxmlformats.org/officeDocument/2006/relationships/slide" Target="slides/slide18.xml"/><Relationship Id="rId20" Type="http://schemas.openxmlformats.org/officeDocument/2006/relationships/slide" Target="slides/slide17.xml"/><Relationship Id="rId2" Type="http://schemas.openxmlformats.org/officeDocument/2006/relationships/theme" Target="theme/theme1.xml"/><Relationship Id="rId19" Type="http://schemas.openxmlformats.org/officeDocument/2006/relationships/slide" Target="slides/slide16.xml"/><Relationship Id="rId18" Type="http://schemas.openxmlformats.org/officeDocument/2006/relationships/slide" Target="slides/slide15.xml"/><Relationship Id="rId17" Type="http://schemas.openxmlformats.org/officeDocument/2006/relationships/slide" Target="slides/slide14.xml"/><Relationship Id="rId16" Type="http://schemas.openxmlformats.org/officeDocument/2006/relationships/slide" Target="slides/slide13.xml"/><Relationship Id="rId15" Type="http://schemas.openxmlformats.org/officeDocument/2006/relationships/slide" Target="slides/slide12.xml"/><Relationship Id="rId14" Type="http://schemas.openxmlformats.org/officeDocument/2006/relationships/slide" Target="slides/slide11.xml"/><Relationship Id="rId13" Type="http://schemas.openxmlformats.org/officeDocument/2006/relationships/slide" Target="slides/slide10.xml"/><Relationship Id="rId12" Type="http://schemas.openxmlformats.org/officeDocument/2006/relationships/slide" Target="slides/slide9.xml"/><Relationship Id="rId11" Type="http://schemas.openxmlformats.org/officeDocument/2006/relationships/slide" Target="slides/slide8.xml"/><Relationship Id="rId10" Type="http://schemas.openxmlformats.org/officeDocument/2006/relationships/slide" Target="slides/slide7.xml"/><Relationship Id="rId1" Type="http://schemas.openxmlformats.org/officeDocument/2006/relationships/slideMaster" Target="slideMasters/slide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D8D874E-E9D5-433B-A149-BDF6BFDD40A8}" type="datetimeFigureOut">
              <a:rPr lang="en-US" smtClean="0"/>
            </a:fld>
            <a:endParaRPr lang="en-US"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20DCAA22-461C-45B4-A301-BFCA580174EF}" type="slidenum">
              <a:rPr lang="en-US" smtClean="0"/>
            </a:fld>
            <a:endParaRPr lang="en-US" dirty="0"/>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EA051F04-9E25-42C3-8BC5-EC2E8469D95E}" type="datetimeFigureOut">
              <a:rPr lang="en-US" smtClean="0"/>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73D6722-9B4D-4E29-B226-C325925A8118}" type="slidenum">
              <a:rPr lang="en-US" smtClean="0"/>
            </a:fld>
            <a:endParaRPr lang="en-US"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xml"/></Relationships>
</file>

<file path=ppt/notesSlides/_rels/notesSlide3.xml.rels><?xml version="1.0" encoding="UTF-8" standalone="yes"?>
<Relationships xmlns="http://schemas.openxmlformats.org/package/2006/relationships"><Relationship Id="rId2" Type="http://schemas.openxmlformats.org/officeDocument/2006/relationships/notesMaster" Target="../notesMasters/notesMaster1.xml"/><Relationship Id="rId1" Type="http://schemas.openxmlformats.org/officeDocument/2006/relationships/slide" Target="../slides/slide54.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sociology.fas.harvard.edu/files/sociology/files/literature_review.pdf" TargetMode="External"/><Relationship Id="rId2" Type="http://schemas.openxmlformats.org/officeDocument/2006/relationships/notesMaster" Target="../notesMasters/notesMaster1.xml"/><Relationship Id="rId1" Type="http://schemas.openxmlformats.org/officeDocument/2006/relationships/slide" Target="../slides/slide6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p:cNvSpPr>
            <a:spLocks noGrp="1" noRot="1" noChangeAspect="1" noChangeArrowheads="1" noTextEdit="1"/>
          </p:cNvSpPr>
          <p:nvPr>
            <p:ph type="sldImg"/>
          </p:nvPr>
        </p:nvSpPr>
        <p:spPr bwMode="auto">
          <a:xfrm>
            <a:off x="1143000" y="685800"/>
            <a:ext cx="4573588" cy="3429000"/>
          </a:xfrm>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1507"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lstStyle/>
          <a:p>
            <a:pPr marL="158750" eaLnBrk="1" hangingPunct="1">
              <a:spcBef>
                <a:spcPct val="0"/>
              </a:spcBef>
            </a:pPr>
            <a:endParaRPr lang="en-US" altLang="en-US">
              <a:ea typeface="MS PGothic" panose="020B0600070205080204" pitchFamily="34" charset="-128"/>
            </a:endParaRPr>
          </a:p>
        </p:txBody>
      </p:sp>
      <p:sp>
        <p:nvSpPr>
          <p:cNvPr id="21508" name="Slide Number Placeholder 3"/>
          <p:cNvSpPr>
            <a:spLocks noGrp="1"/>
          </p:cNvSpPr>
          <p:nvPr>
            <p:ph type="sldNum" sz="quarter" idx="5"/>
          </p:nvPr>
        </p:nvSpPr>
        <p:spPr bwMode="auto">
          <a:xfrm>
            <a:off x="0" y="0"/>
            <a:ext cx="0" cy="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marL="0" marR="0" lvl="0" indent="0" algn="r" defTabSz="914400" rtl="0" eaLnBrk="0" fontAlgn="base" latinLnBrk="0" hangingPunct="0">
              <a:lnSpc>
                <a:spcPct val="100000"/>
              </a:lnSpc>
              <a:spcBef>
                <a:spcPct val="0"/>
              </a:spcBef>
              <a:spcAft>
                <a:spcPct val="0"/>
              </a:spcAft>
              <a:buClrTx/>
              <a:buSzTx/>
              <a:buFontTx/>
              <a:buNone/>
              <a:defRPr/>
            </a:pPr>
            <a:fld id="{8813D451-7199-4855-8FA3-3F40C4D7ADA8}" type="slidenum">
              <a:rPr kumimoji="0" lang="en-US" altLang="en-US" sz="1200" b="0" i="0" u="none" strike="noStrike" kern="1200" cap="none" spc="0" normalizeH="0" baseline="0" noProof="0" smtClean="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rPr>
            </a:fld>
            <a:endParaRPr kumimoji="0" lang="en-US" altLang="en-US" sz="1200" b="0" i="0" u="none" strike="noStrike" kern="1200" cap="none" spc="0" normalizeH="0" baseline="0" noProof="0">
              <a:ln>
                <a:noFill/>
              </a:ln>
              <a:solidFill>
                <a:srgbClr val="000000"/>
              </a:solidFill>
              <a:effectLst/>
              <a:uLnTx/>
              <a:uFillTx/>
              <a:latin typeface="Arial" panose="020B0604020202020204" pitchFamily="34" charset="0"/>
              <a:ea typeface="MS PGothic" panose="020B0600070205080204" pitchFamily="34" charset="-128"/>
              <a:cs typeface="Arial" panose="020B0604020202020204" pitchFamily="34" charset="0"/>
              <a:sym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457200" rtl="0" eaLnBrk="0" fontAlgn="base" latinLnBrk="0" hangingPunct="0">
              <a:lnSpc>
                <a:spcPct val="100000"/>
              </a:lnSpc>
              <a:spcBef>
                <a:spcPct val="30000"/>
              </a:spcBef>
              <a:spcAft>
                <a:spcPct val="0"/>
              </a:spcAft>
              <a:buClrTx/>
              <a:buSzTx/>
              <a:buFontTx/>
              <a:buNone/>
              <a:defRPr/>
            </a:pPr>
            <a:r>
              <a:rPr lang="en-US" b="0" dirty="0"/>
              <a:t>THERE ARE IMPORTANT LAYERS OF THR ONION TO PEEL AWAY – THESE ARE ESSENTIAL TO CHAPTER 3. </a:t>
            </a:r>
            <a:endParaRPr lang="en-US" b="0"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defRPr/>
            </a:pPr>
            <a:fld id="{BCBF78A6-6942-440F-9655-1DC0E3C5C1FC}" type="slidenum">
              <a:rPr kumimoji="0" lang="en-US" sz="1200" b="0" i="0" u="none" strike="noStrike" kern="1200" cap="none" spc="0" normalizeH="0" baseline="0" noProof="0" smtClean="0">
                <a:ln>
                  <a:noFill/>
                </a:ln>
                <a:solidFill>
                  <a:prstClr val="black"/>
                </a:solidFill>
                <a:effectLst/>
                <a:uLnTx/>
                <a:uFillTx/>
                <a:latin typeface="Arial" panose="020B0604020202020204"/>
                <a:ea typeface="+mn-ea"/>
                <a:cs typeface="+mn-cs"/>
              </a:rPr>
            </a:fld>
            <a:endParaRPr kumimoji="0" lang="en-US" sz="1200" b="0" i="0" u="none" strike="noStrike" kern="1200" cap="none" spc="0" normalizeH="0" baseline="0" noProof="0" dirty="0">
              <a:ln>
                <a:noFill/>
              </a:ln>
              <a:solidFill>
                <a:prstClr val="black"/>
              </a:solidFill>
              <a:effectLst/>
              <a:uLnTx/>
              <a:uFillTx/>
              <a:latin typeface="Arial" panose="020B0604020202020204"/>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aseline="0" dirty="0"/>
          </a:p>
          <a:p>
            <a:endParaRPr lang="en-US" dirty="0"/>
          </a:p>
        </p:txBody>
      </p:sp>
      <p:sp>
        <p:nvSpPr>
          <p:cNvPr id="4" name="Slide Number Placeholder 3"/>
          <p:cNvSpPr>
            <a:spLocks noGrp="1"/>
          </p:cNvSpPr>
          <p:nvPr>
            <p:ph type="sldNum" sz="quarter" idx="10"/>
          </p:nvPr>
        </p:nvSpPr>
        <p:spPr/>
        <p:txBody>
          <a:bodyPr/>
          <a:lstStyle/>
          <a:p>
            <a:fld id="{5D47F96E-5F37-ED42-BB87-FE937D4C2511}" type="slidenum">
              <a:rPr lang="en-US" smtClean="0"/>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literature_review.pdf (harvard.edu)</a:t>
            </a:r>
            <a:endParaRPr lang="en-GB" dirty="0"/>
          </a:p>
        </p:txBody>
      </p:sp>
      <p:sp>
        <p:nvSpPr>
          <p:cNvPr id="4" name="Slide Number Placeholder 3"/>
          <p:cNvSpPr>
            <a:spLocks noGrp="1"/>
          </p:cNvSpPr>
          <p:nvPr>
            <p:ph type="sldNum" sz="quarter" idx="5"/>
          </p:nvPr>
        </p:nvSpPr>
        <p:spPr/>
        <p:txBody>
          <a:bodyPr/>
          <a:lstStyle/>
          <a:p>
            <a:fld id="{8556DCD6-B073-4C1D-9F49-44AAD05BD35B}" type="slidenum">
              <a:rPr lang="en-GB" smtClean="0"/>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5" Type="http://schemas.openxmlformats.org/officeDocument/2006/relationships/tags" Target="../tags/tag4.xml"/><Relationship Id="rId4" Type="http://schemas.openxmlformats.org/officeDocument/2006/relationships/tags" Target="../tags/tag3.xml"/><Relationship Id="rId3" Type="http://schemas.openxmlformats.org/officeDocument/2006/relationships/tags" Target="../tags/tag2.xml"/><Relationship Id="rId2" Type="http://schemas.openxmlformats.org/officeDocument/2006/relationships/tags" Target="../tags/tag1.xm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7" y="6525344"/>
            <a:ext cx="971128" cy="218522"/>
          </a:xfrm>
        </p:spPr>
        <p:txBody>
          <a:bodyPr/>
          <a:lstStyle/>
          <a:p>
            <a:fld id="{A9DF6EFB-3F44-496C-A842-1E0B3D3B975A}" type="datetimeFigureOut">
              <a:rPr lang="en-US" smtClean="0"/>
            </a:fld>
            <a:endParaRPr lang="en-US" dirty="0"/>
          </a:p>
        </p:txBody>
      </p:sp>
      <p:sp>
        <p:nvSpPr>
          <p:cNvPr id="5" name="Footer Placeholder 4"/>
          <p:cNvSpPr>
            <a:spLocks noGrp="1"/>
          </p:cNvSpPr>
          <p:nvPr>
            <p:ph type="ftr" sz="quarter" idx="11"/>
          </p:nvPr>
        </p:nvSpPr>
        <p:spPr>
          <a:xfrm>
            <a:off x="4139952" y="6381330"/>
            <a:ext cx="2895600" cy="365125"/>
          </a:xfrm>
          <a:prstGeom prst="rect">
            <a:avLst/>
          </a:prstGeom>
        </p:spPr>
        <p:txBody>
          <a:bodyPr/>
          <a:lstStyle/>
          <a:p>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5" name="Footer Placeholder 4"/>
          <p:cNvSpPr>
            <a:spLocks noGrp="1"/>
          </p:cNvSpPr>
          <p:nvPr>
            <p:ph type="ftr" sz="quarter" idx="11"/>
          </p:nvPr>
        </p:nvSpPr>
        <p:spPr>
          <a:xfrm>
            <a:off x="3131840" y="6461782"/>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endParaRPr lang="en-US"/>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endParaRPr lang="en-US"/>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endParaRPr lang="en-US"/>
          </a:p>
        </p:txBody>
      </p:sp>
      <p:sp>
        <p:nvSpPr>
          <p:cNvPr id="5" name="Date Placeholder 4"/>
          <p:cNvSpPr>
            <a:spLocks noGrp="1"/>
          </p:cNvSpPr>
          <p:nvPr>
            <p:ph type="dt" sz="half" idx="10"/>
          </p:nvPr>
        </p:nvSpPr>
        <p:spPr/>
        <p:txBody>
          <a:bodyPr/>
          <a:lstStyle/>
          <a:p>
            <a:fld id="{9C64F3F4-CE19-49F8-9EF4-FF4EE52031C2}" type="datetimeFigureOut">
              <a:rPr lang="en-GB" smtClean="0"/>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fld>
            <a:endParaRPr lang="en-GB"/>
          </a:p>
        </p:txBody>
      </p:sp>
    </p:spTree>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earning Objectives">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lvl1pPr marL="118745" indent="-118745">
              <a:buClr>
                <a:srgbClr val="007FA3"/>
              </a:buClr>
              <a:buSzPct val="25000"/>
              <a:defRPr sz="1600"/>
            </a:lvl1pPr>
            <a:lvl2pPr marL="570230" indent="-285750">
              <a:buClr>
                <a:srgbClr val="007FA3"/>
              </a:buClr>
              <a:defRPr sz="1600"/>
            </a:lvl2pPr>
            <a:lvl3pPr>
              <a:buClr>
                <a:srgbClr val="007FA3"/>
              </a:buClr>
              <a:defRPr sz="1600"/>
            </a:lvl3pPr>
            <a:lvl4pPr>
              <a:buClr>
                <a:srgbClr val="007FA3"/>
              </a:buClr>
              <a:defRPr sz="1600"/>
            </a:lvl4pPr>
            <a:lvl5pPr>
              <a:buClr>
                <a:srgbClr val="007FA3"/>
              </a:buClr>
              <a:defRPr sz="1600"/>
            </a:lvl5pPr>
            <a:lvl6pPr>
              <a:buClr>
                <a:srgbClr val="007FA3"/>
              </a:buClr>
              <a:defRPr sz="1600"/>
            </a:lvl6pPr>
            <a:lvl7pPr>
              <a:buClr>
                <a:srgbClr val="007FA3"/>
              </a:buClr>
              <a:defRPr sz="1600"/>
            </a:lvl7pPr>
            <a:lvl8pPr>
              <a:buClr>
                <a:srgbClr val="007FA3"/>
              </a:buClr>
              <a:defRPr sz="1600"/>
            </a:lvl8pPr>
            <a:lvl9pPr>
              <a:buClr>
                <a:srgbClr val="007FA3"/>
              </a:buClr>
              <a:defRPr sz="16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matchingName="Vertical Title and Text">
  <p:cSld name="1_Vertical Title and Text">
    <p:spTree>
      <p:nvGrpSpPr>
        <p:cNvPr id="1" name="Shape 21"/>
        <p:cNvGrpSpPr/>
        <p:nvPr/>
      </p:nvGrpSpPr>
      <p:grpSpPr>
        <a:xfrm>
          <a:off x="0" y="0"/>
          <a:ext cx="0" cy="0"/>
          <a:chOff x="0" y="0"/>
          <a:chExt cx="0" cy="0"/>
        </a:xfrm>
      </p:grpSpPr>
      <p:sp>
        <p:nvSpPr>
          <p:cNvPr id="23" name="Google Shape;23;p5"/>
          <p:cNvSpPr txBox="1">
            <a:spLocks noGrp="1"/>
          </p:cNvSpPr>
          <p:nvPr>
            <p:ph type="body" idx="1"/>
          </p:nvPr>
        </p:nvSpPr>
        <p:spPr>
          <a:xfrm rot="5400000">
            <a:off x="392907" y="-97630"/>
            <a:ext cx="6010275" cy="6437312"/>
          </a:xfrm>
          <a:prstGeom prst="rect">
            <a:avLst/>
          </a:prstGeom>
          <a:solidFill>
            <a:schemeClr val="lt1"/>
          </a:solidFill>
          <a:ln>
            <a:noFill/>
          </a:ln>
        </p:spPr>
        <p:txBody>
          <a:bodyPr spcFirstLastPara="1"/>
          <a:lstStyle>
            <a:lvl1pPr marL="457200" lvl="0" indent="-342900" algn="l">
              <a:spcBef>
                <a:spcPts val="360"/>
              </a:spcBef>
              <a:spcAft>
                <a:spcPts val="0"/>
              </a:spcAft>
              <a:buClr>
                <a:schemeClr val="dk1"/>
              </a:buClr>
              <a:buSzPts val="1800"/>
              <a:buChar char="•"/>
              <a:defRPr/>
            </a:lvl1pPr>
            <a:lvl2pPr marL="914400" lvl="1" indent="-342900" algn="l">
              <a:spcBef>
                <a:spcPts val="360"/>
              </a:spcBef>
              <a:spcAft>
                <a:spcPts val="0"/>
              </a:spcAft>
              <a:buClr>
                <a:schemeClr val="dk1"/>
              </a:buClr>
              <a:buSzPts val="1800"/>
              <a:buChar char="–"/>
              <a:defRPr/>
            </a:lvl2pPr>
            <a:lvl3pPr marL="1371600" lvl="2" indent="-342900" algn="l">
              <a:spcBef>
                <a:spcPts val="360"/>
              </a:spcBef>
              <a:spcAft>
                <a:spcPts val="0"/>
              </a:spcAft>
              <a:buClr>
                <a:schemeClr val="dk1"/>
              </a:buClr>
              <a:buSzPts val="1800"/>
              <a:buChar char="•"/>
              <a:defRPr/>
            </a:lvl3pPr>
            <a:lvl4pPr marL="1828800" lvl="3" indent="-342900" algn="l">
              <a:spcBef>
                <a:spcPts val="360"/>
              </a:spcBef>
              <a:spcAft>
                <a:spcPts val="0"/>
              </a:spcAft>
              <a:buClr>
                <a:schemeClr val="dk1"/>
              </a:buClr>
              <a:buSzPts val="1800"/>
              <a:buChar char="–"/>
              <a:defRPr/>
            </a:lvl4pPr>
            <a:lvl5pPr marL="2286000" lvl="4" indent="-342900" algn="l">
              <a:spcBef>
                <a:spcPts val="360"/>
              </a:spcBef>
              <a:spcAft>
                <a:spcPts val="0"/>
              </a:spcAft>
              <a:buClr>
                <a:schemeClr val="dk1"/>
              </a:buClr>
              <a:buSzPts val="1800"/>
              <a:buChar char="»"/>
              <a:defRPr/>
            </a:lvl5pPr>
            <a:lvl6pPr marL="2743200" lvl="5" indent="-342900" algn="l">
              <a:spcBef>
                <a:spcPts val="360"/>
              </a:spcBef>
              <a:spcAft>
                <a:spcPts val="0"/>
              </a:spcAft>
              <a:buClr>
                <a:schemeClr val="dk1"/>
              </a:buClr>
              <a:buSzPts val="1800"/>
              <a:buChar char="»"/>
              <a:defRPr/>
            </a:lvl6pPr>
            <a:lvl7pPr marL="3200400" lvl="6" indent="-342900" algn="l">
              <a:spcBef>
                <a:spcPts val="360"/>
              </a:spcBef>
              <a:spcAft>
                <a:spcPts val="0"/>
              </a:spcAft>
              <a:buClr>
                <a:schemeClr val="dk1"/>
              </a:buClr>
              <a:buSzPts val="1800"/>
              <a:buChar char="»"/>
              <a:defRPr/>
            </a:lvl7pPr>
            <a:lvl8pPr marL="3657600" lvl="7" indent="-342900" algn="l">
              <a:spcBef>
                <a:spcPts val="360"/>
              </a:spcBef>
              <a:spcAft>
                <a:spcPts val="0"/>
              </a:spcAft>
              <a:buClr>
                <a:schemeClr val="dk1"/>
              </a:buClr>
              <a:buSzPts val="1800"/>
              <a:buChar char="»"/>
              <a:defRPr/>
            </a:lvl8pPr>
            <a:lvl9pPr marL="4114800" lvl="8" indent="-342900" algn="l">
              <a:spcBef>
                <a:spcPts val="360"/>
              </a:spcBef>
              <a:spcAft>
                <a:spcPts val="0"/>
              </a:spcAft>
              <a:buClr>
                <a:schemeClr val="dk1"/>
              </a:buClr>
              <a:buSzPts val="1800"/>
              <a:buChar char="»"/>
              <a:defRPr/>
            </a:lvl9pPr>
          </a:lstStyle>
          <a:p>
            <a:endParaRPr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showMasterSp="0" userDrawn="1">
  <p:cSld name="Chapter Opener">
    <p:spTree>
      <p:nvGrpSpPr>
        <p:cNvPr id="1" name=""/>
        <p:cNvGrpSpPr/>
        <p:nvPr/>
      </p:nvGrpSpPr>
      <p:grpSpPr>
        <a:xfrm>
          <a:off x="0" y="0"/>
          <a:ext cx="0" cy="0"/>
          <a:chOff x="0" y="0"/>
          <a:chExt cx="0" cy="0"/>
        </a:xfrm>
      </p:grpSpPr>
      <p:sp>
        <p:nvSpPr>
          <p:cNvPr id="11" name="Title 10"/>
          <p:cNvSpPr>
            <a:spLocks noGrp="1"/>
          </p:cNvSpPr>
          <p:nvPr>
            <p:ph type="title"/>
          </p:nvPr>
        </p:nvSpPr>
        <p:spPr>
          <a:xfrm>
            <a:off x="457200" y="215372"/>
            <a:ext cx="8229600" cy="622828"/>
          </a:xfrm>
        </p:spPr>
        <p:txBody>
          <a:bodyPr anchor="t"/>
          <a:lstStyle/>
          <a:p>
            <a:r>
              <a:rPr lang="en-US" dirty="0"/>
              <a:t>Click to edit Master title style</a:t>
            </a:r>
            <a:endParaRPr lang="en-US" dirty="0"/>
          </a:p>
        </p:txBody>
      </p:sp>
      <p:sp>
        <p:nvSpPr>
          <p:cNvPr id="7" name="Text Placeholder 6"/>
          <p:cNvSpPr>
            <a:spLocks noGrp="1"/>
          </p:cNvSpPr>
          <p:nvPr>
            <p:ph type="body" sz="quarter" idx="13" hasCustomPrompt="1"/>
          </p:nvPr>
        </p:nvSpPr>
        <p:spPr>
          <a:xfrm>
            <a:off x="457200" y="816430"/>
            <a:ext cx="8229600" cy="478970"/>
          </a:xfrm>
        </p:spPr>
        <p:txBody>
          <a:bodyPr>
            <a:noAutofit/>
          </a:bodyPr>
          <a:lstStyle>
            <a:lvl1pPr marL="0" indent="0">
              <a:spcBef>
                <a:spcPts val="0"/>
              </a:spcBef>
              <a:buNone/>
              <a:defRPr sz="20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Add edition here</a:t>
            </a:r>
            <a:endParaRPr lang="en-US" dirty="0"/>
          </a:p>
        </p:txBody>
      </p:sp>
      <p:sp>
        <p:nvSpPr>
          <p:cNvPr id="9" name="Text Placeholder 8"/>
          <p:cNvSpPr>
            <a:spLocks noGrp="1"/>
          </p:cNvSpPr>
          <p:nvPr>
            <p:ph type="body" sz="quarter" idx="14" hasCustomPrompt="1"/>
          </p:nvPr>
        </p:nvSpPr>
        <p:spPr>
          <a:xfrm>
            <a:off x="5029200" y="1600201"/>
            <a:ext cx="3657600" cy="1600199"/>
          </a:xfrm>
        </p:spPr>
        <p:txBody>
          <a:bodyPr anchor="b">
            <a:noAutofit/>
          </a:bodyPr>
          <a:lstStyle>
            <a:lvl1pPr marL="0" indent="0">
              <a:spcBef>
                <a:spcPts val="0"/>
              </a:spcBef>
              <a:buNone/>
              <a:defRPr sz="3000" baseline="0"/>
            </a:lvl1pPr>
            <a:lvl2pPr marL="0" indent="0">
              <a:spcBef>
                <a:spcPts val="0"/>
              </a:spcBef>
              <a:buNone/>
              <a:defRPr sz="4400"/>
            </a:lvl2pPr>
            <a:lvl3pPr marL="0" indent="0">
              <a:spcBef>
                <a:spcPts val="0"/>
              </a:spcBef>
              <a:buNone/>
              <a:defRPr sz="4400"/>
            </a:lvl3pPr>
            <a:lvl4pPr marL="0" indent="0">
              <a:spcBef>
                <a:spcPts val="0"/>
              </a:spcBef>
              <a:buNone/>
              <a:defRPr sz="4400"/>
            </a:lvl4pPr>
            <a:lvl5pPr marL="0" indent="0">
              <a:spcBef>
                <a:spcPts val="0"/>
              </a:spcBef>
              <a:buNone/>
              <a:defRPr sz="4400"/>
            </a:lvl5pPr>
            <a:lvl6pPr marL="0" indent="0">
              <a:spcBef>
                <a:spcPts val="0"/>
              </a:spcBef>
              <a:buNone/>
              <a:defRPr sz="4400"/>
            </a:lvl6pPr>
            <a:lvl7pPr marL="0" indent="0">
              <a:spcBef>
                <a:spcPts val="0"/>
              </a:spcBef>
              <a:buNone/>
              <a:defRPr sz="4400"/>
            </a:lvl7pPr>
            <a:lvl8pPr marL="0" indent="0">
              <a:spcBef>
                <a:spcPts val="0"/>
              </a:spcBef>
              <a:buNone/>
              <a:defRPr sz="4400"/>
            </a:lvl8pPr>
            <a:lvl9pPr marL="0" indent="0">
              <a:spcBef>
                <a:spcPts val="0"/>
              </a:spcBef>
              <a:buNone/>
              <a:defRPr sz="4400"/>
            </a:lvl9pPr>
          </a:lstStyle>
          <a:p>
            <a:pPr lvl="0"/>
            <a:r>
              <a:rPr lang="en-US" dirty="0"/>
              <a:t>Chapter ##</a:t>
            </a:r>
            <a:endParaRPr lang="en-US" dirty="0"/>
          </a:p>
        </p:txBody>
      </p:sp>
      <p:sp>
        <p:nvSpPr>
          <p:cNvPr id="10" name="Text Placeholder 8"/>
          <p:cNvSpPr>
            <a:spLocks noGrp="1"/>
          </p:cNvSpPr>
          <p:nvPr>
            <p:ph type="body" sz="quarter" idx="15" hasCustomPrompt="1"/>
          </p:nvPr>
        </p:nvSpPr>
        <p:spPr>
          <a:xfrm>
            <a:off x="5029200" y="3200400"/>
            <a:ext cx="3657600" cy="2925763"/>
          </a:xfrm>
        </p:spPr>
        <p:txBody>
          <a:bodyPr>
            <a:noAutofit/>
          </a:bodyPr>
          <a:lstStyle>
            <a:lvl1pPr marL="0" indent="0">
              <a:spcBef>
                <a:spcPts val="0"/>
              </a:spcBef>
              <a:buNone/>
              <a:defRPr sz="2200"/>
            </a:lvl1pPr>
            <a:lvl2pPr marL="0" indent="0">
              <a:spcBef>
                <a:spcPts val="0"/>
              </a:spcBef>
              <a:buNone/>
              <a:defRPr/>
            </a:lvl2pPr>
            <a:lvl3pPr marL="0" indent="0">
              <a:spcBef>
                <a:spcPts val="0"/>
              </a:spcBef>
              <a:buNone/>
              <a:defRPr/>
            </a:lvl3pPr>
            <a:lvl4pPr marL="0" indent="0">
              <a:spcBef>
                <a:spcPts val="0"/>
              </a:spcBef>
              <a:buNone/>
              <a:defRPr/>
            </a:lvl4pPr>
            <a:lvl5pPr marL="0" indent="0">
              <a:spcBef>
                <a:spcPts val="0"/>
              </a:spcBef>
              <a:buNone/>
              <a:defRPr/>
            </a:lvl5pPr>
            <a:lvl6pPr marL="0" indent="0">
              <a:spcBef>
                <a:spcPts val="0"/>
              </a:spcBef>
              <a:buNone/>
              <a:defRPr/>
            </a:lvl6pPr>
            <a:lvl7pPr marL="0" indent="0">
              <a:spcBef>
                <a:spcPts val="0"/>
              </a:spcBef>
              <a:buNone/>
              <a:defRPr/>
            </a:lvl7pPr>
            <a:lvl8pPr marL="0" indent="0">
              <a:spcBef>
                <a:spcPts val="0"/>
              </a:spcBef>
              <a:buNone/>
              <a:defRPr/>
            </a:lvl8pPr>
            <a:lvl9pPr marL="0" indent="0">
              <a:spcBef>
                <a:spcPts val="0"/>
              </a:spcBef>
              <a:buNone/>
              <a:defRPr/>
            </a:lvl9pPr>
          </a:lstStyle>
          <a:p>
            <a:pPr lvl="0"/>
            <a:r>
              <a:rPr lang="en-US" dirty="0"/>
              <a:t>Chapter title</a:t>
            </a:r>
            <a:endParaRPr lang="en-US" dirty="0"/>
          </a:p>
        </p:txBody>
      </p:sp>
      <p:sp>
        <p:nvSpPr>
          <p:cNvPr id="16" name="Footer Placeholder 2"/>
          <p:cNvSpPr>
            <a:spLocks noGrp="1"/>
          </p:cNvSpPr>
          <p:nvPr>
            <p:ph type="ftr" sz="quarter" idx="10"/>
          </p:nvPr>
        </p:nvSpPr>
        <p:spPr>
          <a:xfrm>
            <a:off x="93969" y="6165337"/>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pic>
        <p:nvPicPr>
          <p:cNvPr id="12" name="Picture 11" descr="Pearson Logo"/>
          <p:cNvPicPr>
            <a:picLocks noChangeAspect="1"/>
          </p:cNvPicPr>
          <p:nvPr userDrawn="1"/>
        </p:nvPicPr>
        <p:blipFill>
          <a:blip r:embed="rId2" cstate="print">
            <a:extLst>
              <a:ext uri="{28A0092B-C50C-407E-A947-70E740481C1C}">
                <a14:useLocalDpi xmlns:a14="http://schemas.microsoft.com/office/drawing/2010/main" val="0"/>
              </a:ext>
            </a:extLst>
          </a:blip>
          <a:stretch>
            <a:fillRect/>
          </a:stretch>
        </p:blipFill>
        <p:spPr>
          <a:xfrm>
            <a:off x="457200" y="6376789"/>
            <a:ext cx="918000" cy="279915"/>
          </a:xfrm>
          <a:prstGeom prst="rect">
            <a:avLst/>
          </a:prstGeom>
        </p:spPr>
      </p:pic>
      <p:sp>
        <p:nvSpPr>
          <p:cNvPr id="13" name="TextBox 12"/>
          <p:cNvSpPr txBox="1"/>
          <p:nvPr userDrawn="1"/>
        </p:nvSpPr>
        <p:spPr>
          <a:xfrm>
            <a:off x="1600200" y="6429345"/>
            <a:ext cx="7162800" cy="200055"/>
          </a:xfrm>
          <a:prstGeom prst="rect">
            <a:avLst/>
          </a:prstGeom>
          <a:noFill/>
        </p:spPr>
        <p:txBody>
          <a:bodyPr wrap="square" rtlCol="0">
            <a:spAutoFit/>
          </a:bodyPr>
          <a:lstStyle/>
          <a:p>
            <a:pPr marL="0" marR="0" indent="0" algn="r" defTabSz="914400" rtl="0" eaLnBrk="1" fontAlgn="auto" latinLnBrk="0" hangingPunct="1">
              <a:lnSpc>
                <a:spcPct val="100000"/>
              </a:lnSpc>
              <a:spcBef>
                <a:spcPts val="0"/>
              </a:spcBef>
              <a:spcAft>
                <a:spcPts val="0"/>
              </a:spcAft>
              <a:buClrTx/>
              <a:buSzTx/>
              <a:buFontTx/>
              <a:buNone/>
              <a:defRPr/>
            </a:pPr>
            <a:r>
              <a:rPr lang="en-US" altLang="en-US" sz="700" b="1" dirty="0">
                <a:ea typeface="Verdana" panose="020B0604030504040204" pitchFamily="34" charset="0"/>
                <a:cs typeface="Verdana" panose="020B0604030504040204" pitchFamily="34" charset="0"/>
              </a:rPr>
              <a:t>Copyright © 2023, 2019, 2016, 2012  Pearson Education, Inc. All Rights Reserved</a:t>
            </a:r>
            <a:endParaRPr lang="en-US" altLang="en-US" sz="700" b="1" dirty="0">
              <a:ea typeface="Verdana" panose="020B0604030504040204" pitchFamily="34" charset="0"/>
              <a:cs typeface="Verdana" panose="020B0604030504040204" pitchFamily="34" charset="0"/>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Title + Learning Objectives and Content">
    <p:spTree>
      <p:nvGrpSpPr>
        <p:cNvPr id="1" name=""/>
        <p:cNvGrpSpPr/>
        <p:nvPr/>
      </p:nvGrpSpPr>
      <p:grpSpPr>
        <a:xfrm>
          <a:off x="0" y="0"/>
          <a:ext cx="0" cy="0"/>
          <a:chOff x="0" y="0"/>
          <a:chExt cx="0" cy="0"/>
        </a:xfrm>
      </p:grpSpPr>
      <p:sp>
        <p:nvSpPr>
          <p:cNvPr id="8" name="Title 7"/>
          <p:cNvSpPr>
            <a:spLocks noGrp="1"/>
          </p:cNvSpPr>
          <p:nvPr>
            <p:ph type="title"/>
          </p:nvPr>
        </p:nvSpPr>
        <p:spPr>
          <a:xfrm>
            <a:off x="457200" y="215372"/>
            <a:ext cx="8229600" cy="622828"/>
          </a:xfrm>
        </p:spPr>
        <p:txBody>
          <a:bodyPr anchor="t"/>
          <a:lstStyle/>
          <a:p>
            <a:r>
              <a:rPr lang="en-US" dirty="0"/>
              <a:t>Click to edit Master title style</a:t>
            </a:r>
            <a:endParaRPr lang="en-US" dirty="0"/>
          </a:p>
        </p:txBody>
      </p:sp>
      <p:sp>
        <p:nvSpPr>
          <p:cNvPr id="7" name="Learning Objectives Placeholder 6"/>
          <p:cNvSpPr>
            <a:spLocks noGrp="1"/>
          </p:cNvSpPr>
          <p:nvPr>
            <p:ph type="body" sz="quarter" idx="13" hasCustomPrompt="1"/>
          </p:nvPr>
        </p:nvSpPr>
        <p:spPr>
          <a:xfrm>
            <a:off x="457200" y="816430"/>
            <a:ext cx="8229600" cy="402770"/>
          </a:xfrm>
        </p:spPr>
        <p:txBody>
          <a:bodyPr>
            <a:noAutofit/>
          </a:bodyPr>
          <a:lstStyle>
            <a:lvl1pPr marL="0" indent="0">
              <a:spcBef>
                <a:spcPts val="0"/>
              </a:spcBef>
              <a:buNone/>
              <a:defRPr sz="1600">
                <a:solidFill>
                  <a:srgbClr val="007FA3"/>
                </a:solidFill>
              </a:defRPr>
            </a:lvl1pPr>
            <a:lvl2pPr marL="0" indent="0">
              <a:spcBef>
                <a:spcPts val="0"/>
              </a:spcBef>
              <a:buNone/>
              <a:defRPr sz="2400">
                <a:solidFill>
                  <a:schemeClr val="bg1"/>
                </a:solidFill>
              </a:defRPr>
            </a:lvl2pPr>
            <a:lvl3pPr marL="0" indent="0">
              <a:spcBef>
                <a:spcPts val="0"/>
              </a:spcBef>
              <a:buNone/>
              <a:defRPr sz="2400">
                <a:solidFill>
                  <a:schemeClr val="bg1"/>
                </a:solidFill>
              </a:defRPr>
            </a:lvl3pPr>
            <a:lvl4pPr marL="0" indent="0">
              <a:spcBef>
                <a:spcPts val="0"/>
              </a:spcBef>
              <a:buNone/>
              <a:defRPr sz="2400">
                <a:solidFill>
                  <a:schemeClr val="bg1"/>
                </a:solidFill>
              </a:defRPr>
            </a:lvl4pPr>
            <a:lvl5pPr marL="0" indent="0">
              <a:spcBef>
                <a:spcPts val="0"/>
              </a:spcBef>
              <a:buNone/>
              <a:defRPr sz="2400">
                <a:solidFill>
                  <a:schemeClr val="bg1"/>
                </a:solidFill>
              </a:defRPr>
            </a:lvl5pPr>
            <a:lvl6pPr marL="0" indent="0">
              <a:spcBef>
                <a:spcPts val="0"/>
              </a:spcBef>
              <a:buNone/>
              <a:defRPr sz="2400">
                <a:solidFill>
                  <a:schemeClr val="bg1"/>
                </a:solidFill>
              </a:defRPr>
            </a:lvl6pPr>
            <a:lvl7pPr marL="0" indent="0">
              <a:spcBef>
                <a:spcPts val="0"/>
              </a:spcBef>
              <a:buNone/>
              <a:defRPr sz="2400">
                <a:solidFill>
                  <a:schemeClr val="bg1"/>
                </a:solidFill>
              </a:defRPr>
            </a:lvl7pPr>
            <a:lvl8pPr marL="0" indent="0">
              <a:spcBef>
                <a:spcPts val="0"/>
              </a:spcBef>
              <a:buNone/>
              <a:defRPr sz="2400">
                <a:solidFill>
                  <a:schemeClr val="bg1"/>
                </a:solidFill>
              </a:defRPr>
            </a:lvl8pPr>
            <a:lvl9pPr marL="0" indent="0">
              <a:spcBef>
                <a:spcPts val="0"/>
              </a:spcBef>
              <a:buNone/>
              <a:defRPr sz="2400">
                <a:solidFill>
                  <a:schemeClr val="bg1"/>
                </a:solidFill>
              </a:defRPr>
            </a:lvl9pPr>
          </a:lstStyle>
          <a:p>
            <a:pPr lvl="0"/>
            <a:r>
              <a:rPr lang="en-US" dirty="0"/>
              <a:t>Click to add Learning Objective(s)</a:t>
            </a:r>
            <a:endParaRPr lang="en-US" dirty="0"/>
          </a:p>
        </p:txBody>
      </p:sp>
      <p:sp>
        <p:nvSpPr>
          <p:cNvPr id="9" name="Content Placeholder 8"/>
          <p:cNvSpPr>
            <a:spLocks noGrp="1"/>
          </p:cNvSpPr>
          <p:nvPr>
            <p:ph sz="quarter" idx="14"/>
          </p:nvPr>
        </p:nvSpPr>
        <p:spPr>
          <a:xfrm>
            <a:off x="457200" y="1600200"/>
            <a:ext cx="8229600" cy="4525963"/>
          </a:xfrm>
        </p:spPr>
        <p:txBody>
          <a:bodyPr/>
          <a:lstStyle>
            <a:lvl5pPr>
              <a:defRPr/>
            </a:lvl5pPr>
            <a:lvl6pPr>
              <a:defRPr/>
            </a:lvl6pPr>
            <a:lvl7pPr>
              <a:defRPr/>
            </a:lvl7pPr>
            <a:lvl8pPr>
              <a:defRPr/>
            </a:lvl8pPr>
            <a:lvl9pPr>
              <a:defRPr/>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
        <p:nvSpPr>
          <p:cNvPr id="12" name="Footer Placeholder 2"/>
          <p:cNvSpPr>
            <a:spLocks noGrp="1"/>
          </p:cNvSpPr>
          <p:nvPr>
            <p:ph type="ftr" sz="quarter" idx="10"/>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1"/>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Title and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p:txBody>
          <a:bodyPr/>
          <a:lstStyle>
            <a:lvl1pPr>
              <a:buClr>
                <a:srgbClr val="007FA3"/>
              </a:buClr>
              <a:buSzPct val="100000"/>
              <a:defRPr/>
            </a:lvl1pPr>
            <a:lvl2pPr>
              <a:buClr>
                <a:srgbClr val="007FA3"/>
              </a:buClr>
              <a:defRPr/>
            </a:lvl2pPr>
            <a:lvl3pPr>
              <a:buClr>
                <a:srgbClr val="007FA3"/>
              </a:buClr>
              <a:defRPr/>
            </a:lvl3pPr>
            <a:lvl4pPr>
              <a:buClr>
                <a:srgbClr val="007FA3"/>
              </a:buClr>
              <a:defRPr/>
            </a:lvl4pPr>
            <a:lvl5pPr>
              <a:buClr>
                <a:srgbClr val="007FA3"/>
              </a:buClr>
              <a:defRPr/>
            </a:lvl5pPr>
            <a:lvl6pPr>
              <a:buClr>
                <a:srgbClr val="007FA3"/>
              </a:buClr>
              <a:defRPr/>
            </a:lvl6pPr>
            <a:lvl7pPr>
              <a:buClr>
                <a:srgbClr val="007FA3"/>
              </a:buClr>
              <a:defRPr/>
            </a:lvl7pPr>
            <a:lvl8pPr>
              <a:buClr>
                <a:srgbClr val="007FA3"/>
              </a:buClr>
              <a:defRPr/>
            </a:lvl8pPr>
            <a:lvl9pPr>
              <a:buClr>
                <a:srgbClr val="007FA3"/>
              </a:buClr>
              <a:defRPr/>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a:p>
            <a:pPr lvl="5"/>
            <a:r>
              <a:rPr lang="en-US" dirty="0"/>
              <a:t>Sixth</a:t>
            </a:r>
            <a:endParaRPr lang="en-US" dirty="0"/>
          </a:p>
          <a:p>
            <a:pPr lvl="6"/>
            <a:r>
              <a:rPr lang="en-US" dirty="0"/>
              <a:t>Seventh</a:t>
            </a:r>
            <a:endParaRPr lang="en-US" dirty="0"/>
          </a:p>
          <a:p>
            <a:pPr lvl="7"/>
            <a:r>
              <a:rPr lang="en-US" dirty="0"/>
              <a:t>Eighth</a:t>
            </a:r>
            <a:endParaRPr lang="en-US" dirty="0"/>
          </a:p>
          <a:p>
            <a:pPr lvl="8"/>
            <a:r>
              <a:rPr lang="en-US" dirty="0"/>
              <a:t>Ninth</a:t>
            </a:r>
            <a:endParaRPr lang="en-US" dirty="0"/>
          </a:p>
        </p:txBody>
      </p:sp>
      <p:sp>
        <p:nvSpPr>
          <p:cNvPr id="6"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9" name="Date Placeholder 3"/>
          <p:cNvSpPr>
            <a:spLocks noGrp="1"/>
          </p:cNvSpPr>
          <p:nvPr>
            <p:ph type="dt" sz="half" idx="10"/>
          </p:nvPr>
        </p:nvSpPr>
        <p:spPr>
          <a:xfrm>
            <a:off x="6335713" y="113072"/>
            <a:ext cx="2133600" cy="182880"/>
          </a:xfrm>
        </p:spPr>
        <p:txBody>
          <a:bodyPr/>
          <a:lstStyle/>
          <a:p>
            <a:fld id="{A9DF6EFB-3F44-496C-A842-1E0B3D3B975A}" type="datetimeFigureOut">
              <a:rPr lang="en-US" smtClean="0"/>
            </a:fld>
            <a:endParaRPr lang="en-US" dirty="0"/>
          </a:p>
        </p:txBody>
      </p:sp>
      <p:sp>
        <p:nvSpPr>
          <p:cNvPr id="10" name="Slide Number Placeholder 5"/>
          <p:cNvSpPr>
            <a:spLocks noGrp="1"/>
          </p:cNvSpPr>
          <p:nvPr>
            <p:ph type="sldNum" sz="quarter" idx="12"/>
          </p:nvPr>
        </p:nvSpPr>
        <p:spPr>
          <a:xfrm>
            <a:off x="8469312" y="113072"/>
            <a:ext cx="551783" cy="182880"/>
          </a:xfrm>
        </p:spPr>
        <p:txBody>
          <a:bodyPr/>
          <a:lstStyle/>
          <a:p>
            <a:fld id="{200B2350-5261-4F5C-9DF5-EF0D264FC8D2}" type="slidenum">
              <a:rPr lang="en-US" smtClean="0"/>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showMasterSp="0" userDrawn="1">
  <p:cSld name="Figure + Caption">
    <p:spTree>
      <p:nvGrpSpPr>
        <p:cNvPr id="1" name=""/>
        <p:cNvGrpSpPr/>
        <p:nvPr/>
      </p:nvGrpSpPr>
      <p:grpSpPr>
        <a:xfrm>
          <a:off x="0" y="0"/>
          <a:ext cx="0" cy="0"/>
          <a:chOff x="0" y="0"/>
          <a:chExt cx="0" cy="0"/>
        </a:xfrm>
      </p:grpSpPr>
      <p:sp>
        <p:nvSpPr>
          <p:cNvPr id="8" name="Title 7"/>
          <p:cNvSpPr>
            <a:spLocks noGrp="1"/>
          </p:cNvSpPr>
          <p:nvPr>
            <p:ph type="title" hasCustomPrompt="1"/>
          </p:nvPr>
        </p:nvSpPr>
        <p:spPr>
          <a:xfrm>
            <a:off x="457200" y="228600"/>
            <a:ext cx="8229600" cy="1066800"/>
          </a:xfrm>
        </p:spPr>
        <p:txBody>
          <a:bodyPr anchor="t"/>
          <a:lstStyle>
            <a:lvl1pPr>
              <a:defRPr sz="3400">
                <a:solidFill>
                  <a:srgbClr val="007FA3"/>
                </a:solidFill>
              </a:defRPr>
            </a:lvl1pPr>
          </a:lstStyle>
          <a:p>
            <a:r>
              <a:rPr lang="en-US" dirty="0"/>
              <a:t>Click to add figure number and title</a:t>
            </a:r>
            <a:endParaRPr lang="en-US" dirty="0"/>
          </a:p>
        </p:txBody>
      </p:sp>
      <p:sp>
        <p:nvSpPr>
          <p:cNvPr id="10" name="Text Placeholder 9"/>
          <p:cNvSpPr>
            <a:spLocks noGrp="1"/>
          </p:cNvSpPr>
          <p:nvPr>
            <p:ph type="body" sz="quarter" idx="13" hasCustomPrompt="1"/>
          </p:nvPr>
        </p:nvSpPr>
        <p:spPr>
          <a:xfrm>
            <a:off x="457200" y="5368160"/>
            <a:ext cx="8229600" cy="916856"/>
          </a:xfrm>
        </p:spPr>
        <p:txBody>
          <a:bodyPr anchor="b"/>
          <a:lstStyle>
            <a:lvl1pPr marL="0" indent="0">
              <a:spcBef>
                <a:spcPts val="0"/>
              </a:spcBef>
              <a:buNone/>
              <a:defRPr sz="800"/>
            </a:lvl1pPr>
            <a:lvl2pPr marL="0" indent="0">
              <a:spcBef>
                <a:spcPts val="0"/>
              </a:spcBef>
              <a:buNone/>
              <a:defRPr sz="1600"/>
            </a:lvl2pPr>
            <a:lvl3pPr marL="0" indent="0">
              <a:spcBef>
                <a:spcPts val="0"/>
              </a:spcBef>
              <a:buNone/>
              <a:defRPr sz="1600"/>
            </a:lvl3pPr>
            <a:lvl4pPr marL="0" indent="0">
              <a:spcBef>
                <a:spcPts val="0"/>
              </a:spcBef>
              <a:buNone/>
              <a:defRPr sz="1600"/>
            </a:lvl4pPr>
            <a:lvl5pPr marL="0" indent="0">
              <a:spcBef>
                <a:spcPts val="0"/>
              </a:spcBef>
              <a:buNone/>
              <a:defRPr sz="1600"/>
            </a:lvl5pPr>
            <a:lvl6pPr marL="0" indent="0">
              <a:spcBef>
                <a:spcPts val="0"/>
              </a:spcBef>
              <a:buNone/>
              <a:defRPr sz="1600"/>
            </a:lvl6pPr>
            <a:lvl7pPr marL="0" indent="0">
              <a:spcBef>
                <a:spcPts val="0"/>
              </a:spcBef>
              <a:buNone/>
              <a:defRPr sz="1600"/>
            </a:lvl7pPr>
            <a:lvl8pPr marL="0" indent="0">
              <a:spcBef>
                <a:spcPts val="0"/>
              </a:spcBef>
              <a:buNone/>
              <a:defRPr sz="1600"/>
            </a:lvl8pPr>
            <a:lvl9pPr marL="0" indent="0">
              <a:spcBef>
                <a:spcPts val="0"/>
              </a:spcBef>
              <a:buNone/>
              <a:defRPr sz="1600"/>
            </a:lvl9pPr>
          </a:lstStyle>
          <a:p>
            <a:pPr lvl="0"/>
            <a:r>
              <a:rPr lang="en-US" dirty="0"/>
              <a:t>Click to add caption</a:t>
            </a:r>
            <a:endParaRPr lang="en-US" dirty="0"/>
          </a:p>
        </p:txBody>
      </p:sp>
      <p:sp>
        <p:nvSpPr>
          <p:cNvPr id="11"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fld>
            <a:endParaRPr lang="en-US" dirty="0"/>
          </a:p>
        </p:txBody>
      </p:sp>
      <p:sp>
        <p:nvSpPr>
          <p:cNvPr id="3" name="Text Box 13"/>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panose="020B0604020202020204"/>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panose="020B0604020202020204"/>
              <a:ea typeface="Verdana" panose="020B0604030504040204" pitchFamily="34" charset="0"/>
              <a:cs typeface="Verdana" panose="020B0604030504040204" pitchFamily="34" charset="0"/>
            </a:endParaRPr>
          </a:p>
        </p:txBody>
      </p:sp>
      <p:pic>
        <p:nvPicPr>
          <p:cNvPr id="5" name="Picture 4"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dirty="0"/>
              <a:t>Click to edit Master title style</a:t>
            </a:r>
            <a:endParaRPr lang="en-US" dirty="0"/>
          </a:p>
        </p:txBody>
      </p:sp>
      <p:sp>
        <p:nvSpPr>
          <p:cNvPr id="3" name="Content Placeholder 2"/>
          <p:cNvSpPr>
            <a:spLocks noGrp="1"/>
          </p:cNvSpPr>
          <p:nvPr>
            <p:ph idx="1"/>
          </p:nvPr>
        </p:nvSpPr>
        <p:spPr>
          <a:xfrm>
            <a:off x="457200" y="16002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7" name="Content Placeholder 2"/>
          <p:cNvSpPr>
            <a:spLocks noGrp="1"/>
          </p:cNvSpPr>
          <p:nvPr>
            <p:ph idx="13"/>
          </p:nvPr>
        </p:nvSpPr>
        <p:spPr>
          <a:xfrm>
            <a:off x="457200" y="3962400"/>
            <a:ext cx="8229600" cy="2163763"/>
          </a:xfrm>
        </p:spPr>
        <p:txBody>
          <a:bodyPr/>
          <a:lstStyle>
            <a:lvl1pPr>
              <a:defRPr sz="1600"/>
            </a:lvl1pPr>
            <a:lvl2pPr>
              <a:defRPr sz="1600"/>
            </a:lvl2pPr>
            <a:lvl3pPr>
              <a:defRPr sz="1600"/>
            </a:lvl3pPr>
            <a:lvl4pPr>
              <a:defRPr sz="1600"/>
            </a:lvl4pPr>
            <a:lvl5pPr>
              <a:defRPr sz="1600"/>
            </a:lvl5pPr>
            <a:lvl6pPr>
              <a:defRPr sz="1400"/>
            </a:lvl6pPr>
            <a:lvl7pPr>
              <a:defRPr sz="1400"/>
            </a:lvl7pPr>
            <a:lvl8pPr>
              <a:defRPr sz="1400"/>
            </a:lvl8pPr>
            <a:lvl9pPr>
              <a:defRPr sz="1400"/>
            </a:lvl9pPr>
          </a:lstStyle>
          <a:p>
            <a:pPr lvl="0"/>
            <a:r>
              <a:rPr lang="en-US" dirty="0"/>
              <a:t>Click to edit Master text styles</a:t>
            </a:r>
            <a:endParaRPr lang="en-US" dirty="0"/>
          </a:p>
          <a:p>
            <a:pPr lvl="1"/>
            <a:r>
              <a:rPr lang="en-US" dirty="0"/>
              <a:t>Second level</a:t>
            </a:r>
            <a:endParaRPr lang="en-US" dirty="0"/>
          </a:p>
          <a:p>
            <a:pPr lvl="2"/>
            <a:r>
              <a:rPr lang="en-US" dirty="0"/>
              <a:t>Third level</a:t>
            </a:r>
            <a:endParaRPr lang="en-US" dirty="0"/>
          </a:p>
          <a:p>
            <a:pPr lvl="3"/>
            <a:r>
              <a:rPr lang="en-US" dirty="0"/>
              <a:t>Fourth level</a:t>
            </a:r>
            <a:endParaRPr lang="en-US" dirty="0"/>
          </a:p>
          <a:p>
            <a:pPr lvl="4"/>
            <a:r>
              <a:rPr lang="en-US" dirty="0"/>
              <a:t>Fifth level</a:t>
            </a:r>
            <a:endParaRPr lang="en-US" dirty="0"/>
          </a:p>
        </p:txBody>
      </p:sp>
      <p:sp>
        <p:nvSpPr>
          <p:cNvPr id="11" name="Footer Placeholder 4"/>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4" name="Date Placeholder 3"/>
          <p:cNvSpPr>
            <a:spLocks noGrp="1"/>
          </p:cNvSpPr>
          <p:nvPr>
            <p:ph type="dt" sz="half" idx="10"/>
          </p:nvPr>
        </p:nvSpPr>
        <p:spPr/>
        <p:txBody>
          <a:bodyPr/>
          <a:lstStyle/>
          <a:p>
            <a:fld id="{A9DF6EFB-3F44-496C-A842-1E0B3D3B975A}" type="datetimeFigureOut">
              <a:rPr lang="en-US" smtClean="0"/>
            </a:fld>
            <a:endParaRPr lang="en-US" dirty="0"/>
          </a:p>
        </p:txBody>
      </p:sp>
      <p:sp>
        <p:nvSpPr>
          <p:cNvPr id="6" name="Slide Number Placeholder 5"/>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Title Only">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US" dirty="0"/>
              <a:t>Click to edit Master title style</a:t>
            </a:r>
            <a:endParaRPr lang="en-US" dirty="0"/>
          </a:p>
        </p:txBody>
      </p:sp>
      <p:sp>
        <p:nvSpPr>
          <p:cNvPr id="9" name="Footer Placeholder 3"/>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3" name="Date Placeholder 2"/>
          <p:cNvSpPr>
            <a:spLocks noGrp="1"/>
          </p:cNvSpPr>
          <p:nvPr>
            <p:ph type="dt" sz="half" idx="10"/>
          </p:nvPr>
        </p:nvSpPr>
        <p:spPr/>
        <p:txBody>
          <a:bodyPr/>
          <a:lstStyle/>
          <a:p>
            <a:fld id="{A9DF6EFB-3F44-496C-A842-1E0B3D3B975A}" type="datetimeFigureOut">
              <a:rPr lang="en-US" smtClean="0"/>
            </a:fld>
            <a:endParaRPr lang="en-US" dirty="0"/>
          </a:p>
        </p:txBody>
      </p:sp>
      <p:sp>
        <p:nvSpPr>
          <p:cNvPr id="5" name="Slide Number Placeholder 4"/>
          <p:cNvSpPr>
            <a:spLocks noGrp="1"/>
          </p:cNvSpPr>
          <p:nvPr>
            <p:ph type="sldNum" sz="quarter" idx="12"/>
          </p:nvPr>
        </p:nvSpPr>
        <p:spPr/>
        <p:txBody>
          <a:bodyPr/>
          <a:lstStyle/>
          <a:p>
            <a:fld id="{200B2350-5261-4F5C-9DF5-EF0D264FC8D2}" type="slidenum">
              <a:rPr lang="en-US" smtClean="0"/>
            </a:fld>
            <a:endParaRPr lang="en-US" dirty="0"/>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showMasterSp="0" userDrawn="1">
  <p:cSld name="1_Blank">
    <p:spTree>
      <p:nvGrpSpPr>
        <p:cNvPr id="1" name=""/>
        <p:cNvGrpSpPr/>
        <p:nvPr/>
      </p:nvGrpSpPr>
      <p:grpSpPr>
        <a:xfrm>
          <a:off x="0" y="0"/>
          <a:ext cx="0" cy="0"/>
          <a:chOff x="0" y="0"/>
          <a:chExt cx="0" cy="0"/>
        </a:xfrm>
      </p:grpSpPr>
      <p:sp>
        <p:nvSpPr>
          <p:cNvPr id="8" name="Footer Placeholder 2"/>
          <p:cNvSpPr>
            <a:spLocks noGrp="1"/>
          </p:cNvSpPr>
          <p:nvPr>
            <p:ph type="ftr" sz="quarter" idx="11"/>
          </p:nvPr>
        </p:nvSpPr>
        <p:spPr>
          <a:xfrm>
            <a:off x="93969" y="6172200"/>
            <a:ext cx="8595360" cy="235463"/>
          </a:xfrm>
          <a:prstGeom prst="rect">
            <a:avLst/>
          </a:prstGeom>
        </p:spPr>
        <p:txBody>
          <a:bodyPr/>
          <a:lstStyle/>
          <a:p>
            <a:endParaRPr lang="en-US" dirty="0"/>
          </a:p>
        </p:txBody>
      </p:sp>
      <p:sp>
        <p:nvSpPr>
          <p:cNvPr id="2" name="Date Placeholder 1"/>
          <p:cNvSpPr>
            <a:spLocks noGrp="1"/>
          </p:cNvSpPr>
          <p:nvPr>
            <p:ph type="dt" sz="half" idx="10"/>
          </p:nvPr>
        </p:nvSpPr>
        <p:spPr/>
        <p:txBody>
          <a:bodyPr/>
          <a:lstStyle>
            <a:lvl1pPr>
              <a:defRPr>
                <a:solidFill>
                  <a:schemeClr val="tx1"/>
                </a:solidFill>
              </a:defRPr>
            </a:lvl1pPr>
          </a:lstStyle>
          <a:p>
            <a:fld id="{A9DF6EFB-3F44-496C-A842-1E0B3D3B975A}" type="datetimeFigureOut">
              <a:rPr lang="en-US" smtClean="0"/>
            </a:fld>
            <a:endParaRPr lang="en-US" dirty="0"/>
          </a:p>
        </p:txBody>
      </p:sp>
      <p:sp>
        <p:nvSpPr>
          <p:cNvPr id="4" name="Slide Number Placeholder 3"/>
          <p:cNvSpPr>
            <a:spLocks noGrp="1"/>
          </p:cNvSpPr>
          <p:nvPr>
            <p:ph type="sldNum" sz="quarter" idx="12"/>
          </p:nvPr>
        </p:nvSpPr>
        <p:spPr/>
        <p:txBody>
          <a:bodyPr/>
          <a:lstStyle>
            <a:lvl1pPr>
              <a:defRPr>
                <a:solidFill>
                  <a:schemeClr val="tx1"/>
                </a:solidFill>
              </a:defRPr>
            </a:lvl1pPr>
          </a:lstStyle>
          <a:p>
            <a:fld id="{200B2350-5261-4F5C-9DF5-EF0D264FC8D2}" type="slidenum">
              <a:rPr lang="en-US" smtClean="0"/>
            </a:fld>
            <a:endParaRPr lang="en-US" dirty="0"/>
          </a:p>
        </p:txBody>
      </p:sp>
      <p:sp>
        <p:nvSpPr>
          <p:cNvPr id="3" name="Text Box 13"/>
          <p:cNvSpPr txBox="1">
            <a:spLocks noChangeArrowheads="1"/>
          </p:cNvSpPr>
          <p:nvPr userDrawn="1"/>
        </p:nvSpPr>
        <p:spPr bwMode="auto">
          <a:xfrm>
            <a:off x="185738" y="6416675"/>
            <a:ext cx="8642350" cy="188913"/>
          </a:xfrm>
          <a:prstGeom prst="rect">
            <a:avLst/>
          </a:prstGeom>
          <a:noFill/>
          <a:ln>
            <a:noFill/>
          </a:ln>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r" eaLnBrk="1" hangingPunct="1">
              <a:defRPr/>
            </a:pPr>
            <a:r>
              <a:rPr lang="en-US" sz="1200" dirty="0">
                <a:solidFill>
                  <a:srgbClr val="000000"/>
                </a:solidFill>
                <a:latin typeface="Arial" panose="020B0604020202020204"/>
                <a:ea typeface="Verdana" panose="020B0604030504040204" pitchFamily="34" charset="0"/>
                <a:cs typeface="Verdana" panose="020B0604030504040204" pitchFamily="34" charset="0"/>
              </a:rPr>
              <a:t>© 2023 Pearson Education Limited. All Rights Reserved.</a:t>
            </a:r>
            <a:endParaRPr lang="en-GB" sz="1200" dirty="0">
              <a:solidFill>
                <a:srgbClr val="000000"/>
              </a:solidFill>
              <a:latin typeface="Arial" panose="020B0604020202020204"/>
              <a:ea typeface="Verdana" panose="020B0604030504040204" pitchFamily="34" charset="0"/>
              <a:cs typeface="Verdana" panose="020B0604030504040204" pitchFamily="34" charset="0"/>
            </a:endParaRPr>
          </a:p>
        </p:txBody>
      </p:sp>
      <p:pic>
        <p:nvPicPr>
          <p:cNvPr id="5" name="Picture 4" descr="Pearson Logo"/>
          <p:cNvPicPr>
            <a:picLocks noChangeAspect="1"/>
          </p:cNvPicPr>
          <p:nvPr userDrawn="1"/>
        </p:nvPicPr>
        <p:blipFill>
          <a:blip r:embed="rId2" cstate="print">
            <a:extLst>
              <a:ext uri="{28A0092B-C50C-407E-A947-70E740481C1C}">
                <a14:useLocalDpi xmlns:a14="http://schemas.microsoft.com/office/drawing/2010/main" val="0"/>
              </a:ext>
            </a:extLst>
          </a:blip>
          <a:srcRect/>
          <a:stretch>
            <a:fillRect/>
          </a:stretch>
        </p:blipFill>
        <p:spPr bwMode="auto">
          <a:xfrm>
            <a:off x="457200" y="6376988"/>
            <a:ext cx="917575" cy="2794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仅标题">
    <p:spTree>
      <p:nvGrpSpPr>
        <p:cNvPr id="1" name=""/>
        <p:cNvGrpSpPr/>
        <p:nvPr/>
      </p:nvGrpSpPr>
      <p:grpSpPr>
        <a:xfrm>
          <a:off x="0" y="0"/>
          <a:ext cx="0" cy="0"/>
          <a:chOff x="0" y="0"/>
          <a:chExt cx="0" cy="0"/>
        </a:xfrm>
      </p:grpSpPr>
      <p:sp>
        <p:nvSpPr>
          <p:cNvPr id="2" name="标题 1"/>
          <p:cNvSpPr>
            <a:spLocks noGrp="1"/>
          </p:cNvSpPr>
          <p:nvPr>
            <p:ph type="title" hasCustomPrompt="1"/>
            <p:custDataLst>
              <p:tags r:id="rId2"/>
            </p:custDataLst>
          </p:nvPr>
        </p:nvSpPr>
        <p:spPr>
          <a:xfrm>
            <a:off x="522000" y="1151974"/>
            <a:ext cx="8100000" cy="529200"/>
          </a:xfrm>
        </p:spPr>
        <p:txBody>
          <a:bodyPr wrap="square" lIns="0" tIns="0" rIns="0" bIns="0">
            <a:normAutofit/>
          </a:bodyPr>
          <a:lstStyle>
            <a:lvl1pPr algn="ctr" fontAlgn="base">
              <a:defRPr sz="2400">
                <a:solidFill>
                  <a:schemeClr val="tx1"/>
                </a:solidFill>
              </a:defRPr>
            </a:lvl1pPr>
          </a:lstStyle>
          <a:p>
            <a:r>
              <a:rPr lang="en-US"/>
              <a:t>Click to add title</a:t>
            </a:r>
            <a:endParaRPr lang="en-US"/>
          </a:p>
        </p:txBody>
      </p:sp>
      <p:sp>
        <p:nvSpPr>
          <p:cNvPr id="3" name="日期占位符 2"/>
          <p:cNvSpPr>
            <a:spLocks noGrp="1"/>
          </p:cNvSpPr>
          <p:nvPr>
            <p:ph type="dt" sz="half" idx="10"/>
            <p:custDataLst>
              <p:tags r:id="rId3"/>
            </p:custDataLst>
          </p:nvPr>
        </p:nvSpPr>
        <p:spPr/>
        <p:txBody>
          <a:bodyPr wrap="square">
            <a:normAutofit/>
          </a:bodyPr>
          <a:lstStyle/>
          <a:p>
            <a:r>
              <a:rPr lang="en-US"/>
              <a:t>Date Area</a:t>
            </a:r>
            <a:endParaRPr lang="en-US"/>
          </a:p>
        </p:txBody>
      </p:sp>
      <p:sp>
        <p:nvSpPr>
          <p:cNvPr id="4" name="页脚占位符 3"/>
          <p:cNvSpPr>
            <a:spLocks noGrp="1"/>
          </p:cNvSpPr>
          <p:nvPr>
            <p:ph type="ftr" sz="quarter" idx="11"/>
            <p:custDataLst>
              <p:tags r:id="rId4"/>
            </p:custDataLst>
          </p:nvPr>
        </p:nvSpPr>
        <p:spPr>
          <a:xfrm>
            <a:off x="3087000" y="5593050"/>
            <a:ext cx="2970000" cy="237600"/>
          </a:xfrm>
        </p:spPr>
        <p:txBody>
          <a:bodyPr/>
          <a:lstStyle/>
          <a:p>
            <a:endParaRPr lang="en-US" dirty="0"/>
          </a:p>
        </p:txBody>
      </p:sp>
      <p:sp>
        <p:nvSpPr>
          <p:cNvPr id="5" name="灯片编号占位符 4"/>
          <p:cNvSpPr>
            <a:spLocks noGrp="1"/>
          </p:cNvSpPr>
          <p:nvPr>
            <p:ph type="sldNum" sz="quarter" idx="12"/>
            <p:custDataLst>
              <p:tags r:id="rId5"/>
            </p:custDataLst>
          </p:nvPr>
        </p:nvSpPr>
        <p:spPr/>
        <p:txBody>
          <a:bodyPr wrap="square">
            <a:normAutofit/>
          </a:bodyPr>
          <a:lstStyle/>
          <a:p>
            <a:fld id="{49AE70B2-8BF9-45C0-BB95-33D1B9D3A854}" type="slidenum">
              <a:rPr lang="en-US" smtClean="0"/>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9" Type="http://schemas.openxmlformats.org/officeDocument/2006/relationships/slideLayout" Target="../slideLayouts/slideLayout9.xml"/><Relationship Id="rId8" Type="http://schemas.openxmlformats.org/officeDocument/2006/relationships/slideLayout" Target="../slideLayouts/slideLayout8.xml"/><Relationship Id="rId7" Type="http://schemas.openxmlformats.org/officeDocument/2006/relationships/slideLayout" Target="../slideLayouts/slideLayout7.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 Id="rId3" Type="http://schemas.openxmlformats.org/officeDocument/2006/relationships/slideLayout" Target="../slideLayouts/slideLayout3.xml"/><Relationship Id="rId23" Type="http://schemas.openxmlformats.org/officeDocument/2006/relationships/theme" Target="../theme/theme1.xml"/><Relationship Id="rId22" Type="http://schemas.openxmlformats.org/officeDocument/2006/relationships/image" Target="../media/image3.jpeg"/><Relationship Id="rId21" Type="http://schemas.openxmlformats.org/officeDocument/2006/relationships/slideLayout" Target="../slideLayouts/slideLayout21.xml"/><Relationship Id="rId20" Type="http://schemas.openxmlformats.org/officeDocument/2006/relationships/slideLayout" Target="../slideLayouts/slideLayout20.xml"/><Relationship Id="rId2" Type="http://schemas.openxmlformats.org/officeDocument/2006/relationships/slideLayout" Target="../slideLayouts/slideLayout2.xml"/><Relationship Id="rId19" Type="http://schemas.openxmlformats.org/officeDocument/2006/relationships/slideLayout" Target="../slideLayouts/slideLayout19.xml"/><Relationship Id="rId18" Type="http://schemas.openxmlformats.org/officeDocument/2006/relationships/slideLayout" Target="../slideLayouts/slideLayout18.xml"/><Relationship Id="rId17" Type="http://schemas.openxmlformats.org/officeDocument/2006/relationships/slideLayout" Target="../slideLayouts/slideLayout17.xml"/><Relationship Id="rId16" Type="http://schemas.openxmlformats.org/officeDocument/2006/relationships/slideLayout" Target="../slideLayouts/slideLayout16.xml"/><Relationship Id="rId15" Type="http://schemas.openxmlformats.org/officeDocument/2006/relationships/slideLayout" Target="../slideLayouts/slideLayout15.xml"/><Relationship Id="rId14" Type="http://schemas.openxmlformats.org/officeDocument/2006/relationships/slideLayout" Target="../slideLayouts/slideLayout14.xml"/><Relationship Id="rId13" Type="http://schemas.openxmlformats.org/officeDocument/2006/relationships/slideLayout" Target="../slideLayouts/slideLayout13.xml"/><Relationship Id="rId12" Type="http://schemas.openxmlformats.org/officeDocument/2006/relationships/slideLayout" Target="../slideLayouts/slideLayout12.xml"/><Relationship Id="rId11" Type="http://schemas.openxmlformats.org/officeDocument/2006/relationships/slideLayout" Target="../slideLayouts/slideLayout11.xml"/><Relationship Id="rId10" Type="http://schemas.openxmlformats.org/officeDocument/2006/relationships/slideLayout" Target="../slideLayouts/slideLayout10.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22">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endParaRPr lang="en-US"/>
          </a:p>
          <a:p>
            <a:pPr lvl="1"/>
            <a:r>
              <a:rPr lang="en-US"/>
              <a:t>Second level</a:t>
            </a:r>
            <a:endParaRPr lang="en-US"/>
          </a:p>
          <a:p>
            <a:pPr lvl="2"/>
            <a:r>
              <a:rPr lang="en-US"/>
              <a:t>Third level</a:t>
            </a:r>
            <a:endParaRPr lang="en-US"/>
          </a:p>
          <a:p>
            <a:pPr lvl="3"/>
            <a:r>
              <a:rPr lang="en-US"/>
              <a:t>Fourth level</a:t>
            </a:r>
            <a:endParaRPr lang="en-US"/>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790">
                <a:solidFill>
                  <a:schemeClr val="tx1">
                    <a:tint val="75000"/>
                  </a:schemeClr>
                </a:solidFill>
              </a:defRPr>
            </a:lvl1pPr>
          </a:lstStyle>
          <a:p>
            <a:fld id="{9C64F3F4-CE19-49F8-9EF4-FF4EE52031C2}" type="datetimeFigureOut">
              <a:rPr lang="en-GB" smtClean="0"/>
            </a:fld>
            <a:endParaRPr lang="en-GB" dirty="0"/>
          </a:p>
        </p:txBody>
      </p:sp>
      <p:sp>
        <p:nvSpPr>
          <p:cNvPr id="6" name="Slide Number Placeholder 5"/>
          <p:cNvSpPr>
            <a:spLocks noGrp="1"/>
          </p:cNvSpPr>
          <p:nvPr>
            <p:ph type="sldNum" sz="quarter" idx="4"/>
          </p:nvPr>
        </p:nvSpPr>
        <p:spPr>
          <a:xfrm>
            <a:off x="7956376" y="6380974"/>
            <a:ext cx="730424" cy="340503"/>
          </a:xfrm>
          <a:prstGeom prst="rect">
            <a:avLst/>
          </a:prstGeom>
        </p:spPr>
        <p:txBody>
          <a:bodyPr vert="horz" lIns="91440" tIns="45720" rIns="91440" bIns="45720" rtlCol="0" anchor="ctr"/>
          <a:lstStyle>
            <a:lvl1pPr algn="r">
              <a:defRPr sz="900">
                <a:solidFill>
                  <a:schemeClr val="tx1">
                    <a:tint val="75000"/>
                  </a:schemeClr>
                </a:solidFill>
              </a:defRPr>
            </a:lvl1pPr>
          </a:lstStyle>
          <a:p>
            <a:fld id="{AC82685A-BD3A-4230-8D85-804689F67293}" type="slidenum">
              <a:rPr lang="en-GB" smtClean="0"/>
            </a:fld>
            <a:endParaRPr lang="en-GB"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 id="2147483666" r:id="rId18"/>
    <p:sldLayoutId id="2147483667" r:id="rId19"/>
    <p:sldLayoutId id="2147483668" r:id="rId20"/>
    <p:sldLayoutId id="2147483669" r:id="rId21"/>
  </p:sldLayoutIdLst>
  <p:hf sldNum="0" hdr="0" ftr="0" dt="0"/>
  <p:txStyles>
    <p:titleStyle>
      <a:lvl1pPr algn="ctr" defTabSz="685800" rtl="0" eaLnBrk="1" latinLnBrk="0" hangingPunct="1">
        <a:spcBef>
          <a:spcPct val="0"/>
        </a:spcBef>
        <a:buNone/>
        <a:defRPr sz="3300" kern="1200">
          <a:solidFill>
            <a:schemeClr val="tx1"/>
          </a:solidFill>
          <a:latin typeface="+mj-lt"/>
          <a:ea typeface="+mj-ea"/>
          <a:cs typeface="+mj-cs"/>
        </a:defRPr>
      </a:lvl1pPr>
    </p:titleStyle>
    <p:bodyStyle>
      <a:lvl1pPr marL="257175" indent="-257175" algn="l" defTabSz="6858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1pPr>
      <a:lvl2pPr marL="557530" indent="-214630" algn="l" defTabSz="685800" rtl="0" eaLnBrk="1" latinLnBrk="0" hangingPunct="1">
        <a:spcBef>
          <a:spcPct val="20000"/>
        </a:spcBef>
        <a:buFont typeface="Arial" panose="020B0604020202020204" pitchFamily="34" charset="0"/>
        <a:buChar char="–"/>
        <a:defRPr sz="2100" kern="1200">
          <a:solidFill>
            <a:schemeClr val="tx1"/>
          </a:solidFill>
          <a:latin typeface="+mn-lt"/>
          <a:ea typeface="+mn-ea"/>
          <a:cs typeface="+mn-cs"/>
        </a:defRPr>
      </a:lvl2pPr>
      <a:lvl3pPr marL="857250" indent="-171450" algn="l" defTabSz="685800" rtl="0" eaLnBrk="1" latinLnBrk="0" hangingPunct="1">
        <a:spcBef>
          <a:spcPct val="20000"/>
        </a:spcBef>
        <a:buFont typeface="Arial" panose="020B0604020202020204" pitchFamily="34" charset="0"/>
        <a:buChar char="•"/>
        <a:defRPr sz="1800" kern="1200">
          <a:solidFill>
            <a:schemeClr val="tx1"/>
          </a:solidFill>
          <a:latin typeface="+mn-lt"/>
          <a:ea typeface="+mn-ea"/>
          <a:cs typeface="+mn-cs"/>
        </a:defRPr>
      </a:lvl3pPr>
      <a:lvl4pPr marL="12001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4pPr>
      <a:lvl5pPr marL="15430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anose="020B0604020202020204"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2.xml"/><Relationship Id="rId1" Type="http://schemas.openxmlformats.org/officeDocument/2006/relationships/image" Target="../media/image4.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8.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9.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10.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17.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18.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6.png"/></Relationships>
</file>

<file path=ppt/slides/_rels/slide19.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6.xml"/></Relationships>
</file>

<file path=ppt/slides/_rels/slide20.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21.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8.xml"/></Relationships>
</file>

<file path=ppt/slides/_rels/slide29.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9.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37.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9.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image" Target="../media/image4.png"/></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49.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0.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slideLayout" Target="../slideLayouts/slideLayout4.xml"/><Relationship Id="rId1" Type="http://schemas.openxmlformats.org/officeDocument/2006/relationships/image" Target="../media/image4.png"/></Relationships>
</file>

<file path=ppt/slides/_rels/slide54.xml.rels><?xml version="1.0" encoding="UTF-8" standalone="yes"?>
<Relationships xmlns="http://schemas.openxmlformats.org/package/2006/relationships"><Relationship Id="rId4" Type="http://schemas.openxmlformats.org/officeDocument/2006/relationships/notesSlide" Target="../notesSlides/notesSlide3.xml"/><Relationship Id="rId3" Type="http://schemas.openxmlformats.org/officeDocument/2006/relationships/slideLayout" Target="../slideLayouts/slideLayout4.xml"/><Relationship Id="rId2" Type="http://schemas.openxmlformats.org/officeDocument/2006/relationships/tags" Target="../tags/tag11.xml"/><Relationship Id="rId1" Type="http://schemas.openxmlformats.org/officeDocument/2006/relationships/image" Target="../media/image4.png"/></Relationships>
</file>

<file path=ppt/slides/_rels/slide55.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tags" Target="../tags/tag13.xml"/><Relationship Id="rId1" Type="http://schemas.openxmlformats.org/officeDocument/2006/relationships/tags" Target="../tags/tag1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image" Target="../media/image4.png"/></Relationships>
</file>

<file path=ppt/slides/_rels/slide61.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4.xml"/><Relationship Id="rId1" Type="http://schemas.openxmlformats.org/officeDocument/2006/relationships/image" Target="../media/image7.jpeg"/></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3.xml.rels><?xml version="1.0" encoding="UTF-8" standalone="yes"?>
<Relationships xmlns="http://schemas.openxmlformats.org/package/2006/relationships"><Relationship Id="rId2" Type="http://schemas.openxmlformats.org/officeDocument/2006/relationships/slideLayout" Target="../slideLayouts/slideLayout18.xml"/><Relationship Id="rId1" Type="http://schemas.openxmlformats.org/officeDocument/2006/relationships/tags" Target="../tags/tag1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p:cNvSpPr txBox="1"/>
          <p:nvPr/>
        </p:nvSpPr>
        <p:spPr bwMode="auto">
          <a:xfrm>
            <a:off x="361950" y="258763"/>
            <a:ext cx="8401050" cy="1443037"/>
          </a:xfrm>
          <a:prstGeom prst="rect">
            <a:avLst/>
          </a:prstGeom>
          <a:noFill/>
          <a:ln w="9525">
            <a:noFill/>
            <a:miter lim="800000"/>
          </a:ln>
        </p:spPr>
        <p:txBody>
          <a:bodyP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panose="020B0604020202020204" pitchFamily="34" charset="0"/>
              </a:defRPr>
            </a:lvl2pPr>
            <a:lvl3pPr algn="ctr" rtl="0" eaLnBrk="0" fontAlgn="base" hangingPunct="0">
              <a:spcBef>
                <a:spcPct val="0"/>
              </a:spcBef>
              <a:spcAft>
                <a:spcPct val="0"/>
              </a:spcAft>
              <a:defRPr sz="4400">
                <a:solidFill>
                  <a:schemeClr val="tx2"/>
                </a:solidFill>
                <a:latin typeface="Arial" panose="020B0604020202020204" pitchFamily="34" charset="0"/>
              </a:defRPr>
            </a:lvl3pPr>
            <a:lvl4pPr algn="ctr" rtl="0" eaLnBrk="0" fontAlgn="base" hangingPunct="0">
              <a:spcBef>
                <a:spcPct val="0"/>
              </a:spcBef>
              <a:spcAft>
                <a:spcPct val="0"/>
              </a:spcAft>
              <a:defRPr sz="4400">
                <a:solidFill>
                  <a:schemeClr val="tx2"/>
                </a:solidFill>
                <a:latin typeface="Arial" panose="020B0604020202020204" pitchFamily="34" charset="0"/>
              </a:defRPr>
            </a:lvl4pPr>
            <a:lvl5pPr algn="ctr" rtl="0" eaLnBrk="0" fontAlgn="base" hangingPunct="0">
              <a:spcBef>
                <a:spcPct val="0"/>
              </a:spcBef>
              <a:spcAft>
                <a:spcPct val="0"/>
              </a:spcAft>
              <a:defRPr sz="4400">
                <a:solidFill>
                  <a:schemeClr val="tx2"/>
                </a:solidFill>
                <a:latin typeface="Arial" panose="020B0604020202020204" pitchFamily="34" charset="0"/>
              </a:defRPr>
            </a:lvl5pPr>
            <a:lvl6pPr marL="457200" algn="ctr" rtl="0" fontAlgn="base">
              <a:spcBef>
                <a:spcPct val="0"/>
              </a:spcBef>
              <a:spcAft>
                <a:spcPct val="0"/>
              </a:spcAft>
              <a:defRPr sz="4400">
                <a:solidFill>
                  <a:schemeClr val="tx2"/>
                </a:solidFill>
                <a:latin typeface="Arial" panose="020B0604020202020204" pitchFamily="34" charset="0"/>
              </a:defRPr>
            </a:lvl6pPr>
            <a:lvl7pPr marL="914400" algn="ctr" rtl="0" fontAlgn="base">
              <a:spcBef>
                <a:spcPct val="0"/>
              </a:spcBef>
              <a:spcAft>
                <a:spcPct val="0"/>
              </a:spcAft>
              <a:defRPr sz="4400">
                <a:solidFill>
                  <a:schemeClr val="tx2"/>
                </a:solidFill>
                <a:latin typeface="Arial" panose="020B0604020202020204" pitchFamily="34" charset="0"/>
              </a:defRPr>
            </a:lvl7pPr>
            <a:lvl8pPr marL="1371600" algn="ctr" rtl="0" fontAlgn="base">
              <a:spcBef>
                <a:spcPct val="0"/>
              </a:spcBef>
              <a:spcAft>
                <a:spcPct val="0"/>
              </a:spcAft>
              <a:defRPr sz="4400">
                <a:solidFill>
                  <a:schemeClr val="tx2"/>
                </a:solidFill>
                <a:latin typeface="Arial" panose="020B0604020202020204" pitchFamily="34" charset="0"/>
              </a:defRPr>
            </a:lvl8pPr>
            <a:lvl9pPr marL="1828800" algn="ctr" rtl="0" fontAlgn="base">
              <a:spcBef>
                <a:spcPct val="0"/>
              </a:spcBef>
              <a:spcAft>
                <a:spcPct val="0"/>
              </a:spcAft>
              <a:defRPr sz="4400">
                <a:solidFill>
                  <a:schemeClr val="tx2"/>
                </a:solidFill>
                <a:latin typeface="Arial" panose="020B0604020202020204" pitchFamily="34" charset="0"/>
              </a:defRPr>
            </a:lvl9pPr>
          </a:lstStyle>
          <a:p>
            <a:pPr marL="0" marR="0" lvl="0" indent="0" algn="l" defTabSz="914400" rtl="0" eaLnBrk="0" fontAlgn="base" latinLnBrk="0" hangingPunct="0">
              <a:lnSpc>
                <a:spcPct val="100000"/>
              </a:lnSpc>
              <a:spcBef>
                <a:spcPts val="900"/>
              </a:spcBef>
              <a:spcAft>
                <a:spcPct val="0"/>
              </a:spcAft>
              <a:buClr>
                <a:srgbClr val="000000"/>
              </a:buClr>
              <a:buSzTx/>
              <a:buFontTx/>
              <a:buNone/>
              <a:defRPr/>
            </a:pPr>
            <a:endParaRPr kumimoji="0" lang="en-IN" sz="2800" b="0" i="0" u="none" strike="noStrike" kern="0" cap="none" spc="0" normalizeH="0" baseline="0" noProof="0" dirty="0">
              <a:ln>
                <a:noFill/>
              </a:ln>
              <a:solidFill>
                <a:srgbClr val="007BA4"/>
              </a:solidFill>
              <a:effectLst/>
              <a:uLnTx/>
              <a:uFillTx/>
              <a:latin typeface="Arial" panose="020B0604020202020204"/>
              <a:ea typeface="+mj-ea"/>
              <a:cs typeface="+mj-cs"/>
              <a:sym typeface="Arial" panose="020B0604020202020204"/>
            </a:endParaRPr>
          </a:p>
        </p:txBody>
      </p:sp>
      <p:sp>
        <p:nvSpPr>
          <p:cNvPr id="2" name="Title 1"/>
          <p:cNvSpPr>
            <a:spLocks noGrp="1"/>
          </p:cNvSpPr>
          <p:nvPr>
            <p:ph type="ctrTitle"/>
          </p:nvPr>
        </p:nvSpPr>
        <p:spPr>
          <a:xfrm>
            <a:off x="762000" y="2057400"/>
            <a:ext cx="7772400" cy="1470025"/>
          </a:xfrm>
        </p:spPr>
        <p:txBody>
          <a:bodyPr>
            <a:normAutofit fontScale="90000"/>
          </a:bodyPr>
          <a:lstStyle/>
          <a:p>
            <a:r>
              <a:rPr lang="en-US" sz="3600" kern="0" dirty="0">
                <a:solidFill>
                  <a:srgbClr val="000000"/>
                </a:solidFill>
                <a:latin typeface="Calibri Light" panose="020F0302020204030204" charset="0"/>
                <a:cs typeface="Calibri Light" panose="020F0302020204030204" charset="0"/>
                <a:sym typeface="Arial" panose="020B0604020202020204"/>
              </a:rPr>
              <a:t>WEEK 3: Literature Review (2) &amp; </a:t>
            </a:r>
            <a:br>
              <a:rPr lang="en-US" sz="3600" kern="0" dirty="0">
                <a:solidFill>
                  <a:srgbClr val="000000"/>
                </a:solidFill>
                <a:latin typeface="Calibri Light" panose="020F0302020204030204" charset="0"/>
                <a:cs typeface="Calibri Light" panose="020F0302020204030204" charset="0"/>
                <a:sym typeface="Arial" panose="020B0604020202020204"/>
              </a:rPr>
            </a:br>
            <a:r>
              <a:rPr lang="en-US" sz="3600" kern="0" dirty="0">
                <a:solidFill>
                  <a:srgbClr val="000000"/>
                </a:solidFill>
                <a:latin typeface="Calibri Light" panose="020F0302020204030204" charset="0"/>
                <a:cs typeface="Calibri Light" panose="020F0302020204030204" charset="0"/>
                <a:sym typeface="Arial" panose="020B0604020202020204"/>
              </a:rPr>
              <a:t>Research Methodology (1)</a:t>
            </a:r>
            <a:br>
              <a:rPr kumimoji="0" lang="en-US" sz="3600" b="0" i="0" u="none" strike="noStrike" kern="0" cap="none" spc="0" normalizeH="0" baseline="0" noProof="0" dirty="0">
                <a:ln>
                  <a:noFill/>
                </a:ln>
                <a:solidFill>
                  <a:srgbClr val="000000"/>
                </a:solidFill>
                <a:effectLst/>
                <a:uLnTx/>
                <a:uFillTx/>
                <a:latin typeface="Calibri Light" panose="020F0302020204030204" charset="0"/>
                <a:ea typeface="+mn-ea"/>
                <a:cs typeface="Calibri Light" panose="020F0302020204030204" charset="0"/>
                <a:sym typeface="Arial" panose="020B0604020202020204"/>
              </a:rPr>
            </a:br>
            <a:endParaRPr lang="en-GB" dirty="0">
              <a:latin typeface="Calibri Light" panose="020F0302020204030204" charset="0"/>
              <a:cs typeface="Calibri Light" panose="020F0302020204030204" charset="0"/>
            </a:endParaRPr>
          </a:p>
        </p:txBody>
      </p:sp>
      <p:sp>
        <p:nvSpPr>
          <p:cNvPr id="3" name="Subtitle 2"/>
          <p:cNvSpPr>
            <a:spLocks noGrp="1"/>
          </p:cNvSpPr>
          <p:nvPr>
            <p:ph type="subTitle" idx="1"/>
          </p:nvPr>
        </p:nvSpPr>
        <p:spPr/>
        <p:txBody>
          <a:bodyPr/>
          <a:lstStyle/>
          <a:p>
            <a:r>
              <a:rPr lang="en-US" altLang="en-GB" sz="3200" b="1" dirty="0">
                <a:solidFill>
                  <a:schemeClr val="bg1"/>
                </a:solidFill>
                <a:latin typeface="Calibri Light" panose="020F0302020204030204" charset="0"/>
                <a:cs typeface="Calibri Light" panose="020F0302020204030204" charset="0"/>
              </a:rPr>
              <a:t>Business Research </a:t>
            </a:r>
            <a:r>
              <a:rPr lang="en-GB" sz="3200" b="1" dirty="0">
                <a:solidFill>
                  <a:schemeClr val="bg1"/>
                </a:solidFill>
                <a:latin typeface="Calibri Light" panose="020F0302020204030204" charset="0"/>
                <a:cs typeface="Calibri Light" panose="020F0302020204030204" charset="0"/>
              </a:rPr>
              <a:t> </a:t>
            </a:r>
            <a:endParaRPr lang="en-GB" sz="3200" b="1" dirty="0">
              <a:solidFill>
                <a:schemeClr val="bg1"/>
              </a:solidFill>
              <a:latin typeface="Calibri Light" panose="020F0302020204030204" charset="0"/>
              <a:cs typeface="Calibri Light" panose="020F0302020204030204" charset="0"/>
            </a:endParaRP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Recap</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r>
              <a:rPr lang="en-US" b="1">
                <a:latin typeface="Calibri Light" panose="020F0302020204030204" charset="0"/>
                <a:cs typeface="Calibri Light" panose="020F0302020204030204" charset="0"/>
                <a:sym typeface="+mn-ea"/>
              </a:rPr>
              <a:t>The Contents of Week 1:</a:t>
            </a:r>
            <a:endParaRPr lang="en-US" b="1">
              <a:latin typeface="Calibri Light" panose="020F0302020204030204" charset="0"/>
              <a:cs typeface="Calibri Light" panose="020F0302020204030204" charset="0"/>
              <a:sym typeface="+mn-ea"/>
            </a:endParaRPr>
          </a:p>
          <a:p>
            <a:r>
              <a:rPr lang="en-US" altLang="en-US" sz="2000" i="1">
                <a:latin typeface="Calibri Light" panose="020F0302020204030204" charset="0"/>
                <a:cs typeface="Calibri Light" panose="020F0302020204030204" charset="0"/>
                <a:sym typeface="+mn-ea"/>
              </a:rPr>
              <a:t>What is Level 7 research? - </a:t>
            </a:r>
            <a:r>
              <a:rPr lang="en-US" altLang="en-US" sz="2000" b="1" i="1">
                <a:solidFill>
                  <a:srgbClr val="C00000"/>
                </a:solidFill>
                <a:latin typeface="Calibri Light" panose="020F0302020204030204" charset="0"/>
                <a:cs typeface="Calibri Light" panose="020F0302020204030204" charset="0"/>
                <a:sym typeface="+mn-ea"/>
              </a:rPr>
              <a:t>Iceberg Model </a:t>
            </a:r>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sym typeface="+mn-ea"/>
              </a:rPr>
              <a:t>Brief overview of the Research Proposal </a:t>
            </a:r>
            <a:endParaRPr lang="en-US" altLang="en-US" sz="2000" i="1">
              <a:latin typeface="Calibri Light" panose="020F0302020204030204" charset="0"/>
              <a:cs typeface="Calibri Light" panose="020F0302020204030204" charset="0"/>
              <a:sym typeface="+mn-ea"/>
            </a:endParaRPr>
          </a:p>
          <a:p>
            <a:r>
              <a:rPr lang="en-US" altLang="en-US" sz="2000" i="1">
                <a:latin typeface="Calibri Light" panose="020F0302020204030204" charset="0"/>
                <a:cs typeface="Calibri Light" panose="020F0302020204030204" charset="0"/>
                <a:sym typeface="+mn-ea"/>
              </a:rPr>
              <a:t>Formulating</a:t>
            </a:r>
            <a:r>
              <a:rPr lang="en-US" altLang="en-US" sz="2000" b="1" i="1">
                <a:latin typeface="Calibri Light" panose="020F0302020204030204" charset="0"/>
                <a:cs typeface="Calibri Light" panose="020F0302020204030204" charset="0"/>
                <a:sym typeface="+mn-ea"/>
              </a:rPr>
              <a:t> aim and objective</a:t>
            </a:r>
            <a:r>
              <a:rPr lang="en-US" altLang="en-US" sz="2000" i="1">
                <a:latin typeface="Calibri Light" panose="020F0302020204030204" charset="0"/>
                <a:cs typeface="Calibri Light" panose="020F0302020204030204" charset="0"/>
                <a:sym typeface="+mn-ea"/>
              </a:rPr>
              <a:t>- </a:t>
            </a:r>
            <a:r>
              <a:rPr lang="en-US" altLang="en-US" sz="2000" b="1" i="1">
                <a:solidFill>
                  <a:srgbClr val="C00000"/>
                </a:solidFill>
                <a:latin typeface="Calibri Light" panose="020F0302020204030204" charset="0"/>
                <a:cs typeface="Calibri Light" panose="020F0302020204030204" charset="0"/>
                <a:sym typeface="+mn-ea"/>
              </a:rPr>
              <a:t>Destinations and Stepping stones</a:t>
            </a:r>
            <a:endParaRPr lang="en-US" altLang="en-US" sz="2000" b="1" i="1">
              <a:solidFill>
                <a:srgbClr val="C00000"/>
              </a:solidFill>
              <a:latin typeface="Calibri Light" panose="020F0302020204030204" charset="0"/>
              <a:cs typeface="Calibri Light" panose="020F0302020204030204" charset="0"/>
              <a:sym typeface="+mn-ea"/>
            </a:endParaRPr>
          </a:p>
          <a:p>
            <a:pPr marL="0" indent="0">
              <a:buNone/>
            </a:pPr>
            <a:endParaRPr lang="en-US" altLang="en-US" sz="2000" i="1">
              <a:latin typeface="Calibri Light" panose="020F0302020204030204" charset="0"/>
              <a:cs typeface="Calibri Light" panose="020F0302020204030204" charset="0"/>
              <a:sym typeface="+mn-ea"/>
            </a:endParaRPr>
          </a:p>
          <a:p>
            <a:r>
              <a:rPr lang="en-US" b="1">
                <a:latin typeface="Calibri Light" panose="020F0302020204030204" charset="0"/>
                <a:cs typeface="Calibri Light" panose="020F0302020204030204" charset="0"/>
              </a:rPr>
              <a:t>The Contents of Week 2:</a:t>
            </a:r>
            <a:endParaRPr lang="en-US" b="1">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Role of Literature Review</a:t>
            </a:r>
            <a:endParaRPr lang="en-US" altLang="en-US" sz="2000" i="1">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Strategy of Literature Review: narrowing down to </a:t>
            </a:r>
            <a:r>
              <a:rPr lang="en-US" altLang="en-US" sz="2000" b="1" i="1">
                <a:solidFill>
                  <a:srgbClr val="C00000"/>
                </a:solidFill>
                <a:latin typeface="Calibri Light" panose="020F0302020204030204" charset="0"/>
                <a:cs typeface="Calibri Light" panose="020F0302020204030204" charset="0"/>
                <a:sym typeface="+mn-ea"/>
              </a:rPr>
              <a:t>Research Questions</a:t>
            </a:r>
            <a:endParaRPr lang="en-US" altLang="en-US" sz="2000" b="1" i="1">
              <a:solidFill>
                <a:srgbClr val="C00000"/>
              </a:solidFill>
              <a:latin typeface="Calibri Light" panose="020F0302020204030204" charset="0"/>
              <a:cs typeface="Calibri Light" panose="020F0302020204030204" charset="0"/>
            </a:endParaRPr>
          </a:p>
          <a:p>
            <a:pPr algn="l">
              <a:buClrTx/>
              <a:buSzTx/>
            </a:pPr>
            <a:r>
              <a:rPr lang="en-US" altLang="en-US" sz="2000" i="1">
                <a:latin typeface="Calibri Light" panose="020F0302020204030204" charset="0"/>
                <a:cs typeface="Calibri Light" panose="020F0302020204030204" charset="0"/>
                <a:sym typeface="+mn-ea"/>
              </a:rPr>
              <a:t>The Tool of Literature Review: interrogate a paper (Zetoro)</a:t>
            </a:r>
            <a:endParaRPr lang="en-US" altLang="en-US" sz="2000" i="1">
              <a:latin typeface="Calibri Light" panose="020F0302020204030204" charset="0"/>
              <a:cs typeface="Calibri Light" panose="020F0302020204030204" charset="0"/>
            </a:endParaRPr>
          </a:p>
          <a:p>
            <a:pPr marL="0" indent="0">
              <a:buNone/>
            </a:pPr>
            <a:endParaRPr lang="en-US" i="1">
              <a:latin typeface="Calibri Light" panose="020F0302020204030204" charset="0"/>
              <a:cs typeface="Calibri Light" panose="020F0302020204030204" charset="0"/>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sym typeface="+mn-ea"/>
              </a:rPr>
              <a:t>Assignment: Research Proposal (5,000 words)</a:t>
            </a:r>
            <a:endParaRPr lang="en-US" b="1"/>
          </a:p>
        </p:txBody>
      </p:sp>
      <p:sp>
        <p:nvSpPr>
          <p:cNvPr id="3" name="Content Placeholder 2"/>
          <p:cNvSpPr>
            <a:spLocks noGrp="1"/>
          </p:cNvSpPr>
          <p:nvPr>
            <p:ph idx="1"/>
          </p:nvPr>
        </p:nvSpPr>
        <p:spPr>
          <a:xfrm>
            <a:off x="457200" y="1417955"/>
            <a:ext cx="8229600" cy="4233545"/>
          </a:xfrm>
        </p:spPr>
        <p:txBody>
          <a:bodyPr>
            <a:noAutofit/>
          </a:bodyPr>
          <a:p>
            <a:pPr marL="0" indent="0">
              <a:buNone/>
            </a:pPr>
            <a:r>
              <a:rPr lang="en-US" altLang="en-US" sz="2000">
                <a:latin typeface="Calibri Light" panose="020F0302020204030204" charset="0"/>
                <a:cs typeface="Calibri Light" panose="020F0302020204030204" charset="0"/>
              </a:rPr>
              <a:t>You are tasked with developing a comprehensive </a:t>
            </a:r>
            <a:r>
              <a:rPr lang="en-US" altLang="en-US" sz="2000">
                <a:solidFill>
                  <a:srgbClr val="C00000"/>
                </a:solidFill>
                <a:latin typeface="Calibri Light" panose="020F0302020204030204" charset="0"/>
                <a:cs typeface="Calibri Light" panose="020F0302020204030204" charset="0"/>
              </a:rPr>
              <a:t>research proposal</a:t>
            </a:r>
            <a:r>
              <a:rPr lang="en-US" altLang="en-US" sz="2000">
                <a:latin typeface="Calibri Light" panose="020F0302020204030204" charset="0"/>
                <a:cs typeface="Calibri Light" panose="020F0302020204030204" charset="0"/>
              </a:rPr>
              <a:t> to investigate</a:t>
            </a:r>
            <a:r>
              <a:rPr lang="en-US" altLang="en-US" sz="2000">
                <a:solidFill>
                  <a:srgbClr val="C00000"/>
                </a:solidFill>
                <a:latin typeface="Calibri Light" panose="020F0302020204030204" charset="0"/>
                <a:cs typeface="Calibri Light" panose="020F0302020204030204" charset="0"/>
              </a:rPr>
              <a:t> a chosen business research area</a:t>
            </a:r>
            <a:r>
              <a:rPr lang="en-US" altLang="en-US" sz="2000">
                <a:latin typeface="Calibri Light" panose="020F0302020204030204" charset="0"/>
                <a:cs typeface="Calibri Light" panose="020F0302020204030204" charset="0"/>
              </a:rPr>
              <a:t>. In your proposal, you should address the</a:t>
            </a:r>
            <a:r>
              <a:rPr lang="en-US" altLang="en-US" sz="2000">
                <a:solidFill>
                  <a:srgbClr val="C00000"/>
                </a:solidFill>
                <a:latin typeface="Calibri Light" panose="020F0302020204030204" charset="0"/>
                <a:cs typeface="Calibri Light" panose="020F0302020204030204" charset="0"/>
              </a:rPr>
              <a:t> key components</a:t>
            </a:r>
            <a:r>
              <a:rPr lang="en-US" altLang="en-US" sz="2000">
                <a:latin typeface="Calibri Light" panose="020F0302020204030204" charset="0"/>
                <a:cs typeface="Calibri Light" panose="020F0302020204030204" charset="0"/>
              </a:rPr>
              <a:t> of </a:t>
            </a:r>
            <a:r>
              <a:rPr lang="en-US" altLang="en-US" sz="2000">
                <a:solidFill>
                  <a:schemeClr val="tx1"/>
                </a:solidFill>
                <a:latin typeface="Calibri Light" panose="020F0302020204030204" charset="0"/>
                <a:cs typeface="Calibri Light" panose="020F0302020204030204" charset="0"/>
              </a:rPr>
              <a:t>a research plan</a:t>
            </a:r>
            <a:r>
              <a:rPr lang="en-US" altLang="en-US" sz="2000">
                <a:latin typeface="Calibri Light" panose="020F0302020204030204" charset="0"/>
                <a:cs typeface="Calibri Light" panose="020F0302020204030204" charset="0"/>
              </a:rPr>
              <a:t>, including: </a:t>
            </a:r>
            <a:endParaRPr lang="en-US" altLang="en-US" sz="2000">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the background,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sym typeface="+mn-ea"/>
              </a:rPr>
              <a:t>objectives,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research questions, </a:t>
            </a:r>
            <a:endParaRPr lang="en-US" altLang="en-US" sz="2000">
              <a:solidFill>
                <a:schemeClr val="tx1"/>
              </a:solidFill>
              <a:latin typeface="Calibri Light" panose="020F0302020204030204" charset="0"/>
              <a:cs typeface="Calibri Light" panose="020F0302020204030204" charset="0"/>
            </a:endParaRPr>
          </a:p>
          <a:p>
            <a:r>
              <a:rPr lang="en-US" altLang="en-US" sz="2800" b="1">
                <a:solidFill>
                  <a:srgbClr val="C00000"/>
                </a:solidFill>
                <a:latin typeface="Calibri Light" panose="020F0302020204030204" charset="0"/>
                <a:cs typeface="Calibri Light" panose="020F0302020204030204" charset="0"/>
              </a:rPr>
              <a:t>methodology, </a:t>
            </a:r>
            <a:endParaRPr lang="en-US" altLang="en-US" sz="2800" b="1">
              <a:solidFill>
                <a:srgbClr val="C00000"/>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data analysis,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significance of the study,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ethical considerations,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limitations, </a:t>
            </a:r>
            <a:endParaRPr lang="en-US" altLang="en-US" sz="2000">
              <a:solidFill>
                <a:schemeClr val="tx1"/>
              </a:solidFill>
              <a:latin typeface="Calibri Light" panose="020F0302020204030204" charset="0"/>
              <a:cs typeface="Calibri Light" panose="020F0302020204030204" charset="0"/>
            </a:endParaRPr>
          </a:p>
          <a:p>
            <a:r>
              <a:rPr lang="en-US" altLang="en-US" sz="2000">
                <a:solidFill>
                  <a:schemeClr val="tx1"/>
                </a:solidFill>
                <a:latin typeface="Calibri Light" panose="020F0302020204030204" charset="0"/>
                <a:cs typeface="Calibri Light" panose="020F0302020204030204" charset="0"/>
              </a:rPr>
              <a:t>and a tentative timeline</a:t>
            </a:r>
            <a:endParaRPr lang="en-US" altLang="en-US" sz="2000">
              <a:solidFill>
                <a:schemeClr val="tx1"/>
              </a:solidFill>
              <a:latin typeface="Calibri Light" panose="020F0302020204030204" charset="0"/>
              <a:cs typeface="Calibri Light" panose="020F030202020403020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pPr marL="0" indent="0">
              <a:buNone/>
            </a:pPr>
            <a:endParaRPr lang="en-US" altLang="en-US" i="1">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1: The Research Methodology (1)</a:t>
            </a:r>
            <a:r>
              <a:rPr lang="zh-CN" altLang="en-US">
                <a:latin typeface="Calibri Light" panose="020F0302020204030204" charset="0"/>
                <a:ea typeface="SimSun" panose="02010600030101010101" pitchFamily="2" charset="-122"/>
                <a:cs typeface="Calibri Light" panose="020F0302020204030204" charset="0"/>
              </a:rPr>
              <a:t>：</a:t>
            </a:r>
            <a:endParaRPr lang="en-US">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Philosophy</a:t>
            </a:r>
            <a:endParaRPr lang="en-US" sz="2000" i="1">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Approach </a:t>
            </a:r>
            <a:endParaRPr lang="en-US" sz="2000" i="1">
              <a:latin typeface="Calibri Light" panose="020F0302020204030204" charset="0"/>
              <a:cs typeface="Calibri Light" panose="020F0302020204030204" charset="0"/>
            </a:endParaRPr>
          </a:p>
          <a:p>
            <a:pPr marL="0" indent="0">
              <a:buNone/>
            </a:pPr>
            <a:endParaRPr lang="en-US" sz="2000" i="1">
              <a:latin typeface="Calibri Light" panose="020F0302020204030204" charset="0"/>
              <a:cs typeface="Calibri Light" panose="020F030202020403020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able Structure"/>
          <p:cNvSpPr txBox="1"/>
          <p:nvPr/>
        </p:nvSpPr>
        <p:spPr>
          <a:xfrm>
            <a:off x="367030" y="457200"/>
            <a:ext cx="8410575" cy="567055"/>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endParaRPr lang="en-US" sz="3200" dirty="0"/>
          </a:p>
        </p:txBody>
      </p:sp>
      <p:sp>
        <p:nvSpPr>
          <p:cNvPr id="6" name="Rectangle 5"/>
          <p:cNvSpPr/>
          <p:nvPr/>
        </p:nvSpPr>
        <p:spPr>
          <a:xfrm>
            <a:off x="5654339" y="6499140"/>
            <a:ext cx="3228769" cy="215444"/>
          </a:xfrm>
          <a:prstGeom prst="rect">
            <a:avLst/>
          </a:prstGeom>
        </p:spPr>
        <p:txBody>
          <a:bodyPr wrap="none">
            <a:spAutoFit/>
          </a:bodyPr>
          <a:lstStyle/>
          <a:p>
            <a:r>
              <a:rPr lang="en-US" sz="800" i="1" dirty="0">
                <a:solidFill>
                  <a:schemeClr val="bg1"/>
                </a:solidFill>
                <a:latin typeface="FrutigerLTCom-Italic"/>
              </a:rPr>
              <a:t>Source</a:t>
            </a:r>
            <a:r>
              <a:rPr lang="en-US" sz="800" dirty="0">
                <a:solidFill>
                  <a:schemeClr val="bg1"/>
                </a:solidFill>
                <a:latin typeface="FrutigerLTCom-Italic"/>
              </a:rPr>
              <a:t>:</a:t>
            </a:r>
            <a:r>
              <a:rPr lang="en-US" sz="800" i="1" dirty="0">
                <a:solidFill>
                  <a:schemeClr val="bg1"/>
                </a:solidFill>
                <a:latin typeface="FrutigerLTCom-Italic"/>
              </a:rPr>
              <a:t> </a:t>
            </a:r>
            <a:r>
              <a:rPr lang="en-US" sz="800" dirty="0">
                <a:solidFill>
                  <a:schemeClr val="bg1"/>
                </a:solidFill>
                <a:latin typeface="FrutigerLTCom-Roman"/>
              </a:rPr>
              <a:t>© 2022 Mark NK Saunders; developed from Saunders et al. 2019.</a:t>
            </a:r>
            <a:endParaRPr lang="en-IN" dirty="0">
              <a:solidFill>
                <a:schemeClr val="bg1"/>
              </a:solidFill>
            </a:endParaRPr>
          </a:p>
        </p:txBody>
      </p:sp>
      <p:sp>
        <p:nvSpPr>
          <p:cNvPr id="4" name="Table Structure"/>
          <p:cNvSpPr txBox="1"/>
          <p:nvPr/>
        </p:nvSpPr>
        <p:spPr>
          <a:xfrm>
            <a:off x="152400" y="155575"/>
            <a:ext cx="8410575" cy="410210"/>
          </a:xfrm>
          <a:prstGeom prst="rect">
            <a:avLst/>
          </a:prstGeom>
        </p:spPr>
        <p:txBody>
          <a:bodyPr anchor="t"/>
          <a:lstStyle>
            <a:lvl1pPr algn="l" defTabSz="914400" rtl="0" eaLnBrk="1" latinLnBrk="0" hangingPunct="1">
              <a:lnSpc>
                <a:spcPct val="100000"/>
              </a:lnSpc>
              <a:spcBef>
                <a:spcPct val="0"/>
              </a:spcBef>
              <a:buNone/>
              <a:defRPr sz="3400" b="1" kern="1200">
                <a:solidFill>
                  <a:srgbClr val="007FA3"/>
                </a:solidFill>
                <a:latin typeface="Arial" panose="020B0604020202020204" pitchFamily="34" charset="0"/>
                <a:ea typeface="+mj-ea"/>
                <a:cs typeface="Arial" panose="020B0604020202020204" pitchFamily="34" charset="0"/>
              </a:defRPr>
            </a:lvl1pPr>
          </a:lstStyle>
          <a:p>
            <a:r>
              <a:rPr lang="en-US" sz="3200" dirty="0">
                <a:sym typeface="+mn-ea"/>
              </a:rPr>
              <a:t>Research Methodology: The “Research Onion”</a:t>
            </a:r>
            <a:endParaRPr lang="en-US" sz="3200" dirty="0"/>
          </a:p>
        </p:txBody>
      </p:sp>
      <p:pic>
        <p:nvPicPr>
          <p:cNvPr id="10" name="Content Placeholder 9"/>
          <p:cNvPicPr>
            <a:picLocks noChangeAspect="1"/>
          </p:cNvPicPr>
          <p:nvPr>
            <p:ph idx="1"/>
          </p:nvPr>
        </p:nvPicPr>
        <p:blipFill>
          <a:blip r:embed="rId1"/>
          <a:stretch>
            <a:fillRect/>
          </a:stretch>
        </p:blipFill>
        <p:spPr>
          <a:xfrm>
            <a:off x="844550" y="1146175"/>
            <a:ext cx="7350760" cy="449326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b="1">
                <a:latin typeface="Calibri Light" panose="020F0302020204030204" charset="0"/>
                <a:cs typeface="Calibri Light" panose="020F0302020204030204" charset="0"/>
              </a:rPr>
              <a:t>The "Nightmare" of Research</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ltLang="en-US" sz="1600" b="1">
                <a:latin typeface="Calibri Light" panose="020F0302020204030204" charset="0"/>
                <a:cs typeface="Calibri Light" panose="020F0302020204030204" charset="0"/>
              </a:rPr>
              <a:t>The "Elephant in the Room":</a:t>
            </a:r>
            <a:endParaRPr lang="en-US" altLang="en-US" sz="1600" b="1">
              <a:latin typeface="Calibri Light" panose="020F0302020204030204" charset="0"/>
              <a:cs typeface="Calibri Light" panose="020F0302020204030204" charset="0"/>
            </a:endParaRPr>
          </a:p>
          <a:p>
            <a:endParaRPr lang="en-US" altLang="en-US" sz="1600" b="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Research Philosophy is widely considered the most difficult part of any Level 7 (Master’s) or Level 8 (PhD) degree. It is</a:t>
            </a:r>
            <a:r>
              <a:rPr lang="en-US" altLang="en-US" sz="1600" b="1" i="1">
                <a:solidFill>
                  <a:srgbClr val="FF0000"/>
                </a:solidFill>
                <a:latin typeface="Calibri Light" panose="020F0302020204030204" charset="0"/>
                <a:cs typeface="Calibri Light" panose="020F0302020204030204" charset="0"/>
              </a:rPr>
              <a:t> abstract, invisible, and often confusing</a:t>
            </a:r>
            <a:r>
              <a:rPr lang="en-US" altLang="en-US" sz="1600" b="1" i="1">
                <a:latin typeface="Calibri Light" panose="020F0302020204030204" charset="0"/>
                <a:cs typeface="Calibri Light" panose="020F0302020204030204" charset="0"/>
              </a:rPr>
              <a:t>.</a:t>
            </a:r>
            <a:endParaRPr lang="en-US" altLang="en-US" sz="1600" b="1" i="1">
              <a:latin typeface="Calibri Light" panose="020F0302020204030204" charset="0"/>
              <a:cs typeface="Calibri Light" panose="020F0302020204030204" charset="0"/>
            </a:endParaRPr>
          </a:p>
          <a:p>
            <a:endParaRPr lang="en-US" altLang="en-US" sz="1600" b="1" i="1">
              <a:latin typeface="Calibri Light" panose="020F0302020204030204" charset="0"/>
              <a:cs typeface="Calibri Light" panose="020F0302020204030204" charset="0"/>
            </a:endParaRPr>
          </a:p>
          <a:p>
            <a:r>
              <a:rPr lang="en-US" altLang="en-US" sz="1600" b="1">
                <a:latin typeface="Calibri Light" panose="020F0302020204030204" charset="0"/>
                <a:cs typeface="Calibri Light" panose="020F0302020204030204" charset="0"/>
              </a:rPr>
              <a:t>My Promise to You:</a:t>
            </a:r>
            <a:endParaRPr lang="en-US" altLang="en-US" sz="1600" b="1" i="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We will break this down together.</a:t>
            </a:r>
            <a:endParaRPr lang="en-US" altLang="en-US" sz="1600" b="1" i="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We will use simple metaphors to make it accessible.</a:t>
            </a:r>
            <a:endParaRPr lang="en-US" altLang="en-US" sz="1600" b="1" i="1">
              <a:latin typeface="Calibri Light" panose="020F0302020204030204" charset="0"/>
              <a:cs typeface="Calibri Light" panose="020F0302020204030204" charset="0"/>
            </a:endParaRPr>
          </a:p>
          <a:p>
            <a:r>
              <a:rPr lang="en-US" altLang="en-US" sz="1600" b="1" i="1">
                <a:latin typeface="Calibri Light" panose="020F0302020204030204" charset="0"/>
                <a:cs typeface="Calibri Light" panose="020F0302020204030204" charset="0"/>
              </a:rPr>
              <a:t>I firmly believe that every one of you can master this. </a:t>
            </a:r>
            <a:endParaRPr lang="en-US" altLang="en-US" sz="1600" b="1" i="1">
              <a:latin typeface="Calibri Light" panose="020F0302020204030204" charset="0"/>
              <a:cs typeface="Calibri Light" panose="020F0302020204030204" charset="0"/>
            </a:endParaRPr>
          </a:p>
          <a:p>
            <a:endParaRPr lang="en-US" altLang="en-US" sz="1600" b="1" i="1">
              <a:latin typeface="Calibri Light" panose="020F0302020204030204" charset="0"/>
              <a:cs typeface="Calibri Light" panose="020F0302020204030204" charset="0"/>
            </a:endParaRPr>
          </a:p>
          <a:p>
            <a:r>
              <a:rPr lang="en-US" altLang="en-US" sz="1600" b="1" i="1">
                <a:solidFill>
                  <a:srgbClr val="C00000"/>
                </a:solidFill>
                <a:latin typeface="Calibri Light" panose="020F0302020204030204" charset="0"/>
                <a:cs typeface="Calibri Light" panose="020F0302020204030204" charset="0"/>
              </a:rPr>
              <a:t>Let's challenge it together.</a:t>
            </a:r>
            <a:endParaRPr lang="en-US" altLang="en-US" sz="1600" b="1" i="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solidFill>
                  <a:schemeClr val="tx1"/>
                </a:solidFill>
                <a:latin typeface="Calibri Light" panose="020F0302020204030204" charset="0"/>
                <a:cs typeface="Calibri Light" panose="020F0302020204030204" charset="0"/>
                <a:sym typeface="+mn-ea"/>
              </a:rPr>
              <a:t>The Research Methodology (1)</a:t>
            </a:r>
            <a:endParaRPr lang="en-US">
              <a:solidFill>
                <a:schemeClr val="tx1"/>
              </a:solidFill>
              <a:latin typeface="Calibri Light" panose="020F0302020204030204" charset="0"/>
              <a:cs typeface="Calibri Light" panose="020F0302020204030204" charset="0"/>
              <a:sym typeface="+mn-ea"/>
            </a:endParaRPr>
          </a:p>
        </p:txBody>
      </p:sp>
      <p:sp>
        <p:nvSpPr>
          <p:cNvPr id="3" name="Content Placeholder 2"/>
          <p:cNvSpPr>
            <a:spLocks noGrp="1"/>
          </p:cNvSpPr>
          <p:nvPr>
            <p:ph idx="1"/>
          </p:nvPr>
        </p:nvSpPr>
        <p:spPr>
          <a:xfrm>
            <a:off x="485775" y="1506220"/>
            <a:ext cx="3351530" cy="3935095"/>
          </a:xfrm>
        </p:spPr>
        <p:txBody>
          <a:bodyPr/>
          <a:p>
            <a:pPr marL="0" indent="0">
              <a:buNone/>
            </a:pPr>
            <a:r>
              <a:rPr lang="en-US" altLang="en-US" i="1">
                <a:latin typeface="Calibri Light" panose="020F0302020204030204" charset="0"/>
                <a:cs typeface="Calibri Light" panose="020F0302020204030204" charset="0"/>
              </a:rPr>
              <a:t>Let's peel the onion, layer by layer!</a:t>
            </a:r>
            <a:endParaRPr lang="zh-CN" altLang="en-US" i="1">
              <a:latin typeface="Calibri Light" panose="020F0302020204030204" charset="0"/>
              <a:ea typeface="SimSun" panose="02010600030101010101" pitchFamily="2" charset="-122"/>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3554730" y="1583055"/>
            <a:ext cx="4904740" cy="4006850"/>
          </a:xfrm>
          <a:prstGeom prst="rect">
            <a:avLst/>
          </a:prstGeom>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L</a:t>
            </a:r>
            <a:r>
              <a:rPr lang="en-US">
                <a:latin typeface="Calibri Light" panose="020F0302020204030204" charset="0"/>
                <a:cs typeface="Calibri Light" panose="020F0302020204030204" charset="0"/>
                <a:sym typeface="+mn-ea"/>
              </a:rPr>
              <a:t>ayer 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836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 Why Do We Need Philosophy? (The Roots) </a:t>
            </a:r>
            <a:endParaRPr lang="en-US"/>
          </a:p>
        </p:txBody>
      </p:sp>
      <p:sp>
        <p:nvSpPr>
          <p:cNvPr id="3" name="Content Placeholder 2"/>
          <p:cNvSpPr>
            <a:spLocks noGrp="1"/>
          </p:cNvSpPr>
          <p:nvPr>
            <p:ph sz="half" idx="1"/>
          </p:nvPr>
        </p:nvSpPr>
        <p:spPr/>
        <p:txBody>
          <a:bodyPr>
            <a:normAutofit lnSpcReduction="10000"/>
          </a:bodyPr>
          <a:p>
            <a:r>
              <a:rPr lang="en-US" altLang="en-US">
                <a:latin typeface="Calibri Light" panose="020F0302020204030204" charset="0"/>
                <a:cs typeface="Calibri Light" panose="020F0302020204030204" charset="0"/>
                <a:sym typeface="+mn-ea"/>
              </a:rPr>
              <a:t>Imagine your research is a tree:</a:t>
            </a:r>
            <a:endParaRPr lang="en-US" altLang="en-US">
              <a:latin typeface="Calibri Light" panose="020F0302020204030204" charset="0"/>
              <a:cs typeface="Calibri Light" panose="020F0302020204030204" charset="0"/>
              <a:sym typeface="+mn-ea"/>
            </a:endParaRPr>
          </a:p>
          <a:p>
            <a:pPr marL="0" indent="0">
              <a:buNone/>
            </a:pPr>
            <a:endParaRPr lang="en-US" altLang="en-US">
              <a:latin typeface="Calibri Light" panose="020F0302020204030204" charset="0"/>
              <a:cs typeface="Calibri Light" panose="020F0302020204030204" charset="0"/>
            </a:endParaRPr>
          </a:p>
          <a:p>
            <a:r>
              <a:rPr lang="en-US" altLang="en-US" sz="1750" i="1">
                <a:latin typeface="Calibri Light" panose="020F0302020204030204" charset="0"/>
                <a:cs typeface="Calibri Light" panose="020F0302020204030204" charset="0"/>
                <a:sym typeface="+mn-ea"/>
              </a:rPr>
              <a:t>The Data (Fruit): This is what everyone sees (Charts, Quotes).</a:t>
            </a:r>
            <a:endParaRPr lang="en-US" altLang="en-US" sz="1750" i="1">
              <a:latin typeface="Calibri Light" panose="020F0302020204030204" charset="0"/>
              <a:cs typeface="Calibri Light" panose="020F0302020204030204" charset="0"/>
            </a:endParaRPr>
          </a:p>
          <a:p>
            <a:pPr marL="0" indent="0">
              <a:buNone/>
            </a:pPr>
            <a:r>
              <a:rPr lang="en-US" altLang="en-US" sz="1750" i="1">
                <a:latin typeface="Calibri Light" panose="020F0302020204030204" charset="0"/>
                <a:cs typeface="Calibri Light" panose="020F0302020204030204" charset="0"/>
              </a:rPr>
              <a:t>                                 </a:t>
            </a:r>
            <a:endParaRPr lang="en-US" altLang="en-US" sz="1750" i="1">
              <a:latin typeface="Calibri Light" panose="020F0302020204030204" charset="0"/>
              <a:cs typeface="Calibri Light" panose="020F0302020204030204" charset="0"/>
            </a:endParaRPr>
          </a:p>
          <a:p>
            <a:r>
              <a:rPr lang="en-US" altLang="en-US" sz="1750" i="1">
                <a:latin typeface="Calibri Light" panose="020F0302020204030204" charset="0"/>
                <a:cs typeface="Calibri Light" panose="020F0302020204030204" charset="0"/>
                <a:sym typeface="+mn-ea"/>
              </a:rPr>
              <a:t>The Methods (Trunk): This is how you gathered the data (Surveys, Interviews).</a:t>
            </a:r>
            <a:endParaRPr lang="en-US" altLang="en-US" sz="1750" i="1">
              <a:latin typeface="Calibri Light" panose="020F0302020204030204" charset="0"/>
              <a:cs typeface="Calibri Light" panose="020F0302020204030204" charset="0"/>
            </a:endParaRPr>
          </a:p>
          <a:p>
            <a:pPr marL="0" indent="0">
              <a:buNone/>
            </a:pPr>
            <a:r>
              <a:rPr lang="en-US" altLang="en-US" sz="1750" i="1">
                <a:latin typeface="Calibri Light" panose="020F0302020204030204" charset="0"/>
                <a:cs typeface="Calibri Light" panose="020F0302020204030204" charset="0"/>
              </a:rPr>
              <a:t>                             </a:t>
            </a:r>
            <a:endParaRPr lang="en-US" altLang="en-US" sz="1750" i="1">
              <a:latin typeface="Calibri Light" panose="020F0302020204030204" charset="0"/>
              <a:cs typeface="Calibri Light" panose="020F0302020204030204" charset="0"/>
            </a:endParaRPr>
          </a:p>
          <a:p>
            <a:r>
              <a:rPr lang="en-US" altLang="en-US" sz="1750" i="1">
                <a:solidFill>
                  <a:srgbClr val="C00000"/>
                </a:solidFill>
                <a:latin typeface="Calibri Light" panose="020F0302020204030204" charset="0"/>
                <a:cs typeface="Calibri Light" panose="020F0302020204030204" charset="0"/>
                <a:sym typeface="+mn-ea"/>
              </a:rPr>
              <a:t>The Philosophy (Roots): This is hidden underground, but it determines what kind of tree grows.</a:t>
            </a:r>
            <a:endParaRPr lang="en-US" altLang="en-US" sz="1750" i="1">
              <a:solidFill>
                <a:srgbClr val="C0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endParaRPr lang="en-US"/>
          </a:p>
        </p:txBody>
      </p:sp>
      <p:pic>
        <p:nvPicPr>
          <p:cNvPr id="5" name="Content Placeholder 4"/>
          <p:cNvPicPr>
            <a:picLocks noChangeAspect="1"/>
          </p:cNvPicPr>
          <p:nvPr>
            <p:ph sz="half" idx="2"/>
          </p:nvPr>
        </p:nvPicPr>
        <p:blipFill>
          <a:blip r:embed="rId1"/>
          <a:stretch>
            <a:fillRect/>
          </a:stretch>
        </p:blipFill>
        <p:spPr>
          <a:xfrm>
            <a:off x="4543425" y="1466215"/>
            <a:ext cx="4227195" cy="4196715"/>
          </a:xfrm>
          <a:prstGeom prst="rect">
            <a:avLst/>
          </a:prstGeom>
        </p:spPr>
      </p:pic>
      <p:sp>
        <p:nvSpPr>
          <p:cNvPr id="6" name="Up Arrow 5"/>
          <p:cNvSpPr/>
          <p:nvPr/>
        </p:nvSpPr>
        <p:spPr>
          <a:xfrm>
            <a:off x="2209800" y="3733800"/>
            <a:ext cx="76200" cy="15240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Up Arrow 6"/>
          <p:cNvSpPr/>
          <p:nvPr/>
        </p:nvSpPr>
        <p:spPr>
          <a:xfrm>
            <a:off x="2209800" y="2895600"/>
            <a:ext cx="76200" cy="152400"/>
          </a:xfrm>
          <a:prstGeom prst="up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2.1  Research Philosophy</a:t>
            </a:r>
            <a:endParaRPr lang="en-US"/>
          </a:p>
        </p:txBody>
      </p:sp>
      <p:sp>
        <p:nvSpPr>
          <p:cNvPr id="3" name="Content Placeholder 2"/>
          <p:cNvSpPr>
            <a:spLocks noGrp="1"/>
          </p:cNvSpPr>
          <p:nvPr>
            <p:ph sz="half" idx="1"/>
          </p:nvPr>
        </p:nvSpPr>
        <p:spPr/>
        <p:txBody>
          <a:bodyPr/>
          <a:p>
            <a:endParaRPr lang="en-US" altLang="en-US" i="1">
              <a:latin typeface="Calibri Light" panose="020F0302020204030204" charset="0"/>
              <a:cs typeface="Calibri Light" panose="020F0302020204030204" charset="0"/>
              <a:sym typeface="+mn-ea"/>
            </a:endParaRPr>
          </a:p>
          <a:p>
            <a:pPr marL="0" indent="0">
              <a:buNone/>
            </a:pPr>
            <a:r>
              <a:rPr lang="en-US" altLang="en-US" i="1">
                <a:latin typeface="Calibri Light" panose="020F0302020204030204" charset="0"/>
                <a:cs typeface="Calibri Light" panose="020F0302020204030204" charset="0"/>
                <a:sym typeface="+mn-ea"/>
              </a:rPr>
              <a:t>Many of you think Philosophy is just boring theory. It's not. It is the root system. If you try to mix a </a:t>
            </a:r>
            <a:r>
              <a:rPr lang="en-US" altLang="en-US" i="1">
                <a:solidFill>
                  <a:srgbClr val="C00000"/>
                </a:solidFill>
                <a:latin typeface="Calibri Light" panose="020F0302020204030204" charset="0"/>
                <a:cs typeface="Calibri Light" panose="020F0302020204030204" charset="0"/>
                <a:sym typeface="+mn-ea"/>
              </a:rPr>
              <a:t>“Positivist” </a:t>
            </a:r>
            <a:r>
              <a:rPr lang="en-US" altLang="en-US" i="1">
                <a:latin typeface="Calibri Light" panose="020F0302020204030204" charset="0"/>
                <a:cs typeface="Calibri Light" panose="020F0302020204030204" charset="0"/>
                <a:sym typeface="+mn-ea"/>
              </a:rPr>
              <a:t>belief with </a:t>
            </a:r>
            <a:r>
              <a:rPr lang="en-US" altLang="en-US" i="1">
                <a:solidFill>
                  <a:srgbClr val="C00000"/>
                </a:solidFill>
                <a:latin typeface="Calibri Light" panose="020F0302020204030204" charset="0"/>
                <a:cs typeface="Calibri Light" panose="020F0302020204030204" charset="0"/>
                <a:sym typeface="+mn-ea"/>
              </a:rPr>
              <a:t>“Interpretivist” </a:t>
            </a:r>
            <a:r>
              <a:rPr lang="en-US" altLang="en-US" i="1">
                <a:latin typeface="Calibri Light" panose="020F0302020204030204" charset="0"/>
                <a:cs typeface="Calibri Light" panose="020F0302020204030204" charset="0"/>
                <a:sym typeface="+mn-ea"/>
              </a:rPr>
              <a:t>methods, your tree will die. We are here to ensure your roots match your fruit</a:t>
            </a:r>
            <a:endParaRPr lang="en-US" altLang="en-US" i="1">
              <a:latin typeface="Calibri Light" panose="020F0302020204030204" charset="0"/>
              <a:cs typeface="Calibri Light" panose="020F0302020204030204" charset="0"/>
            </a:endParaRPr>
          </a:p>
          <a:p>
            <a:pPr marL="0" indent="0">
              <a:buNone/>
            </a:pPr>
            <a:endParaRPr lang="en-US"/>
          </a:p>
        </p:txBody>
      </p:sp>
      <p:pic>
        <p:nvPicPr>
          <p:cNvPr id="5" name="Content Placeholder 4"/>
          <p:cNvPicPr>
            <a:picLocks noChangeAspect="1"/>
          </p:cNvPicPr>
          <p:nvPr>
            <p:ph sz="half" idx="2"/>
          </p:nvPr>
        </p:nvPicPr>
        <p:blipFill>
          <a:blip r:embed="rId1"/>
          <a:stretch>
            <a:fillRect/>
          </a:stretch>
        </p:blipFill>
        <p:spPr>
          <a:xfrm>
            <a:off x="4648200" y="1609090"/>
            <a:ext cx="4038600" cy="397002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29600" cy="873760"/>
          </a:xfrm>
        </p:spPr>
        <p:txBody>
          <a:bodyPr>
            <a:normAutofit fontScale="90000"/>
          </a:bodyPr>
          <a:p>
            <a:r>
              <a:rPr lang="en-US" b="1">
                <a:latin typeface="Calibri Light" panose="020F0302020204030204" charset="0"/>
                <a:cs typeface="Calibri Light" panose="020F0302020204030204" charset="0"/>
                <a:sym typeface="+mn-ea"/>
              </a:rPr>
              <a:t>1  Research Philosophy: </a:t>
            </a:r>
            <a:r>
              <a:rPr lang="en-US" altLang="en-US" b="1">
                <a:latin typeface="Calibri Light" panose="020F0302020204030204" charset="0"/>
                <a:cs typeface="Calibri Light" panose="020F0302020204030204" charset="0"/>
              </a:rPr>
              <a:t>The Three Pillars of Philosophy</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95400"/>
            <a:ext cx="8229600" cy="4293870"/>
          </a:xfrm>
        </p:spPr>
        <p:txBody>
          <a:bodyPr>
            <a:normAutofit fontScale="90000" lnSpcReduction="10000"/>
          </a:bodyPr>
          <a:p>
            <a:r>
              <a:rPr lang="en-US" altLang="en-US" b="1">
                <a:latin typeface="Calibri Light" panose="020F0302020204030204" charset="0"/>
                <a:cs typeface="Calibri Light" panose="020F0302020204030204" charset="0"/>
              </a:rPr>
              <a:t>The </a:t>
            </a:r>
            <a:r>
              <a:rPr lang="en-US" altLang="en-US" b="1">
                <a:latin typeface="Calibri Light" panose="020F0302020204030204" charset="0"/>
                <a:cs typeface="Calibri Light" panose="020F0302020204030204" charset="0"/>
                <a:sym typeface="+mn-ea"/>
              </a:rPr>
              <a:t>Definitions </a:t>
            </a:r>
            <a:r>
              <a:rPr lang="en-US" altLang="en-US" b="1">
                <a:latin typeface="Calibri Light" panose="020F0302020204030204" charset="0"/>
                <a:cs typeface="Calibri Light" panose="020F0302020204030204" charset="0"/>
              </a:rPr>
              <a:t>3 Big Words:</a:t>
            </a:r>
            <a:endParaRPr lang="en-US" altLang="en-US" b="1">
              <a:latin typeface="Calibri Light" panose="020F0302020204030204" charset="0"/>
              <a:cs typeface="Calibri Light" panose="020F0302020204030204" charset="0"/>
            </a:endParaRPr>
          </a:p>
          <a:p>
            <a:pPr marL="0" indent="0">
              <a:buNone/>
            </a:pPr>
            <a:endParaRPr lang="zh-CN" altLang="en-US">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Ontology</a:t>
            </a:r>
            <a:r>
              <a:rPr lang="zh-CN" altLang="en-US"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Ontology refers to assumptions about</a:t>
            </a:r>
            <a:r>
              <a:rPr lang="en-US" altLang="en-US" b="1" i="1">
                <a:solidFill>
                  <a:srgbClr val="FF0000"/>
                </a:solidFill>
                <a:latin typeface="Calibri Light" panose="020F0302020204030204" charset="0"/>
                <a:ea typeface="SimSun" panose="02010600030101010101" pitchFamily="2" charset="-122"/>
                <a:cs typeface="Calibri Light" panose="020F0302020204030204" charset="0"/>
              </a:rPr>
              <a:t> the nature of reality.</a:t>
            </a:r>
            <a:r>
              <a:rPr lang="en-US" altLang="en-US" i="1">
                <a:latin typeface="Calibri Light" panose="020F0302020204030204" charset="0"/>
                <a:ea typeface="SimSun" panose="02010600030101010101" pitchFamily="2" charset="-122"/>
                <a:cs typeface="Calibri Light" panose="020F0302020204030204" charset="0"/>
              </a:rPr>
              <a:t> It concerns whether the social world is regarded as external to social actors or as something that people are in the process of fashioning. (Saunders, Lewis &amp; Thornhill, 2019)</a:t>
            </a:r>
            <a:endParaRPr lang="en-US" altLang="en-US" i="1">
              <a:latin typeface="Calibri Light" panose="020F0302020204030204" charset="0"/>
              <a:ea typeface="SimSun" panose="02010600030101010101" pitchFamily="2" charset="-122"/>
              <a:cs typeface="Calibri Light" panose="020F0302020204030204" charset="0"/>
            </a:endParaRPr>
          </a:p>
          <a:p>
            <a:endParaRPr lang="en-US" altLang="en-US" i="1">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Epistemology</a:t>
            </a:r>
            <a:r>
              <a:rPr lang="zh-CN" altLang="en-US" b="1"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Epistemology concerns </a:t>
            </a:r>
            <a:r>
              <a:rPr lang="en-US" altLang="en-US" i="1">
                <a:solidFill>
                  <a:srgbClr val="FF0000"/>
                </a:solidFill>
                <a:latin typeface="Calibri Light" panose="020F0302020204030204" charset="0"/>
                <a:ea typeface="SimSun" panose="02010600030101010101" pitchFamily="2" charset="-122"/>
                <a:cs typeface="Calibri Light" panose="020F0302020204030204" charset="0"/>
              </a:rPr>
              <a:t>assumptions about knowledge</a:t>
            </a:r>
            <a:r>
              <a:rPr lang="en-US" altLang="en-US" i="1">
                <a:latin typeface="Calibri Light" panose="020F0302020204030204" charset="0"/>
                <a:ea typeface="SimSun" panose="02010600030101010101" pitchFamily="2" charset="-122"/>
                <a:cs typeface="Calibri Light" panose="020F0302020204030204" charset="0"/>
              </a:rPr>
              <a:t>, what constitutes acceptable, valid and legitimate knowledge, and how we can communicate it to others." (Burrell &amp; Morgan, 1979)</a:t>
            </a:r>
            <a:endParaRPr lang="en-US" altLang="en-US" i="1">
              <a:latin typeface="Calibri Light" panose="020F0302020204030204" charset="0"/>
              <a:ea typeface="SimSun" panose="02010600030101010101" pitchFamily="2" charset="-122"/>
              <a:cs typeface="Calibri Light" panose="020F0302020204030204" charset="0"/>
            </a:endParaRPr>
          </a:p>
          <a:p>
            <a:pPr marL="0" indent="0">
              <a:buNone/>
            </a:pPr>
            <a:endParaRPr lang="en-US" altLang="en-US" i="1">
              <a:latin typeface="Calibri Light" panose="020F0302020204030204" charset="0"/>
              <a:ea typeface="SimSun" panose="02010600030101010101" pitchFamily="2" charset="-122"/>
              <a:cs typeface="Calibri Light" panose="020F0302020204030204" charset="0"/>
            </a:endParaRPr>
          </a:p>
          <a:p>
            <a:r>
              <a:rPr lang="en-US" altLang="en-US" b="1" i="1">
                <a:latin typeface="Calibri Light" panose="020F0302020204030204" charset="0"/>
                <a:ea typeface="SimSun" panose="02010600030101010101" pitchFamily="2" charset="-122"/>
                <a:cs typeface="Calibri Light" panose="020F0302020204030204" charset="0"/>
              </a:rPr>
              <a:t>Axiology</a:t>
            </a:r>
            <a:r>
              <a:rPr lang="zh-CN" altLang="en-US" b="1" i="1">
                <a:latin typeface="Calibri Light" panose="020F0302020204030204" charset="0"/>
                <a:ea typeface="SimSun" panose="02010600030101010101" pitchFamily="2" charset="-122"/>
                <a:cs typeface="Calibri Light" panose="020F0302020204030204" charset="0"/>
              </a:rPr>
              <a:t>：</a:t>
            </a:r>
            <a:r>
              <a:rPr lang="en-US" altLang="en-US" i="1">
                <a:latin typeface="Calibri Light" panose="020F0302020204030204" charset="0"/>
                <a:ea typeface="SimSun" panose="02010600030101010101" pitchFamily="2" charset="-122"/>
                <a:cs typeface="Calibri Light" panose="020F0302020204030204" charset="0"/>
              </a:rPr>
              <a:t>Axiology refers to</a:t>
            </a:r>
            <a:r>
              <a:rPr lang="en-US" altLang="en-US" i="1">
                <a:solidFill>
                  <a:srgbClr val="FF0000"/>
                </a:solidFill>
                <a:latin typeface="Calibri Light" panose="020F0302020204030204" charset="0"/>
                <a:ea typeface="SimSun" panose="02010600030101010101" pitchFamily="2" charset="-122"/>
                <a:cs typeface="Calibri Light" panose="020F0302020204030204" charset="0"/>
              </a:rPr>
              <a:t> the role of values and ethics within the research process.</a:t>
            </a:r>
            <a:r>
              <a:rPr lang="en-US" altLang="en-US" i="1">
                <a:latin typeface="Calibri Light" panose="020F0302020204030204" charset="0"/>
                <a:ea typeface="SimSun" panose="02010600030101010101" pitchFamily="2" charset="-122"/>
                <a:cs typeface="Calibri Light" panose="020F0302020204030204" charset="0"/>
              </a:rPr>
              <a:t> It considers the extent to which the researcher’s own values influence their research. (Heron, 1996; Saunders, Lewis &amp; Thornhill, 2019)</a:t>
            </a:r>
            <a:endParaRPr lang="zh-CN" altLang="en-US" i="1">
              <a:latin typeface="Calibri Light" panose="020F0302020204030204" charset="0"/>
              <a:ea typeface="SimSun" panose="02010600030101010101" pitchFamily="2" charset="-122"/>
              <a:cs typeface="Calibri Light" panose="020F0302020204030204" charset="0"/>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sym typeface="+mn-ea"/>
              </a:rPr>
              <a:t> Research Philosophy: </a:t>
            </a:r>
            <a:r>
              <a:rPr lang="en-US" altLang="en-US" b="1">
                <a:latin typeface="Calibri Light" panose="020F0302020204030204" charset="0"/>
                <a:cs typeface="Calibri Light" panose="020F0302020204030204" charset="0"/>
                <a:sym typeface="+mn-ea"/>
              </a:rPr>
              <a:t>The Three Pillars of Philosophy</a:t>
            </a:r>
            <a:endParaRPr lang="en-US"/>
          </a:p>
        </p:txBody>
      </p:sp>
      <p:sp>
        <p:nvSpPr>
          <p:cNvPr id="3" name="Content Placeholder 2"/>
          <p:cNvSpPr>
            <a:spLocks noGrp="1"/>
          </p:cNvSpPr>
          <p:nvPr>
            <p:ph sz="half" idx="1"/>
          </p:nvPr>
        </p:nvSpPr>
        <p:spPr>
          <a:xfrm>
            <a:off x="457200" y="1361440"/>
            <a:ext cx="8293100" cy="4227830"/>
          </a:xfrm>
        </p:spPr>
        <p:txBody>
          <a:bodyPr>
            <a:normAutofit fontScale="90000"/>
          </a:bodyPr>
          <a:p>
            <a:r>
              <a:rPr lang="en-US" altLang="en-US">
                <a:latin typeface="Calibri Light" panose="020F0302020204030204" charset="0"/>
                <a:cs typeface="Calibri Light" panose="020F0302020204030204" charset="0"/>
              </a:rPr>
              <a:t>1. Ontology </a:t>
            </a:r>
            <a:r>
              <a:rPr lang="en-US" altLang="en-US">
                <a:solidFill>
                  <a:srgbClr val="FF0000"/>
                </a:solidFill>
                <a:latin typeface="Calibri Light" panose="020F0302020204030204" charset="0"/>
                <a:cs typeface="Calibri Light" panose="020F0302020204030204" charset="0"/>
              </a:rPr>
              <a:t>(The Nature of Reality)</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existence and the nature of reality.</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Epistemology </a:t>
            </a:r>
            <a:r>
              <a:rPr lang="en-US" altLang="en-US">
                <a:solidFill>
                  <a:srgbClr val="FF0000"/>
                </a:solidFill>
                <a:latin typeface="Calibri Light" panose="020F0302020204030204" charset="0"/>
                <a:cs typeface="Calibri Light" panose="020F0302020204030204" charset="0"/>
              </a:rPr>
              <a:t>(The Nature of Knowledge)</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knowledge and how it is acquired.</a:t>
            </a:r>
            <a:endParaRPr lang="en-US" altLang="en-US" i="1">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3. Axiology </a:t>
            </a:r>
            <a:r>
              <a:rPr lang="en-US" altLang="en-US">
                <a:solidFill>
                  <a:srgbClr val="FF0000"/>
                </a:solidFill>
                <a:latin typeface="Calibri Light" panose="020F0302020204030204" charset="0"/>
                <a:cs typeface="Calibri Light" panose="020F0302020204030204" charset="0"/>
              </a:rPr>
              <a:t>(The Role of Values)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Definition: The study of values, ethics, and the researcher's stance.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989965" y="274955"/>
            <a:ext cx="7696835" cy="869315"/>
          </a:xfrm>
        </p:spPr>
        <p:txBody>
          <a:bodyPr>
            <a:normAutofit fontScale="90000"/>
          </a:bodyPr>
          <a:p>
            <a:r>
              <a:rPr lang="en-US" altLang="en-US" b="1">
                <a:latin typeface="Calibri Light" panose="020F0302020204030204" charset="0"/>
                <a:cs typeface="Calibri Light" panose="020F0302020204030204" charset="0"/>
              </a:rPr>
              <a:t>The "Big Three" in Plain English</a:t>
            </a:r>
            <a:r>
              <a:rPr lang="zh-CN" altLang="en-US" b="1">
                <a:latin typeface="Calibri Light" panose="020F0302020204030204" charset="0"/>
                <a:ea typeface="SimSun" panose="02010600030101010101" pitchFamily="2" charset="-122"/>
                <a:cs typeface="Calibri Light" panose="020F0302020204030204" charset="0"/>
              </a:rPr>
              <a:t>：</a:t>
            </a:r>
            <a:r>
              <a:rPr lang="en-US" altLang="en-US" b="1">
                <a:latin typeface="Calibri Light" panose="020F0302020204030204" charset="0"/>
                <a:ea typeface="SimSun" panose="02010600030101010101" pitchFamily="2" charset="-122"/>
                <a:cs typeface="Calibri Light" panose="020F0302020204030204" charset="0"/>
              </a:rPr>
              <a:t>What, How, Who</a:t>
            </a:r>
            <a:br>
              <a:rPr lang="en-US" altLang="en-US" b="1">
                <a:latin typeface="Calibri Light" panose="020F0302020204030204" charset="0"/>
                <a:cs typeface="Calibri Light" panose="020F0302020204030204" charset="0"/>
              </a:rPr>
            </a:b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89050"/>
            <a:ext cx="4181475" cy="4071620"/>
          </a:xfrm>
        </p:spPr>
        <p:txBody>
          <a:bodyPr>
            <a:noAutofit/>
          </a:bodyPr>
          <a:p>
            <a:pPr marL="0" indent="0">
              <a:buNone/>
            </a:pPr>
            <a:r>
              <a:rPr lang="en-US" altLang="en-US" sz="1500">
                <a:latin typeface="Calibri Light" panose="020F0302020204030204" charset="0"/>
                <a:cs typeface="Calibri Light" panose="020F0302020204030204" charset="0"/>
              </a:rPr>
              <a:t>1. </a:t>
            </a:r>
            <a:r>
              <a:rPr lang="en-US" altLang="en-US" sz="1500" b="1">
                <a:latin typeface="Calibri Light" panose="020F0302020204030204" charset="0"/>
                <a:cs typeface="Calibri Light" panose="020F0302020204030204" charset="0"/>
              </a:rPr>
              <a:t>On</a:t>
            </a:r>
            <a:r>
              <a:rPr lang="en-US" altLang="en-US" sz="1500" b="1">
                <a:latin typeface="Calibri Light" panose="020F0302020204030204" charset="0"/>
                <a:cs typeface="Calibri Light" panose="020F0302020204030204" charset="0"/>
              </a:rPr>
              <a:t>tology (The WHAT)</a:t>
            </a:r>
            <a:endParaRPr lang="en-US" altLang="en-US" sz="1500">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 Question: "What is out there?"</a:t>
            </a:r>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Simple Meaning:</a:t>
            </a:r>
            <a:r>
              <a:rPr lang="en-US" altLang="en-US" sz="1500" b="1" i="1">
                <a:solidFill>
                  <a:srgbClr val="C00000"/>
                </a:solidFill>
                <a:latin typeface="Calibri Light" panose="020F0302020204030204" charset="0"/>
                <a:cs typeface="Calibri Light" panose="020F0302020204030204" charset="0"/>
              </a:rPr>
              <a:t> Reality</a:t>
            </a:r>
            <a:endParaRPr lang="en-US" altLang="en-US" sz="1500" b="1" i="1">
              <a:solidFill>
                <a:srgbClr val="C00000"/>
              </a:solidFill>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Example: Is the market a solid machine (objective) or a collection of feelings (subjective)?</a:t>
            </a:r>
            <a:endParaRPr lang="en-US" altLang="en-US" sz="1500" i="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2. </a:t>
            </a:r>
            <a:r>
              <a:rPr lang="en-US" altLang="en-US" sz="1500" b="1">
                <a:latin typeface="Calibri Light" panose="020F0302020204030204" charset="0"/>
                <a:cs typeface="Calibri Light" panose="020F0302020204030204" charset="0"/>
              </a:rPr>
              <a:t>Epistemology (The HOW)</a:t>
            </a:r>
            <a:endParaRPr lang="en-US" altLang="en-US" sz="1500">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 Question: "How do we know it?"</a:t>
            </a:r>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Simple Meaning: </a:t>
            </a:r>
            <a:r>
              <a:rPr lang="en-US" altLang="en-US" sz="1500" b="1" i="1">
                <a:solidFill>
                  <a:srgbClr val="C00000"/>
                </a:solidFill>
                <a:latin typeface="Calibri Light" panose="020F0302020204030204" charset="0"/>
                <a:cs typeface="Calibri Light" panose="020F0302020204030204" charset="0"/>
              </a:rPr>
              <a:t>Proof</a:t>
            </a:r>
            <a:endParaRPr lang="en-US" altLang="en-US" sz="1500" b="1"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Example: Do we prove it with numbers (Statistics) or words (Interviews)?</a:t>
            </a:r>
            <a:endParaRPr lang="en-US" altLang="en-US" sz="1500" i="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endParaRPr lang="en-US" altLang="en-US" sz="500">
              <a:latin typeface="Calibri Light" panose="020F0302020204030204" charset="0"/>
              <a:cs typeface="Calibri Light" panose="020F0302020204030204" charset="0"/>
            </a:endParaRPr>
          </a:p>
        </p:txBody>
      </p:sp>
      <p:sp>
        <p:nvSpPr>
          <p:cNvPr id="5" name="Text Box 4"/>
          <p:cNvSpPr txBox="1"/>
          <p:nvPr/>
        </p:nvSpPr>
        <p:spPr>
          <a:xfrm>
            <a:off x="4876800" y="1295400"/>
            <a:ext cx="3935095" cy="3145155"/>
          </a:xfrm>
          <a:prstGeom prst="rect">
            <a:avLst/>
          </a:prstGeom>
          <a:noFill/>
        </p:spPr>
        <p:txBody>
          <a:bodyPr wrap="square" rtlCol="0">
            <a:noAutofit/>
          </a:bodyPr>
          <a:p>
            <a:r>
              <a:rPr lang="en-US" altLang="en-US">
                <a:latin typeface="Calibri Light" panose="020F0302020204030204" charset="0"/>
                <a:cs typeface="Calibri Light" panose="020F0302020204030204" charset="0"/>
                <a:sym typeface="+mn-ea"/>
              </a:rPr>
              <a:t>3.</a:t>
            </a:r>
            <a:r>
              <a:rPr lang="en-US" altLang="en-US" b="1">
                <a:latin typeface="Calibri Light" panose="020F0302020204030204" charset="0"/>
                <a:cs typeface="Calibri Light" panose="020F0302020204030204" charset="0"/>
                <a:sym typeface="+mn-ea"/>
              </a:rPr>
              <a:t> Axiology (The WHO)</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The Question: "Who is doing the asking?"</a:t>
            </a:r>
            <a:endParaRPr lang="en-US" altLang="en-US" sz="1500" i="1">
              <a:latin typeface="Calibri Light" panose="020F0302020204030204" charset="0"/>
              <a:cs typeface="Calibri Light" panose="020F0302020204030204" charset="0"/>
              <a:sym typeface="+mn-ea"/>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Simple Meaning:</a:t>
            </a:r>
            <a:r>
              <a:rPr lang="en-US" altLang="en-US" sz="1500" b="1" i="1">
                <a:latin typeface="Calibri Light" panose="020F0302020204030204" charset="0"/>
                <a:cs typeface="Calibri Light" panose="020F0302020204030204" charset="0"/>
                <a:sym typeface="+mn-ea"/>
              </a:rPr>
              <a:t> </a:t>
            </a:r>
            <a:r>
              <a:rPr lang="en-US" altLang="en-US" sz="1500" b="1" i="1">
                <a:solidFill>
                  <a:srgbClr val="C00000"/>
                </a:solidFill>
                <a:latin typeface="Calibri Light" panose="020F0302020204030204" charset="0"/>
                <a:cs typeface="Calibri Light" panose="020F0302020204030204" charset="0"/>
                <a:sym typeface="+mn-ea"/>
              </a:rPr>
              <a:t>Values</a:t>
            </a:r>
            <a:endParaRPr lang="en-US" altLang="en-US" sz="1500" b="1" i="1">
              <a:latin typeface="Calibri Light" panose="020F0302020204030204" charset="0"/>
              <a:cs typeface="Calibri Light" panose="020F0302020204030204" charset="0"/>
              <a:sym typeface="+mn-ea"/>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sym typeface="+mn-ea"/>
              </a:rPr>
              <a:t>Example: Am I a neutral robot (Bias-free) or a human with empathy (Bias-aware)?</a:t>
            </a:r>
            <a:endParaRPr lang="en-US" altLang="en-US" sz="1500" i="1">
              <a:latin typeface="Calibri Light" panose="020F0302020204030204" charset="0"/>
              <a:cs typeface="Calibri Light" panose="020F0302020204030204" charset="0"/>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534160"/>
          <a:ext cx="8229600" cy="3422650"/>
        </p:xfrm>
        <a:graphic>
          <a:graphicData uri="http://schemas.openxmlformats.org/drawingml/2006/table">
            <a:tbl>
              <a:tblPr/>
              <a:tblGrid>
                <a:gridCol w="2743200"/>
                <a:gridCol w="2743200"/>
                <a:gridCol w="2743200"/>
              </a:tblGrid>
              <a:tr h="594995">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Concept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i="1">
                          <a:solidFill>
                            <a:srgbClr val="1F1F1F"/>
                          </a:solidFill>
                          <a:latin typeface="Calibri Light" panose="020F0302020204030204" charset="0"/>
                          <a:ea typeface="Google Sans Text"/>
                          <a:cs typeface="Calibri Light" panose="020F0302020204030204" charset="0"/>
                        </a:rPr>
                        <a:t>Focus</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One-Sentence Test</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34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Ontology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REALITY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world </a:t>
                      </a:r>
                      <a:r>
                        <a:rPr sz="1600" b="1">
                          <a:solidFill>
                            <a:srgbClr val="1F1F1F"/>
                          </a:solidFill>
                          <a:latin typeface="Calibri Light" panose="020F0302020204030204" charset="0"/>
                          <a:ea typeface="Google Sans Text"/>
                          <a:cs typeface="Calibri Light" panose="020F0302020204030204" charset="0"/>
                        </a:rPr>
                        <a:t>fixed</a:t>
                      </a:r>
                      <a:r>
                        <a:rPr sz="1600">
                          <a:solidFill>
                            <a:srgbClr val="1F1F1F"/>
                          </a:solidFill>
                          <a:latin typeface="Calibri Light" panose="020F0302020204030204" charset="0"/>
                          <a:ea typeface="Google Sans Text"/>
                          <a:cs typeface="Calibri Light" panose="020F0302020204030204" charset="0"/>
                        </a:rPr>
                        <a:t> (Objectivism) or </a:t>
                      </a:r>
                      <a:r>
                        <a:rPr sz="1600" b="1">
                          <a:solidFill>
                            <a:srgbClr val="1F1F1F"/>
                          </a:solidFill>
                          <a:latin typeface="Calibri Light" panose="020F0302020204030204" charset="0"/>
                          <a:ea typeface="Google Sans Text"/>
                          <a:cs typeface="Calibri Light" panose="020F0302020204030204" charset="0"/>
                        </a:rPr>
                        <a:t>flexible</a:t>
                      </a:r>
                      <a:r>
                        <a:rPr sz="1600">
                          <a:solidFill>
                            <a:srgbClr val="1F1F1F"/>
                          </a:solidFill>
                          <a:latin typeface="Calibri Light" panose="020F0302020204030204" charset="0"/>
                          <a:ea typeface="Google Sans Text"/>
                          <a:cs typeface="Calibri Light" panose="020F0302020204030204" charset="0"/>
                        </a:rPr>
                        <a:t> (Subjectivism)?"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9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Epistemology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KNOWLEDGE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valid evidence </a:t>
                      </a:r>
                      <a:r>
                        <a:rPr sz="1600" b="1">
                          <a:solidFill>
                            <a:srgbClr val="1F1F1F"/>
                          </a:solidFill>
                          <a:latin typeface="Calibri Light" panose="020F0302020204030204" charset="0"/>
                          <a:ea typeface="Google Sans Text"/>
                          <a:cs typeface="Calibri Light" panose="020F0302020204030204" charset="0"/>
                        </a:rPr>
                        <a:t>numeric</a:t>
                      </a:r>
                      <a:r>
                        <a:rPr sz="1600">
                          <a:solidFill>
                            <a:srgbClr val="1F1F1F"/>
                          </a:solidFill>
                          <a:latin typeface="Calibri Light" panose="020F0302020204030204" charset="0"/>
                          <a:ea typeface="Google Sans Text"/>
                          <a:cs typeface="Calibri Light" panose="020F0302020204030204" charset="0"/>
                        </a:rPr>
                        <a:t> (Positivism) or </a:t>
                      </a:r>
                      <a:r>
                        <a:rPr sz="1600" b="1">
                          <a:solidFill>
                            <a:srgbClr val="1F1F1F"/>
                          </a:solidFill>
                          <a:latin typeface="Calibri Light" panose="020F0302020204030204" charset="0"/>
                          <a:ea typeface="Google Sans Text"/>
                          <a:cs typeface="Calibri Light" panose="020F0302020204030204" charset="0"/>
                        </a:rPr>
                        <a:t>narrative</a:t>
                      </a:r>
                      <a:r>
                        <a:rPr sz="1600">
                          <a:solidFill>
                            <a:srgbClr val="1F1F1F"/>
                          </a:solidFill>
                          <a:latin typeface="Calibri Light" panose="020F0302020204030204" charset="0"/>
                          <a:ea typeface="Google Sans Text"/>
                          <a:cs typeface="Calibri Light" panose="020F0302020204030204" charset="0"/>
                        </a:rPr>
                        <a:t> (Interpretivism)?"</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234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Axiology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VALUES</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"Is the researcher </a:t>
                      </a:r>
                      <a:r>
                        <a:rPr sz="1600" b="1">
                          <a:solidFill>
                            <a:srgbClr val="1F1F1F"/>
                          </a:solidFill>
                          <a:latin typeface="Calibri Light" panose="020F0302020204030204" charset="0"/>
                          <a:ea typeface="Google Sans Text"/>
                          <a:cs typeface="Calibri Light" panose="020F0302020204030204" charset="0"/>
                        </a:rPr>
                        <a:t>detached</a:t>
                      </a:r>
                      <a:r>
                        <a:rPr sz="1600">
                          <a:solidFill>
                            <a:srgbClr val="1F1F1F"/>
                          </a:solidFill>
                          <a:latin typeface="Calibri Light" panose="020F0302020204030204" charset="0"/>
                          <a:ea typeface="Google Sans Text"/>
                          <a:cs typeface="Calibri Light" panose="020F0302020204030204" charset="0"/>
                        </a:rPr>
                        <a:t> (Value-free) or </a:t>
                      </a:r>
                      <a:r>
                        <a:rPr sz="1600" b="1">
                          <a:solidFill>
                            <a:srgbClr val="1F1F1F"/>
                          </a:solidFill>
                          <a:latin typeface="Calibri Light" panose="020F0302020204030204" charset="0"/>
                          <a:ea typeface="Google Sans Text"/>
                          <a:cs typeface="Calibri Light" panose="020F0302020204030204" charset="0"/>
                        </a:rPr>
                        <a:t>involved</a:t>
                      </a:r>
                      <a:r>
                        <a:rPr sz="1600">
                          <a:solidFill>
                            <a:srgbClr val="1F1F1F"/>
                          </a:solidFill>
                          <a:latin typeface="Calibri Light" panose="020F0302020204030204" charset="0"/>
                          <a:ea typeface="Google Sans Text"/>
                          <a:cs typeface="Calibri Light" panose="020F0302020204030204" charset="0"/>
                        </a:rPr>
                        <a:t> (Value-laden)?"</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lnSpcReduction="20000"/>
          </a:bodyPr>
          <a:p>
            <a:r>
              <a:rPr lang="en-US" altLang="en-US">
                <a:latin typeface="Calibri Light" panose="020F0302020204030204" charset="0"/>
                <a:cs typeface="Calibri Light" panose="020F0302020204030204" charset="0"/>
              </a:rPr>
              <a:t>Don't get scared by the Greek words. Just ask these three questions:</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Ontology </a:t>
            </a:r>
            <a:r>
              <a:rPr lang="en-US" altLang="en-US" sz="2000" i="1">
                <a:latin typeface="Calibri Light" panose="020F0302020204030204" charset="0"/>
                <a:cs typeface="Calibri Light" panose="020F0302020204030204" charset="0"/>
              </a:rPr>
              <a:t>asks: WHAT are we looking at/ what is the reality? </a:t>
            </a:r>
            <a:r>
              <a:rPr lang="en-US" altLang="en-US" sz="2000" b="1" i="1">
                <a:solidFill>
                  <a:srgbClr val="FF0000"/>
                </a:solidFill>
                <a:latin typeface="Calibri Light" panose="020F0302020204030204" charset="0"/>
                <a:cs typeface="Calibri Light" panose="020F0302020204030204" charset="0"/>
              </a:rPr>
              <a:t>(Is it a fact or a feeling?)</a:t>
            </a:r>
            <a:endParaRPr lang="en-US" altLang="en-US" sz="2000" b="1" i="1">
              <a:solidFill>
                <a:srgbClr val="FF0000"/>
              </a:solidFill>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Epistemology </a:t>
            </a:r>
            <a:r>
              <a:rPr lang="en-US" altLang="en-US" sz="2000" i="1">
                <a:latin typeface="Calibri Light" panose="020F0302020204030204" charset="0"/>
                <a:cs typeface="Calibri Light" panose="020F0302020204030204" charset="0"/>
              </a:rPr>
              <a:t>asks: HOW do we measure it? </a:t>
            </a:r>
            <a:r>
              <a:rPr lang="en-US" altLang="en-US" sz="2000" i="1">
                <a:solidFill>
                  <a:srgbClr val="FF0000"/>
                </a:solidFill>
                <a:latin typeface="Calibri Light" panose="020F0302020204030204" charset="0"/>
                <a:cs typeface="Calibri Light" panose="020F0302020204030204" charset="0"/>
              </a:rPr>
              <a:t>(With a ruler or a conversation?)</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b="1" i="1">
                <a:latin typeface="Calibri Light" panose="020F0302020204030204" charset="0"/>
                <a:cs typeface="Calibri Light" panose="020F0302020204030204" charset="0"/>
              </a:rPr>
              <a:t>Axiology </a:t>
            </a:r>
            <a:r>
              <a:rPr lang="en-US" altLang="en-US" sz="2000" i="1">
                <a:latin typeface="Calibri Light" panose="020F0302020204030204" charset="0"/>
                <a:cs typeface="Calibri Light" panose="020F0302020204030204" charset="0"/>
              </a:rPr>
              <a:t>asks: WHO are you? </a:t>
            </a:r>
            <a:r>
              <a:rPr lang="en-US" altLang="en-US" sz="2000" i="1">
                <a:solidFill>
                  <a:srgbClr val="FF0000"/>
                </a:solidFill>
                <a:latin typeface="Calibri Light" panose="020F0302020204030204" charset="0"/>
                <a:cs typeface="Calibri Light" panose="020F0302020204030204" charset="0"/>
              </a:rPr>
              <a:t>(Are you neutral or involved?)</a:t>
            </a:r>
            <a:endParaRPr lang="en-US" altLang="en-US" sz="2000"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pic>
        <p:nvPicPr>
          <p:cNvPr id="4" name="Content Placeholder 3"/>
          <p:cNvPicPr>
            <a:picLocks noChangeAspect="1"/>
          </p:cNvPicPr>
          <p:nvPr>
            <p:ph sz="half" idx="1"/>
          </p:nvPr>
        </p:nvPicPr>
        <p:blipFill>
          <a:blip r:embed="rId1"/>
          <a:srcRect l="19628" r="19628"/>
          <a:stretch>
            <a:fillRect/>
          </a:stretch>
        </p:blipFill>
        <p:spPr>
          <a:xfrm>
            <a:off x="457200" y="1600200"/>
            <a:ext cx="4038600" cy="3989070"/>
          </a:xfrm>
        </p:spPr>
      </p:pic>
      <p:sp>
        <p:nvSpPr>
          <p:cNvPr id="6" name="Content Placeholder 5"/>
          <p:cNvSpPr>
            <a:spLocks noGrp="1"/>
          </p:cNvSpPr>
          <p:nvPr>
            <p:ph sz="half" idx="2"/>
          </p:nvPr>
        </p:nvSpPr>
        <p:spPr/>
        <p:txBody>
          <a:bodyPr>
            <a:normAutofit/>
          </a:bodyPr>
          <a:p>
            <a:pPr marL="0" indent="0">
              <a:buNone/>
            </a:pPr>
            <a:r>
              <a:rPr lang="en-US" altLang="en-US">
                <a:latin typeface="Calibri" panose="020F0502020204030204" charset="0"/>
                <a:cs typeface="Calibri" panose="020F0502020204030204" charset="0"/>
              </a:rPr>
              <a:t>Ontology = What is reality?</a:t>
            </a:r>
            <a:endParaRPr lang="en-US" altLang="en-US">
              <a:latin typeface="Calibri" panose="020F0502020204030204" charset="0"/>
              <a:cs typeface="Calibri" panose="020F0502020204030204" charset="0"/>
            </a:endParaRPr>
          </a:p>
          <a:p>
            <a:endParaRPr lang="en-US" altLang="en-US">
              <a:latin typeface="Calibri" panose="020F0502020204030204" charset="0"/>
              <a:cs typeface="Calibri" panose="020F0502020204030204" charset="0"/>
            </a:endParaRPr>
          </a:p>
          <a:p>
            <a:r>
              <a:rPr lang="en-US" altLang="en-US">
                <a:latin typeface="Calibri" panose="020F0502020204030204" charset="0"/>
                <a:cs typeface="Calibri" panose="020F0502020204030204" charset="0"/>
              </a:rPr>
              <a:t>Ontology asks:</a:t>
            </a:r>
            <a:endParaRPr lang="en-US" altLang="en-US">
              <a:latin typeface="Calibri" panose="020F0502020204030204" charset="0"/>
              <a:cs typeface="Calibri" panose="020F0502020204030204" charset="0"/>
            </a:endParaRPr>
          </a:p>
          <a:p>
            <a:pPr marL="0" indent="0">
              <a:buNone/>
            </a:pPr>
            <a:endParaRPr lang="en-US" altLang="en-US">
              <a:latin typeface="Calibri" panose="020F0502020204030204" charset="0"/>
              <a:cs typeface="Calibri" panose="020F0502020204030204" charset="0"/>
            </a:endParaRPr>
          </a:p>
          <a:p>
            <a:r>
              <a:rPr lang="en-US" altLang="en-US" i="1">
                <a:latin typeface="Calibri" panose="020F0502020204030204" charset="0"/>
                <a:cs typeface="Calibri" panose="020F0502020204030204" charset="0"/>
              </a:rPr>
              <a:t>Is the coffee cup a real object that exists independently of us?</a:t>
            </a:r>
            <a:endParaRPr lang="en-US" altLang="en-US" i="1">
              <a:latin typeface="Calibri" panose="020F0502020204030204" charset="0"/>
              <a:cs typeface="Calibri" panose="020F0502020204030204" charset="0"/>
            </a:endParaRPr>
          </a:p>
          <a:p>
            <a:r>
              <a:rPr lang="en-US" altLang="en-US" i="1">
                <a:latin typeface="Calibri" panose="020F0502020204030204" charset="0"/>
                <a:cs typeface="Calibri" panose="020F0502020204030204" charset="0"/>
              </a:rPr>
              <a:t>Or is its meaning shaped by how people see and interpret it?</a:t>
            </a:r>
            <a:endParaRPr lang="en-US" altLang="en-US" i="1">
              <a:latin typeface="Calibri" panose="020F0502020204030204" charset="0"/>
              <a:cs typeface="Calibri" panose="020F0502020204030204" charset="0"/>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3"/>
          <p:cNvPicPr>
            <a:picLocks noChangeAspect="1"/>
          </p:cNvPicPr>
          <p:nvPr>
            <p:ph sz="half" idx="1"/>
          </p:nvPr>
        </p:nvPicPr>
        <p:blipFill>
          <a:blip r:embed="rId1"/>
          <a:srcRect l="19628" r="19628"/>
          <a:stretch>
            <a:fillRect/>
          </a:stretch>
        </p:blipFill>
        <p:spPr>
          <a:xfrm>
            <a:off x="457200" y="1765935"/>
            <a:ext cx="4038600" cy="3339465"/>
          </a:xfrm>
          <a:prstGeom prst="rect">
            <a:avLst/>
          </a:prstGeom>
        </p:spPr>
      </p:pic>
      <p:sp>
        <p:nvSpPr>
          <p:cNvPr id="4" name="Content Placeholder 3"/>
          <p:cNvSpPr>
            <a:spLocks noGrp="1"/>
          </p:cNvSpPr>
          <p:nvPr>
            <p:ph sz="half" idx="2"/>
          </p:nvPr>
        </p:nvSpPr>
        <p:spPr/>
        <p:txBody>
          <a:bodyPr>
            <a:normAutofit fontScale="90000"/>
          </a:bodyPr>
          <a:p>
            <a:r>
              <a:rPr lang="en-US" altLang="en-US">
                <a:solidFill>
                  <a:srgbClr val="FF0000"/>
                </a:solidFill>
                <a:latin typeface="Calibri Light" panose="020F0302020204030204" charset="0"/>
                <a:cs typeface="Calibri Light" panose="020F0302020204030204" charset="0"/>
              </a:rPr>
              <a:t>Epistemology = How do we know it?</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Do we know it by seeing it?</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By touching it?</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By measuring its temperature?</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By asking people what they think about it?</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So epistemology is about:</a:t>
            </a:r>
            <a:endParaRPr lang="en-US" altLang="en-US">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How do we know what we know?</a:t>
            </a:r>
            <a:endParaRPr lang="en-US" altLang="en-US" i="1">
              <a:solidFill>
                <a:srgbClr val="FF0000"/>
              </a:solidFill>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What is acceptable knowledge?</a:t>
            </a:r>
            <a:endParaRPr lang="en-US" altLang="en-US" i="1">
              <a:solidFill>
                <a:srgbClr val="FF0000"/>
              </a:solidFill>
              <a:latin typeface="Calibri Light" panose="020F0302020204030204" charset="0"/>
              <a:cs typeface="Calibri Light" panose="020F0302020204030204" charset="0"/>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pic>
        <p:nvPicPr>
          <p:cNvPr id="5" name="Content Placeholder 3"/>
          <p:cNvPicPr>
            <a:picLocks noChangeAspect="1"/>
          </p:cNvPicPr>
          <p:nvPr>
            <p:ph sz="half" idx="1"/>
          </p:nvPr>
        </p:nvPicPr>
        <p:blipFill>
          <a:blip r:embed="rId1"/>
          <a:srcRect l="19628" r="19628"/>
          <a:stretch>
            <a:fillRect/>
          </a:stretch>
        </p:blipFill>
        <p:spPr>
          <a:xfrm>
            <a:off x="457200" y="1835785"/>
            <a:ext cx="4038600" cy="3128010"/>
          </a:xfrm>
          <a:prstGeom prst="rect">
            <a:avLst/>
          </a:prstGeom>
        </p:spPr>
      </p:pic>
      <p:sp>
        <p:nvSpPr>
          <p:cNvPr id="4" name="Content Placeholder 3"/>
          <p:cNvSpPr>
            <a:spLocks noGrp="1"/>
          </p:cNvSpPr>
          <p:nvPr>
            <p:ph sz="half" idx="2"/>
          </p:nvPr>
        </p:nvSpPr>
        <p:spPr/>
        <p:txBody>
          <a:bodyPr>
            <a:normAutofit fontScale="80000"/>
          </a:bodyPr>
          <a:p>
            <a:r>
              <a:rPr lang="en-US" altLang="en-US">
                <a:latin typeface="Calibri Light" panose="020F0302020204030204" charset="0"/>
                <a:cs typeface="Calibri Light" panose="020F0302020204030204" charset="0"/>
              </a:rPr>
              <a:t>Axiology = What values do we bring?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Do I care whether the coffee is fair trade?</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Do my personal beliefs affect how I study it?</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Should I be neutral, or is complete neutrality impossible?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So axiology is about:</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values influence the research?</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What is important or ethical in the research process?</a:t>
            </a:r>
            <a:endParaRPr lang="en-US" altLang="en-US" i="1">
              <a:latin typeface="Calibri Light" panose="020F0302020204030204" charset="0"/>
              <a:cs typeface="Calibri Light" panose="020F0302020204030204" charset="0"/>
            </a:endParaRPr>
          </a:p>
          <a:p>
            <a:endParaRPr lang="en-US" altLang="en-US"/>
          </a:p>
          <a:p>
            <a:endParaRPr lang="en-US" altLang="en-US"/>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a:xfrm>
            <a:off x="457200" y="274955"/>
            <a:ext cx="8229600" cy="540385"/>
          </a:xfrm>
        </p:spPr>
        <p:txBody>
          <a:bodyPr>
            <a:normAutofit/>
          </a:bodyPr>
          <a:p>
            <a:r>
              <a:rPr lang="en-US" altLang="en-US" sz="2400">
                <a:latin typeface="Calibri Light" panose="020F0302020204030204" charset="0"/>
                <a:cs typeface="Calibri Light" panose="020F0302020204030204" charset="0"/>
              </a:rPr>
              <a:t>The "Golden Rule": Methodological Alignment</a:t>
            </a:r>
            <a:endParaRPr lang="en-US" altLang="en-US" sz="2400">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815340"/>
            <a:ext cx="8229600" cy="2823845"/>
          </a:xfrm>
        </p:spPr>
        <p:txBody>
          <a:bodyPr/>
          <a:p>
            <a:r>
              <a:rPr lang="en-US" altLang="en-US" b="1">
                <a:solidFill>
                  <a:srgbClr val="FF0000"/>
                </a:solidFill>
                <a:latin typeface="Calibri Light" panose="020F0302020204030204" charset="0"/>
                <a:cs typeface="Calibri Light" panose="020F0302020204030204" charset="0"/>
              </a:rPr>
              <a:t>Ontology </a:t>
            </a:r>
            <a:r>
              <a:rPr lang="en-US" altLang="en-US">
                <a:solidFill>
                  <a:srgbClr val="FF0000"/>
                </a:solidFill>
                <a:latin typeface="Calibri Light" panose="020F0302020204030204" charset="0"/>
                <a:cs typeface="Calibri Light" panose="020F0302020204030204" charset="0"/>
              </a:rPr>
              <a:t>dictates </a:t>
            </a:r>
            <a:r>
              <a:rPr lang="en-US" altLang="en-US" b="1">
                <a:solidFill>
                  <a:srgbClr val="FF0000"/>
                </a:solidFill>
                <a:latin typeface="Calibri Light" panose="020F0302020204030204" charset="0"/>
                <a:cs typeface="Calibri Light" panose="020F0302020204030204" charset="0"/>
              </a:rPr>
              <a:t>Epistemology,</a:t>
            </a:r>
            <a:r>
              <a:rPr lang="en-US" altLang="en-US">
                <a:solidFill>
                  <a:srgbClr val="FF0000"/>
                </a:solidFill>
                <a:latin typeface="Calibri Light" panose="020F0302020204030204" charset="0"/>
                <a:cs typeface="Calibri Light" panose="020F0302020204030204" charset="0"/>
              </a:rPr>
              <a:t> which dictates </a:t>
            </a:r>
            <a:r>
              <a:rPr lang="en-US" altLang="en-US" b="1">
                <a:solidFill>
                  <a:srgbClr val="FF0000"/>
                </a:solidFill>
                <a:latin typeface="Calibri Light" panose="020F0302020204030204" charset="0"/>
                <a:cs typeface="Calibri Light" panose="020F0302020204030204" charset="0"/>
              </a:rPr>
              <a:t>Axiology.</a:t>
            </a:r>
            <a:endParaRPr lang="en-US" altLang="en-US" b="1">
              <a:solidFill>
                <a:srgbClr val="FF0000"/>
              </a:solidFill>
              <a:latin typeface="Calibri Light" panose="020F0302020204030204" charset="0"/>
              <a:cs typeface="Calibri Light" panose="020F0302020204030204" charset="0"/>
            </a:endParaRPr>
          </a:p>
          <a:p>
            <a:endParaRPr lang="en-US" altLang="en-US" b="1">
              <a:solidFill>
                <a:srgbClr val="FF0000"/>
              </a:solidFill>
              <a:latin typeface="Calibri Light" panose="020F0302020204030204" charset="0"/>
              <a:cs typeface="Calibri Light" panose="020F0302020204030204" charset="0"/>
            </a:endParaRPr>
          </a:p>
        </p:txBody>
      </p:sp>
      <p:graphicFrame>
        <p:nvGraphicFramePr>
          <p:cNvPr id="4" name="Content Placeholder 3"/>
          <p:cNvGraphicFramePr/>
          <p:nvPr>
            <p:ph idx="13"/>
            <p:custDataLst>
              <p:tags r:id="rId1"/>
            </p:custDataLst>
          </p:nvPr>
        </p:nvGraphicFramePr>
        <p:xfrm>
          <a:off x="457200" y="1483360"/>
          <a:ext cx="8229600" cy="4307840"/>
        </p:xfrm>
        <a:graphic>
          <a:graphicData uri="http://schemas.openxmlformats.org/drawingml/2006/table">
            <a:tbl>
              <a:tblPr/>
              <a:tblGrid>
                <a:gridCol w="1645920"/>
                <a:gridCol w="1645920"/>
                <a:gridCol w="1645920"/>
                <a:gridCol w="1645920"/>
                <a:gridCol w="1645920"/>
              </a:tblGrid>
              <a:tr h="8331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Starting Point(Ontology)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Determines →</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a:t>
                      </a:r>
                      <a:r>
                        <a:rPr lang="en-US" sz="1400" b="1">
                          <a:solidFill>
                            <a:srgbClr val="1F1F1F"/>
                          </a:solidFill>
                          <a:latin typeface="Calibri Light" panose="020F0302020204030204" charset="0"/>
                          <a:ea typeface="Google Sans Text"/>
                          <a:cs typeface="Calibri Light" panose="020F0302020204030204" charset="0"/>
                        </a:rPr>
                        <a:t>Proof </a:t>
                      </a:r>
                      <a:r>
                        <a:rPr sz="1400" b="1">
                          <a:solidFill>
                            <a:srgbClr val="1F1F1F"/>
                          </a:solidFill>
                          <a:latin typeface="Calibri Light" panose="020F0302020204030204" charset="0"/>
                          <a:ea typeface="Google Sans Text"/>
                          <a:cs typeface="Calibri Light" panose="020F0302020204030204" charset="0"/>
                        </a:rPr>
                        <a:t>(Epistemology)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Determines →</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a:t>
                      </a:r>
                      <a:r>
                        <a:rPr lang="en-US" sz="1400" b="1">
                          <a:solidFill>
                            <a:srgbClr val="1F1F1F"/>
                          </a:solidFill>
                          <a:latin typeface="Calibri Light" panose="020F0302020204030204" charset="0"/>
                          <a:ea typeface="Google Sans Text"/>
                          <a:cs typeface="Calibri Light" panose="020F0302020204030204" charset="0"/>
                        </a:rPr>
                        <a:t>Value</a:t>
                      </a:r>
                      <a:r>
                        <a:rPr sz="1400" b="1">
                          <a:solidFill>
                            <a:srgbClr val="1F1F1F"/>
                          </a:solidFill>
                          <a:latin typeface="Calibri Light" panose="020F0302020204030204" charset="0"/>
                          <a:ea typeface="Google Sans Text"/>
                          <a:cs typeface="Calibri Light" panose="020F0302020204030204" charset="0"/>
                        </a:rPr>
                        <a:t>(Axiology)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3347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IF</a:t>
                      </a:r>
                      <a:r>
                        <a:rPr sz="1400">
                          <a:solidFill>
                            <a:srgbClr val="1F1F1F"/>
                          </a:solidFill>
                          <a:latin typeface="Calibri Light" panose="020F0302020204030204" charset="0"/>
                          <a:ea typeface="Google Sans Text"/>
                          <a:cs typeface="Calibri Light" panose="020F0302020204030204" charset="0"/>
                        </a:rPr>
                        <a:t> you believe Reality is </a:t>
                      </a:r>
                      <a:r>
                        <a:rPr sz="1400" b="1">
                          <a:solidFill>
                            <a:srgbClr val="1F1F1F"/>
                          </a:solidFill>
                          <a:latin typeface="Calibri Light" panose="020F0302020204030204" charset="0"/>
                          <a:ea typeface="Google Sans Text"/>
                          <a:cs typeface="Calibri Light" panose="020F0302020204030204" charset="0"/>
                        </a:rPr>
                        <a:t>External &amp; Objective</a:t>
                      </a:r>
                      <a:r>
                        <a:rPr sz="1400">
                          <a:solidFill>
                            <a:srgbClr val="1F1F1F"/>
                          </a:solidFill>
                          <a:latin typeface="Calibri Light" panose="020F0302020204030204" charset="0"/>
                          <a:ea typeface="Google Sans Text"/>
                          <a:cs typeface="Calibri Light" panose="020F0302020204030204" charset="0"/>
                        </a:rPr>
                        <a:t> (Like a rock)</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400">
                          <a:solidFill>
                            <a:srgbClr val="1F1F1F"/>
                          </a:solidFill>
                          <a:latin typeface="Calibri Light" panose="020F0302020204030204" charset="0"/>
                          <a:ea typeface="Google Sans Text"/>
                          <a:cs typeface="Calibri Light" panose="020F0302020204030204" charset="0"/>
                        </a:rPr>
                        <a:t> </a:t>
                      </a:r>
                      <a:endParaRPr lang="en-US"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measure it with </a:t>
                      </a:r>
                      <a:r>
                        <a:rPr sz="1400" b="1">
                          <a:solidFill>
                            <a:srgbClr val="1F1F1F"/>
                          </a:solidFill>
                          <a:latin typeface="Calibri Light" panose="020F0302020204030204" charset="0"/>
                          <a:ea typeface="Google Sans Text"/>
                          <a:cs typeface="Calibri Light" panose="020F0302020204030204" charset="0"/>
                        </a:rPr>
                        <a:t>Numbers &amp; Statistics</a:t>
                      </a:r>
                      <a:r>
                        <a:rPr sz="1400">
                          <a:solidFill>
                            <a:srgbClr val="1F1F1F"/>
                          </a:solidFill>
                          <a:latin typeface="Calibri Light" panose="020F0302020204030204" charset="0"/>
                          <a:ea typeface="Google Sans Text"/>
                          <a:cs typeface="Calibri Light" panose="020F0302020204030204" charset="0"/>
                        </a:rPr>
                        <a:t> (Empiricism)</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remain </a:t>
                      </a:r>
                      <a:r>
                        <a:rPr sz="1400" b="1">
                          <a:solidFill>
                            <a:srgbClr val="1F1F1F"/>
                          </a:solidFill>
                          <a:latin typeface="Calibri Light" panose="020F0302020204030204" charset="0"/>
                          <a:ea typeface="Google Sans Text"/>
                          <a:cs typeface="Calibri Light" panose="020F0302020204030204" charset="0"/>
                        </a:rPr>
                        <a:t>Neutral &amp; Detached</a:t>
                      </a:r>
                      <a:r>
                        <a:rPr sz="1400">
                          <a:solidFill>
                            <a:srgbClr val="1F1F1F"/>
                          </a:solidFill>
                          <a:latin typeface="Calibri Light" panose="020F0302020204030204" charset="0"/>
                          <a:ea typeface="Google Sans Text"/>
                          <a:cs typeface="Calibri Light" panose="020F0302020204030204" charset="0"/>
                        </a:rPr>
                        <a:t> (Value-Free)</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539750">
                <a:tc>
                  <a:txBody>
                    <a:bodyPr/>
                    <a:p>
                      <a:pPr marL="0" indent="0">
                        <a:spcBef>
                          <a:spcPct val="0"/>
                        </a:spcBef>
                        <a:spcAft>
                          <a:spcPct val="0"/>
                        </a:spcAft>
                      </a:pPr>
                      <a:r>
                        <a:rPr sz="1400" b="1" i="1">
                          <a:solidFill>
                            <a:srgbClr val="1F1F1F"/>
                          </a:solidFill>
                          <a:latin typeface="Calibri Light" panose="020F0302020204030204" charset="0"/>
                          <a:ea typeface="Google Sans Text"/>
                          <a:cs typeface="Calibri Light" panose="020F0302020204030204" charset="0"/>
                        </a:rPr>
                        <a:t>(Path A: 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3284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IF</a:t>
                      </a:r>
                      <a:r>
                        <a:rPr sz="1400">
                          <a:solidFill>
                            <a:srgbClr val="1F1F1F"/>
                          </a:solidFill>
                          <a:latin typeface="Calibri Light" panose="020F0302020204030204" charset="0"/>
                          <a:ea typeface="Google Sans Text"/>
                          <a:cs typeface="Calibri Light" panose="020F0302020204030204" charset="0"/>
                        </a:rPr>
                        <a:t> you believe Reality is </a:t>
                      </a:r>
                      <a:r>
                        <a:rPr sz="1400" b="1">
                          <a:solidFill>
                            <a:srgbClr val="1F1F1F"/>
                          </a:solidFill>
                          <a:latin typeface="Calibri Light" panose="020F0302020204030204" charset="0"/>
                          <a:ea typeface="Google Sans Text"/>
                          <a:cs typeface="Calibri Light" panose="020F0302020204030204" charset="0"/>
                        </a:rPr>
                        <a:t>Socially Constructed</a:t>
                      </a:r>
                      <a:r>
                        <a:rPr sz="1400">
                          <a:solidFill>
                            <a:srgbClr val="1F1F1F"/>
                          </a:solidFill>
                          <a:latin typeface="Calibri Light" panose="020F0302020204030204" charset="0"/>
                          <a:ea typeface="Google Sans Text"/>
                          <a:cs typeface="Calibri Light" panose="020F0302020204030204" charset="0"/>
                        </a:rPr>
                        <a:t> (Like a conversation)</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understand it through </a:t>
                      </a:r>
                      <a:r>
                        <a:rPr sz="1400" b="1">
                          <a:solidFill>
                            <a:srgbClr val="1F1F1F"/>
                          </a:solidFill>
                          <a:latin typeface="Calibri Light" panose="020F0302020204030204" charset="0"/>
                          <a:ea typeface="Google Sans Text"/>
                          <a:cs typeface="Calibri Light" panose="020F0302020204030204" charset="0"/>
                        </a:rPr>
                        <a:t>Meanings &amp; Stories</a:t>
                      </a:r>
                      <a:r>
                        <a:rPr sz="1400">
                          <a:solidFill>
                            <a:srgbClr val="1F1F1F"/>
                          </a:solidFill>
                          <a:latin typeface="Calibri Light" panose="020F0302020204030204" charset="0"/>
                          <a:ea typeface="Google Sans Text"/>
                          <a:cs typeface="Calibri Light" panose="020F0302020204030204" charset="0"/>
                        </a:rPr>
                        <a:t> (Interpretivism)</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THEN</a:t>
                      </a:r>
                      <a:r>
                        <a:rPr sz="1400">
                          <a:solidFill>
                            <a:srgbClr val="1F1F1F"/>
                          </a:solidFill>
                          <a:latin typeface="Calibri Light" panose="020F0302020204030204" charset="0"/>
                          <a:ea typeface="Google Sans Text"/>
                          <a:cs typeface="Calibri Light" panose="020F0302020204030204" charset="0"/>
                        </a:rPr>
                        <a:t> you must be </a:t>
                      </a:r>
                      <a:r>
                        <a:rPr sz="1400" b="1">
                          <a:solidFill>
                            <a:srgbClr val="1F1F1F"/>
                          </a:solidFill>
                          <a:latin typeface="Calibri Light" panose="020F0302020204030204" charset="0"/>
                          <a:ea typeface="Google Sans Text"/>
                          <a:cs typeface="Calibri Light" panose="020F0302020204030204" charset="0"/>
                        </a:rPr>
                        <a:t>Involved &amp; Empathetic</a:t>
                      </a:r>
                      <a:r>
                        <a:rPr sz="1400">
                          <a:solidFill>
                            <a:srgbClr val="1F1F1F"/>
                          </a:solidFill>
                          <a:latin typeface="Calibri Light" panose="020F0302020204030204" charset="0"/>
                          <a:ea typeface="Google Sans Text"/>
                          <a:cs typeface="Calibri Light" panose="020F0302020204030204" charset="0"/>
                        </a:rPr>
                        <a:t> (Value-Laden)</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539750">
                <a:tc>
                  <a:txBody>
                    <a:bodyPr/>
                    <a:p>
                      <a:pPr marL="0" indent="0">
                        <a:spcBef>
                          <a:spcPct val="0"/>
                        </a:spcBef>
                        <a:spcAft>
                          <a:spcPct val="0"/>
                        </a:spcAft>
                      </a:pPr>
                      <a:r>
                        <a:rPr sz="1400" b="1" i="1">
                          <a:solidFill>
                            <a:srgbClr val="1F1F1F"/>
                          </a:solidFill>
                          <a:latin typeface="Calibri Light" panose="020F0302020204030204" charset="0"/>
                          <a:ea typeface="Google Sans Text"/>
                          <a:cs typeface="Calibri Light" panose="020F0302020204030204" charset="0"/>
                        </a:rPr>
                        <a:t>(Path B: The Detective)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
        <p:nvSpPr>
          <p:cNvPr id="5" name="Right Arrow 4"/>
          <p:cNvSpPr/>
          <p:nvPr/>
        </p:nvSpPr>
        <p:spPr>
          <a:xfrm>
            <a:off x="2590800" y="28194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ight Arrow 5"/>
          <p:cNvSpPr/>
          <p:nvPr/>
        </p:nvSpPr>
        <p:spPr>
          <a:xfrm>
            <a:off x="5943600" y="28194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ight Arrow 6"/>
          <p:cNvSpPr/>
          <p:nvPr/>
        </p:nvSpPr>
        <p:spPr>
          <a:xfrm flipV="1">
            <a:off x="2667000" y="4648200"/>
            <a:ext cx="304800" cy="98425"/>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ight Arrow 7"/>
          <p:cNvSpPr/>
          <p:nvPr/>
        </p:nvSpPr>
        <p:spPr>
          <a:xfrm>
            <a:off x="5943600" y="4648200"/>
            <a:ext cx="304800" cy="76200"/>
          </a:xfrm>
          <a:prstGeom prst="right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L</a:t>
            </a:r>
            <a:r>
              <a:rPr lang="en-US">
                <a:latin typeface="Calibri Light" panose="020F0302020204030204" charset="0"/>
                <a:cs typeface="Calibri Light" panose="020F0302020204030204" charset="0"/>
                <a:sym typeface="+mn-ea"/>
              </a:rPr>
              <a:t>ayer 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836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a:xfrm>
            <a:off x="457200" y="152400"/>
            <a:ext cx="8229600" cy="715010"/>
          </a:xfrm>
        </p:spPr>
        <p:txBody>
          <a:bodyPr>
            <a:normAutofit fontScale="90000"/>
          </a:bodyPr>
          <a:p>
            <a:r>
              <a:rPr lang="en-US" altLang="en-US" b="1">
                <a:latin typeface="Calibri Light" panose="020F0302020204030204" charset="0"/>
                <a:cs typeface="Calibri Light" panose="020F0302020204030204" charset="0"/>
              </a:rPr>
              <a:t>The Two Opposing Research Philosophical Stances</a:t>
            </a:r>
            <a:endParaRPr lang="en-US" altLang="en-US" b="1">
              <a:latin typeface="Calibri Light" panose="020F0302020204030204" charset="0"/>
              <a:cs typeface="Calibri Light" panose="020F0302020204030204" charset="0"/>
            </a:endParaRPr>
          </a:p>
        </p:txBody>
      </p:sp>
      <p:graphicFrame>
        <p:nvGraphicFramePr>
          <p:cNvPr id="5" name="Content Placeholder 4"/>
          <p:cNvGraphicFramePr/>
          <p:nvPr>
            <p:ph idx="1"/>
            <p:custDataLst>
              <p:tags r:id="rId1"/>
            </p:custDataLst>
          </p:nvPr>
        </p:nvGraphicFramePr>
        <p:xfrm>
          <a:off x="457200" y="869315"/>
          <a:ext cx="8364220" cy="4792980"/>
        </p:xfrm>
        <a:graphic>
          <a:graphicData uri="http://schemas.openxmlformats.org/drawingml/2006/table">
            <a:tbl>
              <a:tblPr/>
              <a:tblGrid>
                <a:gridCol w="2091055"/>
                <a:gridCol w="2091055"/>
                <a:gridCol w="2091055"/>
                <a:gridCol w="2091055"/>
              </a:tblGrid>
              <a:tr h="7188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37080">
                <a:tc>
                  <a:txBody>
                    <a:bodyPr/>
                    <a:p>
                      <a:pPr marL="0" indent="0">
                        <a:spcBef>
                          <a:spcPct val="0"/>
                        </a:spcBef>
                        <a:spcAft>
                          <a:spcPct val="0"/>
                        </a:spcAft>
                      </a:pPr>
                      <a:r>
                        <a:rPr sz="1400" b="1">
                          <a:solidFill>
                            <a:srgbClr val="C00000"/>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(One single truth)</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data.</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(Focus on Numbers)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(Neutral)</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37080">
                <a:tc>
                  <a:txBody>
                    <a:bodyPr/>
                    <a:p>
                      <a:pPr marL="0" indent="0">
                        <a:spcBef>
                          <a:spcPct val="0"/>
                        </a:spcBef>
                        <a:spcAft>
                          <a:spcPct val="0"/>
                        </a:spcAft>
                      </a:pPr>
                      <a:r>
                        <a:rPr sz="1400" b="1">
                          <a:solidFill>
                            <a:srgbClr val="C00000"/>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(Multiple truths)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(Focus on Stories)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(Reflexive)</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Quiz</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1. </a:t>
            </a:r>
            <a:r>
              <a:rPr lang="en-US" altLang="en-US">
                <a:latin typeface="Calibri Light" panose="020F0302020204030204" charset="0"/>
                <a:cs typeface="Calibri Light" panose="020F0302020204030204" charset="0"/>
              </a:rPr>
              <a:t>In the context of research philosophy, which of the three core pillars specifically concerns </a:t>
            </a:r>
            <a:r>
              <a:rPr lang="en-US" altLang="en-US">
                <a:solidFill>
                  <a:srgbClr val="FF0000"/>
                </a:solidFill>
                <a:latin typeface="Calibri Light" panose="020F0302020204030204" charset="0"/>
                <a:cs typeface="Calibri Light" panose="020F0302020204030204" charset="0"/>
              </a:rPr>
              <a:t>"what constitutes reality" (i.e., whether the world is objective and external, or socially constructed)?</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Epistemology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Ontology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Axiology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Methodology</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90000" lnSpcReduction="1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If you adopt a </a:t>
            </a:r>
            <a:r>
              <a:rPr lang="en-US" altLang="en-US">
                <a:solidFill>
                  <a:srgbClr val="FF0000"/>
                </a:solidFill>
                <a:latin typeface="Calibri Light" panose="020F0302020204030204" charset="0"/>
                <a:cs typeface="Calibri Light" panose="020F0302020204030204" charset="0"/>
              </a:rPr>
              <a:t>Positivist research philosophy</a:t>
            </a:r>
            <a:r>
              <a:rPr lang="en-US" altLang="en-US">
                <a:latin typeface="Calibri Light" panose="020F0302020204030204" charset="0"/>
                <a:cs typeface="Calibri Light" panose="020F0302020204030204" charset="0"/>
              </a:rPr>
              <a:t>, which epistemological stance are you most likely to align with?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Interpretivism (Focus on narratives and meanings)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Empiricism (Focus on observable, measurable data)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Subjectivism (Focus on individual perceptions)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Constructionism (Focus on social interaction)</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3. Regarding </a:t>
            </a:r>
            <a:r>
              <a:rPr lang="en-US" altLang="en-US" b="1">
                <a:solidFill>
                  <a:schemeClr val="tx1"/>
                </a:solidFill>
                <a:latin typeface="Calibri Light" panose="020F0302020204030204" charset="0"/>
                <a:cs typeface="Calibri Light" panose="020F0302020204030204" charset="0"/>
              </a:rPr>
              <a:t>Axiology</a:t>
            </a:r>
            <a:r>
              <a:rPr lang="en-US" altLang="en-US">
                <a:latin typeface="Calibri Light" panose="020F0302020204030204" charset="0"/>
                <a:cs typeface="Calibri Light" panose="020F0302020204030204" charset="0"/>
              </a:rPr>
              <a:t>, how would an </a:t>
            </a:r>
            <a:r>
              <a:rPr lang="en-US" altLang="en-US" b="1">
                <a:solidFill>
                  <a:srgbClr val="FF0000"/>
                </a:solidFill>
                <a:latin typeface="Calibri Light" panose="020F0302020204030204" charset="0"/>
                <a:cs typeface="Calibri Light" panose="020F0302020204030204" charset="0"/>
              </a:rPr>
              <a:t>Interpretivist</a:t>
            </a:r>
            <a:r>
              <a:rPr lang="en-US" altLang="en-US">
                <a:solidFill>
                  <a:srgbClr val="FF0000"/>
                </a:solidFill>
                <a:latin typeface="Calibri Light" panose="020F0302020204030204" charset="0"/>
                <a:cs typeface="Calibri Light" panose="020F0302020204030204" charset="0"/>
              </a:rPr>
              <a:t> researcher typically view the role of their own values in the research process?</a:t>
            </a:r>
            <a:endParaRPr lang="en-US" altLang="en-US">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Value-Laden (The researcher is involved and subjective)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Value-Free (The researcher is independent and neutral)</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Deductive (The researcher tests a theory)</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Statistical (The researcher relies on numbers)</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a:xfrm>
            <a:off x="457200" y="1085850"/>
            <a:ext cx="8229600" cy="4431665"/>
          </a:xfrm>
        </p:spPr>
        <p:txBody>
          <a:bodyPr>
            <a:normAutofit fontScale="80000"/>
          </a:bodyPr>
          <a:p>
            <a:r>
              <a:rPr lang="en-US">
                <a:latin typeface="Calibri Light" panose="020F0302020204030204" charset="0"/>
                <a:cs typeface="Calibri Light" panose="020F0302020204030204" charset="0"/>
              </a:rPr>
              <a:t>4. </a:t>
            </a:r>
            <a:r>
              <a:rPr lang="en-US" altLang="en-US">
                <a:latin typeface="Calibri Light" panose="020F0302020204030204" charset="0"/>
                <a:cs typeface="Calibri Light" panose="020F0302020204030204" charset="0"/>
              </a:rPr>
              <a:t>A researcher wants to understand the deep emotional impact of remote working on employee "sense of belonging". They believe that "belonging" is a complex, unique experience for every individual, and they do not want to test a pre-existing theory. Instead, they want to interview employees to let the theory emerge from the data. Which Research Philosophy fits this project best?</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Positivism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Interpretivism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Pragmatism</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Realism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a:latin typeface="Calibri Light" panose="020F0302020204030204" charset="0"/>
                <a:cs typeface="Calibri Light" panose="020F0302020204030204" charset="0"/>
              </a:rPr>
              <a:t>5. In a Master's dissertation, you are free to mix and match any Ontology with any Epistemology, as long as you like the methods. </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True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False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p>
            <a:r>
              <a:rPr lang="en-US" altLang="en-US" b="1">
                <a:latin typeface="Calibri Light" panose="020F0302020204030204" charset="0"/>
                <a:cs typeface="Calibri Light" panose="020F0302020204030204" charset="0"/>
              </a:rPr>
              <a:t>The Golden Thread</a:t>
            </a: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 The research philosophy is a </a:t>
            </a:r>
            <a:r>
              <a:rPr lang="en-US" altLang="en-US" b="1" i="1">
                <a:latin typeface="Calibri Light" panose="020F0302020204030204" charset="0"/>
                <a:cs typeface="Calibri Light" panose="020F0302020204030204" charset="0"/>
              </a:rPr>
              <a:t>"Set Menu"</a:t>
            </a:r>
            <a:r>
              <a:rPr lang="en-US" altLang="en-US" i="1">
                <a:latin typeface="Calibri Light" panose="020F0302020204030204" charset="0"/>
                <a:cs typeface="Calibri Light" panose="020F0302020204030204" charset="0"/>
              </a:rPr>
              <a:t>. You cannot order the Steak (Objectivism) but ask to eat it with a Spoon (Interpretivist methods). It doesn't work!</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457200" y="234950"/>
          <a:ext cx="8229600" cy="5730240"/>
        </p:xfrm>
        <a:graphic>
          <a:graphicData uri="http://schemas.openxmlformats.org/drawingml/2006/table">
            <a:tbl>
              <a:tblPr/>
              <a:tblGrid>
                <a:gridCol w="4114800"/>
                <a:gridCol w="4114800"/>
              </a:tblGrid>
              <a:tr h="60960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 MENU A: The "Scientist" Set Menu</a:t>
                      </a:r>
                      <a:r>
                        <a:rPr sz="1600" b="1">
                          <a:solidFill>
                            <a:srgbClr val="FF0000"/>
                          </a:solidFill>
                          <a:latin typeface="Calibri Light" panose="020F0302020204030204" charset="0"/>
                          <a:ea typeface="Google Sans Text"/>
                          <a:cs typeface="Calibri Light" panose="020F0302020204030204" charset="0"/>
                        </a:rPr>
                        <a:t>(Positivism)</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 MENU B: The "Explorer" Set Menu</a:t>
                      </a:r>
                      <a:r>
                        <a:rPr sz="1600" b="1">
                          <a:solidFill>
                            <a:srgbClr val="FF0000"/>
                          </a:solidFill>
                          <a:latin typeface="Calibri Light" panose="020F0302020204030204" charset="0"/>
                          <a:ea typeface="Google Sans Text"/>
                          <a:cs typeface="Calibri Light" panose="020F0302020204030204" charset="0"/>
                        </a:rPr>
                        <a:t>(Interpretivism)</a:t>
                      </a:r>
                      <a:endParaRPr sz="1600" b="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Rule:</a:t>
                      </a:r>
                      <a:r>
                        <a:rPr sz="1400">
                          <a:solidFill>
                            <a:srgbClr val="1F1F1F"/>
                          </a:solidFill>
                          <a:latin typeface="Calibri Light" panose="020F0302020204030204" charset="0"/>
                          <a:ea typeface="Google Sans Text"/>
                          <a:cs typeface="Calibri Light" panose="020F0302020204030204" charset="0"/>
                        </a:rPr>
                        <a:t> You must eat what you order.</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The Rule:</a:t>
                      </a:r>
                      <a:r>
                        <a:rPr sz="1400">
                          <a:solidFill>
                            <a:srgbClr val="1F1F1F"/>
                          </a:solidFill>
                          <a:latin typeface="Calibri Light" panose="020F0302020204030204" charset="0"/>
                          <a:ea typeface="Google Sans Text"/>
                          <a:cs typeface="Calibri Light" panose="020F0302020204030204" charset="0"/>
                        </a:rPr>
                        <a:t> You must eat what you order.</a:t>
                      </a: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88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STARTER (Ontology -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(Reality is hard and fixed, like a rock.)</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STARTER (Ontology - Reality)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(Reality is socially constructed, like a conversation.)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8872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MAIN COURSE (Epistemology - Proof)</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(We prove it by measuring with numbers &amp; statistics.)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MAIN COURSE (Epistemology - Proof)</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Interpretivism (The stance)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(We understand it through meanings &amp;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335280">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endParaRPr sz="14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40208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DRINK (Axiology - Values)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Value-Free (Neutrality)</a:t>
                      </a: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chef stays out of the dining room. No emotion.)</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DRINK (Axiology - Values)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 </a:t>
                      </a:r>
                      <a:r>
                        <a:rPr sz="1400" b="1">
                          <a:solidFill>
                            <a:srgbClr val="1F1F1F"/>
                          </a:solidFill>
                          <a:latin typeface="Calibri Light" panose="020F0302020204030204" charset="0"/>
                          <a:ea typeface="Google Sans Text"/>
                          <a:cs typeface="Calibri Light" panose="020F0302020204030204" charset="0"/>
                        </a:rPr>
                        <a:t>Value-Laden (Empathy)</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chef chats with the guests to understand their taste.)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Layer1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201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3886200" y="1524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5638800" y="4572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4013200" y="51816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The Third Way: </a:t>
            </a:r>
            <a:r>
              <a:rPr lang="en-US" altLang="en-US" b="1">
                <a:latin typeface="Calibri Light" panose="020F0302020204030204" charset="0"/>
                <a:cs typeface="Calibri Light" panose="020F0302020204030204" charset="0"/>
              </a:rPr>
              <a:t>Pragmatism</a:t>
            </a:r>
            <a:r>
              <a:rPr lang="en-US" altLang="en-US">
                <a:latin typeface="Calibri Light" panose="020F0302020204030204" charset="0"/>
                <a:cs typeface="Calibri Light" panose="020F0302020204030204" charset="0"/>
              </a:rPr>
              <a:t> (The "Fusion" Chef)</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80000"/>
          </a:bodyPr>
          <a:p>
            <a:r>
              <a:rPr lang="en-US" altLang="en-US">
                <a:latin typeface="Calibri Light" panose="020F0302020204030204" charset="0"/>
                <a:cs typeface="Calibri Light" panose="020F0302020204030204" charset="0"/>
              </a:rPr>
              <a:t>1. The Philosophy: </a:t>
            </a:r>
            <a:r>
              <a:rPr lang="en-US" altLang="en-US" i="1">
                <a:latin typeface="Calibri Light" panose="020F0302020204030204" charset="0"/>
                <a:cs typeface="Calibri Light" panose="020F0302020204030204" charset="0"/>
              </a:rPr>
              <a:t>Research starts with a PROBLEM, not a Philosophy. </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2. Metaphor: </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Positivist: "I only follow the strict recipe."</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Interpretivist: "I only taste and feel."</a:t>
            </a:r>
            <a:endParaRPr lang="en-US" altLang="en-US" i="1">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Pragmatist (The Fusion Chef): "I will use BOTH recipes if that helps me make the best dish."</a:t>
            </a:r>
            <a:endParaRPr lang="en-US" altLang="en-US" i="1">
              <a:solidFill>
                <a:srgbClr val="C00000"/>
              </a:solidFill>
              <a:latin typeface="Calibri Light" panose="020F0302020204030204" charset="0"/>
              <a:cs typeface="Calibri Light" panose="020F0302020204030204" charset="0"/>
            </a:endParaRPr>
          </a:p>
          <a:p>
            <a:pPr marL="0" indent="0">
              <a:buNone/>
            </a:pP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Need numbers? I will use a Survey.</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Need stories? I will use Interviews.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Result: Mixed Methods Research</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Third Way: </a:t>
            </a:r>
            <a:r>
              <a:rPr lang="en-US" altLang="en-US" b="1">
                <a:latin typeface="Calibri Light" panose="020F0302020204030204" charset="0"/>
                <a:cs typeface="Calibri Light" panose="020F0302020204030204" charset="0"/>
                <a:sym typeface="+mn-ea"/>
              </a:rPr>
              <a:t>Pragmatism</a:t>
            </a:r>
            <a:r>
              <a:rPr lang="en-US" altLang="en-US">
                <a:latin typeface="Calibri Light" panose="020F0302020204030204" charset="0"/>
                <a:cs typeface="Calibri Light" panose="020F0302020204030204" charset="0"/>
                <a:sym typeface="+mn-ea"/>
              </a:rPr>
              <a:t> (The "Fusion" Chef)</a:t>
            </a:r>
            <a:endParaRPr lang="en-US"/>
          </a:p>
        </p:txBody>
      </p:sp>
      <p:sp>
        <p:nvSpPr>
          <p:cNvPr id="3" name="Content Placeholder 2"/>
          <p:cNvSpPr>
            <a:spLocks noGrp="1"/>
          </p:cNvSpPr>
          <p:nvPr>
            <p:ph idx="1"/>
          </p:nvPr>
        </p:nvSpPr>
        <p:spPr/>
        <p:txBody>
          <a:bodyPr>
            <a:normAutofit lnSpcReduction="20000"/>
          </a:bodyPr>
          <a:p>
            <a:r>
              <a:rPr lang="en-US" altLang="en-US">
                <a:latin typeface="Calibri Light" panose="020F0302020204030204" charset="0"/>
                <a:cs typeface="Calibri Light" panose="020F0302020204030204" charset="0"/>
              </a:rPr>
              <a:t>The Pragmatist says:</a:t>
            </a:r>
            <a:r>
              <a:rPr lang="en-US" altLang="en-US" i="1">
                <a:latin typeface="Calibri Light" panose="020F0302020204030204" charset="0"/>
                <a:cs typeface="Calibri Light" panose="020F0302020204030204" charset="0"/>
              </a:rPr>
              <a:t> "I don't care about the philosophy. I care about the problem."</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Philosophy: </a:t>
            </a:r>
            <a:r>
              <a:rPr lang="en-US" altLang="en-US" i="1">
                <a:latin typeface="Calibri Light" panose="020F0302020204030204" charset="0"/>
                <a:cs typeface="Calibri Light" panose="020F0302020204030204" charset="0"/>
              </a:rPr>
              <a:t>"If it works, it is true."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Method: </a:t>
            </a:r>
            <a:r>
              <a:rPr lang="en-US" altLang="en-US" i="1">
                <a:latin typeface="Calibri Light" panose="020F0302020204030204" charset="0"/>
                <a:cs typeface="Calibri Light" panose="020F0302020204030204" charset="0"/>
              </a:rPr>
              <a:t>Mixed Methods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When to use it: </a:t>
            </a:r>
            <a:r>
              <a:rPr lang="en-US" altLang="en-US" i="1">
                <a:latin typeface="Calibri Light" panose="020F0302020204030204" charset="0"/>
                <a:cs typeface="Calibri Light" panose="020F0302020204030204" charset="0"/>
              </a:rPr>
              <a:t>When your Research Question is complex and needs both numbers and stories to solve a real-world problem.</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5" name="Title 4"/>
          <p:cNvSpPr>
            <a:spLocks noGrp="1"/>
          </p:cNvSpPr>
          <p:nvPr>
            <p:ph type="title"/>
          </p:nvPr>
        </p:nvSpPr>
        <p:spPr/>
        <p:txBody>
          <a:bodyPr/>
          <a:p>
            <a:endParaRPr lang="en-US"/>
          </a:p>
        </p:txBody>
      </p:sp>
      <p:graphicFrame>
        <p:nvGraphicFramePr>
          <p:cNvPr id="4" name="Content Placeholder 3"/>
          <p:cNvGraphicFramePr/>
          <p:nvPr>
            <p:ph idx="1"/>
            <p:custDataLst>
              <p:tags r:id="rId1"/>
            </p:custDataLst>
          </p:nvPr>
        </p:nvGraphicFramePr>
        <p:xfrm>
          <a:off x="116840" y="-457200"/>
          <a:ext cx="8343900" cy="6357620"/>
        </p:xfrm>
        <a:graphic>
          <a:graphicData uri="http://schemas.openxmlformats.org/drawingml/2006/table">
            <a:tbl>
              <a:tblPr/>
              <a:tblGrid>
                <a:gridCol w="2085975"/>
                <a:gridCol w="2085975"/>
                <a:gridCol w="2085975"/>
                <a:gridCol w="2085975"/>
              </a:tblGrid>
              <a:tr h="55816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Research Philosophy(The "Umbrella")</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1. Ontology(View of Reality)</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2. Epistemology(View of Knowledge)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3. Axiology(Role of Values)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05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Positivism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Scientist)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Objectivism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external, objective, and independent of social actors.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(One single truth)</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Empiricism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Only observable phenomena and measurable data provide credible knowledge.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Numbers)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Value-Free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independent of the data and maintains objective detachment.</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(Neutral)</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861185">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a:t>
                      </a:r>
                      <a:r>
                        <a:rPr lang="en-US" sz="1400" i="1">
                          <a:solidFill>
                            <a:srgbClr val="1F1F1F"/>
                          </a:solidFill>
                          <a:latin typeface="Calibri Light" panose="020F0302020204030204" charset="0"/>
                          <a:ea typeface="Google Sans Text"/>
                          <a:cs typeface="Calibri Light" panose="020F0302020204030204" charset="0"/>
                        </a:rPr>
                        <a:t>Detective/Explorer</a:t>
                      </a:r>
                      <a:r>
                        <a:rPr sz="1400" i="1">
                          <a:solidFill>
                            <a:srgbClr val="1F1F1F"/>
                          </a:solidFill>
                          <a:latin typeface="Calibri Light" panose="020F0302020204030204" charset="0"/>
                          <a:ea typeface="Google Sans Text"/>
                          <a:cs typeface="Calibri Light" panose="020F0302020204030204" charset="0"/>
                        </a:rPr>
                        <a:t>)</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Subjectivism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Reality is socially constructed and subject to change.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(Multiple truths)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Interpretivism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Subjective meanings and social phenomena need to be understood via narratives.</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(Focus on Stories)</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Value-Laden</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1F1F1F"/>
                          </a:solidFill>
                          <a:latin typeface="Calibri Light" panose="020F0302020204030204" charset="0"/>
                          <a:ea typeface="Google Sans Text"/>
                          <a:cs typeface="Calibri Light" panose="020F0302020204030204" charset="0"/>
                        </a:rPr>
                        <a:t>The researcher is part of what is being researched and acknowledges their influence.</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(Reflexive)</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2077720">
                <a:tc>
                  <a:txBody>
                    <a:bodyPr/>
                    <a:p>
                      <a:pPr marL="0" indent="0">
                        <a:spcBef>
                          <a:spcPct val="0"/>
                        </a:spcBef>
                        <a:spcAft>
                          <a:spcPct val="0"/>
                        </a:spcAft>
                      </a:pPr>
                      <a:r>
                        <a:rPr sz="1400" b="1">
                          <a:solidFill>
                            <a:srgbClr val="FF0000"/>
                          </a:solidFill>
                          <a:latin typeface="Calibri Light" panose="020F0302020204030204" charset="0"/>
                          <a:ea typeface="Google Sans Text"/>
                          <a:cs typeface="Calibri Light" panose="020F0302020204030204" charset="0"/>
                        </a:rPr>
                        <a:t>Pragmatism</a:t>
                      </a:r>
                      <a:br>
                        <a:rPr sz="1400">
                          <a:solidFill>
                            <a:srgbClr val="1F1F1F"/>
                          </a:solidFill>
                          <a:latin typeface="Calibri Light" panose="020F0302020204030204" charset="0"/>
                          <a:ea typeface="Google Sans Text"/>
                          <a:cs typeface="Calibri Light" panose="020F0302020204030204" charset="0"/>
                        </a:rPr>
                      </a:br>
                      <a:endParaRPr sz="14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1F1F1F"/>
                          </a:solidFill>
                          <a:latin typeface="Calibri Light" panose="020F0302020204030204" charset="0"/>
                          <a:ea typeface="Google Sans Text"/>
                          <a:cs typeface="Calibri Light" panose="020F0302020204030204" charset="0"/>
                        </a:rPr>
                        <a:t>(The Fusion Chef)</a:t>
                      </a:r>
                      <a:endParaRPr sz="14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FF0000"/>
                          </a:solidFill>
                          <a:latin typeface="Calibri Light" panose="020F0302020204030204" charset="0"/>
                          <a:ea typeface="Google Sans Text"/>
                          <a:cs typeface="Calibri Light" panose="020F0302020204030204" charset="0"/>
                        </a:rPr>
                        <a:t>Complex / Rich Reality</a:t>
                      </a:r>
                      <a:br>
                        <a:rPr sz="1400">
                          <a:solidFill>
                            <a:srgbClr val="FF0000"/>
                          </a:solidFill>
                          <a:latin typeface="Calibri Light" panose="020F0302020204030204" charset="0"/>
                          <a:ea typeface="Google Sans Text"/>
                          <a:cs typeface="Calibri Light" panose="020F0302020204030204" charset="0"/>
                        </a:rPr>
                      </a:br>
                      <a:endParaRPr sz="14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FF0000"/>
                          </a:solidFill>
                          <a:latin typeface="Calibri Light" panose="020F0302020204030204" charset="0"/>
                          <a:ea typeface="Google Sans Text"/>
                          <a:cs typeface="Calibri Light" panose="020F0302020204030204" charset="0"/>
                        </a:rPr>
                        <a:t>Reality is external (facts exist) BUT is interpreted through social contexts.</a:t>
                      </a:r>
                      <a:br>
                        <a:rPr sz="1400">
                          <a:solidFill>
                            <a:srgbClr val="FF0000"/>
                          </a:solidFill>
                          <a:latin typeface="Calibri Light" panose="020F0302020204030204" charset="0"/>
                          <a:ea typeface="Google Sans Text"/>
                          <a:cs typeface="Calibri Light" panose="020F0302020204030204" charset="0"/>
                        </a:rPr>
                      </a:br>
                      <a:endParaRPr sz="14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(It depends on the</a:t>
                      </a:r>
                      <a:endParaRPr sz="1400" i="1">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question)</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FF0000"/>
                          </a:solidFill>
                          <a:latin typeface="Calibri Light" panose="020F0302020204030204" charset="0"/>
                          <a:ea typeface="Google Sans Text"/>
                          <a:cs typeface="Calibri Light" panose="020F0302020204030204" charset="0"/>
                        </a:rPr>
                        <a:t>Practicalism</a:t>
                      </a:r>
                      <a:br>
                        <a:rPr sz="1400">
                          <a:solidFill>
                            <a:srgbClr val="FF0000"/>
                          </a:solidFill>
                          <a:latin typeface="Calibri Light" panose="020F0302020204030204" charset="0"/>
                          <a:ea typeface="Google Sans Text"/>
                          <a:cs typeface="Calibri Light" panose="020F0302020204030204" charset="0"/>
                        </a:rPr>
                      </a:br>
                      <a:endParaRPr sz="14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FF0000"/>
                          </a:solidFill>
                          <a:latin typeface="Calibri Light" panose="020F0302020204030204" charset="0"/>
                          <a:ea typeface="Google Sans Text"/>
                          <a:cs typeface="Calibri Light" panose="020F0302020204030204" charset="0"/>
                        </a:rPr>
                        <a:t>"Truth" is whatever works to solve the problem. Concepts are only relevant if they support action.</a:t>
                      </a:r>
                      <a:br>
                        <a:rPr sz="1400">
                          <a:solidFill>
                            <a:srgbClr val="FF0000"/>
                          </a:solidFill>
                          <a:latin typeface="Calibri Light" panose="020F0302020204030204" charset="0"/>
                          <a:ea typeface="Google Sans Text"/>
                          <a:cs typeface="Calibri Light" panose="020F0302020204030204" charset="0"/>
                        </a:rPr>
                      </a:br>
                      <a:r>
                        <a:rPr sz="1400" i="1">
                          <a:solidFill>
                            <a:srgbClr val="FF0000"/>
                          </a:solidFill>
                          <a:latin typeface="Calibri Light" panose="020F0302020204030204" charset="0"/>
                          <a:ea typeface="Google Sans Text"/>
                          <a:cs typeface="Calibri Light" panose="020F0302020204030204" charset="0"/>
                        </a:rPr>
                        <a:t>(Focus on 'What Works')</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FF0000"/>
                          </a:solidFill>
                          <a:latin typeface="Calibri Light" panose="020F0302020204030204" charset="0"/>
                          <a:ea typeface="Google Sans Text"/>
                          <a:cs typeface="Calibri Light" panose="020F0302020204030204" charset="0"/>
                        </a:rPr>
                        <a:t>Value-Driven</a:t>
                      </a:r>
                      <a:br>
                        <a:rPr sz="1400">
                          <a:solidFill>
                            <a:srgbClr val="FF0000"/>
                          </a:solidFill>
                          <a:latin typeface="Calibri Light" panose="020F0302020204030204" charset="0"/>
                          <a:ea typeface="Google Sans Text"/>
                          <a:cs typeface="Calibri Light" panose="020F0302020204030204" charset="0"/>
                        </a:rPr>
                      </a:br>
                      <a:endParaRPr sz="14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a:solidFill>
                            <a:srgbClr val="FF0000"/>
                          </a:solidFill>
                          <a:latin typeface="Calibri Light" panose="020F0302020204030204" charset="0"/>
                          <a:ea typeface="Google Sans Text"/>
                          <a:cs typeface="Calibri Light" panose="020F0302020204030204" charset="0"/>
                        </a:rPr>
                        <a:t>Values guide the </a:t>
                      </a:r>
                      <a:r>
                        <a:rPr sz="1400" i="1">
                          <a:solidFill>
                            <a:srgbClr val="FF0000"/>
                          </a:solidFill>
                          <a:latin typeface="Calibri Light" panose="020F0302020204030204" charset="0"/>
                          <a:ea typeface="Google Sans Text"/>
                          <a:cs typeface="Calibri Light" panose="020F0302020204030204" charset="0"/>
                        </a:rPr>
                        <a:t>choice</a:t>
                      </a:r>
                      <a:r>
                        <a:rPr sz="1400">
                          <a:solidFill>
                            <a:srgbClr val="FF0000"/>
                          </a:solidFill>
                          <a:latin typeface="Calibri Light" panose="020F0302020204030204" charset="0"/>
                          <a:ea typeface="Google Sans Text"/>
                          <a:cs typeface="Calibri Light" panose="020F0302020204030204" charset="0"/>
                        </a:rPr>
                        <a:t> of the research problem, but the researcher adopts both objective and subjective stances.</a:t>
                      </a:r>
                      <a:endParaRPr sz="1400">
                        <a:solidFill>
                          <a:srgbClr val="FF0000"/>
                        </a:solidFill>
                        <a:latin typeface="Calibri Light" panose="020F0302020204030204" charset="0"/>
                        <a:ea typeface="Google Sans Text"/>
                        <a:cs typeface="Calibri Light" panose="020F0302020204030204" charset="0"/>
                      </a:endParaRPr>
                    </a:p>
                    <a:p>
                      <a:pPr marL="0" indent="0">
                        <a:spcBef>
                          <a:spcPct val="0"/>
                        </a:spcBef>
                        <a:spcAft>
                          <a:spcPct val="0"/>
                        </a:spcAft>
                      </a:pPr>
                      <a:r>
                        <a:rPr sz="1400" i="1">
                          <a:solidFill>
                            <a:srgbClr val="FF0000"/>
                          </a:solidFill>
                          <a:latin typeface="Calibri Light" panose="020F0302020204030204" charset="0"/>
                          <a:ea typeface="Google Sans Text"/>
                          <a:cs typeface="Calibri Light" panose="020F0302020204030204" charset="0"/>
                        </a:rPr>
                        <a:t>(Flexible)</a:t>
                      </a:r>
                      <a:endParaRPr sz="1400" b="1" i="1">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i="1">
                <a:latin typeface="Calibri Light" panose="020F0302020204030204" charset="0"/>
                <a:cs typeface="Calibri Light" panose="020F0302020204030204" charset="0"/>
                <a:sym typeface="+mn-ea"/>
              </a:rPr>
              <a:t>? Imagine your house has a water leak </a:t>
            </a:r>
            <a:endParaRPr lang="en-US" i="1"/>
          </a:p>
        </p:txBody>
      </p:sp>
      <p:sp>
        <p:nvSpPr>
          <p:cNvPr id="3" name="Content Placeholder 2"/>
          <p:cNvSpPr>
            <a:spLocks noGrp="1"/>
          </p:cNvSpPr>
          <p:nvPr>
            <p:ph idx="1"/>
          </p:nvPr>
        </p:nvSpPr>
        <p:spPr/>
        <p:txBody>
          <a:bodyPr>
            <a:normAutofit fontScale="80000"/>
          </a:bodyPr>
          <a:p>
            <a:r>
              <a:rPr lang="en-US" altLang="en-US" b="1" i="1">
                <a:latin typeface="Calibri Light" panose="020F0302020204030204" charset="0"/>
                <a:cs typeface="Calibri Light" panose="020F0302020204030204" charset="0"/>
              </a:rPr>
              <a:t>The Positivist </a:t>
            </a:r>
            <a:r>
              <a:rPr lang="en-US" altLang="en-US" i="1">
                <a:latin typeface="Calibri Light" panose="020F0302020204030204" charset="0"/>
                <a:cs typeface="Calibri Light" panose="020F0302020204030204" charset="0"/>
              </a:rPr>
              <a:t>arrives with only a Hammer. They love the hammer. They try to fix everything with the hammer.</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Interpretivist </a:t>
            </a:r>
            <a:r>
              <a:rPr lang="en-US" altLang="en-US" i="1">
                <a:latin typeface="Calibri Light" panose="020F0302020204030204" charset="0"/>
                <a:cs typeface="Calibri Light" panose="020F0302020204030204" charset="0"/>
              </a:rPr>
              <a:t>arrives with only a Screwdriver. They love the screwdriver. They try to fix everything with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Pragmatist</a:t>
            </a:r>
            <a:r>
              <a:rPr lang="en-US" altLang="en-US" i="1">
                <a:latin typeface="Calibri Light" panose="020F0302020204030204" charset="0"/>
                <a:cs typeface="Calibri Light" panose="020F0302020204030204" charset="0"/>
              </a:rPr>
              <a:t> arrives with a Full Toolbox. They look at the leak and say: “I don't care which tool I use.</a:t>
            </a:r>
            <a:r>
              <a:rPr lang="en-US" altLang="en-US" i="1">
                <a:solidFill>
                  <a:srgbClr val="FF0000"/>
                </a:solidFill>
                <a:latin typeface="Calibri Light" panose="020F0302020204030204" charset="0"/>
                <a:cs typeface="Calibri Light" panose="020F0302020204030204" charset="0"/>
              </a:rPr>
              <a:t> I might use the hammer for this part and the screwdriver for that part. I just want to stop the water leaking.”</a:t>
            </a:r>
            <a:endParaRPr lang="en-US" altLang="en-US" i="1">
              <a:solidFill>
                <a:srgbClr val="FF0000"/>
              </a:solidFill>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Pragmatism = The Full Toolbox </a:t>
            </a:r>
            <a:endParaRPr lang="en-US" altLang="en-US" b="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90000"/>
          </a:bodyPr>
          <a:p>
            <a:r>
              <a:rPr lang="en-US">
                <a:latin typeface="Calibri Light" panose="020F0302020204030204" charset="0"/>
                <a:cs typeface="Calibri Light" panose="020F0302020204030204" charset="0"/>
              </a:rPr>
              <a:t>6. </a:t>
            </a:r>
            <a:r>
              <a:rPr lang="en-US" altLang="en-US">
                <a:latin typeface="Calibri Light" panose="020F0302020204030204" charset="0"/>
                <a:cs typeface="Calibri Light" panose="020F0302020204030204" charset="0"/>
              </a:rPr>
              <a:t>Three researchers are arguing about where to start their project. Which one is the</a:t>
            </a:r>
            <a:r>
              <a:rPr lang="en-US" altLang="en-US" b="1">
                <a:latin typeface="Calibri Light" panose="020F0302020204030204" charset="0"/>
                <a:cs typeface="Calibri Light" panose="020F0302020204030204" charset="0"/>
              </a:rPr>
              <a:t> Pragmatist</a:t>
            </a:r>
            <a:r>
              <a:rPr lang="en-US" altLang="en-US">
                <a:latin typeface="Calibri Light" panose="020F0302020204030204" charset="0"/>
                <a:cs typeface="Calibri Light" panose="020F0302020204030204" charset="0"/>
              </a:rPr>
              <a:t>?</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A: </a:t>
            </a:r>
            <a:r>
              <a:rPr lang="en-US" altLang="en-US" i="1">
                <a:latin typeface="Calibri Light" panose="020F0302020204030204" charset="0"/>
                <a:cs typeface="Calibri Light" panose="020F0302020204030204" charset="0"/>
              </a:rPr>
              <a:t>"I must start with a Theory (e.g., Motivation Theory) to test if it is true."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B:</a:t>
            </a:r>
            <a:r>
              <a:rPr lang="en-US" altLang="en-US" i="1">
                <a:latin typeface="Calibri Light" panose="020F0302020204030204" charset="0"/>
                <a:cs typeface="Calibri Light" panose="020F0302020204030204" charset="0"/>
              </a:rPr>
              <a:t> "I must start with People to understand their feelings and experiences."</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Researcher C: </a:t>
            </a:r>
            <a:r>
              <a:rPr lang="en-US" altLang="en-US" i="1">
                <a:latin typeface="Calibri Light" panose="020F0302020204030204" charset="0"/>
                <a:cs typeface="Calibri Light" panose="020F0302020204030204" charset="0"/>
              </a:rPr>
              <a:t>"I must start with the Problem (e.g., Why are sales dropping?) and use any tool to fix it."</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a:bodyPr>
          <a:p>
            <a:r>
              <a:rPr lang="en-US">
                <a:latin typeface="Calibri Light" panose="020F0302020204030204" charset="0"/>
                <a:cs typeface="Calibri Light" panose="020F0302020204030204" charset="0"/>
              </a:rPr>
              <a:t>7. </a:t>
            </a:r>
            <a:r>
              <a:rPr lang="en-US" altLang="en-US">
                <a:latin typeface="Calibri Light" panose="020F0302020204030204" charset="0"/>
                <a:cs typeface="Calibri Light" panose="020F0302020204030204" charset="0"/>
              </a:rPr>
              <a:t>You are hired to investigate "Employee Burnout" in a large hospital. You decide to send a Survey to 500 nurses to measure stress levels (Quantitative). BUT you also realise the numbers won't tell you why they are stressed. So, you also conduct Interviews with 20 nurses to hear their stories (Qualitative). You combine both findings to recommend a solution. Which Philosophy are you using? </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Positivism B. Interpretivism C. Pragmatism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sym typeface="+mn-ea"/>
              </a:rPr>
              <a:t>Layer1  Research Philosophy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a:bodyPr>
          <a:p>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p:txBody>
      </p:sp>
      <p:pic>
        <p:nvPicPr>
          <p:cNvPr id="5" name="Content Placeholder 9"/>
          <p:cNvPicPr>
            <a:picLocks noChangeAspect="1"/>
          </p:cNvPicPr>
          <p:nvPr>
            <p:ph idx="13"/>
          </p:nvPr>
        </p:nvPicPr>
        <p:blipFill>
          <a:blip r:embed="rId1"/>
          <a:stretch>
            <a:fillRect/>
          </a:stretch>
        </p:blipFill>
        <p:spPr>
          <a:xfrm>
            <a:off x="1460500" y="1320165"/>
            <a:ext cx="6346190" cy="4218305"/>
          </a:xfrm>
          <a:prstGeom prst="rect">
            <a:avLst/>
          </a:prstGeom>
        </p:spPr>
      </p:pic>
      <p:sp>
        <p:nvSpPr>
          <p:cNvPr id="6" name="Rectangles 5"/>
          <p:cNvSpPr/>
          <p:nvPr/>
        </p:nvSpPr>
        <p:spPr>
          <a:xfrm>
            <a:off x="5715000" y="1447800"/>
            <a:ext cx="8382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ectangles 3"/>
          <p:cNvSpPr/>
          <p:nvPr/>
        </p:nvSpPr>
        <p:spPr>
          <a:xfrm>
            <a:off x="3886200" y="1524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5638800" y="45720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4013200" y="5181600"/>
            <a:ext cx="7620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Layer2 Research Approch</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926465" y="1214120"/>
            <a:ext cx="7050405" cy="4201160"/>
          </a:xfrm>
          <a:prstGeom prst="rect">
            <a:avLst/>
          </a:prstGeom>
        </p:spPr>
      </p:pic>
      <p:sp>
        <p:nvSpPr>
          <p:cNvPr id="5" name="Rectangles 4"/>
          <p:cNvSpPr/>
          <p:nvPr/>
        </p:nvSpPr>
        <p:spPr>
          <a:xfrm>
            <a:off x="6096000" y="1600200"/>
            <a:ext cx="762000" cy="3048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rPr>
              <a:t>What is Research Approach?</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365500"/>
          </a:xfrm>
        </p:spPr>
        <p:txBody>
          <a:bodyPr/>
          <a:p>
            <a:pPr marL="0" indent="0">
              <a:buNone/>
            </a:pPr>
            <a:r>
              <a:rPr lang="en-US" altLang="en-US" b="1">
                <a:latin typeface="Calibri Light" panose="020F0302020204030204" charset="0"/>
                <a:cs typeface="Calibri Light" panose="020F0302020204030204" charset="0"/>
              </a:rPr>
              <a:t>1. The Definition:</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Research Philosophy </a:t>
            </a:r>
            <a:r>
              <a:rPr lang="en-US" altLang="en-US">
                <a:latin typeface="Calibri Light" panose="020F0302020204030204" charset="0"/>
                <a:cs typeface="Calibri Light" panose="020F0302020204030204" charset="0"/>
              </a:rPr>
              <a:t>was about What you believe.</a:t>
            </a: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Research Approach</a:t>
            </a:r>
            <a:r>
              <a:rPr lang="en-US" altLang="en-US">
                <a:latin typeface="Calibri Light" panose="020F0302020204030204" charset="0"/>
                <a:cs typeface="Calibri Light" panose="020F0302020204030204" charset="0"/>
              </a:rPr>
              <a:t> is about How you use logic to connect</a:t>
            </a:r>
            <a:r>
              <a:rPr lang="en-US" altLang="en-US">
                <a:solidFill>
                  <a:srgbClr val="C00000"/>
                </a:solidFill>
                <a:latin typeface="Calibri Light" panose="020F0302020204030204" charset="0"/>
                <a:cs typeface="Calibri Light" panose="020F0302020204030204" charset="0"/>
              </a:rPr>
              <a:t> Theory and Data.</a:t>
            </a:r>
            <a:endParaRPr lang="en-US" altLang="en-US">
              <a:latin typeface="Calibri Light" panose="020F0302020204030204" charset="0"/>
              <a:cs typeface="Calibri Light" panose="020F0302020204030204" charset="0"/>
            </a:endParaRPr>
          </a:p>
          <a:p>
            <a:pPr marL="0" indent="0">
              <a:buNone/>
            </a:pPr>
            <a:endParaRPr lang="en-US" altLang="en-US">
              <a:latin typeface="Calibri Light" panose="020F0302020204030204" charset="0"/>
              <a:cs typeface="Calibri Light" panose="020F0302020204030204" charset="0"/>
            </a:endParaRPr>
          </a:p>
          <a:p>
            <a:pPr marL="0" indent="0">
              <a:buNone/>
            </a:pPr>
            <a:r>
              <a:rPr lang="en-US" altLang="en-US" b="1">
                <a:latin typeface="Calibri Light" panose="020F0302020204030204" charset="0"/>
                <a:cs typeface="Calibri Light" panose="020F0302020204030204" charset="0"/>
              </a:rPr>
              <a:t>2. The Big Question:</a:t>
            </a:r>
            <a:endParaRPr lang="en-US" altLang="en-US" b="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Do you start with a Theory and test it?</a:t>
            </a:r>
            <a:r>
              <a:rPr lang="en-US" altLang="en-US">
                <a:latin typeface="Calibri Light" panose="020F0302020204030204" charset="0"/>
                <a:cs typeface="Calibri Light" panose="020F0302020204030204" charset="0"/>
              </a:rPr>
              <a:t> (⬇Top-Down)</a:t>
            </a:r>
            <a:endParaRPr lang="en-US" altLang="en-US">
              <a:latin typeface="Calibri Light" panose="020F0302020204030204" charset="0"/>
              <a:cs typeface="Calibri Light" panose="020F0302020204030204" charset="0"/>
            </a:endParaRPr>
          </a:p>
          <a:p>
            <a:r>
              <a:rPr lang="en-US" altLang="en-US" i="1">
                <a:solidFill>
                  <a:srgbClr val="C00000"/>
                </a:solidFill>
                <a:latin typeface="Calibri Light" panose="020F0302020204030204" charset="0"/>
                <a:cs typeface="Calibri Light" panose="020F0302020204030204" charset="0"/>
              </a:rPr>
              <a:t>Or do you start with Data and build a theory?</a:t>
            </a:r>
            <a:r>
              <a:rPr lang="en-US" altLang="en-US">
                <a:latin typeface="Calibri Light" panose="020F0302020204030204" charset="0"/>
                <a:cs typeface="Calibri Light" panose="020F0302020204030204" charset="0"/>
              </a:rPr>
              <a:t> (⬆Bottom-Up)</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The Three Research Approach</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741805"/>
            <a:ext cx="4196080" cy="3661410"/>
          </a:xfrm>
        </p:spPr>
        <p:txBody>
          <a:bodyPr/>
          <a:p>
            <a:r>
              <a:rPr lang="en-US" altLang="en-US" sz="2000" i="1">
                <a:latin typeface="Calibri Light" panose="020F0302020204030204" charset="0"/>
                <a:cs typeface="Calibri Light" panose="020F0302020204030204" charset="0"/>
              </a:rPr>
              <a:t>The Deductive Approach (The Waterfall )</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Inductive Approach (The Climbing Wall)</a:t>
            </a:r>
            <a:endParaRPr lang="en-US" altLang="en-US" sz="2000" i="1">
              <a:latin typeface="Calibri Light" panose="020F0302020204030204" charset="0"/>
              <a:cs typeface="Calibri Light" panose="020F0302020204030204" charset="0"/>
            </a:endParaRPr>
          </a:p>
          <a:p>
            <a:endParaRPr lang="en-US" altLang="en-US" sz="2000" i="1">
              <a:latin typeface="Calibri Light" panose="020F0302020204030204" charset="0"/>
              <a:cs typeface="Calibri Light" panose="020F0302020204030204" charset="0"/>
            </a:endParaRPr>
          </a:p>
          <a:p>
            <a:r>
              <a:rPr lang="en-US" altLang="en-US" sz="2000" i="1">
                <a:latin typeface="Calibri Light" panose="020F0302020204030204" charset="0"/>
                <a:cs typeface="Calibri Light" panose="020F0302020204030204" charset="0"/>
              </a:rPr>
              <a:t>Abductive Approach (The Detective)</a:t>
            </a:r>
            <a:endParaRPr lang="en-US" altLang="en-US" sz="2000" i="1">
              <a:latin typeface="Calibri Light" panose="020F0302020204030204" charset="0"/>
              <a:cs typeface="Calibri Light" panose="020F0302020204030204" charset="0"/>
            </a:endParaRPr>
          </a:p>
        </p:txBody>
      </p:sp>
      <p:pic>
        <p:nvPicPr>
          <p:cNvPr id="5" name="Content Placeholder 9"/>
          <p:cNvPicPr>
            <a:picLocks noChangeAspect="1"/>
          </p:cNvPicPr>
          <p:nvPr/>
        </p:nvPicPr>
        <p:blipFill>
          <a:blip r:embed="rId1"/>
          <a:stretch>
            <a:fillRect/>
          </a:stretch>
        </p:blipFill>
        <p:spPr>
          <a:xfrm>
            <a:off x="4436110" y="1417955"/>
            <a:ext cx="4841875" cy="3535045"/>
          </a:xfrm>
          <a:prstGeom prst="rect">
            <a:avLst/>
          </a:prstGeom>
        </p:spPr>
      </p:pic>
      <p:sp>
        <p:nvSpPr>
          <p:cNvPr id="6" name="Rectangles 5"/>
          <p:cNvSpPr/>
          <p:nvPr/>
        </p:nvSpPr>
        <p:spPr>
          <a:xfrm>
            <a:off x="7924800" y="17526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ectangles 6"/>
          <p:cNvSpPr/>
          <p:nvPr/>
        </p:nvSpPr>
        <p:spPr>
          <a:xfrm>
            <a:off x="6858000" y="20574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ectangles 7"/>
          <p:cNvSpPr/>
          <p:nvPr/>
        </p:nvSpPr>
        <p:spPr>
          <a:xfrm>
            <a:off x="7447915" y="32004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9" name="Rectangles 8"/>
          <p:cNvSpPr/>
          <p:nvPr/>
        </p:nvSpPr>
        <p:spPr>
          <a:xfrm>
            <a:off x="7010400" y="4114800"/>
            <a:ext cx="609600" cy="2286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Deductive Approach (The Waterfall )</a:t>
            </a:r>
            <a:endParaRPr lang="en-US"/>
          </a:p>
        </p:txBody>
      </p:sp>
      <p:sp>
        <p:nvSpPr>
          <p:cNvPr id="3" name="Content Placeholder 2"/>
          <p:cNvSpPr>
            <a:spLocks noGrp="1"/>
          </p:cNvSpPr>
          <p:nvPr>
            <p:ph idx="1"/>
          </p:nvPr>
        </p:nvSpPr>
        <p:spPr>
          <a:xfrm>
            <a:off x="457200" y="1600200"/>
            <a:ext cx="4585970" cy="3813175"/>
          </a:xfrm>
        </p:spPr>
        <p:txBody>
          <a:bodyPr>
            <a:normAutofit/>
          </a:bodyPr>
          <a:p>
            <a:pPr marL="0" indent="0">
              <a:buNone/>
            </a:pPr>
            <a:r>
              <a:rPr lang="en-US" altLang="en-US">
                <a:latin typeface="Calibri Light" panose="020F0302020204030204" charset="0"/>
                <a:cs typeface="Calibri Light" panose="020F0302020204030204" charset="0"/>
              </a:rPr>
              <a:t>Think of a</a:t>
            </a:r>
            <a:r>
              <a:rPr lang="en-US" altLang="en-US" b="1">
                <a:latin typeface="Calibri Light" panose="020F0302020204030204" charset="0"/>
                <a:cs typeface="Calibri Light" panose="020F0302020204030204" charset="0"/>
              </a:rPr>
              <a:t> Waterfall</a:t>
            </a:r>
            <a:r>
              <a:rPr lang="en-US" altLang="en-US">
                <a:latin typeface="Calibri Light" panose="020F0302020204030204" charset="0"/>
                <a:cs typeface="Calibri Light" panose="020F0302020204030204" charset="0"/>
              </a:rPr>
              <a:t>. Water flows </a:t>
            </a:r>
            <a:r>
              <a:rPr lang="en-US" altLang="en-US" b="1">
                <a:latin typeface="Calibri Light" panose="020F0302020204030204" charset="0"/>
                <a:cs typeface="Calibri Light" panose="020F0302020204030204" charset="0"/>
              </a:rPr>
              <a:t>from the top (Theory) down to the bottom (Confirmation)</a:t>
            </a:r>
            <a:r>
              <a:rPr lang="en-US" altLang="en-US">
                <a:latin typeface="Calibri Light" panose="020F0302020204030204" charset="0"/>
                <a:cs typeface="Calibri Light" panose="020F0302020204030204" charset="0"/>
              </a:rPr>
              <a:t>. You cannot easily go back up. </a:t>
            </a:r>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The Process (Top-Down): It is linear</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Theory (Read the literature first)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Hypothesis (Make a prediction)</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Observation (Collect data to test it)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Confirmation/Rejection (Did the data support the theory?)</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Down Arrow 4"/>
          <p:cNvSpPr/>
          <p:nvPr/>
        </p:nvSpPr>
        <p:spPr>
          <a:xfrm>
            <a:off x="1447800" y="30480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Down Arrow 5"/>
          <p:cNvSpPr/>
          <p:nvPr/>
        </p:nvSpPr>
        <p:spPr>
          <a:xfrm>
            <a:off x="1447800" y="36576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Down Arrow 6"/>
          <p:cNvSpPr/>
          <p:nvPr/>
        </p:nvSpPr>
        <p:spPr>
          <a:xfrm>
            <a:off x="1447800" y="42672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Text Box 7"/>
          <p:cNvSpPr txBox="1"/>
          <p:nvPr/>
        </p:nvSpPr>
        <p:spPr>
          <a:xfrm>
            <a:off x="5105400" y="1600200"/>
            <a:ext cx="3702685" cy="645160"/>
          </a:xfrm>
          <a:prstGeom prst="rect">
            <a:avLst/>
          </a:prstGeom>
          <a:noFill/>
        </p:spPr>
        <p:txBody>
          <a:bodyPr wrap="square" rtlCol="0">
            <a:spAutoFit/>
          </a:bodyPr>
          <a:p>
            <a:r>
              <a:rPr lang="en-US" altLang="en-US" b="1">
                <a:solidFill>
                  <a:srgbClr val="C00000"/>
                </a:solidFill>
                <a:latin typeface="Calibri Light" panose="020F0302020204030204" charset="0"/>
                <a:cs typeface="Calibri Light" panose="020F0302020204030204" charset="0"/>
              </a:rPr>
              <a:t>The Scientist (Positivist)</a:t>
            </a:r>
            <a:r>
              <a:rPr lang="en-US" altLang="en-US">
                <a:latin typeface="Calibri Light" panose="020F0302020204030204" charset="0"/>
                <a:cs typeface="Calibri Light" panose="020F0302020204030204" charset="0"/>
              </a:rPr>
              <a:t> often use this logic to</a:t>
            </a:r>
            <a:r>
              <a:rPr lang="en-US" altLang="en-US">
                <a:solidFill>
                  <a:srgbClr val="C00000"/>
                </a:solidFill>
                <a:latin typeface="Calibri Light" panose="020F0302020204030204" charset="0"/>
                <a:cs typeface="Calibri Light" panose="020F0302020204030204" charset="0"/>
              </a:rPr>
              <a:t> TEST a theory.</a:t>
            </a:r>
            <a:endParaRPr lang="en-US" altLang="en-US">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Deductive Example (The "Testing" Theory)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4458335" cy="3602990"/>
          </a:xfrm>
        </p:spPr>
        <p:txBody>
          <a:bodyPr>
            <a:normAutofit/>
          </a:bodyPr>
          <a:p>
            <a:pPr marL="0" indent="0">
              <a:buNone/>
            </a:pPr>
            <a:r>
              <a:rPr lang="en-US" altLang="en-US">
                <a:latin typeface="Calibri Light" panose="020F0302020204030204" charset="0"/>
                <a:cs typeface="Calibri Light" panose="020F0302020204030204" charset="0"/>
              </a:rPr>
              <a:t>Paper Title: </a:t>
            </a:r>
            <a:r>
              <a:rPr lang="en-US" altLang="en-US" b="1" i="1">
                <a:latin typeface="Calibri Light" panose="020F0302020204030204" charset="0"/>
                <a:cs typeface="Calibri Light" panose="020F0302020204030204" charset="0"/>
              </a:rPr>
              <a:t>"The Impact of Flexible Working Hours on Employee Productivity: A Quantitative Study"</a:t>
            </a:r>
            <a:endParaRPr lang="en-US" altLang="en-US" b="1"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1. THEORY (Start): The author reads Social Exchange Theory (Literature Review).</a:t>
            </a:r>
            <a:endParaRPr lang="en-US" altLang="en-US" i="1">
              <a:solidFill>
                <a:srgbClr val="FF0000"/>
              </a:solidFill>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2. Premise: "If companies give gifts (flexibility), employees give back (effort)."</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solidFill>
                  <a:srgbClr val="FF0000"/>
                </a:solidFill>
                <a:latin typeface="Calibri Light" panose="020F0302020204030204" charset="0"/>
                <a:cs typeface="Calibri Light" panose="020F0302020204030204" charset="0"/>
              </a:rPr>
              <a:t>3. HYPOTHESIS: Based on this theory, they predict:</a:t>
            </a:r>
            <a:endParaRPr lang="en-US" altLang="en-US" i="1">
              <a:solidFill>
                <a:srgbClr val="FF0000"/>
              </a:solidFill>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Text Box 4"/>
          <p:cNvSpPr txBox="1"/>
          <p:nvPr/>
        </p:nvSpPr>
        <p:spPr>
          <a:xfrm>
            <a:off x="5058410" y="1532890"/>
            <a:ext cx="3399790" cy="3538220"/>
          </a:xfrm>
          <a:prstGeom prst="rect">
            <a:avLst/>
          </a:prstGeom>
          <a:noFill/>
        </p:spPr>
        <p:txBody>
          <a:bodyPr wrap="square" rtlCol="0">
            <a:spAutoFit/>
          </a:bodyPr>
          <a:p>
            <a:r>
              <a:rPr lang="en-US" altLang="en-US" sz="1600" i="1">
                <a:solidFill>
                  <a:srgbClr val="FF0000"/>
                </a:solidFill>
                <a:latin typeface="Calibri Light" panose="020F0302020204030204" charset="0"/>
                <a:cs typeface="Calibri Light" panose="020F0302020204030204" charset="0"/>
                <a:sym typeface="+mn-ea"/>
              </a:rPr>
              <a:t>H1: "Flexible hours will have a positive relationship with productivity."</a:t>
            </a:r>
            <a:endParaRPr lang="en-US" altLang="en-US" sz="1600" i="1">
              <a:solidFill>
                <a:srgbClr val="FF0000"/>
              </a:solidFill>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4. OBSERVATION (Test): They send a </a:t>
            </a:r>
            <a:r>
              <a:rPr lang="en-US" altLang="en-US" sz="1600" i="1">
                <a:solidFill>
                  <a:srgbClr val="FF0000"/>
                </a:solidFill>
                <a:latin typeface="Calibri Light" panose="020F0302020204030204" charset="0"/>
                <a:cs typeface="Calibri Light" panose="020F0302020204030204" charset="0"/>
                <a:sym typeface="+mn-ea"/>
              </a:rPr>
              <a:t>Survey to 500 employees</a:t>
            </a:r>
            <a:r>
              <a:rPr lang="en-US" altLang="en-US" sz="1600" i="1">
                <a:latin typeface="Calibri Light" panose="020F0302020204030204" charset="0"/>
                <a:cs typeface="Calibri Light" panose="020F0302020204030204" charset="0"/>
                <a:sym typeface="+mn-ea"/>
              </a:rPr>
              <a:t> to measure 'Hours' and 'Output'.</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5. CONFIRMATION (End): The data shows a correlation.</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r>
              <a:rPr lang="en-US" altLang="en-US" sz="1600" i="1">
                <a:latin typeface="Calibri Light" panose="020F0302020204030204" charset="0"/>
                <a:cs typeface="Calibri Light" panose="020F0302020204030204" charset="0"/>
                <a:sym typeface="+mn-ea"/>
              </a:rPr>
              <a:t>6. Conclusion: "The theory was correct. H1 is supported."</a:t>
            </a:r>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a:p>
            <a:endParaRPr lang="en-US" altLang="en-US" sz="1600" i="1">
              <a:latin typeface="Calibri Light" panose="020F0302020204030204" charset="0"/>
              <a:cs typeface="Calibri Light" panose="020F0302020204030204" charset="0"/>
            </a:endParaRP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Deductive</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solidFill>
                  <a:srgbClr val="FF0000"/>
                </a:solidFill>
                <a:latin typeface="Calibri" panose="020F0502020204030204" charset="0"/>
                <a:cs typeface="Calibri" panose="020F0502020204030204" charset="0"/>
              </a:rPr>
              <a:t>From the theory to the data</a:t>
            </a:r>
            <a:endParaRPr lang="en-US">
              <a:solidFill>
                <a:srgbClr val="FF0000"/>
              </a:solidFill>
              <a:latin typeface="Calibri" panose="020F0502020204030204" charset="0"/>
              <a:cs typeface="Calibri" panose="020F0502020204030204" charset="0"/>
            </a:endParaRPr>
          </a:p>
        </p:txBody>
      </p:sp>
      <p:sp>
        <p:nvSpPr>
          <p:cNvPr id="4" name="Content Placeholder 3"/>
          <p:cNvSpPr>
            <a:spLocks noGrp="1"/>
          </p:cNvSpPr>
          <p:nvPr>
            <p:ph idx="13"/>
          </p:nvPr>
        </p:nvSpPr>
        <p:spPr/>
        <p:txBody>
          <a:bodyPr/>
          <a:p>
            <a:endParaRPr lang="en-US"/>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The Inductive Approach (The Climbing Wall )</a:t>
            </a:r>
            <a:endParaRPr lang="en-US"/>
          </a:p>
        </p:txBody>
      </p:sp>
      <p:sp>
        <p:nvSpPr>
          <p:cNvPr id="3" name="Content Placeholder 2"/>
          <p:cNvSpPr>
            <a:spLocks noGrp="1"/>
          </p:cNvSpPr>
          <p:nvPr>
            <p:ph idx="1"/>
          </p:nvPr>
        </p:nvSpPr>
        <p:spPr>
          <a:xfrm>
            <a:off x="457200" y="1600200"/>
            <a:ext cx="4585970" cy="3813175"/>
          </a:xfrm>
        </p:spPr>
        <p:txBody>
          <a:bodyPr>
            <a:normAutofit lnSpcReduction="20000"/>
          </a:bodyPr>
          <a:p>
            <a:r>
              <a:rPr lang="en-US" altLang="en-US" i="1">
                <a:latin typeface="Calibri Light" panose="020F0302020204030204" charset="0"/>
                <a:cs typeface="Calibri Light" panose="020F0302020204030204" charset="0"/>
              </a:rPr>
              <a:t>Think of a</a:t>
            </a:r>
            <a:r>
              <a:rPr lang="en-US" altLang="en-US" b="1" i="1">
                <a:latin typeface="Calibri Light" panose="020F0302020204030204" charset="0"/>
                <a:cs typeface="Calibri Light" panose="020F0302020204030204" charset="0"/>
              </a:rPr>
              <a:t> Climbing Wall</a:t>
            </a:r>
            <a:r>
              <a:rPr lang="en-US" altLang="en-US" i="1">
                <a:latin typeface="Calibri Light" panose="020F0302020204030204" charset="0"/>
                <a:cs typeface="Calibri Light" panose="020F0302020204030204" charset="0"/>
              </a:rPr>
              <a:t>. You start </a:t>
            </a:r>
            <a:r>
              <a:rPr lang="en-US" altLang="en-US" b="1" i="1">
                <a:latin typeface="Calibri Light" panose="020F0302020204030204" charset="0"/>
                <a:cs typeface="Calibri Light" panose="020F0302020204030204" charset="0"/>
              </a:rPr>
              <a:t>at the bottom (Data)</a:t>
            </a:r>
            <a:r>
              <a:rPr lang="en-US" altLang="en-US" i="1">
                <a:latin typeface="Calibri Light" panose="020F0302020204030204" charset="0"/>
                <a:cs typeface="Calibri Light" panose="020F0302020204030204" charset="0"/>
              </a:rPr>
              <a:t> and find your own way up. You don't know exactly where you will finish until you get there.</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i="1">
                <a:latin typeface="Calibri Light" panose="020F0302020204030204" charset="0"/>
                <a:cs typeface="Calibri Light" panose="020F0302020204030204" charset="0"/>
              </a:rPr>
              <a:t>The Process (Bottom-Up):</a:t>
            </a:r>
            <a:endParaRPr lang="en-US" altLang="en-US" b="1"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Observation (Collect data first - e.g., Interviews)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Pattern (Find themes in the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Tentative Hypothesis (Start to see a connection)</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Theory (Build a new theory/model)</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p:txBody>
      </p:sp>
      <p:sp>
        <p:nvSpPr>
          <p:cNvPr id="5" name="Down Arrow 4"/>
          <p:cNvSpPr/>
          <p:nvPr/>
        </p:nvSpPr>
        <p:spPr>
          <a:xfrm>
            <a:off x="1447800" y="32766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Down Arrow 5"/>
          <p:cNvSpPr/>
          <p:nvPr/>
        </p:nvSpPr>
        <p:spPr>
          <a:xfrm>
            <a:off x="1447800" y="373380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Down Arrow 6"/>
          <p:cNvSpPr/>
          <p:nvPr/>
        </p:nvSpPr>
        <p:spPr>
          <a:xfrm>
            <a:off x="1447800" y="4237990"/>
            <a:ext cx="76200" cy="228600"/>
          </a:xfrm>
          <a:prstGeom prst="downArrow">
            <a:avLst/>
          </a:prstGeom>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Text Box 3"/>
          <p:cNvSpPr txBox="1"/>
          <p:nvPr/>
        </p:nvSpPr>
        <p:spPr>
          <a:xfrm>
            <a:off x="4800600" y="1600200"/>
            <a:ext cx="4102100" cy="1210310"/>
          </a:xfrm>
          <a:prstGeom prst="rect">
            <a:avLst/>
          </a:prstGeom>
          <a:noFill/>
        </p:spPr>
        <p:txBody>
          <a:bodyPr wrap="square" rtlCol="0" anchor="t">
            <a:noAutofit/>
          </a:bodyPr>
          <a:p>
            <a:r>
              <a:rPr lang="en-US" altLang="en-US" b="1">
                <a:latin typeface="Calibri Light" panose="020F0302020204030204" charset="0"/>
                <a:cs typeface="Calibri Light" panose="020F0302020204030204" charset="0"/>
              </a:rPr>
              <a:t>The Interpretivist </a:t>
            </a:r>
            <a:r>
              <a:rPr lang="en-US" altLang="en-US">
                <a:latin typeface="Calibri Light" panose="020F0302020204030204" charset="0"/>
                <a:cs typeface="Calibri Light" panose="020F0302020204030204" charset="0"/>
              </a:rPr>
              <a:t>often use it to </a:t>
            </a:r>
            <a:r>
              <a:rPr lang="en-US" altLang="en-US" b="1">
                <a:solidFill>
                  <a:srgbClr val="C00000"/>
                </a:solidFill>
                <a:latin typeface="Calibri Light" panose="020F0302020204030204" charset="0"/>
                <a:cs typeface="Calibri Light" panose="020F0302020204030204" charset="0"/>
              </a:rPr>
              <a:t>BUILD a theory.</a:t>
            </a:r>
            <a:endParaRPr lang="en-US" altLang="en-US" b="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tLang="en-US">
                <a:latin typeface="Calibri Light" panose="020F0302020204030204" charset="0"/>
                <a:cs typeface="Calibri Light" panose="020F0302020204030204" charset="0"/>
                <a:sym typeface="+mn-ea"/>
              </a:rPr>
              <a:t>Inductive Example (The "Building" Theory)</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7830185" cy="3995420"/>
          </a:xfrm>
        </p:spPr>
        <p:txBody>
          <a:bodyPr>
            <a:noAutofit/>
          </a:bodyPr>
          <a:p>
            <a:pPr marL="0" indent="0">
              <a:buNone/>
            </a:pPr>
            <a:r>
              <a:rPr lang="en-US" altLang="en-US" sz="1500">
                <a:latin typeface="Calibri Light" panose="020F0302020204030204" charset="0"/>
                <a:cs typeface="Calibri Light" panose="020F0302020204030204" charset="0"/>
              </a:rPr>
              <a:t>Paper Title: </a:t>
            </a:r>
            <a:r>
              <a:rPr lang="en-US" altLang="en-US" sz="1500" b="1" i="1">
                <a:latin typeface="Calibri Light" panose="020F0302020204030204" charset="0"/>
                <a:cs typeface="Calibri Light" panose="020F0302020204030204" charset="0"/>
              </a:rPr>
              <a:t>"Surviving the Gig Economy: How Uber Drivers Manage Financial Stress"</a:t>
            </a:r>
            <a:endParaRPr lang="en-US" altLang="en-US" sz="1500" b="1" i="1">
              <a:latin typeface="Calibri Light" panose="020F0302020204030204" charset="0"/>
              <a:cs typeface="Calibri Light" panose="020F0302020204030204" charset="0"/>
            </a:endParaRPr>
          </a:p>
          <a:p>
            <a:pPr marL="0" indent="0">
              <a:buNone/>
            </a:pPr>
            <a:endParaRPr lang="en-US" altLang="en-US" sz="1500" b="1"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1. OBSERVATION (Start): The author notices Uber drivers are stressed, but no existing theory explains exactly how they cope daily.</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2. DATA COLLECTION: They conduct In-depth Interviews with 30 drivers.</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Question: "Tell me about your worst day. How did you handle it?"</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3. PATTERN MATCHING: They look for themes in the stories.</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r>
              <a:rPr lang="en-US" altLang="en-US" sz="1500" i="1">
                <a:latin typeface="Calibri Light" panose="020F0302020204030204" charset="0"/>
                <a:cs typeface="Calibri Light" panose="020F0302020204030204" charset="0"/>
              </a:rPr>
              <a:t>Themes found: "Gamification", "Community Support", "Mental Blocking".</a:t>
            </a:r>
            <a:endParaRPr lang="en-US" altLang="en-US" sz="1500" i="1">
              <a:latin typeface="Calibri Light" panose="020F0302020204030204" charset="0"/>
              <a:cs typeface="Calibri Light" panose="020F0302020204030204" charset="0"/>
            </a:endParaRPr>
          </a:p>
          <a:p>
            <a:endParaRPr lang="en-US" altLang="en-US" sz="1500" i="1">
              <a:latin typeface="Calibri Light" panose="020F0302020204030204" charset="0"/>
              <a:cs typeface="Calibri Light" panose="020F0302020204030204" charset="0"/>
            </a:endParaRPr>
          </a:p>
          <a:p>
            <a:pPr marL="0" indent="0">
              <a:buNone/>
            </a:pPr>
            <a:r>
              <a:rPr lang="en-US" altLang="en-US" sz="1500" i="1">
                <a:latin typeface="Calibri Light" panose="020F0302020204030204" charset="0"/>
                <a:cs typeface="Calibri Light" panose="020F0302020204030204" charset="0"/>
              </a:rPr>
              <a:t>4. THEORY (End): They build a New Framework: "The Coping Mechanism Model for Gig Workers."</a:t>
            </a:r>
            <a:endParaRPr lang="en-US" altLang="en-US" sz="1500" i="1">
              <a:latin typeface="Calibri Light" panose="020F0302020204030204" charset="0"/>
              <a:cs typeface="Calibri Light" panose="020F0302020204030204" charset="0"/>
            </a:endParaRP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Inductive</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solidFill>
                  <a:srgbClr val="FF0000"/>
                </a:solidFill>
                <a:latin typeface="Calibri" panose="020F0502020204030204" charset="0"/>
                <a:cs typeface="Calibri" panose="020F0502020204030204" charset="0"/>
              </a:rPr>
              <a:t>From the data to the theory</a:t>
            </a:r>
            <a:endParaRPr lang="en-US">
              <a:solidFill>
                <a:srgbClr val="FF0000"/>
              </a:solidFill>
              <a:latin typeface="Calibri" panose="020F0502020204030204" charset="0"/>
              <a:cs typeface="Calibri" panose="020F0502020204030204" charset="0"/>
            </a:endParaRPr>
          </a:p>
        </p:txBody>
      </p:sp>
      <p:sp>
        <p:nvSpPr>
          <p:cNvPr id="4" name="Content Placeholder 3"/>
          <p:cNvSpPr>
            <a:spLocks noGrp="1"/>
          </p:cNvSpPr>
          <p:nvPr>
            <p:ph idx="13"/>
          </p:nvPr>
        </p:nvSpPr>
        <p:spPr/>
        <p:txBody>
          <a:bodyPr/>
          <a:p>
            <a:endParaRPr lang="en-US"/>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b="1">
                <a:latin typeface="Calibri Light" panose="020F0302020204030204" charset="0"/>
                <a:cs typeface="Calibri Light" panose="020F0302020204030204" charset="0"/>
              </a:rPr>
              <a:t>Abductive Approach (Handling the "Surprise")</a:t>
            </a:r>
            <a:endParaRPr lang="en-US" alt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3583940"/>
          </a:xfrm>
        </p:spPr>
        <p:txBody>
          <a:bodyPr>
            <a:normAutofit fontScale="90000" lnSpcReduction="10000"/>
          </a:bodyPr>
          <a:p>
            <a:r>
              <a:rPr lang="en-US" altLang="en-US" b="1">
                <a:latin typeface="Calibri Light" panose="020F0302020204030204" charset="0"/>
                <a:cs typeface="Calibri Light" panose="020F0302020204030204" charset="0"/>
              </a:rPr>
              <a:t>1. The Starting Point:</a:t>
            </a:r>
            <a:r>
              <a:rPr lang="en-US" altLang="en-US" b="1">
                <a:latin typeface="Calibri Light" panose="020F0302020204030204" charset="0"/>
                <a:cs typeface="Calibri Light" panose="020F0302020204030204" charset="0"/>
              </a:rPr>
              <a:t> The "Mismatch"</a:t>
            </a:r>
            <a:endParaRPr lang="en-US" altLang="en-US" b="1">
              <a:latin typeface="Calibri Light" panose="020F0302020204030204" charset="0"/>
              <a:cs typeface="Calibri Light" panose="020F0302020204030204" charset="0"/>
            </a:endParaRPr>
          </a:p>
          <a:p>
            <a:pPr marL="0" indent="0">
              <a:buNone/>
            </a:pPr>
            <a:endParaRPr lang="en-US" altLang="en-US" b="1"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Old Theory: "Loyal employees want to help the company, so they will be Good/Honest."</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Data (The Surprise): "Wait... our data shows that the most loyal employees are Lying to customers."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Conflict: Theory VS. Data</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2. The Process: Back &amp; Forth</a:t>
            </a: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 researcher looks at the data again ("They are lying...").</a:t>
            </a:r>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Then looks at other theories ("Maybe Identity Theory? Maybe they care too much?"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b="1">
                <a:latin typeface="Calibri Light" panose="020F0302020204030204" charset="0"/>
                <a:cs typeface="Calibri Light" panose="020F0302020204030204" charset="0"/>
              </a:rPr>
              <a:t>3. The Outcome:</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Theory Modification</a:t>
            </a:r>
            <a:endParaRPr lang="en-US" altLang="en-US">
              <a:latin typeface="Calibri Light" panose="020F0302020204030204" charset="0"/>
              <a:cs typeface="Calibri Light" panose="020F0302020204030204" charset="0"/>
            </a:endParaRPr>
          </a:p>
          <a:p>
            <a:r>
              <a:rPr lang="en-US" altLang="en-US" b="1">
                <a:solidFill>
                  <a:srgbClr val="C00000"/>
                </a:solidFill>
                <a:latin typeface="Calibri Light" panose="020F0302020204030204" charset="0"/>
                <a:cs typeface="Calibri Light" panose="020F0302020204030204" charset="0"/>
              </a:rPr>
              <a:t>We don't throw away the old theory, and we don't invent a totally new one.We Modify it</a:t>
            </a:r>
            <a:r>
              <a:rPr lang="en-US" altLang="en-US">
                <a:latin typeface="Calibri Light" panose="020F0302020204030204" charset="0"/>
                <a:cs typeface="Calibri Light" panose="020F0302020204030204" charset="0"/>
              </a:rPr>
              <a:t>: </a:t>
            </a:r>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a:t>
            </a:r>
            <a:r>
              <a:rPr lang="en-US" altLang="en-US" i="1">
                <a:latin typeface="Calibri Light" panose="020F0302020204030204" charset="0"/>
                <a:cs typeface="Calibri Light" panose="020F0302020204030204" charset="0"/>
              </a:rPr>
              <a:t>Loyalty is good, BUT too much loyalty can lead to 'Unethical Pro-Organisational Behaviour'."Result: A refined, smarter theory.</a:t>
            </a:r>
            <a:endParaRPr lang="en-US" altLang="en-US" i="1">
              <a:latin typeface="Calibri Light" panose="020F0302020204030204" charset="0"/>
              <a:cs typeface="Calibri Light" panose="020F0302020204030204" charset="0"/>
            </a:endParaRP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normAutofit/>
          </a:bodyPr>
          <a:p>
            <a:r>
              <a:rPr lang="en-US" altLang="en-US">
                <a:latin typeface="Calibri Light" panose="020F0302020204030204" charset="0"/>
                <a:cs typeface="Calibri Light" panose="020F0302020204030204" charset="0"/>
              </a:rPr>
              <a:t>Abductive Example (The "Mystery" Paper)</a:t>
            </a:r>
            <a:endParaRPr lang="en-US" alt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a:xfrm>
            <a:off x="457200" y="1600200"/>
            <a:ext cx="8229600" cy="4107815"/>
          </a:xfrm>
        </p:spPr>
        <p:txBody>
          <a:bodyPr>
            <a:normAutofit/>
          </a:bodyPr>
          <a:p>
            <a:r>
              <a:rPr lang="en-US" altLang="en-US">
                <a:latin typeface="Calibri Light" panose="020F0302020204030204" charset="0"/>
                <a:cs typeface="Calibri Light" panose="020F0302020204030204" charset="0"/>
              </a:rPr>
              <a:t>Paper Title: </a:t>
            </a:r>
            <a:r>
              <a:rPr lang="en-US" altLang="en-US" b="1" i="1">
                <a:latin typeface="Calibri Light" panose="020F0302020204030204" charset="0"/>
                <a:cs typeface="Calibri Light" panose="020F0302020204030204" charset="0"/>
              </a:rPr>
              <a:t>"Why Good People Do Bad Things: Unethical Pro-Organisational Behaviour"</a:t>
            </a:r>
            <a:endParaRPr lang="en-US" altLang="en-US" b="1" i="1">
              <a:latin typeface="Calibri Light" panose="020F0302020204030204" charset="0"/>
              <a:cs typeface="Calibri Light" panose="020F0302020204030204" charset="0"/>
            </a:endParaRPr>
          </a:p>
          <a:p>
            <a:pPr marL="0" indent="0">
              <a:buNone/>
            </a:pPr>
            <a:endParaRPr lang="en-US" altLang="en-US" b="1"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1.</a:t>
            </a:r>
            <a:r>
              <a:rPr lang="en-US" altLang="en-US" b="1">
                <a:latin typeface="Calibri Light" panose="020F0302020204030204" charset="0"/>
                <a:cs typeface="Calibri Light" panose="020F0302020204030204" charset="0"/>
              </a:rPr>
              <a:t> SURPRISE (Start)</a:t>
            </a:r>
            <a:r>
              <a:rPr lang="en-US" altLang="en-US">
                <a:latin typeface="Calibri Light" panose="020F0302020204030204" charset="0"/>
                <a:cs typeface="Calibri Light" panose="020F0302020204030204" charset="0"/>
              </a:rPr>
              <a:t>: The author sees a "Mystery" in the data.</a:t>
            </a:r>
            <a:endParaRPr lang="en-US" altLang="en-US">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Fact: Employees who love their company are lying to customers.</a:t>
            </a:r>
            <a:endParaRPr lang="en-US" altLang="en-US" i="1">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The Puzzle: "Wait... Theory says loyal employees should be good. Why are they being bad?"</a:t>
            </a:r>
            <a:endParaRPr lang="en-US" altLang="en-US" i="1">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2.</a:t>
            </a:r>
            <a:r>
              <a:rPr lang="en-US" altLang="en-US" b="1">
                <a:latin typeface="Calibri Light" panose="020F0302020204030204" charset="0"/>
                <a:cs typeface="Calibri Light" panose="020F0302020204030204" charset="0"/>
              </a:rPr>
              <a:t> BACK &amp; FORTH</a:t>
            </a:r>
            <a:r>
              <a:rPr lang="en-US" altLang="en-US">
                <a:latin typeface="Calibri Light" panose="020F0302020204030204" charset="0"/>
                <a:cs typeface="Calibri Light" panose="020F0302020204030204" charset="0"/>
              </a:rPr>
              <a:t>: They look at the data, then look at theories (Identity Theory? Moral Disengagement?), then back to data.</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3. </a:t>
            </a:r>
            <a:r>
              <a:rPr lang="en-US" altLang="en-US" b="1">
                <a:latin typeface="Calibri Light" panose="020F0302020204030204" charset="0"/>
                <a:cs typeface="Calibri Light" panose="020F0302020204030204" charset="0"/>
              </a:rPr>
              <a:t>BEST EXPLANATION</a:t>
            </a:r>
            <a:r>
              <a:rPr lang="en-US" altLang="en-US">
                <a:latin typeface="Calibri Light" panose="020F0302020204030204" charset="0"/>
                <a:cs typeface="Calibri Light" panose="020F0302020204030204" charset="0"/>
              </a:rPr>
              <a:t>: </a:t>
            </a:r>
            <a:r>
              <a:rPr lang="en-US" altLang="en-US" b="1">
                <a:solidFill>
                  <a:srgbClr val="C00000"/>
                </a:solidFill>
                <a:latin typeface="Calibri Light" panose="020F0302020204030204" charset="0"/>
                <a:cs typeface="Calibri Light" panose="020F0302020204030204" charset="0"/>
              </a:rPr>
              <a:t>They don't invent a totally new theory, but they modify an old one.</a:t>
            </a:r>
            <a:endParaRPr lang="en-US" altLang="en-US" b="1">
              <a:solidFill>
                <a:srgbClr val="C00000"/>
              </a:solidFill>
              <a:latin typeface="Calibri Light" panose="020F0302020204030204" charset="0"/>
              <a:cs typeface="Calibri Light" panose="020F0302020204030204" charset="0"/>
            </a:endParaRPr>
          </a:p>
          <a:p>
            <a:r>
              <a:rPr lang="en-US" altLang="en-US" i="1">
                <a:latin typeface="Calibri Light" panose="020F0302020204030204" charset="0"/>
                <a:cs typeface="Calibri Light" panose="020F0302020204030204" charset="0"/>
              </a:rPr>
              <a:t>Explanation: They lie because they want to protect the company they love.</a:t>
            </a:r>
            <a:endParaRPr lang="en-US" altLang="en-US" i="1">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pPr marL="0" indent="0">
              <a:buNone/>
            </a:pPr>
            <a:r>
              <a:rPr lang="en-US" altLang="en-US">
                <a:latin typeface="Calibri Light" panose="020F0302020204030204" charset="0"/>
                <a:cs typeface="Calibri Light" panose="020F0302020204030204" charset="0"/>
              </a:rPr>
              <a:t>4. </a:t>
            </a:r>
            <a:r>
              <a:rPr lang="en-US" altLang="en-US" b="1">
                <a:latin typeface="Calibri Light" panose="020F0302020204030204" charset="0"/>
                <a:cs typeface="Calibri Light" panose="020F0302020204030204" charset="0"/>
              </a:rPr>
              <a:t>CONCLUSION: A modified theory: "Unethical Pro-Organisational Behaviour."</a:t>
            </a:r>
            <a:endParaRPr lang="en-US" altLang="en-US" b="1">
              <a:latin typeface="Calibri Light" panose="020F0302020204030204" charset="0"/>
              <a:cs typeface="Calibri Light" panose="020F0302020204030204" charset="0"/>
            </a:endParaRP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Abductive</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r>
              <a:rPr lang="en-US">
                <a:solidFill>
                  <a:srgbClr val="FF0000"/>
                </a:solidFill>
                <a:latin typeface="Calibri" panose="020F0502020204030204" charset="0"/>
                <a:cs typeface="Calibri" panose="020F0502020204030204" charset="0"/>
              </a:rPr>
              <a:t>From the theory to the data and back the theory</a:t>
            </a:r>
            <a:endParaRPr lang="en-US">
              <a:solidFill>
                <a:srgbClr val="FF0000"/>
              </a:solidFill>
              <a:latin typeface="Calibri" panose="020F0502020204030204" charset="0"/>
              <a:cs typeface="Calibri" panose="020F0502020204030204" charset="0"/>
            </a:endParaRP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p:txBody>
          <a:bodyPr/>
          <a:p>
            <a:endParaRPr lang="en-US"/>
          </a:p>
        </p:txBody>
      </p:sp>
      <p:graphicFrame>
        <p:nvGraphicFramePr>
          <p:cNvPr id="5" name="Content Placeholder 4"/>
          <p:cNvGraphicFramePr/>
          <p:nvPr>
            <p:ph idx="1"/>
            <p:custDataLst>
              <p:tags r:id="rId1"/>
            </p:custDataLst>
          </p:nvPr>
        </p:nvGraphicFramePr>
        <p:xfrm>
          <a:off x="457200" y="1196340"/>
          <a:ext cx="8299450" cy="4305300"/>
        </p:xfrm>
        <a:graphic>
          <a:graphicData uri="http://schemas.openxmlformats.org/drawingml/2006/table">
            <a:tbl>
              <a:tblPr/>
              <a:tblGrid>
                <a:gridCol w="1659890"/>
                <a:gridCol w="1659890"/>
                <a:gridCol w="1659890"/>
                <a:gridCol w="1659890"/>
                <a:gridCol w="1659890"/>
              </a:tblGrid>
              <a:tr h="4775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Approach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Start Point</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Logic Direction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Philosophy Match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Best Used When...</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619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Deductive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Theory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Top-Down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(Testing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There is a lot of literature and you want to </a:t>
                      </a:r>
                      <a:r>
                        <a:rPr sz="1600" b="1">
                          <a:solidFill>
                            <a:srgbClr val="1F1F1F"/>
                          </a:solidFill>
                          <a:latin typeface="Calibri Light" panose="020F0302020204030204" charset="0"/>
                          <a:ea typeface="Google Sans Text"/>
                          <a:cs typeface="Calibri Light" panose="020F0302020204030204" charset="0"/>
                        </a:rPr>
                        <a:t>test</a:t>
                      </a:r>
                      <a:r>
                        <a:rPr sz="1600">
                          <a:solidFill>
                            <a:srgbClr val="1F1F1F"/>
                          </a:solidFill>
                          <a:latin typeface="Calibri Light" panose="020F0302020204030204" charset="0"/>
                          <a:ea typeface="Google Sans Text"/>
                          <a:cs typeface="Calibri Light" panose="020F0302020204030204" charset="0"/>
                        </a:rPr>
                        <a:t> a hypothesis.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3074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Data</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Bottom-Up ⬆</a:t>
                      </a: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(Building Theory)</a:t>
                      </a:r>
                      <a:r>
                        <a:rPr sz="1600">
                          <a:solidFill>
                            <a:srgbClr val="1F1F1F"/>
                          </a:solidFill>
                          <a:latin typeface="Calibri Light" panose="020F0302020204030204" charset="0"/>
                          <a:ea typeface="Google Sans Text"/>
                          <a:cs typeface="Calibri Light" panose="020F0302020204030204" charset="0"/>
                        </a:rPr>
                        <a:t>️</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Interpretivism</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The topic is new and you want to </a:t>
                      </a:r>
                      <a:r>
                        <a:rPr sz="1600" b="1">
                          <a:solidFill>
                            <a:srgbClr val="1F1F1F"/>
                          </a:solidFill>
                          <a:latin typeface="Calibri Light" panose="020F0302020204030204" charset="0"/>
                          <a:ea typeface="Google Sans Text"/>
                          <a:cs typeface="Calibri Light" panose="020F0302020204030204" charset="0"/>
                        </a:rPr>
                        <a:t>explore</a:t>
                      </a:r>
                      <a:r>
                        <a:rPr sz="1600">
                          <a:solidFill>
                            <a:srgbClr val="1F1F1F"/>
                          </a:solidFill>
                          <a:latin typeface="Calibri Light" panose="020F0302020204030204" charset="0"/>
                          <a:ea typeface="Google Sans Text"/>
                          <a:cs typeface="Calibri Light" panose="020F0302020204030204" charset="0"/>
                        </a:rPr>
                        <a:t> deep meanings.</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214120">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Abductive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Surprise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Back &amp; Forth 🔄</a:t>
                      </a:r>
                      <a:r>
                        <a:rPr lang="en-US" sz="1600">
                          <a:solidFill>
                            <a:srgbClr val="1F1F1F"/>
                          </a:solidFill>
                          <a:latin typeface="Calibri Light" panose="020F0302020204030204" charset="0"/>
                          <a:ea typeface="Google Sans Text"/>
                          <a:cs typeface="Calibri Light" panose="020F0302020204030204" charset="0"/>
                        </a:rPr>
                        <a:t>  </a:t>
                      </a:r>
                      <a:endParaRPr lang="en-US"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lang="en-US" sz="1600">
                          <a:solidFill>
                            <a:srgbClr val="1F1F1F"/>
                          </a:solidFill>
                          <a:latin typeface="Calibri Light" panose="020F0302020204030204" charset="0"/>
                          <a:ea typeface="Google Sans Text"/>
                          <a:cs typeface="Calibri Light" panose="020F0302020204030204" charset="0"/>
                        </a:rPr>
                        <a:t>(Modifying Theory)</a:t>
                      </a:r>
                      <a:endParaRPr lang="en-US"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r>
                        <a:rPr lang="en-US" sz="1600" b="1">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sym typeface="+mn-ea"/>
                        </a:rPr>
                        <a:t>Interpretivism</a:t>
                      </a:r>
                      <a:endParaRPr sz="1600" b="1">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endParaRPr lang="en-US"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need to solve a puzzle using both data and theory.</a:t>
                      </a:r>
                      <a:endParaRPr sz="16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Quiz</a:t>
            </a:r>
            <a:endParaRPr lang="en-US">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normAutofit fontScale="70000"/>
          </a:bodyPr>
          <a:p>
            <a:pPr marL="0" indent="0">
              <a:buNone/>
            </a:pPr>
            <a:r>
              <a:rPr lang="en-US">
                <a:latin typeface="Calibri Light" panose="020F0302020204030204" charset="0"/>
                <a:cs typeface="Calibri Light" panose="020F0302020204030204" charset="0"/>
              </a:rPr>
              <a:t>8. </a:t>
            </a:r>
            <a:r>
              <a:rPr lang="en-US" altLang="en-US">
                <a:latin typeface="Calibri Light" panose="020F0302020204030204" charset="0"/>
                <a:cs typeface="Calibri Light" panose="020F0302020204030204" charset="0"/>
              </a:rPr>
              <a:t>Scenario: </a:t>
            </a:r>
            <a:endParaRPr lang="en-US" altLang="en-US">
              <a:latin typeface="Calibri Light" panose="020F0302020204030204" charset="0"/>
              <a:cs typeface="Calibri Light" panose="020F0302020204030204" charset="0"/>
            </a:endParaRPr>
          </a:p>
          <a:p>
            <a:pPr marL="0" indent="0">
              <a:buNone/>
            </a:pPr>
            <a:r>
              <a:rPr lang="en-US" altLang="en-US" i="1">
                <a:latin typeface="Calibri Light" panose="020F0302020204030204" charset="0"/>
                <a:cs typeface="Calibri Light" panose="020F0302020204030204" charset="0"/>
              </a:rPr>
              <a:t>A Marketing Director reads a classic textbook theory that states: "If you increase the price of luxury goods, demand will actually increase (Veblen Effect)." She decides to test if this is true for her company's new line of watches. She sets a hypothesis, increases the price for one month, and measures the sales data to see if the theory holds true. Which approach is this?</a:t>
            </a:r>
            <a:endParaRPr lang="en-US" altLang="en-US" i="1">
              <a:latin typeface="Calibri Light" panose="020F0302020204030204" charset="0"/>
              <a:cs typeface="Calibri Light" panose="020F0302020204030204" charset="0"/>
            </a:endParaRPr>
          </a:p>
          <a:p>
            <a:endParaRPr lang="en-US" altLang="en-US" i="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9. </a:t>
            </a:r>
            <a:r>
              <a:rPr lang="en-US" altLang="en-US">
                <a:latin typeface="Calibri Light" panose="020F0302020204030204" charset="0"/>
                <a:cs typeface="Calibri Light" panose="020F0302020204030204" charset="0"/>
              </a:rPr>
              <a:t>Scenario: </a:t>
            </a:r>
            <a:r>
              <a:rPr lang="en-US" altLang="en-US" i="1">
                <a:latin typeface="Calibri Light" panose="020F0302020204030204" charset="0"/>
                <a:cs typeface="Calibri Light" panose="020F0302020204030204" charset="0"/>
              </a:rPr>
              <a:t>An HR Manager notices a new trend where young employees are doing the bare minimum at work ("Quiet Quitting"). There is no existing theory in the company manual to explain this. She decides to conduct open-ended interviews with 20 employees to ask about their feelings. She analyses their stories, finds common themes (e.g., "lack of purpose"), and builds a new framework to explain this behaviour.</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Which approach is this?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idx="1"/>
          </p:nvPr>
        </p:nvSpPr>
        <p:spPr/>
        <p:txBody>
          <a:bodyPr>
            <a:normAutofit fontScale="80000"/>
          </a:bodyPr>
          <a:p>
            <a:r>
              <a:rPr lang="en-US">
                <a:latin typeface="Calibri Light" panose="020F0302020204030204" charset="0"/>
                <a:cs typeface="Calibri Light" panose="020F0302020204030204" charset="0"/>
              </a:rPr>
              <a:t>10. </a:t>
            </a:r>
            <a:r>
              <a:rPr lang="en-US" altLang="en-US" b="1">
                <a:latin typeface="Calibri Light" panose="020F0302020204030204" charset="0"/>
                <a:cs typeface="Calibri Light" panose="020F0302020204030204" charset="0"/>
              </a:rPr>
              <a:t>Scenario:</a:t>
            </a:r>
            <a:r>
              <a:rPr lang="en-US" altLang="en-US">
                <a:latin typeface="Calibri Light" panose="020F0302020204030204" charset="0"/>
                <a:cs typeface="Calibri Light" panose="020F0302020204030204" charset="0"/>
              </a:rPr>
              <a:t> </a:t>
            </a:r>
            <a:r>
              <a:rPr lang="en-US" altLang="en-US" i="1">
                <a:latin typeface="Calibri Light" panose="020F0302020204030204" charset="0"/>
                <a:cs typeface="Calibri Light" panose="020F0302020204030204" charset="0"/>
              </a:rPr>
              <a:t>A researcher looks at sales data and finds a shocking surprise: Customers say they care about the environment, but they are buying more plastic products than ever. The researcher asks: "That’s weird... why is the data contradicting the theory?" They go back and forth between the data and various psychological theories (e.g., "Guilt" vs "Convenience") to find the best possible explanation for this puzzle.</a:t>
            </a:r>
            <a:r>
              <a:rPr lang="en-US" altLang="en-US">
                <a:latin typeface="Calibri Light" panose="020F0302020204030204" charset="0"/>
                <a:cs typeface="Calibri Light" panose="020F0302020204030204" charset="0"/>
              </a:rPr>
              <a:t> </a:t>
            </a:r>
            <a:r>
              <a:rPr lang="en-US" altLang="en-US" b="1">
                <a:latin typeface="Calibri Light" panose="020F0302020204030204" charset="0"/>
                <a:cs typeface="Calibri Light" panose="020F0302020204030204" charset="0"/>
              </a:rPr>
              <a:t>Which approach is this?</a:t>
            </a:r>
            <a:endParaRPr lang="en-US" altLang="en-US" b="1">
              <a:latin typeface="Calibri Light" panose="020F0302020204030204" charset="0"/>
              <a:cs typeface="Calibri Light" panose="020F0302020204030204" charset="0"/>
            </a:endParaRPr>
          </a:p>
          <a:p>
            <a:endParaRPr lang="en-US" altLang="en-US" b="1">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Deductive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Inductive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Abductive</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altLang="en-US" b="1" dirty="0">
                <a:latin typeface="Calibri Light" panose="020F0302020204030204" charset="0"/>
                <a:cs typeface="Calibri Light" panose="020F0302020204030204" charset="0"/>
              </a:rPr>
              <a:t>Peeling the Onion: Reaching the Core</a:t>
            </a:r>
            <a:endParaRPr lang="en-US" altLang="en-US" b="1" dirty="0">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91440" y="1541780"/>
            <a:ext cx="4404360" cy="4047490"/>
          </a:xfrm>
        </p:spPr>
        <p:txBody>
          <a:bodyPr/>
          <a:lstStyle/>
          <a:p>
            <a:endParaRPr lang="en-US" altLang="en-GB" dirty="0">
              <a:latin typeface="Calibri Light" panose="020F0302020204030204" charset="0"/>
              <a:cs typeface="Calibri Light" panose="020F0302020204030204" charset="0"/>
            </a:endParaRPr>
          </a:p>
          <a:p>
            <a:r>
              <a:rPr lang="en-US" altLang="en-GB" dirty="0">
                <a:latin typeface="Calibri Light" panose="020F0302020204030204" charset="0"/>
                <a:cs typeface="Calibri Light" panose="020F0302020204030204" charset="0"/>
              </a:rPr>
              <a:t>Layer 3:  Methodological Choice: the big split- Quali or Quanti </a:t>
            </a:r>
            <a:endParaRPr lang="en-US" altLang="en-GB" dirty="0">
              <a:latin typeface="Calibri Light" panose="020F0302020204030204" charset="0"/>
              <a:cs typeface="Calibri Light" panose="020F0302020204030204" charset="0"/>
            </a:endParaRPr>
          </a:p>
          <a:p>
            <a:endParaRPr lang="en-US" altLang="en-GB" dirty="0">
              <a:latin typeface="Calibri Light" panose="020F0302020204030204" charset="0"/>
              <a:cs typeface="Calibri Light" panose="020F0302020204030204" charset="0"/>
            </a:endParaRPr>
          </a:p>
          <a:p>
            <a:pPr marL="0" indent="0">
              <a:buNone/>
            </a:pPr>
            <a:endParaRPr lang="en-US" altLang="en-GB" dirty="0">
              <a:latin typeface="Calibri Light" panose="020F0302020204030204" charset="0"/>
              <a:cs typeface="Calibri Light" panose="020F0302020204030204" charset="0"/>
            </a:endParaRPr>
          </a:p>
        </p:txBody>
      </p:sp>
      <p:pic>
        <p:nvPicPr>
          <p:cNvPr id="5" name="Content Placeholder 9"/>
          <p:cNvPicPr>
            <a:picLocks noChangeAspect="1"/>
          </p:cNvPicPr>
          <p:nvPr>
            <p:ph sz="half" idx="2"/>
          </p:nvPr>
        </p:nvPicPr>
        <p:blipFill>
          <a:blip r:embed="rId1"/>
          <a:stretch>
            <a:fillRect/>
          </a:stretch>
        </p:blipFill>
        <p:spPr>
          <a:xfrm>
            <a:off x="4417695" y="1541145"/>
            <a:ext cx="4726305" cy="3644265"/>
          </a:xfrm>
          <a:prstGeom prst="rect">
            <a:avLst/>
          </a:prstGeom>
        </p:spPr>
      </p:pic>
      <p:sp>
        <p:nvSpPr>
          <p:cNvPr id="6" name="Rounded Rectangle 5"/>
          <p:cNvSpPr/>
          <p:nvPr/>
        </p:nvSpPr>
        <p:spPr>
          <a:xfrm>
            <a:off x="8351520" y="336550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7" name="Rounded Rectangle 6"/>
          <p:cNvSpPr/>
          <p:nvPr/>
        </p:nvSpPr>
        <p:spPr>
          <a:xfrm>
            <a:off x="7894320" y="2054860"/>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8270875" y="4469765"/>
            <a:ext cx="792480" cy="39560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nchor="ctr">
            <a:normAutofit/>
          </a:bodyPr>
          <a:lstStyle/>
          <a:p>
            <a:r>
              <a:rPr lang="en-US" b="1">
                <a:latin typeface="Calibri Light" panose="020F0302020204030204" charset="0"/>
                <a:cs typeface="Calibri Light" panose="020F0302020204030204" charset="0"/>
              </a:rPr>
              <a:t>Layer 3: </a:t>
            </a:r>
            <a:r>
              <a:rPr lang="en-US" altLang="en-US" b="1">
                <a:latin typeface="Calibri Light" panose="020F0302020204030204" charset="0"/>
                <a:cs typeface="Calibri Light" panose="020F0302020204030204" charset="0"/>
              </a:rPr>
              <a:t>The "Big Split" - Qualitative vs. Quantitative vs. Mixed Methods</a:t>
            </a:r>
            <a:endParaRPr lang="en-US" altLang="en-US" b="1">
              <a:latin typeface="Calibri Light" panose="020F0302020204030204" charset="0"/>
              <a:cs typeface="Calibri Light" panose="020F0302020204030204" charset="0"/>
            </a:endParaRPr>
          </a:p>
        </p:txBody>
      </p:sp>
      <p:pic>
        <p:nvPicPr>
          <p:cNvPr id="10" name="Content Placeholder 9"/>
          <p:cNvPicPr>
            <a:picLocks noChangeAspect="1"/>
          </p:cNvPicPr>
          <p:nvPr>
            <p:ph sz="half" idx="1"/>
          </p:nvPr>
        </p:nvPicPr>
        <p:blipFill>
          <a:blip r:embed="rId1"/>
          <a:stretch>
            <a:fillRect/>
          </a:stretch>
        </p:blipFill>
        <p:spPr>
          <a:xfrm>
            <a:off x="4941570" y="1844675"/>
            <a:ext cx="4202430" cy="3445510"/>
          </a:xfrm>
          <a:prstGeom prst="rect">
            <a:avLst/>
          </a:prstGeom>
        </p:spPr>
      </p:pic>
      <p:sp>
        <p:nvSpPr>
          <p:cNvPr id="7" name="Rounded Rectangle 6"/>
          <p:cNvSpPr/>
          <p:nvPr/>
        </p:nvSpPr>
        <p:spPr>
          <a:xfrm>
            <a:off x="5930265" y="2450465"/>
            <a:ext cx="764540" cy="2908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4" name="Rounded Rectangle 3"/>
          <p:cNvSpPr/>
          <p:nvPr/>
        </p:nvSpPr>
        <p:spPr>
          <a:xfrm>
            <a:off x="6609080" y="2618740"/>
            <a:ext cx="792480" cy="338455"/>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ounded Rectangle 4"/>
          <p:cNvSpPr/>
          <p:nvPr/>
        </p:nvSpPr>
        <p:spPr>
          <a:xfrm>
            <a:off x="8021320" y="2287270"/>
            <a:ext cx="792480" cy="45593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8" name="Rounded Rectangle 7"/>
          <p:cNvSpPr/>
          <p:nvPr/>
        </p:nvSpPr>
        <p:spPr>
          <a:xfrm>
            <a:off x="5816600" y="4420870"/>
            <a:ext cx="792480" cy="356870"/>
          </a:xfrm>
          <a:prstGeom prst="round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graphicFrame>
        <p:nvGraphicFramePr>
          <p:cNvPr id="9" name="Table 8"/>
          <p:cNvGraphicFramePr/>
          <p:nvPr>
            <p:custDataLst>
              <p:tags r:id="rId2"/>
            </p:custDataLst>
          </p:nvPr>
        </p:nvGraphicFramePr>
        <p:xfrm>
          <a:off x="562610" y="1623695"/>
          <a:ext cx="4206240" cy="3840480"/>
        </p:xfrm>
        <a:graphic>
          <a:graphicData uri="http://schemas.openxmlformats.org/drawingml/2006/table">
            <a:tbl>
              <a:tblPr/>
              <a:tblGrid>
                <a:gridCol w="1051560"/>
                <a:gridCol w="1051560"/>
                <a:gridCol w="1051560"/>
                <a:gridCol w="1051560"/>
              </a:tblGrid>
              <a:tr h="45720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Choice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The Language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Matches Philosophy</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Example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Quantitative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Numbers, Statistics, Graphs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500 online surveys measuring sales performance.</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Qualitative </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Words, Stories, Themes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15 in-depth interviews exploring employee anxiety.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776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Mixed Methods</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Both Numbers AND Words</a:t>
                      </a:r>
                      <a:endParaRPr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Pragmatism</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A survey to see </a:t>
                      </a:r>
                      <a:r>
                        <a:rPr sz="1100" i="1">
                          <a:solidFill>
                            <a:srgbClr val="1F1F1F"/>
                          </a:solidFill>
                          <a:latin typeface="Calibri Light" panose="020F0302020204030204" charset="0"/>
                          <a:ea typeface="Google Sans Text"/>
                          <a:cs typeface="Calibri Light" panose="020F0302020204030204" charset="0"/>
                        </a:rPr>
                        <a:t>how many</a:t>
                      </a:r>
                      <a:r>
                        <a:rPr sz="1100">
                          <a:solidFill>
                            <a:srgbClr val="1F1F1F"/>
                          </a:solidFill>
                          <a:latin typeface="Calibri Light" panose="020F0302020204030204" charset="0"/>
                          <a:ea typeface="Google Sans Text"/>
                          <a:cs typeface="Calibri Light" panose="020F0302020204030204" charset="0"/>
                        </a:rPr>
                        <a:t> quit, plus interviews to ask </a:t>
                      </a:r>
                      <a:r>
                        <a:rPr sz="1100" i="1">
                          <a:solidFill>
                            <a:srgbClr val="1F1F1F"/>
                          </a:solidFill>
                          <a:latin typeface="Calibri Light" panose="020F0302020204030204" charset="0"/>
                          <a:ea typeface="Google Sans Text"/>
                          <a:cs typeface="Calibri Light" panose="020F0302020204030204" charset="0"/>
                        </a:rPr>
                        <a:t>why</a:t>
                      </a:r>
                      <a:r>
                        <a:rPr sz="1100">
                          <a:solidFill>
                            <a:srgbClr val="1F1F1F"/>
                          </a:solidFill>
                          <a:latin typeface="Calibri Light" panose="020F0302020204030204" charset="0"/>
                          <a:ea typeface="Google Sans Text"/>
                          <a:cs typeface="Calibri Light" panose="020F0302020204030204" charset="0"/>
                        </a:rPr>
                        <a:t>.</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graphicFrame>
        <p:nvGraphicFramePr>
          <p:cNvPr id="5" name="Content Placeholder 4"/>
          <p:cNvGraphicFramePr/>
          <p:nvPr>
            <p:ph sz="half" idx="1"/>
            <p:custDataLst>
              <p:tags r:id="rId1"/>
            </p:custDataLst>
          </p:nvPr>
        </p:nvGraphicFramePr>
        <p:xfrm>
          <a:off x="890905" y="115570"/>
          <a:ext cx="7299960" cy="4578350"/>
        </p:xfrm>
        <a:graphic>
          <a:graphicData uri="http://schemas.openxmlformats.org/drawingml/2006/table">
            <a:tbl>
              <a:tblPr/>
              <a:tblGrid>
                <a:gridCol w="1824990"/>
                <a:gridCol w="1824990"/>
                <a:gridCol w="1824990"/>
                <a:gridCol w="1824990"/>
              </a:tblGrid>
              <a:tr h="450850">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Feature</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Quantitative (Quanti)</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Qualitative (Quali)</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400" b="1">
                          <a:solidFill>
                            <a:srgbClr val="1F1F1F"/>
                          </a:solidFill>
                          <a:latin typeface="Calibri Light" panose="020F0302020204030204" charset="0"/>
                          <a:ea typeface="Google Sans Text"/>
                          <a:cs typeface="Calibri Light" panose="020F0302020204030204" charset="0"/>
                        </a:rPr>
                        <a:t>Mixed Methods</a:t>
                      </a:r>
                      <a:endParaRPr sz="14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615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What does it ask?</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"How many? How much? How often?"</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"Why? How does it feel? What is the experience?"</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i="1">
                          <a:solidFill>
                            <a:srgbClr val="1F1F1F"/>
                          </a:solidFill>
                          <a:latin typeface="Calibri Light" panose="020F0302020204030204" charset="0"/>
                          <a:ea typeface="Google Sans Text"/>
                          <a:cs typeface="Calibri Light" panose="020F0302020204030204" charset="0"/>
                        </a:rPr>
                        <a:t>"How many are affected, AND why do they feel that way?"</a:t>
                      </a:r>
                      <a:endParaRPr sz="11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1188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What does it produce?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Hard numbers, graphs, statistics.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Transcripts, quotes, themes, narratives.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Integrated data (Numbers explained by human stories).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123315">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Sample Size</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Large (e.g., 300+ survey responses).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Small (e.g., 10-15 deep interviews).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Both (e.g., a large survey phase followed by a small interview phase).</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94615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Philosophy </a:t>
                      </a:r>
                      <a:r>
                        <a:rPr lang="en-US" sz="1100" b="1">
                          <a:solidFill>
                            <a:srgbClr val="1F1F1F"/>
                          </a:solidFill>
                          <a:latin typeface="Calibri Light" panose="020F0302020204030204" charset="0"/>
                          <a:ea typeface="Google Sans Text"/>
                          <a:cs typeface="Calibri Light" panose="020F0302020204030204" charset="0"/>
                        </a:rPr>
                        <a:t>Foundation</a:t>
                      </a:r>
                      <a:endParaRPr lang="en-US"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Positivist</a:t>
                      </a:r>
                      <a:r>
                        <a:rPr sz="1100">
                          <a:solidFill>
                            <a:srgbClr val="1F1F1F"/>
                          </a:solidFill>
                          <a:latin typeface="Calibri Light" panose="020F0302020204030204" charset="0"/>
                          <a:ea typeface="Google Sans Text"/>
                          <a:cs typeface="Calibri Light" panose="020F0302020204030204" charset="0"/>
                        </a:rPr>
                        <a:t> (Objective reality).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Interpretivist</a:t>
                      </a:r>
                      <a:r>
                        <a:rPr sz="1100">
                          <a:solidFill>
                            <a:srgbClr val="1F1F1F"/>
                          </a:solidFill>
                          <a:latin typeface="Calibri Light" panose="020F0302020204030204" charset="0"/>
                          <a:ea typeface="Google Sans Text"/>
                          <a:cs typeface="Calibri Light" panose="020F0302020204030204" charset="0"/>
                        </a:rPr>
                        <a:t> (Subjective reality).</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Pragmatist</a:t>
                      </a:r>
                      <a:r>
                        <a:rPr sz="1100">
                          <a:solidFill>
                            <a:srgbClr val="1F1F1F"/>
                          </a:solidFill>
                          <a:latin typeface="Calibri Light" panose="020F0302020204030204" charset="0"/>
                          <a:ea typeface="Google Sans Text"/>
                          <a:cs typeface="Calibri Light" panose="020F0302020204030204" charset="0"/>
                        </a:rPr>
                        <a:t> (Solving the problem using whatever works).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graphicFrame>
        <p:nvGraphicFramePr>
          <p:cNvPr id="12" name="Content Placeholder 11"/>
          <p:cNvGraphicFramePr/>
          <p:nvPr>
            <p:ph sz="half" idx="2"/>
            <p:custDataLst>
              <p:tags r:id="rId2"/>
            </p:custDataLst>
          </p:nvPr>
        </p:nvGraphicFramePr>
        <p:xfrm>
          <a:off x="890905" y="4723130"/>
          <a:ext cx="7298690" cy="979170"/>
        </p:xfrm>
        <a:graphic>
          <a:graphicData uri="http://schemas.openxmlformats.org/drawingml/2006/table">
            <a:tbl>
              <a:tblPr/>
              <a:tblGrid>
                <a:gridCol w="1831975"/>
                <a:gridCol w="1831975"/>
                <a:gridCol w="1822450"/>
                <a:gridCol w="1812290"/>
              </a:tblGrid>
              <a:tr h="979170">
                <a:tc>
                  <a:txBody>
                    <a:bodyPr/>
                    <a:p>
                      <a:pPr marL="0" indent="0">
                        <a:spcBef>
                          <a:spcPct val="0"/>
                        </a:spcBef>
                        <a:spcAft>
                          <a:spcPct val="0"/>
                        </a:spcAft>
                      </a:pPr>
                      <a:r>
                        <a:rPr sz="1100" b="1">
                          <a:solidFill>
                            <a:srgbClr val="1F1F1F"/>
                          </a:solidFill>
                          <a:latin typeface="Calibri Light" panose="020F0302020204030204" charset="0"/>
                          <a:ea typeface="Google Sans Text"/>
                          <a:cs typeface="Calibri Light" panose="020F0302020204030204" charset="0"/>
                        </a:rPr>
                        <a:t>The Analogy</a:t>
                      </a:r>
                      <a:endParaRPr sz="11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Taking a photograph</a:t>
                      </a:r>
                      <a:r>
                        <a:rPr lang="en-US" sz="1100">
                          <a:solidFill>
                            <a:srgbClr val="FF0000"/>
                          </a:solidFill>
                          <a:latin typeface="Calibri Light" panose="020F0302020204030204" charset="0"/>
                          <a:ea typeface="Google Sans Text"/>
                          <a:cs typeface="Calibri Light" panose="020F0302020204030204" charset="0"/>
                        </a:rPr>
                        <a:t> (brief and superficial description by numbers)</a:t>
                      </a:r>
                      <a:endParaRPr lang="en-US"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FF0000"/>
                          </a:solidFill>
                          <a:latin typeface="Calibri Light" panose="020F0302020204030204" charset="0"/>
                          <a:ea typeface="Google Sans Text"/>
                          <a:cs typeface="Calibri Light" panose="020F0302020204030204" charset="0"/>
                        </a:rPr>
                        <a:t>Painting a portrait</a:t>
                      </a:r>
                      <a:r>
                        <a:rPr lang="en-US" sz="1100">
                          <a:solidFill>
                            <a:srgbClr val="FF0000"/>
                          </a:solidFill>
                          <a:latin typeface="Calibri Light" panose="020F0302020204030204" charset="0"/>
                          <a:ea typeface="Google Sans Text"/>
                          <a:cs typeface="Calibri Light" panose="020F0302020204030204" charset="0"/>
                        </a:rPr>
                        <a:t> ( deep exploration of the experiences)</a:t>
                      </a:r>
                      <a:endParaRPr lang="en-US" sz="1100">
                        <a:solidFill>
                          <a:srgbClr val="FF0000"/>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100">
                          <a:solidFill>
                            <a:srgbClr val="1F1F1F"/>
                          </a:solidFill>
                          <a:latin typeface="Calibri Light" panose="020F0302020204030204" charset="0"/>
                          <a:ea typeface="Google Sans Text"/>
                          <a:cs typeface="Calibri Light" panose="020F0302020204030204" charset="0"/>
                        </a:rPr>
                        <a:t>Making a</a:t>
                      </a:r>
                      <a:r>
                        <a:rPr sz="1100">
                          <a:solidFill>
                            <a:srgbClr val="FF0000"/>
                          </a:solidFill>
                          <a:latin typeface="Calibri Light" panose="020F0302020204030204" charset="0"/>
                          <a:ea typeface="Google Sans Text"/>
                          <a:cs typeface="Calibri Light" panose="020F0302020204030204" charset="0"/>
                        </a:rPr>
                        <a:t> documentary film</a:t>
                      </a:r>
                      <a:r>
                        <a:rPr sz="1100">
                          <a:solidFill>
                            <a:srgbClr val="1F1F1F"/>
                          </a:solidFill>
                          <a:latin typeface="Calibri Light" panose="020F0302020204030204" charset="0"/>
                          <a:ea typeface="Google Sans Text"/>
                          <a:cs typeface="Calibri Light" panose="020F0302020204030204" charset="0"/>
                        </a:rPr>
                        <a:t> (combining wide data shots with intimate interviews).</a:t>
                      </a:r>
                      <a:endParaRPr sz="1100">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Quiz</a:t>
            </a:r>
            <a:endParaRPr lang="en-US" b="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224280"/>
            <a:ext cx="7760970" cy="4364990"/>
          </a:xfrm>
        </p:spPr>
        <p:txBody>
          <a:bodyPr>
            <a:normAutofit fontScale="90000"/>
          </a:bodyPr>
          <a:p>
            <a:pPr marL="0" indent="0">
              <a:buNone/>
            </a:pPr>
            <a:r>
              <a:rPr lang="en-US" altLang="en-US">
                <a:latin typeface="Calibri Light" panose="020F0302020204030204" charset="0"/>
                <a:cs typeface="Calibri Light" panose="020F0302020204030204" charset="0"/>
              </a:rPr>
              <a:t>1. A researcher is designing a study and writes down the following main question: "How many employees log in late on Mondays, and how much does this cost the company in lost revenue?" Based on the language of this question, which methodological choice is the researcher making?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Qualitative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Quantitative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Mixed Methods Research</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Action Research</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457200" y="1600200"/>
            <a:ext cx="8235950" cy="3989070"/>
          </a:xfrm>
        </p:spPr>
        <p:txBody>
          <a:bodyPr>
            <a:normAutofit fontScale="80000"/>
          </a:bodyPr>
          <a:p>
            <a:r>
              <a:rPr lang="en-US">
                <a:latin typeface="Calibri Light" panose="020F0302020204030204" charset="0"/>
                <a:cs typeface="Calibri Light" panose="020F0302020204030204" charset="0"/>
              </a:rPr>
              <a:t>2. </a:t>
            </a:r>
            <a:r>
              <a:rPr lang="en-US" altLang="en-US">
                <a:latin typeface="Calibri Light" panose="020F0302020204030204" charset="0"/>
                <a:cs typeface="Calibri Light" panose="020F0302020204030204" charset="0"/>
              </a:rPr>
              <a:t>A university wants to evaluate a new teaching software. First, they send out a survey to all 5,000 students to find out the percentage of students who find the software difficult to use. Then, they invite 10 students who gave it a low score to a focus group to understand exactly why they found it frustrating and how it made them feel. Which methodological choice is the university using?</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A) Mono-method Qualitative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B) Mono-method Quantitative</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C) Mixed Methods</a:t>
            </a:r>
            <a:endParaRPr lang="en-US" altLang="en-US">
              <a:latin typeface="Calibri Light" panose="020F0302020204030204" charset="0"/>
              <a:cs typeface="Calibri Light" panose="020F0302020204030204" charset="0"/>
            </a:endParaRPr>
          </a:p>
          <a:p>
            <a:endParaRPr lang="en-US" altLang="en-US">
              <a:latin typeface="Calibri Light" panose="020F0302020204030204" charset="0"/>
              <a:cs typeface="Calibri Light" panose="020F0302020204030204" charset="0"/>
            </a:endParaRPr>
          </a:p>
          <a:p>
            <a:r>
              <a:rPr lang="en-US" altLang="en-US">
                <a:latin typeface="Calibri Light" panose="020F0302020204030204" charset="0"/>
                <a:cs typeface="Calibri Light" panose="020F0302020204030204" charset="0"/>
              </a:rPr>
              <a:t>D) Pure Positivism</a:t>
            </a:r>
            <a:endParaRPr lang="en-US" altLang="en-US">
              <a:latin typeface="Calibri Light" panose="020F0302020204030204" charset="0"/>
              <a:cs typeface="Calibri Light" panose="020F0302020204030204" charset="0"/>
            </a:endParaRP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endParaRPr lang="en-US"/>
          </a:p>
        </p:txBody>
      </p:sp>
      <p:sp>
        <p:nvSpPr>
          <p:cNvPr id="3" name="Content Placeholder 2"/>
          <p:cNvSpPr>
            <a:spLocks noGrp="1"/>
          </p:cNvSpPr>
          <p:nvPr>
            <p:ph sz="half" idx="1"/>
          </p:nvPr>
        </p:nvSpPr>
        <p:spPr>
          <a:xfrm>
            <a:off x="341630" y="405130"/>
            <a:ext cx="8228965" cy="5340350"/>
          </a:xfrm>
        </p:spPr>
        <p:txBody>
          <a:bodyPr>
            <a:noAutofit/>
          </a:bodyPr>
          <a:p>
            <a:r>
              <a:rPr lang="en-US" sz="1500">
                <a:latin typeface="Calibri Light" panose="020F0302020204030204" charset="0"/>
                <a:cs typeface="Calibri Light" panose="020F0302020204030204" charset="0"/>
              </a:rPr>
              <a:t>3. </a:t>
            </a:r>
            <a:r>
              <a:rPr lang="en-US" altLang="en-US" sz="1500">
                <a:latin typeface="Calibri Light" panose="020F0302020204030204" charset="0"/>
                <a:cs typeface="Calibri Light" panose="020F0302020204030204" charset="0"/>
              </a:rPr>
              <a:t>James is writing his Research Proposal. His primary Research Objective is: "To explore the deep, emotional impacts of redundancy on middle managers and understand how they rebuild their professional identities." James submits the following plan to the Examiner (The Judge):</a:t>
            </a:r>
            <a:endParaRPr lang="en-US" altLang="en-US" sz="1500">
              <a:latin typeface="Calibri Light" panose="020F0302020204030204" charset="0"/>
              <a:cs typeface="Calibri Light" panose="020F0302020204030204" charset="0"/>
            </a:endParaRPr>
          </a:p>
          <a:p>
            <a:pPr marL="0" indent="0">
              <a:buNone/>
            </a:pP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Philosophy: Interpretivism (Subjective reality).</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Approach: Inductive (Building theory).</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Methodological Choice: Mono-method Quantitative.</a:t>
            </a:r>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Data Collection Tool: A structured online questionnaire asking 500 managers to rate their sadness on a scale of 1 to 5.</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b="1">
                <a:latin typeface="Calibri Light" panose="020F0302020204030204" charset="0"/>
                <a:cs typeface="Calibri Light" panose="020F0302020204030204" charset="0"/>
              </a:rPr>
              <a:t>The Judge immediately rejects James's proposal. Why?</a:t>
            </a:r>
            <a:endParaRPr lang="en-US" altLang="en-US" sz="1500" b="1">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A) Because 500 managers is too small of a sample size to be statistically significant.</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B) Because an Interpretivist philosophy must always use a Deductive approach to test theories.</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C) Because his Quantitative tool (a 1-to-5 survey) cannot capture the deep, emotional human stories promised by his Qualitative objective and Interpretivist philosophy.</a:t>
            </a:r>
            <a:endParaRPr lang="en-US" altLang="en-US" sz="1500">
              <a:latin typeface="Calibri Light" panose="020F0302020204030204" charset="0"/>
              <a:cs typeface="Calibri Light" panose="020F0302020204030204" charset="0"/>
            </a:endParaRPr>
          </a:p>
          <a:p>
            <a:endParaRPr lang="en-US" altLang="en-US" sz="1500">
              <a:latin typeface="Calibri Light" panose="020F0302020204030204" charset="0"/>
              <a:cs typeface="Calibri Light" panose="020F0302020204030204" charset="0"/>
            </a:endParaRPr>
          </a:p>
          <a:p>
            <a:r>
              <a:rPr lang="en-US" altLang="en-US" sz="1500">
                <a:latin typeface="Calibri Light" panose="020F0302020204030204" charset="0"/>
                <a:cs typeface="Calibri Light" panose="020F0302020204030204" charset="0"/>
              </a:rPr>
              <a:t>D) Because he did not use Mixed Methods to make the research look more professional.</a:t>
            </a:r>
            <a:endParaRPr lang="en-US" altLang="en-US" sz="1500">
              <a:latin typeface="Calibri Light" panose="020F0302020204030204" charset="0"/>
              <a:cs typeface="Calibri Light" panose="020F0302020204030204" charset="0"/>
            </a:endParaRP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a:latin typeface="Calibri Light" panose="020F0302020204030204" charset="0"/>
                <a:cs typeface="Calibri Light" panose="020F0302020204030204" charset="0"/>
              </a:rPr>
              <a:t>Recap: The Contents of Week 3</a:t>
            </a:r>
            <a:endParaRPr lang="en-US" b="1">
              <a:latin typeface="Calibri Light" panose="020F0302020204030204" charset="0"/>
              <a:cs typeface="Calibri Light" panose="020F0302020204030204" charset="0"/>
            </a:endParaRPr>
          </a:p>
        </p:txBody>
      </p:sp>
      <p:sp>
        <p:nvSpPr>
          <p:cNvPr id="3" name="Content Placeholder 2"/>
          <p:cNvSpPr>
            <a:spLocks noGrp="1"/>
          </p:cNvSpPr>
          <p:nvPr>
            <p:ph idx="1"/>
          </p:nvPr>
        </p:nvSpPr>
        <p:spPr/>
        <p:txBody>
          <a:bodyPr/>
          <a:p>
            <a:pPr marL="0" indent="0">
              <a:buNone/>
            </a:pPr>
            <a:endParaRPr lang="en-US" altLang="en-US" i="1">
              <a:solidFill>
                <a:srgbClr val="C00000"/>
              </a:solidFill>
              <a:latin typeface="Calibri Light" panose="020F0302020204030204" charset="0"/>
              <a:cs typeface="Calibri Light" panose="020F0302020204030204" charset="0"/>
            </a:endParaRPr>
          </a:p>
          <a:p>
            <a:r>
              <a:rPr lang="en-US">
                <a:latin typeface="Calibri Light" panose="020F0302020204030204" charset="0"/>
                <a:cs typeface="Calibri Light" panose="020F0302020204030204" charset="0"/>
              </a:rPr>
              <a:t>Topic 1: The Research Methodology (1)</a:t>
            </a:r>
            <a:r>
              <a:rPr lang="zh-CN" altLang="en-US">
                <a:latin typeface="Calibri Light" panose="020F0302020204030204" charset="0"/>
                <a:ea typeface="SimSun" panose="02010600030101010101" pitchFamily="2" charset="-122"/>
                <a:cs typeface="Calibri Light" panose="020F0302020204030204" charset="0"/>
              </a:rPr>
              <a:t>：</a:t>
            </a:r>
            <a:endParaRPr lang="en-US">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Philosophy: </a:t>
            </a:r>
            <a:r>
              <a:rPr lang="en-US" sz="2000" i="1">
                <a:solidFill>
                  <a:srgbClr val="C00000"/>
                </a:solidFill>
                <a:latin typeface="Calibri Light" panose="020F0302020204030204" charset="0"/>
                <a:cs typeface="Calibri Light" panose="020F0302020204030204" charset="0"/>
              </a:rPr>
              <a:t>Ontology, Epistemology &amp; Axiology</a:t>
            </a:r>
            <a:endParaRPr lang="en-US" sz="2000" i="1">
              <a:solidFill>
                <a:srgbClr val="C00000"/>
              </a:solidFill>
              <a:latin typeface="Calibri Light" panose="020F0302020204030204" charset="0"/>
              <a:cs typeface="Calibri Light" panose="020F0302020204030204" charset="0"/>
            </a:endParaRPr>
          </a:p>
          <a:p>
            <a:r>
              <a:rPr lang="en-US" sz="2000" i="1">
                <a:latin typeface="Calibri Light" panose="020F0302020204030204" charset="0"/>
                <a:cs typeface="Calibri Light" panose="020F0302020204030204" charset="0"/>
              </a:rPr>
              <a:t>The Research Approach :  </a:t>
            </a:r>
            <a:r>
              <a:rPr lang="en-US" sz="2000" i="1">
                <a:solidFill>
                  <a:srgbClr val="C00000"/>
                </a:solidFill>
                <a:latin typeface="Calibri Light" panose="020F0302020204030204" charset="0"/>
                <a:cs typeface="Calibri Light" panose="020F0302020204030204" charset="0"/>
              </a:rPr>
              <a:t>Inductive, Deductive &amp; Abuductive Approach</a:t>
            </a:r>
            <a:endParaRPr lang="en-US" sz="2000" i="1">
              <a:solidFill>
                <a:srgbClr val="C00000"/>
              </a:solidFill>
              <a:latin typeface="Calibri Light" panose="020F0302020204030204" charset="0"/>
              <a:cs typeface="Calibri Light" panose="020F0302020204030204" charset="0"/>
            </a:endParaRP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a:latin typeface="Calibri Light" panose="020F0302020204030204" charset="0"/>
                <a:cs typeface="Calibri Light" panose="020F0302020204030204" charset="0"/>
              </a:rPr>
              <a:t>Next Week: Research Methodology (2) </a:t>
            </a:r>
            <a:endParaRPr lang="en-US">
              <a:latin typeface="Calibri Light" panose="020F0302020204030204" charset="0"/>
              <a:cs typeface="Calibri Light" panose="020F0302020204030204" charset="0"/>
            </a:endParaRPr>
          </a:p>
        </p:txBody>
      </p:sp>
      <p:pic>
        <p:nvPicPr>
          <p:cNvPr id="10" name="Content Placeholder 9"/>
          <p:cNvPicPr>
            <a:picLocks noChangeAspect="1"/>
          </p:cNvPicPr>
          <p:nvPr>
            <p:ph idx="1"/>
          </p:nvPr>
        </p:nvPicPr>
        <p:blipFill>
          <a:blip r:embed="rId1"/>
          <a:stretch>
            <a:fillRect/>
          </a:stretch>
        </p:blipFill>
        <p:spPr>
          <a:xfrm>
            <a:off x="948055" y="1450975"/>
            <a:ext cx="6487795" cy="4066540"/>
          </a:xfrm>
          <a:prstGeom prst="rect">
            <a:avLst/>
          </a:prstGeom>
        </p:spPr>
      </p:pic>
      <p:sp>
        <p:nvSpPr>
          <p:cNvPr id="4" name="Rectangles 3"/>
          <p:cNvSpPr/>
          <p:nvPr/>
        </p:nvSpPr>
        <p:spPr>
          <a:xfrm>
            <a:off x="5867400" y="20574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5" name="Rectangles 4"/>
          <p:cNvSpPr/>
          <p:nvPr/>
        </p:nvSpPr>
        <p:spPr>
          <a:xfrm>
            <a:off x="6553200" y="35814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
        <p:nvSpPr>
          <p:cNvPr id="6" name="Rectangles 5"/>
          <p:cNvSpPr/>
          <p:nvPr/>
        </p:nvSpPr>
        <p:spPr>
          <a:xfrm>
            <a:off x="6324600" y="4648200"/>
            <a:ext cx="990600" cy="381000"/>
          </a:xfrm>
          <a:prstGeom prst="rect">
            <a:avLst/>
          </a:prstGeom>
          <a:noFill/>
          <a:ln>
            <a:solidFill>
              <a:srgbClr val="C00000"/>
            </a:solidFill>
          </a:ln>
          <a:extLst>
            <a:ext uri="{909E8E84-426E-40DD-AFC4-6F175D3DCCD1}">
              <a14:hiddenFill xmlns:a14="http://schemas.microsoft.com/office/drawing/2010/main">
                <a:solidFill>
                  <a:schemeClr val="accent1"/>
                </a:solidFill>
              </a14:hiddenFill>
            </a:ext>
          </a:extLst>
        </p:spPr>
        <p:style>
          <a:lnRef idx="2">
            <a:schemeClr val="accent1">
              <a:lumMod val="75000"/>
            </a:schemeClr>
          </a:lnRef>
          <a:fillRef idx="1">
            <a:schemeClr val="accent1"/>
          </a:fillRef>
          <a:effectRef idx="0">
            <a:srgbClr val="FFFFFF"/>
          </a:effectRef>
          <a:fontRef idx="minor">
            <a:schemeClr val="lt1"/>
          </a:fontRef>
        </p:style>
        <p:txBody>
          <a:bodyPr rtlCol="0" anchor="ctr"/>
          <a:p>
            <a:pPr algn="ctr"/>
            <a:endParaRPr lang="en-US"/>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vert="horz" lIns="91440" tIns="45720" rIns="91440" bIns="45720" rtlCol="0" anchor="ctr">
            <a:normAutofit/>
          </a:bodyPr>
          <a:lstStyle/>
          <a:p>
            <a:r>
              <a:rPr lang="en-US">
                <a:latin typeface="Calibri Light" panose="020F0302020204030204" charset="0"/>
                <a:cs typeface="Calibri Light" panose="020F0302020204030204" charset="0"/>
              </a:rPr>
              <a:t>Any Questions? </a:t>
            </a:r>
            <a:endParaRPr lang="en-US">
              <a:latin typeface="Calibri Light" panose="020F0302020204030204" charset="0"/>
              <a:cs typeface="Calibri Light" panose="020F0302020204030204" charset="0"/>
            </a:endParaRPr>
          </a:p>
        </p:txBody>
      </p:sp>
      <p:pic>
        <p:nvPicPr>
          <p:cNvPr id="13" name="Picture 12" descr="Glasses on top of a book"/>
          <p:cNvPicPr>
            <a:picLocks noChangeAspect="1"/>
          </p:cNvPicPr>
          <p:nvPr/>
        </p:nvPicPr>
        <p:blipFill rotWithShape="1">
          <a:blip r:embed="rId1"/>
          <a:srcRect l="4143" r="28784"/>
          <a:stretch>
            <a:fillRect/>
          </a:stretch>
        </p:blipFill>
        <p:spPr>
          <a:xfrm>
            <a:off x="2709545" y="1600201"/>
            <a:ext cx="4038600" cy="3989040"/>
          </a:xfrm>
          <a:prstGeom prst="rect">
            <a:avLst/>
          </a:prstGeom>
          <a:noFill/>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2" name="Title 1"/>
          <p:cNvSpPr>
            <a:spLocks noGrp="1"/>
          </p:cNvSpPr>
          <p:nvPr>
            <p:ph type="title"/>
          </p:nvPr>
        </p:nvSpPr>
        <p:spPr/>
        <p:txBody>
          <a:bodyPr/>
          <a:p>
            <a:r>
              <a:rPr lang="en-US" b="1" i="1">
                <a:latin typeface="Calibri Light" panose="020F0302020204030204" charset="0"/>
                <a:cs typeface="Calibri Light" panose="020F0302020204030204" charset="0"/>
              </a:rPr>
              <a:t>Many Thanks </a:t>
            </a:r>
            <a:endParaRPr lang="en-US" b="1" i="1">
              <a:latin typeface="Calibri Light" panose="020F0302020204030204" charset="0"/>
              <a:cs typeface="Calibri Light" panose="020F0302020204030204" charset="0"/>
            </a:endParaRPr>
          </a:p>
        </p:txBody>
      </p:sp>
      <p:sp>
        <p:nvSpPr>
          <p:cNvPr id="3" name="Content Placeholder 2"/>
          <p:cNvSpPr>
            <a:spLocks noGrp="1"/>
          </p:cNvSpPr>
          <p:nvPr>
            <p:ph sz="half" idx="1"/>
          </p:nvPr>
        </p:nvSpPr>
        <p:spPr>
          <a:xfrm>
            <a:off x="457200" y="1600200"/>
            <a:ext cx="8229600" cy="3989070"/>
          </a:xfrm>
        </p:spPr>
        <p:txBody>
          <a:bodyPr/>
          <a:p>
            <a:r>
              <a:rPr lang="en-US">
                <a:latin typeface="Calibri Light" panose="020F0302020204030204" charset="0"/>
                <a:cs typeface="Calibri Light" panose="020F0302020204030204" charset="0"/>
              </a:rPr>
              <a:t>Email:</a:t>
            </a:r>
            <a:r>
              <a:rPr lang="en-US" i="1">
                <a:latin typeface="Calibri Light" panose="020F0302020204030204" charset="0"/>
                <a:cs typeface="Calibri Light" panose="020F0302020204030204" charset="0"/>
              </a:rPr>
              <a:t> l.zhang@uwtsd.ac.uk</a:t>
            </a:r>
            <a:endParaRPr lang="en-US" i="1">
              <a:latin typeface="Calibri Light" panose="020F0302020204030204" charset="0"/>
              <a:cs typeface="Calibri Light" panose="020F0302020204030204" charset="0"/>
            </a:endParaRP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p:sp>
        <p:nvSpPr>
          <p:cNvPr id="6" name="Title 5"/>
          <p:cNvSpPr>
            <a:spLocks noGrp="1"/>
          </p:cNvSpPr>
          <p:nvPr>
            <p:ph type="title"/>
          </p:nvPr>
        </p:nvSpPr>
        <p:spPr>
          <a:xfrm>
            <a:off x="457200" y="-152400"/>
            <a:ext cx="8229600" cy="1308100"/>
          </a:xfrm>
        </p:spPr>
        <p:txBody>
          <a:bodyPr/>
          <a:p>
            <a:r>
              <a:rPr lang="en-US" b="1">
                <a:latin typeface="Calibri Light" panose="020F0302020204030204" charset="0"/>
                <a:cs typeface="Calibri Light" panose="020F0302020204030204" charset="0"/>
              </a:rPr>
              <a:t>The Golden Rule</a:t>
            </a:r>
            <a:endParaRPr lang="en-US" b="1">
              <a:latin typeface="Calibri Light" panose="020F0302020204030204" charset="0"/>
              <a:cs typeface="Calibri Light" panose="020F0302020204030204" charset="0"/>
            </a:endParaRPr>
          </a:p>
        </p:txBody>
      </p:sp>
      <p:sp>
        <p:nvSpPr>
          <p:cNvPr id="7" name="Content Placeholder 6"/>
          <p:cNvSpPr>
            <a:spLocks noGrp="1"/>
          </p:cNvSpPr>
          <p:nvPr>
            <p:ph idx="13"/>
          </p:nvPr>
        </p:nvSpPr>
        <p:spPr/>
        <p:txBody>
          <a:bodyPr/>
          <a:p>
            <a:endParaRPr lang="en-US"/>
          </a:p>
        </p:txBody>
      </p:sp>
      <p:graphicFrame>
        <p:nvGraphicFramePr>
          <p:cNvPr id="5" name="Content Placeholder 4"/>
          <p:cNvGraphicFramePr/>
          <p:nvPr>
            <p:ph idx="1"/>
            <p:custDataLst>
              <p:tags r:id="rId1"/>
            </p:custDataLst>
          </p:nvPr>
        </p:nvGraphicFramePr>
        <p:xfrm>
          <a:off x="415290" y="721995"/>
          <a:ext cx="8463915" cy="4999990"/>
        </p:xfrm>
        <a:graphic>
          <a:graphicData uri="http://schemas.openxmlformats.org/drawingml/2006/table">
            <a:tbl>
              <a:tblPr/>
              <a:tblGrid>
                <a:gridCol w="2821305"/>
                <a:gridCol w="2821305"/>
                <a:gridCol w="2821305"/>
              </a:tblGrid>
              <a:tr h="45656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If your Objective starts with...</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You are asking for...</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Your Philosophy MUST be...</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TEST..."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MEASURE..."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ANALYSE the impact of X on Y..."</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t>
                      </a:r>
                      <a:r>
                        <a:rPr sz="1600" b="1">
                          <a:solidFill>
                            <a:srgbClr val="1F1F1F"/>
                          </a:solidFill>
                          <a:latin typeface="Calibri Light" panose="020F0302020204030204" charset="0"/>
                          <a:ea typeface="Google Sans Text"/>
                          <a:cs typeface="Calibri Light" panose="020F0302020204030204" charset="0"/>
                        </a:rPr>
                        <a:t>Facts &amp; Numbers</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baking a cake.)</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Positivism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Scientist)</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EXPLORE..."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UNDERSTAND..."</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DESCRIBE the experience of..."</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t>
                      </a:r>
                      <a:r>
                        <a:rPr sz="1600" b="1">
                          <a:solidFill>
                            <a:srgbClr val="1F1F1F"/>
                          </a:solidFill>
                          <a:latin typeface="Calibri Light" panose="020F0302020204030204" charset="0"/>
                          <a:ea typeface="Google Sans Text"/>
                          <a:cs typeface="Calibri Light" panose="020F0302020204030204" charset="0"/>
                        </a:rPr>
                        <a:t>Meanings &amp; Stories</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making soup.)</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a:t>
                      </a:r>
                      <a:r>
                        <a:rPr sz="1600" b="1">
                          <a:solidFill>
                            <a:srgbClr val="1F1F1F"/>
                          </a:solidFill>
                          <a:latin typeface="Calibri Light" panose="020F0302020204030204" charset="0"/>
                          <a:ea typeface="Google Sans Text"/>
                          <a:cs typeface="Calibri Light" panose="020F0302020204030204" charset="0"/>
                        </a:rPr>
                        <a:t>Interpretivism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Explorer)</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r h="1514475">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SOLVE..."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IMPROVE..."</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"To DEVELOP a solution for..."</a:t>
                      </a:r>
                      <a:endParaRPr sz="1600" b="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a:solidFill>
                            <a:srgbClr val="1F1F1F"/>
                          </a:solidFill>
                          <a:latin typeface="Calibri Light" panose="020F0302020204030204" charset="0"/>
                          <a:ea typeface="Google Sans Text"/>
                          <a:cs typeface="Calibri Light" panose="020F0302020204030204" charset="0"/>
                        </a:rPr>
                        <a:t>You want a </a:t>
                      </a:r>
                      <a:r>
                        <a:rPr sz="1600" b="1">
                          <a:solidFill>
                            <a:srgbClr val="1F1F1F"/>
                          </a:solidFill>
                          <a:latin typeface="Calibri Light" panose="020F0302020204030204" charset="0"/>
                          <a:ea typeface="Google Sans Text"/>
                          <a:cs typeface="Calibri Light" panose="020F0302020204030204" charset="0"/>
                        </a:rPr>
                        <a:t>Solution</a:t>
                      </a:r>
                      <a:r>
                        <a:rPr sz="1600">
                          <a:solidFill>
                            <a:srgbClr val="1F1F1F"/>
                          </a:solidFill>
                          <a:latin typeface="Calibri Light" panose="020F0302020204030204" charset="0"/>
                          <a:ea typeface="Google Sans Text"/>
                          <a:cs typeface="Calibri Light" panose="020F0302020204030204" charset="0"/>
                        </a:rPr>
                        <a:t>.</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(You are fixing a meal.)</a:t>
                      </a:r>
                      <a:endParaRPr sz="1600"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c>
                  <a:txBody>
                    <a:bodyPr/>
                    <a:p>
                      <a:pPr marL="0" indent="0">
                        <a:spcBef>
                          <a:spcPct val="0"/>
                        </a:spcBef>
                        <a:spcAft>
                          <a:spcPct val="0"/>
                        </a:spcAft>
                      </a:pPr>
                      <a:r>
                        <a:rPr sz="1600" b="1">
                          <a:solidFill>
                            <a:srgbClr val="1F1F1F"/>
                          </a:solidFill>
                          <a:latin typeface="Calibri Light" panose="020F0302020204030204" charset="0"/>
                          <a:ea typeface="Google Sans Text"/>
                          <a:cs typeface="Calibri Light" panose="020F0302020204030204" charset="0"/>
                        </a:rPr>
                        <a:t>Pragmatism</a:t>
                      </a:r>
                      <a:br>
                        <a:rPr sz="1600">
                          <a:solidFill>
                            <a:srgbClr val="1F1F1F"/>
                          </a:solidFill>
                          <a:latin typeface="Calibri Light" panose="020F0302020204030204" charset="0"/>
                          <a:ea typeface="Google Sans Text"/>
                          <a:cs typeface="Calibri Light" panose="020F0302020204030204" charset="0"/>
                        </a:rPr>
                      </a:br>
                      <a:endParaRPr sz="1600">
                        <a:solidFill>
                          <a:srgbClr val="1F1F1F"/>
                        </a:solidFill>
                        <a:latin typeface="Calibri Light" panose="020F0302020204030204" charset="0"/>
                        <a:ea typeface="Google Sans Text"/>
                        <a:cs typeface="Calibri Light" panose="020F0302020204030204" charset="0"/>
                      </a:endParaRPr>
                    </a:p>
                    <a:p>
                      <a:pPr marL="0" indent="0">
                        <a:spcBef>
                          <a:spcPct val="0"/>
                        </a:spcBef>
                        <a:spcAft>
                          <a:spcPct val="0"/>
                        </a:spcAft>
                      </a:pPr>
                      <a:r>
                        <a:rPr sz="1600" i="1">
                          <a:solidFill>
                            <a:srgbClr val="1F1F1F"/>
                          </a:solidFill>
                          <a:latin typeface="Calibri Light" panose="020F0302020204030204" charset="0"/>
                          <a:ea typeface="Google Sans Text"/>
                          <a:cs typeface="Calibri Light" panose="020F0302020204030204" charset="0"/>
                        </a:rPr>
                        <a:t>(The Chef)</a:t>
                      </a:r>
                      <a:endParaRPr sz="1600" b="1" i="1">
                        <a:solidFill>
                          <a:srgbClr val="1F1F1F"/>
                        </a:solidFill>
                        <a:latin typeface="Calibri Light" panose="020F0302020204030204" charset="0"/>
                        <a:ea typeface="Google Sans Text"/>
                        <a:cs typeface="Calibri Light" panose="020F0302020204030204" charset="0"/>
                      </a:endParaRPr>
                    </a:p>
                  </a:txBody>
                  <a:tcPr marL="91757" marR="91757" marT="61277" marB="61277" anchor="ctr" anchorCtr="0">
                    <a:lnL w="7620" cap="flat" cmpd="sng">
                      <a:solidFill>
                        <a:srgbClr val="000000"/>
                      </a:solidFill>
                      <a:prstDash val="solid"/>
                      <a:headEnd type="none" w="med" len="med"/>
                      <a:tailEnd type="none" w="med" len="med"/>
                    </a:lnL>
                    <a:lnR w="7620" cap="flat" cmpd="sng">
                      <a:solidFill>
                        <a:srgbClr val="000000"/>
                      </a:solidFill>
                      <a:prstDash val="solid"/>
                      <a:headEnd type="none" w="med" len="med"/>
                      <a:tailEnd type="none" w="med" len="med"/>
                    </a:lnR>
                    <a:lnT w="7620" cap="flat" cmpd="sng">
                      <a:solidFill>
                        <a:srgbClr val="000000"/>
                      </a:solidFill>
                      <a:prstDash val="solid"/>
                      <a:headEnd type="none" w="med" len="med"/>
                      <a:tailEnd type="none" w="med" len="med"/>
                    </a:lnT>
                    <a:lnB w="7620" cap="flat" cmpd="sng">
                      <a:solidFill>
                        <a:srgbClr val="000000"/>
                      </a:solidFill>
                      <a:prstDash val="solid"/>
                      <a:headEnd type="none" w="med" len="med"/>
                      <a:tailEnd type="none" w="med" len="med"/>
                    </a:lnB>
                    <a:noFill/>
                  </a:tcPr>
                </a:tc>
              </a:tr>
            </a:tbl>
          </a:graphicData>
        </a:graphic>
      </p:graphicFrame>
    </p:spTree>
  </p:cSld>
  <p:clrMapOvr>
    <a:masterClrMapping/>
  </p:clrMapOvr>
</p:sld>
</file>

<file path=ppt/tags/tag1.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2.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3.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4.xml><?xml version="1.0" encoding="utf-8"?>
<p:tagLst xmlns:p="http://schemas.openxmlformats.org/presentationml/2006/main">
  <p:tag name="KSO_WM_UNIT_HIGHLIGHT" val="0"/>
  <p:tag name="KSO_WM_UNIT_COMPATIBLE" val="0"/>
  <p:tag name="KSO_WM_UNIT_DIAGRAM_ISNUMVISUAL" val="0"/>
  <p:tag name="KSO_WM_UNIT_DIAGRAM_ISREFERUNIT" val="0"/>
  <p:tag name="KSO_WM_UNIT_ID" val="_1**"/>
  <p:tag name="KSO_WM_UNIT_LAYERLEVEL" val="1"/>
  <p:tag name="KSO_WM_TAG_VERSION" val="3.0"/>
  <p:tag name="KSO_WM_BEAUTIFY_FLAG" val="#wm#"/>
</p:tagLst>
</file>

<file path=ppt/tags/tag5.xml><?xml version="1.0" encoding="utf-8"?>
<p:tagLst xmlns:p="http://schemas.openxmlformats.org/presentationml/2006/main">
  <p:tag name="TABLE_ENDDRAG_ORIGIN_RECT" val="648*269"/>
  <p:tag name="TABLE_ENDDRAG_RECT" val="36*120*648*269"/>
</p:tagLst>
</file>

<file path=ppt/tags/tag6.xml><?xml version="1.0" encoding="utf-8"?>
<p:tagLst xmlns:p="http://schemas.openxmlformats.org/presentationml/2006/main">
  <p:tag name="TABLE_ENDDRAG_ORIGIN_RECT" val="648*307"/>
  <p:tag name="TABLE_ENDDRAG_RECT" val="36*168*648*307"/>
</p:tagLst>
</file>

<file path=ppt/tags/tag7.xml><?xml version="1.0" encoding="utf-8"?>
<p:tagLst xmlns:p="http://schemas.openxmlformats.org/presentationml/2006/main">
  <p:tag name="TABLE_ENDDRAG_ORIGIN_RECT" val="658*377"/>
  <p:tag name="TABLE_ENDDRAG_RECT" val="36*68*658*377"/>
</p:tagLst>
</file>

<file path=ppt/tags/tag8.xml><?xml version="1.0" encoding="utf-8"?>
<p:tagLst xmlns:p="http://schemas.openxmlformats.org/presentationml/2006/main">
  <p:tag name="TABLE_ENDDRAG_ORIGIN_RECT" val="648*430"/>
  <p:tag name="TABLE_ENDDRAG_RECT" val="36*18*648*430"/>
</p:tagLst>
</file>

<file path=ppt/tags/tag9.xml><?xml version="1.0" encoding="utf-8"?>
<p:tagLst xmlns:p="http://schemas.openxmlformats.org/presentationml/2006/main">
  <p:tag name="TABLE_ENDDRAG_ORIGIN_RECT" val="656*500"/>
  <p:tag name="TABLE_ENDDRAG_RECT" val="9*-25*656*500"/>
</p:tagLst>
</file>

<file path=ppt/tags/tag10.xml><?xml version="1.0" encoding="utf-8"?>
<p:tagLst xmlns:p="http://schemas.openxmlformats.org/presentationml/2006/main">
  <p:tag name="TABLE_ENDDRAG_ORIGIN_RECT" val="653*330"/>
  <p:tag name="TABLE_ENDDRAG_RECT" val="36*102*653*330"/>
</p:tagLst>
</file>

<file path=ppt/tags/tag11.xml><?xml version="1.0" encoding="utf-8"?>
<p:tagLst xmlns:p="http://schemas.openxmlformats.org/presentationml/2006/main">
  <p:tag name="TABLE_ENDDRAG_ORIGIN_RECT" val="331*163"/>
  <p:tag name="TABLE_ENDDRAG_RECT" val="50*184*331*163"/>
</p:tagLst>
</file>

<file path=ppt/tags/tag12.xml><?xml version="1.0" encoding="utf-8"?>
<p:tagLst xmlns:p="http://schemas.openxmlformats.org/presentationml/2006/main">
  <p:tag name="TABLE_ENDDRAG_ORIGIN_RECT" val="574*372"/>
  <p:tag name="TABLE_ENDDRAG_RECT" val="70*9*574*372"/>
</p:tagLst>
</file>

<file path=ppt/tags/tag13.xml><?xml version="1.0" encoding="utf-8"?>
<p:tagLst xmlns:p="http://schemas.openxmlformats.org/presentationml/2006/main">
  <p:tag name="TABLE_ENDDRAG_ORIGIN_RECT" val="576*198"/>
  <p:tag name="TABLE_ENDDRAG_RECT" val="68*415*576*198"/>
</p:tagLst>
</file>

<file path=ppt/tags/tag14.xml><?xml version="1.0" encoding="utf-8"?>
<p:tagLst xmlns:p="http://schemas.openxmlformats.org/presentationml/2006/main">
  <p:tag name="TABLE_ENDDRAG_ORIGIN_RECT" val="665*387"/>
  <p:tag name="TABLE_ENDDRAG_RECT" val="33*62*665*387"/>
</p:tagLst>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Pearson 508">
      <a:dk1>
        <a:sysClr val="windowText" lastClr="000000"/>
      </a:dk1>
      <a:lt1>
        <a:sysClr val="window" lastClr="FFFFFF"/>
      </a:lt1>
      <a:dk2>
        <a:srgbClr val="000000"/>
      </a:dk2>
      <a:lt2>
        <a:srgbClr val="EEEEEE"/>
      </a:lt2>
      <a:accent1>
        <a:srgbClr val="3C1581"/>
      </a:accent1>
      <a:accent2>
        <a:srgbClr val="1A6C7C"/>
      </a:accent2>
      <a:accent3>
        <a:srgbClr val="CC730D"/>
      </a:accent3>
      <a:accent4>
        <a:srgbClr val="B2AA00"/>
      </a:accent4>
      <a:accent5>
        <a:srgbClr val="1B9332"/>
      </a:accent5>
      <a:accent6>
        <a:srgbClr val="7F7F7F"/>
      </a:accent6>
      <a:hlink>
        <a:srgbClr val="3C1581"/>
      </a:hlink>
      <a:folHlink>
        <a:srgbClr val="7F7F7F"/>
      </a:folHlink>
    </a:clrScheme>
    <a:fontScheme name="Office Classic 2">
      <a:maj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Arial"/>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22158</Words>
  <Application>WPS Presentation</Application>
  <PresentationFormat>On-screen Show (4:3)</PresentationFormat>
  <Paragraphs>853</Paragraphs>
  <Slides>63</Slides>
  <Notes>11</Notes>
  <HiddenSlides>0</HiddenSlides>
  <MMClips>0</MMClips>
  <ScaleCrop>false</ScaleCrop>
  <HeadingPairs>
    <vt:vector size="6" baseType="variant">
      <vt:variant>
        <vt:lpstr>已用的字体</vt:lpstr>
      </vt:variant>
      <vt:variant>
        <vt:i4>15</vt:i4>
      </vt:variant>
      <vt:variant>
        <vt:lpstr>主题</vt:lpstr>
      </vt:variant>
      <vt:variant>
        <vt:i4>1</vt:i4>
      </vt:variant>
      <vt:variant>
        <vt:lpstr>幻灯片标题</vt:lpstr>
      </vt:variant>
      <vt:variant>
        <vt:i4>63</vt:i4>
      </vt:variant>
    </vt:vector>
  </HeadingPairs>
  <TitlesOfParts>
    <vt:vector size="79" baseType="lpstr">
      <vt:lpstr>Arial</vt:lpstr>
      <vt:lpstr>SimSun</vt:lpstr>
      <vt:lpstr>Wingdings</vt:lpstr>
      <vt:lpstr>Verdana</vt:lpstr>
      <vt:lpstr>Arial</vt:lpstr>
      <vt:lpstr>Calibri Light</vt:lpstr>
      <vt:lpstr>MS PGothic</vt:lpstr>
      <vt:lpstr>Microsoft YaHei</vt:lpstr>
      <vt:lpstr>Arial Unicode MS</vt:lpstr>
      <vt:lpstr>Myriad Pro</vt:lpstr>
      <vt:lpstr>Segoe Print</vt:lpstr>
      <vt:lpstr>FrutigerLTCom-Italic</vt:lpstr>
      <vt:lpstr>FrutigerLTCom-Roman</vt:lpstr>
      <vt:lpstr>Google Sans Text</vt:lpstr>
      <vt:lpstr>Calibri</vt:lpstr>
      <vt:lpstr>UWTSD</vt:lpstr>
      <vt:lpstr>WEEK 3: Literature Review (2) &amp;  Research Methodology (1) </vt:lpstr>
      <vt:lpstr>Recap</vt:lpstr>
      <vt:lpstr>Assignment: Research Proposal (5,000 words)</vt:lpstr>
      <vt:lpstr>The Contents of Week 3</vt:lpstr>
      <vt:lpstr>PowerPoint 演示文稿</vt:lpstr>
      <vt:lpstr>The "Nightmare" of Research</vt:lpstr>
      <vt:lpstr>Topic 2: The Research Methodology (1)</vt:lpstr>
      <vt:lpstr>Topic 2.1  Research Philosophy</vt:lpstr>
      <vt:lpstr> Why Do We Need Philosophy? (The Roots) </vt:lpstr>
      <vt:lpstr>2.1  Research Philosophy</vt:lpstr>
      <vt:lpstr>2.1  Research Philosophy: The Three Pillars of Philosophy</vt:lpstr>
      <vt:lpstr>2.1  Research Philosophy: The Three Pillars of Philosophy</vt:lpstr>
      <vt:lpstr>The "Big Three" in Plain English：What, How, Who </vt:lpstr>
      <vt:lpstr>PowerPoint 演示文稿</vt:lpstr>
      <vt:lpstr>PowerPoint 演示文稿</vt:lpstr>
      <vt:lpstr>PowerPoint 演示文稿</vt:lpstr>
      <vt:lpstr>PowerPoint 演示文稿</vt:lpstr>
      <vt:lpstr>PowerPoint 演示文稿</vt:lpstr>
      <vt:lpstr>The "Golden Rule": Methodological Alignment</vt:lpstr>
      <vt:lpstr>Topic 2.1  Research Philosophy</vt:lpstr>
      <vt:lpstr>The Two Opposing Research Philosophical Stances</vt:lpstr>
      <vt:lpstr>Quiz</vt:lpstr>
      <vt:lpstr>PowerPoint 演示文稿</vt:lpstr>
      <vt:lpstr>PowerPoint 演示文稿</vt:lpstr>
      <vt:lpstr>PowerPoint 演示文稿</vt:lpstr>
      <vt:lpstr>PowerPoint 演示文稿</vt:lpstr>
      <vt:lpstr>PowerPoint 演示文稿</vt:lpstr>
      <vt:lpstr>PowerPoint 演示文稿</vt:lpstr>
      <vt:lpstr>Topic 2.1  Research Philosophy</vt:lpstr>
      <vt:lpstr>The Third Way: Pragmatism (The "Fusion" Chef)</vt:lpstr>
      <vt:lpstr>The Third Way: Pragmatism (The "Fusion" Chef)</vt:lpstr>
      <vt:lpstr>PowerPoint 演示文稿</vt:lpstr>
      <vt:lpstr>? Imagine your house has a water leak </vt:lpstr>
      <vt:lpstr>Quiz</vt:lpstr>
      <vt:lpstr>PowerPoint 演示文稿</vt:lpstr>
      <vt:lpstr>Topic 2.1  Research Philosophy</vt:lpstr>
      <vt:lpstr>Topic 2.2 Research Approch</vt:lpstr>
      <vt:lpstr>What is Research Approach?</vt:lpstr>
      <vt:lpstr>The Three Research Approach</vt:lpstr>
      <vt:lpstr>The Deductive Approach (The Waterfall )</vt:lpstr>
      <vt:lpstr>Deductive Example (The "Testing" Theory)</vt:lpstr>
      <vt:lpstr>PowerPoint 演示文稿</vt:lpstr>
      <vt:lpstr>The Inductive Approach (The Climbing Wall )</vt:lpstr>
      <vt:lpstr>Inductive Example (The "Building" Theory)</vt:lpstr>
      <vt:lpstr>Deductive</vt:lpstr>
      <vt:lpstr>Abductive Approach (Handling the "Surprise")</vt:lpstr>
      <vt:lpstr>Abductive Example (The "Mystery" Paper)</vt:lpstr>
      <vt:lpstr>Inductive</vt:lpstr>
      <vt:lpstr>PowerPoint 演示文稿</vt:lpstr>
      <vt:lpstr>Quiz</vt:lpstr>
      <vt:lpstr>PowerPoint 演示文稿</vt:lpstr>
      <vt:lpstr>PowerPoint 演示文稿</vt:lpstr>
      <vt:lpstr>Contents of Week 5: Peeling the Onion: Reaching the Core</vt:lpstr>
      <vt:lpstr>Layer 3: The "Big Split" - Qualitative vs. Quantitative vs. Mixed Methods</vt:lpstr>
      <vt:lpstr>PowerPoint 演示文稿</vt:lpstr>
      <vt:lpstr>Quiz</vt:lpstr>
      <vt:lpstr>PowerPoint 演示文稿</vt:lpstr>
      <vt:lpstr>PowerPoint 演示文稿</vt:lpstr>
      <vt:lpstr>Recap: The Contents of Week 3</vt:lpstr>
      <vt:lpstr>Next Week: Research Methodology (2) </vt:lpstr>
      <vt:lpstr>Any Questions? </vt:lpstr>
      <vt:lpstr>Many Thanks </vt:lpstr>
      <vt:lpstr>The Golden Rule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Understanding research philosophy and approaches to theory development </dc:title>
  <dc:creator>Helen Evans (Institute of Management and Health)</dc:creator>
  <cp:lastModifiedBy>Maggie</cp:lastModifiedBy>
  <cp:revision>68</cp:revision>
  <dcterms:created xsi:type="dcterms:W3CDTF">2025-03-03T15:17:00Z</dcterms:created>
  <dcterms:modified xsi:type="dcterms:W3CDTF">2026-05-18T08:03:51Z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BB5E0DEBFA3D488380B3243E9AD25D5F_13</vt:lpwstr>
  </property>
  <property fmtid="{D5CDD505-2E9C-101B-9397-08002B2CF9AE}" pid="3" name="KSOProductBuildVer">
    <vt:lpwstr>1033-12.1.0.26372</vt:lpwstr>
  </property>
</Properties>
</file>