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15113000" cy="21374100"/>
  <p:notesSz cx="6858000" cy="9144000"/>
  <p:embeddedFontLst>
    <p:embeddedFont>
      <p:font typeface="Calibri" panose="020F0502020204030204" pitchFamily="34" charset="0"/>
      <p:regular r:id="rId4"/>
      <p:bold r:id="rId5"/>
      <p:italic r:id="rId6"/>
      <p:boldItalic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65" autoAdjust="0"/>
  </p:normalViewPr>
  <p:slideViewPr>
    <p:cSldViewPr>
      <p:cViewPr>
        <p:scale>
          <a:sx n="69" d="100"/>
          <a:sy n="69" d="100"/>
        </p:scale>
        <p:origin x="1600" y="-18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file:////Users/harveylangston/Library/Group%20Containers/UBF8T346G9.ms/WebArchiveCopyPasteTempFiles/com.microsoft.Word/_118881008_plastic_gettyimages-1152932601.jpg" TargetMode="External"/></Relationships>
</file>

<file path=ppt/slides/_rels/slide2.xml.rels><?xml version="1.0" encoding="UTF-8" standalone="yes"?>
<Relationships xmlns="http://schemas.openxmlformats.org/package/2006/relationships"><Relationship Id="rId2" Type="http://schemas.openxmlformats.org/officeDocument/2006/relationships/hyperlink" Target="https://education.nationalgeographic.org/resource/marine-pollutio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5208" t="528" r="8838" b="574"/>
          <a:stretch>
            <a:fillRect/>
          </a:stretch>
        </p:blipFill>
        <p:spPr>
          <a:xfrm>
            <a:off x="0" y="-22223"/>
            <a:ext cx="15222524" cy="21418546"/>
          </a:xfrm>
          <a:prstGeom prst="rect">
            <a:avLst/>
          </a:prstGeom>
        </p:spPr>
      </p:pic>
      <p:pic>
        <p:nvPicPr>
          <p:cNvPr id="1025" name="Picture 1" descr="Plastic pollution: take-out food is littering the oceans - BBC News">
            <a:extLst>
              <a:ext uri="{FF2B5EF4-FFF2-40B4-BE49-F238E27FC236}">
                <a16:creationId xmlns:a16="http://schemas.microsoft.com/office/drawing/2014/main" id="{E5E321AB-A049-174B-C239-836B3CDE9E78}"/>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514910" y="371692"/>
            <a:ext cx="7389492" cy="41617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7"/>
          <p:cNvSpPr txBox="1"/>
          <p:nvPr/>
        </p:nvSpPr>
        <p:spPr>
          <a:xfrm>
            <a:off x="-1206500" y="1301579"/>
            <a:ext cx="9677400" cy="1136080"/>
          </a:xfrm>
          <a:prstGeom prst="rect">
            <a:avLst/>
          </a:prstGeom>
        </p:spPr>
        <p:txBody>
          <a:bodyPr wrap="square" lIns="0" tIns="0" rIns="0" bIns="0" rtlCol="0" anchor="t">
            <a:spAutoFit/>
          </a:bodyPr>
          <a:lstStyle/>
          <a:p>
            <a:pPr marL="0" lvl="0" indent="0" algn="ctr">
              <a:lnSpc>
                <a:spcPts val="9233"/>
              </a:lnSpc>
            </a:pPr>
            <a:r>
              <a:rPr lang="en-US" sz="6600" b="1" dirty="0">
                <a:solidFill>
                  <a:schemeClr val="bg1"/>
                </a:solidFill>
                <a:latin typeface="+mj-lt"/>
              </a:rPr>
              <a:t>Plastic Pollution</a:t>
            </a:r>
            <a:r>
              <a:rPr lang="en-US" sz="6600" b="1" u="none" dirty="0">
                <a:solidFill>
                  <a:schemeClr val="bg1"/>
                </a:solidFill>
                <a:latin typeface="+mj-lt"/>
              </a:rPr>
              <a:t> </a:t>
            </a:r>
          </a:p>
        </p:txBody>
      </p:sp>
      <p:sp>
        <p:nvSpPr>
          <p:cNvPr id="8" name="Rectangle 2">
            <a:extLst>
              <a:ext uri="{FF2B5EF4-FFF2-40B4-BE49-F238E27FC236}">
                <a16:creationId xmlns:a16="http://schemas.microsoft.com/office/drawing/2014/main" id="{D60999B1-C6CB-6BCF-A616-AA51AE09C6F4}"/>
              </a:ext>
            </a:extLst>
          </p:cNvPr>
          <p:cNvSpPr>
            <a:spLocks noChangeArrowheads="1"/>
          </p:cNvSpPr>
          <p:nvPr/>
        </p:nvSpPr>
        <p:spPr bwMode="auto">
          <a:xfrm>
            <a:off x="54290" y="34546"/>
            <a:ext cx="15113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2982ACB3-8AB8-71A8-B8D7-7CB1D0484B1F}"/>
              </a:ext>
            </a:extLst>
          </p:cNvPr>
          <p:cNvSpPr txBox="1"/>
          <p:nvPr/>
        </p:nvSpPr>
        <p:spPr>
          <a:xfrm>
            <a:off x="317500" y="3067050"/>
            <a:ext cx="6550712" cy="3416320"/>
          </a:xfrm>
          <a:prstGeom prst="rect">
            <a:avLst/>
          </a:prstGeom>
          <a:noFill/>
        </p:spPr>
        <p:txBody>
          <a:bodyPr wrap="square" rtlCol="0">
            <a:spAutoFit/>
          </a:bodyPr>
          <a:lstStyle/>
          <a:p>
            <a:r>
              <a:rPr lang="en-US" sz="2400" b="1" u="sng" dirty="0">
                <a:solidFill>
                  <a:schemeClr val="bg1"/>
                </a:solidFill>
                <a:latin typeface="+mj-lt"/>
              </a:rPr>
              <a:t>WHAT IS HAPPENING?</a:t>
            </a:r>
          </a:p>
          <a:p>
            <a:endParaRPr lang="en-US" sz="2400" b="1" u="sng" dirty="0">
              <a:solidFill>
                <a:schemeClr val="bg1"/>
              </a:solidFill>
            </a:endParaRPr>
          </a:p>
          <a:p>
            <a:r>
              <a:rPr lang="en-US" sz="2400" dirty="0">
                <a:solidFill>
                  <a:schemeClr val="bg1"/>
                </a:solidFill>
              </a:rPr>
              <a:t>There is a staggering amount of pollution occurring in our oceans however the out of sight out of mind view has never been more prevalent. As the ocean is not in our direct view very little is seen by us. However, in recent years, as the litter is beginning to wash up on shores, it has become a lot more noticeable. </a:t>
            </a:r>
          </a:p>
        </p:txBody>
      </p:sp>
      <p:sp>
        <p:nvSpPr>
          <p:cNvPr id="10" name="TextBox 9">
            <a:extLst>
              <a:ext uri="{FF2B5EF4-FFF2-40B4-BE49-F238E27FC236}">
                <a16:creationId xmlns:a16="http://schemas.microsoft.com/office/drawing/2014/main" id="{8FD15F1B-CE51-0819-0CB3-7DA1B91F8CE5}"/>
              </a:ext>
            </a:extLst>
          </p:cNvPr>
          <p:cNvSpPr txBox="1"/>
          <p:nvPr/>
        </p:nvSpPr>
        <p:spPr>
          <a:xfrm>
            <a:off x="7861300" y="5048250"/>
            <a:ext cx="6477000" cy="3785652"/>
          </a:xfrm>
          <a:prstGeom prst="rect">
            <a:avLst/>
          </a:prstGeom>
          <a:noFill/>
        </p:spPr>
        <p:txBody>
          <a:bodyPr wrap="square" rtlCol="0">
            <a:spAutoFit/>
          </a:bodyPr>
          <a:lstStyle/>
          <a:p>
            <a:r>
              <a:rPr lang="en-US" sz="2400" b="1" u="sng" dirty="0">
                <a:solidFill>
                  <a:schemeClr val="bg1"/>
                </a:solidFill>
                <a:latin typeface="+mj-lt"/>
              </a:rPr>
              <a:t>WHY IS IT IMPORTANT?</a:t>
            </a:r>
          </a:p>
          <a:p>
            <a:endParaRPr lang="en-US" sz="2400" b="1" u="sng" dirty="0">
              <a:solidFill>
                <a:schemeClr val="bg1"/>
              </a:solidFill>
              <a:latin typeface="American Typewriter" panose="02090604020004020304" pitchFamily="18" charset="77"/>
            </a:endParaRPr>
          </a:p>
          <a:p>
            <a:r>
              <a:rPr lang="en-US" sz="2400" dirty="0">
                <a:solidFill>
                  <a:schemeClr val="bg1"/>
                </a:solidFill>
              </a:rPr>
              <a:t>As plastic is the largest contributor of pollution in our waterway's attention needs to be raised. Plastic does not decompose, meaning no matter how much it is broken down, the particles are still there indefinitely. As estimated by </a:t>
            </a:r>
            <a:r>
              <a:rPr lang="en-US" sz="2400" dirty="0" err="1">
                <a:solidFill>
                  <a:schemeClr val="bg1"/>
                </a:solidFill>
              </a:rPr>
              <a:t>PLoS</a:t>
            </a:r>
            <a:r>
              <a:rPr lang="en-US" sz="2400" dirty="0">
                <a:solidFill>
                  <a:schemeClr val="bg1"/>
                </a:solidFill>
              </a:rPr>
              <a:t> ONE, there are approximately 5.25 trillion plastic particles currently In our oceans, which is only rising.</a:t>
            </a:r>
          </a:p>
        </p:txBody>
      </p:sp>
      <p:sp>
        <p:nvSpPr>
          <p:cNvPr id="11" name="TextBox 10">
            <a:extLst>
              <a:ext uri="{FF2B5EF4-FFF2-40B4-BE49-F238E27FC236}">
                <a16:creationId xmlns:a16="http://schemas.microsoft.com/office/drawing/2014/main" id="{30B61225-257F-C149-14A4-339B70E25C03}"/>
              </a:ext>
            </a:extLst>
          </p:cNvPr>
          <p:cNvSpPr txBox="1"/>
          <p:nvPr/>
        </p:nvSpPr>
        <p:spPr>
          <a:xfrm>
            <a:off x="317500" y="7181850"/>
            <a:ext cx="6934200" cy="3416320"/>
          </a:xfrm>
          <a:prstGeom prst="rect">
            <a:avLst/>
          </a:prstGeom>
          <a:noFill/>
        </p:spPr>
        <p:txBody>
          <a:bodyPr wrap="square" rtlCol="0">
            <a:spAutoFit/>
          </a:bodyPr>
          <a:lstStyle/>
          <a:p>
            <a:r>
              <a:rPr lang="en-US" sz="2400" b="1" u="sng" dirty="0">
                <a:solidFill>
                  <a:schemeClr val="bg1"/>
                </a:solidFill>
                <a:latin typeface="+mj-lt"/>
              </a:rPr>
              <a:t>WHAT IS IT DOING?</a:t>
            </a:r>
          </a:p>
          <a:p>
            <a:endParaRPr lang="en-US" sz="2400" b="1" u="sng" dirty="0">
              <a:solidFill>
                <a:schemeClr val="bg1"/>
              </a:solidFill>
              <a:latin typeface="American Typewriter" panose="02090604020004020304" pitchFamily="18" charset="77"/>
            </a:endParaRPr>
          </a:p>
          <a:p>
            <a:r>
              <a:rPr lang="en-US" sz="2400" dirty="0">
                <a:solidFill>
                  <a:schemeClr val="bg1"/>
                </a:solidFill>
              </a:rPr>
              <a:t>Due to vast amount of plastic pollution, it is having a drastic affect on the ecosystems within the oceans globally. Microplastic that are eaten my microorganisms will work its way through the food chain leading back to human consumption. Therefore, all of those toxins from the microplastics inevitably make their way back to us (National Geographic).</a:t>
            </a:r>
          </a:p>
        </p:txBody>
      </p:sp>
      <p:sp>
        <p:nvSpPr>
          <p:cNvPr id="12" name="TextBox 11">
            <a:extLst>
              <a:ext uri="{FF2B5EF4-FFF2-40B4-BE49-F238E27FC236}">
                <a16:creationId xmlns:a16="http://schemas.microsoft.com/office/drawing/2014/main" id="{5F4931F1-8D38-98D3-94C4-AD53D5FBBA23}"/>
              </a:ext>
            </a:extLst>
          </p:cNvPr>
          <p:cNvSpPr txBox="1"/>
          <p:nvPr/>
        </p:nvSpPr>
        <p:spPr>
          <a:xfrm>
            <a:off x="317500" y="11185170"/>
            <a:ext cx="7197410" cy="5262979"/>
          </a:xfrm>
          <a:prstGeom prst="rect">
            <a:avLst/>
          </a:prstGeom>
          <a:noFill/>
        </p:spPr>
        <p:txBody>
          <a:bodyPr wrap="square" rtlCol="0">
            <a:spAutoFit/>
          </a:bodyPr>
          <a:lstStyle/>
          <a:p>
            <a:r>
              <a:rPr lang="en-US" sz="2400" b="1" u="sng" dirty="0">
                <a:solidFill>
                  <a:schemeClr val="bg1"/>
                </a:solidFill>
                <a:latin typeface="+mj-lt"/>
              </a:rPr>
              <a:t>THE IMPORTANCE OF RECYCLING</a:t>
            </a:r>
          </a:p>
          <a:p>
            <a:endParaRPr lang="en-US" sz="2400" b="1" u="sng" dirty="0">
              <a:solidFill>
                <a:schemeClr val="bg1"/>
              </a:solidFill>
              <a:latin typeface="American Typewriter" panose="02090604020004020304" pitchFamily="18" charset="77"/>
            </a:endParaRPr>
          </a:p>
          <a:p>
            <a:r>
              <a:rPr lang="en-US" sz="2400" dirty="0">
                <a:solidFill>
                  <a:schemeClr val="bg1"/>
                </a:solidFill>
              </a:rPr>
              <a:t>The importance of recycling is beneficial in many ways. The obvious reason being that it will reduce the vast congregation of plastic pollution not only in the ocean but on the globe. We currently recycle less than a third of our plastic in the UK  as shown by Surfers Against Sewage. Where we see vast areas of the ocean polluted with single use plastic, we can help reduce this simply by recycling those plastic to use repeatedly as noted by Garcia J and Robertson (2017). This in turn would help protect the ecosystem too, and prevent toxins produced by these plastics from entering the food chain relaying back to humans.</a:t>
            </a:r>
          </a:p>
        </p:txBody>
      </p:sp>
      <p:pic>
        <p:nvPicPr>
          <p:cNvPr id="1028" name="Picture 4" descr="Record numbers expected for annual British beach clean | Plastics | The  Guardian">
            <a:extLst>
              <a:ext uri="{FF2B5EF4-FFF2-40B4-BE49-F238E27FC236}">
                <a16:creationId xmlns:a16="http://schemas.microsoft.com/office/drawing/2014/main" id="{5ED5AAEC-5D10-24EE-48FA-F20B370F0C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7084" y="9556306"/>
            <a:ext cx="7148454" cy="536134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06331AC-1FF3-2C7D-16CB-BECD1768E282}"/>
              </a:ext>
            </a:extLst>
          </p:cNvPr>
          <p:cNvSpPr txBox="1"/>
          <p:nvPr/>
        </p:nvSpPr>
        <p:spPr>
          <a:xfrm>
            <a:off x="7874000" y="15640050"/>
            <a:ext cx="6934200" cy="5632311"/>
          </a:xfrm>
          <a:prstGeom prst="rect">
            <a:avLst/>
          </a:prstGeom>
          <a:noFill/>
        </p:spPr>
        <p:txBody>
          <a:bodyPr wrap="square" rtlCol="0">
            <a:spAutoFit/>
          </a:bodyPr>
          <a:lstStyle/>
          <a:p>
            <a:r>
              <a:rPr lang="en-US" sz="2400" b="1" u="sng" dirty="0">
                <a:solidFill>
                  <a:schemeClr val="bg1"/>
                </a:solidFill>
                <a:latin typeface="+mj-lt"/>
              </a:rPr>
              <a:t>WHAT CAN WE DO?</a:t>
            </a:r>
          </a:p>
          <a:p>
            <a:endParaRPr lang="en-US" sz="2400" b="1" u="sng" dirty="0">
              <a:solidFill>
                <a:schemeClr val="bg1"/>
              </a:solidFill>
              <a:latin typeface="American Typewriter" panose="02090604020004020304" pitchFamily="18" charset="77"/>
            </a:endParaRPr>
          </a:p>
          <a:p>
            <a:r>
              <a:rPr lang="en-US" sz="2400" dirty="0">
                <a:solidFill>
                  <a:schemeClr val="bg1"/>
                </a:solidFill>
              </a:rPr>
              <a:t>Beach cleans are one way we can help undo what we have already done. Beach cleans not only help clean the environment but help to educate what is being washed on from the ocean and highlight the importance of simply recycling. As more and more beach cleans occur the more we learn by the items that are found and the more educated we are on the items we need to prevent ending up the ocean. The main contenders of pollution found in beaches are bottle caps, fishing lines, and plastic bags. Preventing these items remaining in our waterways and recycling them will significantly reduce our waterways pollution.</a:t>
            </a:r>
          </a:p>
        </p:txBody>
      </p:sp>
      <p:pic>
        <p:nvPicPr>
          <p:cNvPr id="1030" name="Picture 6" descr="More than 14m tonnes of plastic believed to be at the bottom of the ocean |  Environment | The Guardian">
            <a:extLst>
              <a:ext uri="{FF2B5EF4-FFF2-40B4-BE49-F238E27FC236}">
                <a16:creationId xmlns:a16="http://schemas.microsoft.com/office/drawing/2014/main" id="{DB7FEBC3-41AD-253B-C90D-BA7EB9EFF1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7500" y="16659008"/>
            <a:ext cx="7239000" cy="4343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AC088-D76E-DAF5-9985-178A6C5730AF}"/>
              </a:ext>
            </a:extLst>
          </p:cNvPr>
          <p:cNvSpPr>
            <a:spLocks noGrp="1"/>
          </p:cNvSpPr>
          <p:nvPr>
            <p:ph type="title"/>
          </p:nvPr>
        </p:nvSpPr>
        <p:spPr>
          <a:xfrm>
            <a:off x="0" y="0"/>
            <a:ext cx="15113000" cy="21374100"/>
          </a:xfrm>
        </p:spPr>
        <p:txBody>
          <a:bodyPr anchor="t">
            <a:normAutofit/>
          </a:bodyPr>
          <a:lstStyle/>
          <a:p>
            <a:pPr algn="l"/>
            <a:br>
              <a:rPr lang="en-US" sz="2400" dirty="0"/>
            </a:br>
            <a:r>
              <a:rPr lang="en-US" sz="2400" dirty="0"/>
              <a:t>References:</a:t>
            </a:r>
            <a:br>
              <a:rPr lang="en-US" sz="2400" dirty="0"/>
            </a:br>
            <a:br>
              <a:rPr lang="en-US" sz="2400" dirty="0"/>
            </a:br>
            <a:r>
              <a:rPr lang="en-GB" sz="2400" dirty="0">
                <a:effectLst/>
                <a:latin typeface="+mn-lt"/>
                <a:ea typeface="Calibri" panose="020F0502020204030204" pitchFamily="34" charset="0"/>
              </a:rPr>
              <a:t>Eriksen M, </a:t>
            </a:r>
            <a:r>
              <a:rPr lang="en-GB" sz="2400" dirty="0" err="1">
                <a:effectLst/>
                <a:latin typeface="+mn-lt"/>
                <a:ea typeface="Calibri" panose="020F0502020204030204" pitchFamily="34" charset="0"/>
              </a:rPr>
              <a:t>Lebreton</a:t>
            </a:r>
            <a:r>
              <a:rPr lang="en-GB" sz="2400" dirty="0">
                <a:effectLst/>
                <a:latin typeface="+mn-lt"/>
                <a:ea typeface="Calibri" panose="020F0502020204030204" pitchFamily="34" charset="0"/>
              </a:rPr>
              <a:t> LCM, Carson HS, </a:t>
            </a:r>
            <a:r>
              <a:rPr lang="en-GB" sz="2400" dirty="0" err="1">
                <a:effectLst/>
                <a:latin typeface="+mn-lt"/>
                <a:ea typeface="Calibri" panose="020F0502020204030204" pitchFamily="34" charset="0"/>
              </a:rPr>
              <a:t>Thiel</a:t>
            </a:r>
            <a:r>
              <a:rPr lang="en-GB" sz="2400" dirty="0">
                <a:effectLst/>
                <a:latin typeface="+mn-lt"/>
                <a:ea typeface="Calibri" panose="020F0502020204030204" pitchFamily="34" charset="0"/>
              </a:rPr>
              <a:t> M, Moore CJ. (2014).</a:t>
            </a:r>
            <a:r>
              <a:rPr lang="en-GB" sz="2400" i="1" dirty="0">
                <a:effectLst/>
                <a:latin typeface="+mn-lt"/>
                <a:ea typeface="Calibri" panose="020F0502020204030204" pitchFamily="34" charset="0"/>
              </a:rPr>
              <a:t> Plastic Pollution in the World’s Oceans: More than 5 Trillion Plastic Pieces Weighing over 250,000 Tons Afloat at Sea</a:t>
            </a:r>
            <a:r>
              <a:rPr lang="en-GB" sz="2400" dirty="0">
                <a:effectLst/>
                <a:latin typeface="+mn-lt"/>
                <a:ea typeface="Calibri" panose="020F0502020204030204" pitchFamily="34" charset="0"/>
              </a:rPr>
              <a:t>. </a:t>
            </a:r>
            <a:r>
              <a:rPr lang="en-GB" sz="2400" dirty="0" err="1">
                <a:effectLst/>
                <a:latin typeface="+mn-lt"/>
                <a:ea typeface="Calibri" panose="020F0502020204030204" pitchFamily="34" charset="0"/>
              </a:rPr>
              <a:t>PLoS</a:t>
            </a:r>
            <a:r>
              <a:rPr lang="en-GB" sz="2400" dirty="0">
                <a:effectLst/>
                <a:latin typeface="+mn-lt"/>
                <a:ea typeface="Calibri" panose="020F0502020204030204" pitchFamily="34" charset="0"/>
              </a:rPr>
              <a:t> ONE.</a:t>
            </a:r>
            <a:br>
              <a:rPr lang="en-GB" sz="2400" dirty="0">
                <a:effectLst/>
                <a:latin typeface="+mn-lt"/>
                <a:ea typeface="Calibri" panose="020F0502020204030204" pitchFamily="34" charset="0"/>
              </a:rPr>
            </a:br>
            <a:br>
              <a:rPr lang="en-GB" sz="2400" dirty="0">
                <a:effectLst/>
                <a:latin typeface="+mn-lt"/>
                <a:ea typeface="Calibri" panose="020F0502020204030204" pitchFamily="34" charset="0"/>
              </a:rPr>
            </a:br>
            <a:r>
              <a:rPr lang="en-GB" sz="2400" dirty="0">
                <a:effectLst/>
                <a:latin typeface="+mn-lt"/>
                <a:ea typeface="Times New Roman" panose="02020603050405020304" pitchFamily="18" charset="0"/>
              </a:rPr>
              <a:t>National Geographic. </a:t>
            </a:r>
            <a:r>
              <a:rPr lang="en-GB" sz="2400" i="1" dirty="0">
                <a:effectLst/>
                <a:latin typeface="+mn-lt"/>
                <a:ea typeface="Times New Roman" panose="02020603050405020304" pitchFamily="18" charset="0"/>
              </a:rPr>
              <a:t>Marine Pollution. </a:t>
            </a:r>
            <a:r>
              <a:rPr lang="en-GB" sz="2400" dirty="0">
                <a:effectLst/>
                <a:latin typeface="+mn-lt"/>
                <a:ea typeface="Times New Roman" panose="02020603050405020304" pitchFamily="18" charset="0"/>
              </a:rPr>
              <a:t>Retrieved from: </a:t>
            </a:r>
            <a:r>
              <a:rPr lang="en-GB" sz="2400" u="sng" dirty="0">
                <a:solidFill>
                  <a:srgbClr val="0563C1"/>
                </a:solidFill>
                <a:effectLst/>
                <a:latin typeface="+mn-lt"/>
                <a:ea typeface="Times New Roman" panose="02020603050405020304" pitchFamily="18" charset="0"/>
                <a:hlinkClick r:id="rId2"/>
              </a:rPr>
              <a:t>https://education.nationalgeographic.org/resource/marine-pollution</a:t>
            </a:r>
            <a:br>
              <a:rPr lang="en-GB" sz="2400" u="sng" dirty="0">
                <a:solidFill>
                  <a:srgbClr val="0563C1"/>
                </a:solidFill>
                <a:effectLst/>
                <a:latin typeface="+mn-lt"/>
                <a:ea typeface="Times New Roman" panose="02020603050405020304" pitchFamily="18" charset="0"/>
              </a:rPr>
            </a:br>
            <a:br>
              <a:rPr lang="en-GB" sz="2400" u="sng" dirty="0">
                <a:solidFill>
                  <a:srgbClr val="0563C1"/>
                </a:solidFill>
                <a:effectLst/>
                <a:latin typeface="+mn-lt"/>
                <a:ea typeface="Times New Roman" panose="02020603050405020304" pitchFamily="18" charset="0"/>
              </a:rPr>
            </a:br>
            <a:r>
              <a:rPr lang="en-GB" sz="2400" dirty="0">
                <a:effectLst/>
                <a:latin typeface="+mn-lt"/>
                <a:ea typeface="Times New Roman" panose="02020603050405020304" pitchFamily="18" charset="0"/>
              </a:rPr>
              <a:t>Surfers Against Sewage. </a:t>
            </a:r>
            <a:r>
              <a:rPr lang="en-GB" sz="2400" i="1" dirty="0">
                <a:effectLst/>
                <a:latin typeface="+mn-lt"/>
                <a:ea typeface="Times New Roman" panose="02020603050405020304" pitchFamily="18" charset="0"/>
              </a:rPr>
              <a:t>Plastic Pollution Facts and Figures. </a:t>
            </a:r>
            <a:r>
              <a:rPr lang="en-GB" sz="2400" dirty="0">
                <a:effectLst/>
                <a:latin typeface="+mn-lt"/>
                <a:ea typeface="Times New Roman" panose="02020603050405020304" pitchFamily="18" charset="0"/>
              </a:rPr>
              <a:t>Retrieved from: https://</a:t>
            </a:r>
            <a:r>
              <a:rPr lang="en-GB" sz="2400" dirty="0" err="1">
                <a:effectLst/>
                <a:latin typeface="+mn-lt"/>
                <a:ea typeface="Times New Roman" panose="02020603050405020304" pitchFamily="18" charset="0"/>
              </a:rPr>
              <a:t>www.sas.org.uk</a:t>
            </a:r>
            <a:r>
              <a:rPr lang="en-GB" sz="2400" dirty="0">
                <a:effectLst/>
                <a:latin typeface="+mn-lt"/>
                <a:ea typeface="Times New Roman" panose="02020603050405020304" pitchFamily="18" charset="0"/>
              </a:rPr>
              <a:t>/our-work/plastic-pollution/plastic-pollution-facts-figures/</a:t>
            </a:r>
            <a:br>
              <a:rPr lang="en-GB" sz="2400" u="sng" dirty="0">
                <a:solidFill>
                  <a:srgbClr val="0563C1"/>
                </a:solidFill>
                <a:effectLst/>
                <a:latin typeface="+mn-lt"/>
                <a:ea typeface="Times New Roman" panose="02020603050405020304" pitchFamily="18" charset="0"/>
              </a:rPr>
            </a:br>
            <a:br>
              <a:rPr lang="en-GB" sz="2400" u="sng" dirty="0">
                <a:solidFill>
                  <a:srgbClr val="0563C1"/>
                </a:solidFill>
                <a:effectLst/>
                <a:latin typeface="+mn-lt"/>
                <a:ea typeface="Times New Roman" panose="02020603050405020304" pitchFamily="18" charset="0"/>
              </a:rPr>
            </a:br>
            <a:r>
              <a:rPr lang="en-GB" sz="2400" dirty="0">
                <a:effectLst/>
                <a:latin typeface="+mn-lt"/>
                <a:ea typeface="Times New Roman" panose="02020603050405020304" pitchFamily="18" charset="0"/>
              </a:rPr>
              <a:t>Garcia J and Robertson J (2017). </a:t>
            </a:r>
            <a:r>
              <a:rPr lang="en-GB" sz="2400" i="1" dirty="0">
                <a:effectLst/>
                <a:latin typeface="+mn-lt"/>
                <a:ea typeface="Times New Roman" panose="02020603050405020304" pitchFamily="18" charset="0"/>
              </a:rPr>
              <a:t>The Future of Plastic Recycling. </a:t>
            </a:r>
            <a:r>
              <a:rPr lang="en-GB" sz="2400" dirty="0">
                <a:effectLst/>
                <a:latin typeface="+mn-lt"/>
                <a:ea typeface="Times New Roman" panose="02020603050405020304" pitchFamily="18" charset="0"/>
              </a:rPr>
              <a:t>Science.</a:t>
            </a:r>
            <a:r>
              <a:rPr lang="en-GB" sz="2400" i="1" dirty="0">
                <a:effectLst/>
                <a:latin typeface="+mn-lt"/>
                <a:ea typeface="Times New Roman" panose="02020603050405020304" pitchFamily="18" charset="0"/>
              </a:rPr>
              <a:t> </a:t>
            </a:r>
            <a:r>
              <a:rPr lang="en-GB" sz="2400" dirty="0">
                <a:effectLst/>
                <a:latin typeface="+mn-lt"/>
                <a:ea typeface="Times New Roman" panose="02020603050405020304" pitchFamily="18" charset="0"/>
              </a:rPr>
              <a:t>Vol. 358.</a:t>
            </a:r>
            <a:br>
              <a:rPr lang="en-GB" sz="2400" dirty="0">
                <a:effectLst/>
                <a:latin typeface="+mn-lt"/>
                <a:ea typeface="Times New Roman" panose="02020603050405020304" pitchFamily="18" charset="0"/>
              </a:rPr>
            </a:br>
            <a:br>
              <a:rPr lang="en-GB" sz="2400" dirty="0">
                <a:effectLst/>
                <a:latin typeface="+mn-lt"/>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US" sz="2400" dirty="0"/>
          </a:p>
        </p:txBody>
      </p:sp>
    </p:spTree>
    <p:extLst>
      <p:ext uri="{BB962C8B-B14F-4D97-AF65-F5344CB8AC3E}">
        <p14:creationId xmlns:p14="http://schemas.microsoft.com/office/powerpoint/2010/main" val="3268112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498</TotalTime>
  <Words>574</Words>
  <Application>Microsoft Macintosh PowerPoint</Application>
  <PresentationFormat>Custom</PresentationFormat>
  <Paragraphs>17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Calibri</vt:lpstr>
      <vt:lpstr>American Typewriter</vt:lpstr>
      <vt:lpstr>Arial</vt:lpstr>
      <vt:lpstr>Times New Roman</vt:lpstr>
      <vt:lpstr>Office Theme</vt:lpstr>
      <vt:lpstr>PowerPoint Presentation</vt:lpstr>
      <vt:lpstr> References:  Eriksen M, Lebreton LCM, Carson HS, Thiel M, Moore CJ. (2014). Plastic Pollution in the World’s Oceans: More than 5 Trillion Plastic Pieces Weighing over 250,000 Tons Afloat at Sea. PLoS ONE.  National Geographic. Marine Pollution. Retrieved from: https://education.nationalgeographic.org/resource/marine-pollution  Surfers Against Sewage. Plastic Pollution Facts and Figures. Retrieved from: https://www.sas.org.uk/our-work/plastic-pollution/plastic-pollution-facts-figures/  Garcia J and Robertson J (2017). The Future of Plastic Recycling. Science. Vol. 358.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solution for reducing plastic pollution</dc:title>
  <cp:lastModifiedBy>Harvey Langston (1901416)</cp:lastModifiedBy>
  <cp:revision>5</cp:revision>
  <dcterms:created xsi:type="dcterms:W3CDTF">2006-08-16T00:00:00Z</dcterms:created>
  <dcterms:modified xsi:type="dcterms:W3CDTF">2022-11-24T21:18:20Z</dcterms:modified>
  <dc:identifier>DAFS3MXFUKo</dc:identifier>
</cp:coreProperties>
</file>