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5" r:id="rId9"/>
    <p:sldId id="266" r:id="rId10"/>
    <p:sldId id="263"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818" dt="2026-09-18T20:34:57.898"/>
    <p1510:client id="{229D6D0B-AB68-F32C-9722-29DF9853BEDF}" v="171" dt="2026-09-18T20:31:34.315"/>
    <p1510:client id="{73D4461C-87D0-BC16-43B6-B36F9FF50B53}" v="456" dt="2026-09-18T19:21:54.794"/>
    <p1510:client id="{B659595F-7A7F-56F1-791B-41AEF978A92F}" v="2312" dt="2026-09-17T12:02:42.4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18/09/2026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18/09/2026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18/09/2026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18/09/2026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18/09/2026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18/09/2026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upport-for-social-workers.education.gov.uk/explore-roles/social-worker" TargetMode="External"/><Relationship Id="rId2" Type="http://schemas.openxmlformats.org/officeDocument/2006/relationships/hyperlink" Target="https://jobs.richmondandwandsworth.gov.uk/jobs/job/childrens-social-worker-senior-social-worker-family-help-service-tooting/9524" TargetMode="External"/><Relationship Id="rId1" Type="http://schemas.openxmlformats.org/officeDocument/2006/relationships/slideLayout" Target="../slideLayouts/slideLayout2.xml"/><Relationship Id="rId6" Type="http://schemas.openxmlformats.org/officeDocument/2006/relationships/hyperlink" Target="https://www.socialworkengland.org.uk/about/about-social-work/#whatsocialworkersdo" TargetMode="External"/><Relationship Id="rId5" Type="http://schemas.openxmlformats.org/officeDocument/2006/relationships/hyperlink" Target="https://www.gov.uk/government/publications/child-and-family-social-worker-early-career-standards/child-and-family-social-worker-early-career-standards-use-from-1-april-2027" TargetMode="External"/><Relationship Id="rId4" Type="http://schemas.openxmlformats.org/officeDocument/2006/relationships/hyperlink" Target="https://www.skillsforcare.org.uk/Careers-in-care/Job-roles/Roles/Social-worker.aspx"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827723"/>
            <a:ext cx="9144000" cy="2621280"/>
          </a:xfrm>
        </p:spPr>
        <p:txBody>
          <a:bodyPr>
            <a:normAutofit fontScale="90000"/>
          </a:bodyPr>
          <a:lstStyle/>
          <a:p>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000" dirty="0">
                <a:highlight>
                  <a:srgbClr val="FFFFFF"/>
                </a:highlight>
                <a:latin typeface="Arial Nova"/>
              </a:rPr>
            </a:br>
            <a:br>
              <a:rPr lang="en-GB" sz="2800" dirty="0">
                <a:highlight>
                  <a:srgbClr val="FFFFFF"/>
                </a:highlight>
                <a:latin typeface="Arial Nova"/>
              </a:rPr>
            </a:br>
            <a:r>
              <a:rPr lang="en-GB" sz="2800" dirty="0">
                <a:highlight>
                  <a:srgbClr val="FFFFFF"/>
                </a:highlight>
                <a:latin typeface="Arial Nova"/>
              </a:rPr>
              <a:t>Student name- Rukhsar Tabassum </a:t>
            </a:r>
          </a:p>
          <a:p>
            <a:r>
              <a:rPr lang="en-GB" sz="2800" dirty="0">
                <a:highlight>
                  <a:srgbClr val="FFFFFF"/>
                </a:highlight>
                <a:latin typeface="Arial Nova"/>
              </a:rPr>
              <a:t>Student id number – </a:t>
            </a:r>
            <a:r>
              <a:rPr lang="en-GB" sz="2800" dirty="0">
                <a:solidFill>
                  <a:srgbClr val="000000"/>
                </a:solidFill>
                <a:highlight>
                  <a:srgbClr val="FFFFFF"/>
                </a:highlight>
                <a:latin typeface="Arial Nova"/>
                <a:ea typeface="Source Sans Pro"/>
              </a:rPr>
              <a:t>2230738</a:t>
            </a:r>
          </a:p>
          <a:p>
            <a:r>
              <a:rPr lang="en-GB" sz="2800" dirty="0">
                <a:highlight>
                  <a:srgbClr val="FFFFFF"/>
                </a:highlight>
                <a:latin typeface="Arial Nova"/>
              </a:rPr>
              <a:t>          Module- </a:t>
            </a:r>
            <a:r>
              <a:rPr lang="en-GB" sz="2800" dirty="0">
                <a:highlight>
                  <a:srgbClr val="FFFFFF"/>
                </a:highlight>
                <a:latin typeface="Arial"/>
                <a:cs typeface="Arial"/>
              </a:rPr>
              <a:t>Professional Development within Health and Social Care</a:t>
            </a:r>
            <a:endParaRPr lang="en-GB" sz="2800">
              <a:highlight>
                <a:srgbClr val="C6C6C6"/>
              </a:highlight>
              <a:latin typeface="Arial Nova"/>
            </a:endParaRPr>
          </a:p>
          <a:p>
            <a:r>
              <a:rPr lang="en-GB" sz="2800" dirty="0">
                <a:highlight>
                  <a:srgbClr val="FFFFFF"/>
                </a:highlight>
                <a:latin typeface="Arial Nova"/>
              </a:rPr>
              <a:t>Title- Health and Social Care</a:t>
            </a:r>
            <a:endParaRPr lang="en-GB" sz="2800">
              <a:highlight>
                <a:srgbClr val="C6C6C6"/>
              </a:highlight>
              <a:latin typeface="Arial Nova"/>
            </a:endParaRPr>
          </a:p>
          <a:p>
            <a:r>
              <a:rPr lang="en-GB" sz="2800" dirty="0">
                <a:highlight>
                  <a:srgbClr val="FFFFFF"/>
                </a:highlight>
                <a:latin typeface="Arial Nova"/>
              </a:rPr>
              <a:t>   Module code-LCHS4009</a:t>
            </a:r>
            <a:endParaRPr lang="en-GB" sz="2800">
              <a:highlight>
                <a:srgbClr val="C6C6C6"/>
              </a:highlight>
              <a:latin typeface="Arial Nova"/>
            </a:endParaRPr>
          </a:p>
          <a:p>
            <a:r>
              <a:rPr lang="en-GB" sz="2800" dirty="0">
                <a:highlight>
                  <a:srgbClr val="FFFFFF"/>
                </a:highlight>
                <a:latin typeface="Arial Nova"/>
              </a:rPr>
              <a:t>   Lecturer- Hajra Mustasim</a:t>
            </a:r>
            <a:endParaRPr lang="en-GB" sz="2800">
              <a:highlight>
                <a:srgbClr val="C6C6C6"/>
              </a:highlight>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0BEBF-E273-AAAB-5CD2-8078A49D4FEA}"/>
              </a:ext>
            </a:extLst>
          </p:cNvPr>
          <p:cNvSpPr>
            <a:spLocks noGrp="1"/>
          </p:cNvSpPr>
          <p:nvPr>
            <p:ph type="title"/>
          </p:nvPr>
        </p:nvSpPr>
        <p:spPr/>
        <p:txBody>
          <a:bodyPr>
            <a:normAutofit/>
          </a:bodyPr>
          <a:lstStyle/>
          <a:p>
            <a:r>
              <a:rPr lang="en-US" sz="2800" dirty="0">
                <a:latin typeface="Arial"/>
                <a:ea typeface="Calibri"/>
                <a:cs typeface="Arial"/>
              </a:rPr>
              <a:t>My future career- children social worker</a:t>
            </a:r>
          </a:p>
        </p:txBody>
      </p:sp>
      <p:sp>
        <p:nvSpPr>
          <p:cNvPr id="3" name="Content Placeholder 2">
            <a:extLst>
              <a:ext uri="{FF2B5EF4-FFF2-40B4-BE49-F238E27FC236}">
                <a16:creationId xmlns:a16="http://schemas.microsoft.com/office/drawing/2014/main" id="{0450157A-719E-9914-BC2E-650A83CE1442}"/>
              </a:ext>
            </a:extLst>
          </p:cNvPr>
          <p:cNvSpPr>
            <a:spLocks noGrp="1"/>
          </p:cNvSpPr>
          <p:nvPr>
            <p:ph idx="1"/>
          </p:nvPr>
        </p:nvSpPr>
        <p:spPr/>
        <p:txBody>
          <a:bodyPr vert="horz" lIns="91440" tIns="45720" rIns="91440" bIns="45720" rtlCol="0" anchor="t">
            <a:normAutofit/>
          </a:bodyPr>
          <a:lstStyle/>
          <a:p>
            <a:pPr marL="0" indent="0">
              <a:buNone/>
            </a:pPr>
            <a:r>
              <a:rPr lang="en-US" dirty="0">
                <a:latin typeface="Arial"/>
                <a:cs typeface="Arial"/>
              </a:rPr>
              <a:t>Career goal- </a:t>
            </a:r>
            <a:r>
              <a:rPr lang="en-US" sz="1800" dirty="0">
                <a:latin typeface="Arial"/>
                <a:cs typeface="Arial"/>
              </a:rPr>
              <a:t>children's social worker </a:t>
            </a:r>
          </a:p>
          <a:p>
            <a:pPr marL="0" indent="0">
              <a:buNone/>
            </a:pPr>
            <a:r>
              <a:rPr lang="en-US" sz="2400" dirty="0">
                <a:latin typeface="Arial"/>
                <a:cs typeface="Arial"/>
              </a:rPr>
              <a:t>Sector- </a:t>
            </a:r>
            <a:r>
              <a:rPr lang="en-US" sz="1800" dirty="0">
                <a:latin typeface="Arial"/>
                <a:cs typeface="Arial"/>
              </a:rPr>
              <a:t>UK health and social care </a:t>
            </a:r>
          </a:p>
          <a:p>
            <a:pPr marL="0" indent="0">
              <a:buNone/>
            </a:pPr>
            <a:r>
              <a:rPr lang="en-US" sz="2400" dirty="0">
                <a:latin typeface="Arial"/>
                <a:cs typeface="Arial"/>
              </a:rPr>
              <a:t>Focus- </a:t>
            </a:r>
            <a:r>
              <a:rPr lang="en-US" sz="1800" dirty="0">
                <a:latin typeface="Arial"/>
                <a:cs typeface="Arial"/>
              </a:rPr>
              <a:t>Supporting children, young people and families</a:t>
            </a:r>
          </a:p>
          <a:p>
            <a:pPr marL="0" indent="0">
              <a:buNone/>
            </a:pPr>
            <a:r>
              <a:rPr lang="en-US" sz="2400" dirty="0">
                <a:latin typeface="Arial"/>
                <a:cs typeface="Arial"/>
              </a:rPr>
              <a:t>Aim- </a:t>
            </a:r>
            <a:r>
              <a:rPr lang="en-US" sz="1800" dirty="0">
                <a:latin typeface="Arial"/>
                <a:cs typeface="Arial"/>
              </a:rPr>
              <a:t>Promote children's safety, wellbeing, rights and positive outcomes</a:t>
            </a:r>
          </a:p>
          <a:p>
            <a:pPr marL="0" indent="0">
              <a:buNone/>
            </a:pPr>
            <a:endParaRPr lang="en-US" sz="1800" dirty="0">
              <a:latin typeface="Arial"/>
              <a:cs typeface="Arial"/>
            </a:endParaRPr>
          </a:p>
          <a:p>
            <a:pPr marL="0" indent="0">
              <a:buNone/>
            </a:pPr>
            <a:endParaRPr lang="en-US" sz="1800" dirty="0">
              <a:latin typeface="Arial"/>
              <a:cs typeface="Arial"/>
            </a:endParaRPr>
          </a:p>
          <a:p>
            <a:pPr marL="0" indent="0">
              <a:buNone/>
            </a:pPr>
            <a:endParaRPr lang="en-US" sz="1800" dirty="0">
              <a:latin typeface="Arial"/>
              <a:cs typeface="Arial"/>
            </a:endParaRPr>
          </a:p>
        </p:txBody>
      </p:sp>
    </p:spTree>
    <p:extLst>
      <p:ext uri="{BB962C8B-B14F-4D97-AF65-F5344CB8AC3E}">
        <p14:creationId xmlns:p14="http://schemas.microsoft.com/office/powerpoint/2010/main" val="12598561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1488B7E8-68B2-EF9B-D8BB-19547A2D9B6C}"/>
              </a:ext>
            </a:extLst>
          </p:cNvPr>
          <p:cNvSpPr/>
          <p:nvPr/>
        </p:nvSpPr>
        <p:spPr>
          <a:xfrm>
            <a:off x="292913" y="304048"/>
            <a:ext cx="11614276" cy="198018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r>
              <a:rPr lang="en-US" sz="4400" dirty="0">
                <a:solidFill>
                  <a:srgbClr val="000000"/>
                </a:solidFill>
                <a:latin typeface="Aptos Display"/>
              </a:rPr>
              <a:t>                  </a:t>
            </a:r>
            <a:r>
              <a:rPr lang="en-US" sz="2800" dirty="0">
                <a:solidFill>
                  <a:schemeClr val="bg1"/>
                </a:solidFill>
                <a:latin typeface="Aptos Display"/>
              </a:rPr>
              <a:t>Why I have chosen children's social worker</a:t>
            </a:r>
            <a:r>
              <a:rPr lang="en-US" sz="4400" dirty="0">
                <a:solidFill>
                  <a:srgbClr val="000000"/>
                </a:solidFill>
                <a:latin typeface="Aptos Display"/>
              </a:rPr>
              <a:t> </a:t>
            </a:r>
            <a:endParaRPr lang="en-US"/>
          </a:p>
          <a:p>
            <a:pPr algn="ctr"/>
            <a:endParaRPr lang="en-US" dirty="0"/>
          </a:p>
        </p:txBody>
      </p:sp>
      <p:sp>
        <p:nvSpPr>
          <p:cNvPr id="7" name="Rectangle 6">
            <a:extLst>
              <a:ext uri="{FF2B5EF4-FFF2-40B4-BE49-F238E27FC236}">
                <a16:creationId xmlns:a16="http://schemas.microsoft.com/office/drawing/2014/main" id="{7D692CDE-0352-14AF-6DC9-8503202B966E}"/>
              </a:ext>
            </a:extLst>
          </p:cNvPr>
          <p:cNvSpPr/>
          <p:nvPr/>
        </p:nvSpPr>
        <p:spPr>
          <a:xfrm>
            <a:off x="430920" y="2520230"/>
            <a:ext cx="11480984" cy="3052229"/>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latin typeface="Arial"/>
                <a:cs typeface="Arial"/>
              </a:rPr>
              <a:t>I want a career where i can make a positive difference to children's life's.</a:t>
            </a:r>
          </a:p>
          <a:p>
            <a:pPr algn="ctr"/>
            <a:r>
              <a:rPr lang="en-US" dirty="0">
                <a:solidFill>
                  <a:srgbClr val="FFFFFF"/>
                </a:solidFill>
                <a:latin typeface="Arial"/>
                <a:cs typeface="Arial"/>
              </a:rPr>
              <a:t>Childrens social workers support children and families during difficult or challenging circumstances.</a:t>
            </a:r>
          </a:p>
          <a:p>
            <a:pPr algn="ctr"/>
            <a:r>
              <a:rPr lang="en-US" dirty="0">
                <a:solidFill>
                  <a:srgbClr val="FFFFFF"/>
                </a:solidFill>
                <a:latin typeface="Arial"/>
                <a:cs typeface="Arial"/>
              </a:rPr>
              <a:t>According to Gov.uk (2025) The role involves building trusting relationships, assessing needs and risks, safeguarding and planning support you also need the to be able to stay calm under pressure good communication skills (Gov.uk, 2025)</a:t>
            </a:r>
            <a:endParaRPr lang="en-US" dirty="0"/>
          </a:p>
          <a:p>
            <a:pPr algn="ctr"/>
            <a:r>
              <a:rPr lang="en-US" dirty="0">
                <a:solidFill>
                  <a:srgbClr val="FFFFFF"/>
                </a:solidFill>
                <a:latin typeface="Arial"/>
                <a:cs typeface="Arial"/>
              </a:rPr>
              <a:t>My Health and Social care studies have helped develop an understanding of a persons-centered care, communication, safeguarding and multiagency working.</a:t>
            </a:r>
          </a:p>
          <a:p>
            <a:pPr algn="ctr"/>
            <a:r>
              <a:rPr lang="en-US" dirty="0">
                <a:solidFill>
                  <a:srgbClr val="FFFFFF"/>
                </a:solidFill>
                <a:latin typeface="Arial"/>
                <a:cs typeface="Arial"/>
              </a:rPr>
              <a:t>I am partially interested in helping children feel safe, listened to and supported.</a:t>
            </a:r>
            <a:endParaRPr lang="en-US">
              <a:solidFill>
                <a:schemeClr val="tx1"/>
              </a:solidFill>
              <a:highlight>
                <a:srgbClr val="0000FF"/>
              </a:highlight>
              <a:latin typeface="Arial"/>
              <a:cs typeface="Arial"/>
            </a:endParaRPr>
          </a:p>
        </p:txBody>
      </p:sp>
    </p:spTree>
    <p:extLst>
      <p:ext uri="{BB962C8B-B14F-4D97-AF65-F5344CB8AC3E}">
        <p14:creationId xmlns:p14="http://schemas.microsoft.com/office/powerpoint/2010/main" val="28036492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76006-EF90-36D8-58E7-2B90E2456906}"/>
              </a:ext>
            </a:extLst>
          </p:cNvPr>
          <p:cNvSpPr>
            <a:spLocks noGrp="1"/>
          </p:cNvSpPr>
          <p:nvPr>
            <p:ph type="title"/>
          </p:nvPr>
        </p:nvSpPr>
        <p:spPr/>
        <p:txBody>
          <a:bodyPr/>
          <a:lstStyle/>
          <a:p>
            <a:r>
              <a:rPr lang="en-US" dirty="0"/>
              <a:t>Job Advert </a:t>
            </a:r>
          </a:p>
        </p:txBody>
      </p:sp>
      <p:sp>
        <p:nvSpPr>
          <p:cNvPr id="3" name="Content Placeholder 2">
            <a:extLst>
              <a:ext uri="{FF2B5EF4-FFF2-40B4-BE49-F238E27FC236}">
                <a16:creationId xmlns:a16="http://schemas.microsoft.com/office/drawing/2014/main" id="{9ACEEE36-5031-EB0C-042C-62E6EE37B13A}"/>
              </a:ext>
            </a:extLst>
          </p:cNvPr>
          <p:cNvSpPr>
            <a:spLocks noGrp="1"/>
          </p:cNvSpPr>
          <p:nvPr>
            <p:ph idx="1"/>
          </p:nvPr>
        </p:nvSpPr>
        <p:spPr/>
        <p:txBody>
          <a:bodyPr vert="horz" lIns="91440" tIns="45720" rIns="91440" bIns="45720" rtlCol="0" anchor="t">
            <a:normAutofit/>
          </a:bodyPr>
          <a:lstStyle/>
          <a:p>
            <a:pPr marL="0" indent="0">
              <a:buNone/>
            </a:pPr>
            <a:r>
              <a:rPr lang="en-US" sz="2400" dirty="0">
                <a:latin typeface="Arial"/>
                <a:cs typeface="Arial"/>
              </a:rPr>
              <a:t>Employer</a:t>
            </a:r>
            <a:r>
              <a:rPr lang="en-US" dirty="0">
                <a:latin typeface="Arial"/>
                <a:cs typeface="Arial"/>
              </a:rPr>
              <a:t>- </a:t>
            </a:r>
            <a:r>
              <a:rPr lang="en-US" sz="1800" dirty="0">
                <a:latin typeface="Arial"/>
                <a:cs typeface="Arial"/>
              </a:rPr>
              <a:t>Richmond and Wandsworth councils </a:t>
            </a:r>
          </a:p>
          <a:p>
            <a:pPr marL="0" indent="0">
              <a:buNone/>
            </a:pPr>
            <a:r>
              <a:rPr lang="en-US" sz="2400" dirty="0">
                <a:latin typeface="Arial"/>
                <a:cs typeface="Arial"/>
              </a:rPr>
              <a:t>Role-</a:t>
            </a:r>
            <a:r>
              <a:rPr lang="en-US" dirty="0">
                <a:latin typeface="Arial"/>
                <a:cs typeface="Arial"/>
              </a:rPr>
              <a:t> </a:t>
            </a:r>
            <a:r>
              <a:rPr lang="en-US" sz="1800" dirty="0">
                <a:latin typeface="Arial"/>
                <a:cs typeface="Arial"/>
              </a:rPr>
              <a:t>children's social worker/senior social worker-family help service </a:t>
            </a:r>
          </a:p>
          <a:p>
            <a:pPr marL="0" indent="0">
              <a:buNone/>
            </a:pPr>
            <a:r>
              <a:rPr lang="en-US" sz="2400" dirty="0">
                <a:latin typeface="Arial"/>
                <a:cs typeface="Arial"/>
              </a:rPr>
              <a:t>Location- </a:t>
            </a:r>
            <a:r>
              <a:rPr lang="en-US" sz="1800" dirty="0">
                <a:latin typeface="Arial"/>
                <a:cs typeface="Arial"/>
              </a:rPr>
              <a:t>Tooting, Wandsworth, London </a:t>
            </a:r>
            <a:endParaRPr lang="en-US">
              <a:latin typeface="Aptos"/>
              <a:cs typeface="Arial"/>
            </a:endParaRPr>
          </a:p>
          <a:p>
            <a:pPr marL="0" indent="0">
              <a:buNone/>
            </a:pPr>
            <a:r>
              <a:rPr lang="en-US" sz="1800" dirty="0">
                <a:latin typeface="Arial"/>
                <a:cs typeface="Arial"/>
              </a:rPr>
              <a:t>Permanent, full time: 36 hours per week</a:t>
            </a:r>
          </a:p>
          <a:p>
            <a:pPr marL="0" indent="0">
              <a:buNone/>
            </a:pPr>
            <a:r>
              <a:rPr lang="en-US" sz="2400" dirty="0">
                <a:latin typeface="Arial"/>
                <a:cs typeface="Arial"/>
              </a:rPr>
              <a:t>Salary- </a:t>
            </a:r>
            <a:r>
              <a:rPr lang="en-US" sz="1800" dirty="0">
                <a:latin typeface="Arial"/>
                <a:cs typeface="Arial"/>
              </a:rPr>
              <a:t>£54,507 per year, depending on experiance</a:t>
            </a:r>
            <a:endParaRPr lang="en-US" sz="1800"/>
          </a:p>
          <a:p>
            <a:pPr marL="0" indent="0">
              <a:buNone/>
            </a:pPr>
            <a:r>
              <a:rPr lang="en-US" sz="2400" dirty="0">
                <a:latin typeface="Arial"/>
                <a:cs typeface="Arial"/>
              </a:rPr>
              <a:t>Additional benefits- </a:t>
            </a:r>
            <a:r>
              <a:rPr lang="en-US" sz="1800" dirty="0">
                <a:latin typeface="Arial"/>
                <a:cs typeface="Arial"/>
              </a:rPr>
              <a:t>£5,000 welcome bonus and £1000 retention payment every two years</a:t>
            </a:r>
          </a:p>
          <a:p>
            <a:pPr marL="0" indent="0">
              <a:buNone/>
            </a:pPr>
            <a:r>
              <a:rPr lang="en-US" sz="2400" dirty="0">
                <a:latin typeface="Arial"/>
                <a:cs typeface="Arial"/>
              </a:rPr>
              <a:t>Closing date-</a:t>
            </a:r>
            <a:r>
              <a:rPr lang="en-US" sz="1800" dirty="0">
                <a:latin typeface="Arial"/>
                <a:cs typeface="Arial"/>
              </a:rPr>
              <a:t> 27th September 2026 </a:t>
            </a:r>
          </a:p>
          <a:p>
            <a:pPr marL="0" indent="0">
              <a:buNone/>
            </a:pPr>
            <a:r>
              <a:rPr lang="en-US" sz="2000" dirty="0">
                <a:latin typeface="Arial"/>
                <a:cs typeface="Arial"/>
              </a:rPr>
              <a:t>                                                                         (Richmond and Wandsworth councils, 2026)</a:t>
            </a:r>
            <a:r>
              <a:rPr lang="en-US" sz="1800" dirty="0">
                <a:latin typeface="Arial"/>
                <a:cs typeface="Arial"/>
              </a:rPr>
              <a:t>.</a:t>
            </a:r>
          </a:p>
        </p:txBody>
      </p:sp>
    </p:spTree>
    <p:extLst>
      <p:ext uri="{BB962C8B-B14F-4D97-AF65-F5344CB8AC3E}">
        <p14:creationId xmlns:p14="http://schemas.microsoft.com/office/powerpoint/2010/main" val="14007480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C2BDF-F1E1-C7D8-6527-63C2739A9D49}"/>
              </a:ext>
            </a:extLst>
          </p:cNvPr>
          <p:cNvSpPr>
            <a:spLocks noGrp="1"/>
          </p:cNvSpPr>
          <p:nvPr>
            <p:ph type="title"/>
          </p:nvPr>
        </p:nvSpPr>
        <p:spPr>
          <a:xfrm>
            <a:off x="2939472" y="365125"/>
            <a:ext cx="8414328" cy="1348653"/>
          </a:xfrm>
        </p:spPr>
        <p:txBody>
          <a:bodyPr>
            <a:normAutofit/>
          </a:bodyPr>
          <a:lstStyle/>
          <a:p>
            <a:r>
              <a:rPr lang="en-US" sz="2800" b="1" dirty="0">
                <a:latin typeface="Arial"/>
                <a:cs typeface="Arial"/>
              </a:rPr>
              <a:t>Requirements for the job role</a:t>
            </a:r>
          </a:p>
        </p:txBody>
      </p:sp>
      <p:cxnSp>
        <p:nvCxnSpPr>
          <p:cNvPr id="12" name="Straight Arrow Connector 11">
            <a:extLst>
              <a:ext uri="{FF2B5EF4-FFF2-40B4-BE49-F238E27FC236}">
                <a16:creationId xmlns:a16="http://schemas.microsoft.com/office/drawing/2014/main" id="{0B676A7C-B2A7-D8F6-4464-A6A917F4F0DA}"/>
              </a:ext>
            </a:extLst>
          </p:cNvPr>
          <p:cNvCxnSpPr/>
          <p:nvPr/>
        </p:nvCxnSpPr>
        <p:spPr>
          <a:xfrm flipH="1">
            <a:off x="1334654" y="678872"/>
            <a:ext cx="99291" cy="16163"/>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4" name="Oval 13">
            <a:extLst>
              <a:ext uri="{FF2B5EF4-FFF2-40B4-BE49-F238E27FC236}">
                <a16:creationId xmlns:a16="http://schemas.microsoft.com/office/drawing/2014/main" id="{9E5861BD-835C-2B30-F1C8-97642D71D7A9}"/>
              </a:ext>
            </a:extLst>
          </p:cNvPr>
          <p:cNvSpPr/>
          <p:nvPr/>
        </p:nvSpPr>
        <p:spPr>
          <a:xfrm>
            <a:off x="-2309" y="1371599"/>
            <a:ext cx="4477327" cy="15101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Recognized social worker qualification and registered with social worker England</a:t>
            </a:r>
          </a:p>
          <a:p>
            <a:pPr algn="ctr"/>
            <a:r>
              <a:rPr lang="en-US" sz="2000" dirty="0"/>
              <a:t>(Think care career, </a:t>
            </a:r>
            <a:r>
              <a:rPr lang="en-US" sz="2000" dirty="0" err="1"/>
              <a:t>n.d</a:t>
            </a:r>
            <a:r>
              <a:rPr lang="en-US" sz="2000" dirty="0"/>
              <a:t>)</a:t>
            </a:r>
          </a:p>
        </p:txBody>
      </p:sp>
      <p:sp>
        <p:nvSpPr>
          <p:cNvPr id="15" name="Oval 14">
            <a:extLst>
              <a:ext uri="{FF2B5EF4-FFF2-40B4-BE49-F238E27FC236}">
                <a16:creationId xmlns:a16="http://schemas.microsoft.com/office/drawing/2014/main" id="{C2C747BB-DB6C-61E0-475D-E4B11F99765C}"/>
              </a:ext>
            </a:extLst>
          </p:cNvPr>
          <p:cNvSpPr/>
          <p:nvPr/>
        </p:nvSpPr>
        <p:spPr>
          <a:xfrm>
            <a:off x="7504545" y="5193147"/>
            <a:ext cx="4488873" cy="150090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Successful completion of the ASYE for the role (assessed and supported year in employment)</a:t>
            </a:r>
          </a:p>
        </p:txBody>
      </p:sp>
      <p:sp>
        <p:nvSpPr>
          <p:cNvPr id="16" name="Oval 15">
            <a:extLst>
              <a:ext uri="{FF2B5EF4-FFF2-40B4-BE49-F238E27FC236}">
                <a16:creationId xmlns:a16="http://schemas.microsoft.com/office/drawing/2014/main" id="{A40ED1FE-E09C-05F0-6D0D-F79990DAB170}"/>
              </a:ext>
            </a:extLst>
          </p:cNvPr>
          <p:cNvSpPr/>
          <p:nvPr/>
        </p:nvSpPr>
        <p:spPr>
          <a:xfrm>
            <a:off x="2958604" y="5190177"/>
            <a:ext cx="4191002" cy="1318491"/>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You would need experiences in voluntary and statuary settings</a:t>
            </a:r>
          </a:p>
        </p:txBody>
      </p:sp>
      <p:sp>
        <p:nvSpPr>
          <p:cNvPr id="17" name="Oval 16">
            <a:extLst>
              <a:ext uri="{FF2B5EF4-FFF2-40B4-BE49-F238E27FC236}">
                <a16:creationId xmlns:a16="http://schemas.microsoft.com/office/drawing/2014/main" id="{E54F7DDB-804A-ACAA-9B29-26E92AC2B73B}"/>
              </a:ext>
            </a:extLst>
          </p:cNvPr>
          <p:cNvSpPr/>
          <p:nvPr/>
        </p:nvSpPr>
        <p:spPr>
          <a:xfrm>
            <a:off x="6966527" y="1373909"/>
            <a:ext cx="4477986" cy="168794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t>Ability to work with multi agency teams and be able to build relationships with </a:t>
            </a:r>
            <a:r>
              <a:rPr lang="en-US" sz="2000" dirty="0"/>
              <a:t>families.</a:t>
            </a:r>
          </a:p>
          <a:p>
            <a:pPr algn="ctr"/>
            <a:r>
              <a:rPr lang="en-US" sz="2000" dirty="0"/>
              <a:t>(Think care career, </a:t>
            </a:r>
            <a:r>
              <a:rPr lang="en-US" sz="2000" dirty="0" err="1"/>
              <a:t>n.d</a:t>
            </a:r>
            <a:r>
              <a:rPr lang="en-US" sz="2000" dirty="0"/>
              <a:t>)</a:t>
            </a:r>
          </a:p>
        </p:txBody>
      </p:sp>
      <p:sp>
        <p:nvSpPr>
          <p:cNvPr id="18" name="Oval 17">
            <a:extLst>
              <a:ext uri="{FF2B5EF4-FFF2-40B4-BE49-F238E27FC236}">
                <a16:creationId xmlns:a16="http://schemas.microsoft.com/office/drawing/2014/main" id="{949E486B-4B15-9ED1-B1C6-CC57B64C8CE8}"/>
              </a:ext>
            </a:extLst>
          </p:cNvPr>
          <p:cNvSpPr/>
          <p:nvPr/>
        </p:nvSpPr>
        <p:spPr>
          <a:xfrm>
            <a:off x="3519055" y="2685473"/>
            <a:ext cx="4068617" cy="1346199"/>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Very good communication and collaborative skills </a:t>
            </a:r>
          </a:p>
        </p:txBody>
      </p:sp>
      <p:sp>
        <p:nvSpPr>
          <p:cNvPr id="19" name="Oval 18">
            <a:extLst>
              <a:ext uri="{FF2B5EF4-FFF2-40B4-BE49-F238E27FC236}">
                <a16:creationId xmlns:a16="http://schemas.microsoft.com/office/drawing/2014/main" id="{014A3D87-6F3A-3C2E-1CFB-A668BE376213}"/>
              </a:ext>
            </a:extLst>
          </p:cNvPr>
          <p:cNvSpPr/>
          <p:nvPr/>
        </p:nvSpPr>
        <p:spPr>
          <a:xfrm>
            <a:off x="7504545" y="3576779"/>
            <a:ext cx="4662055" cy="133234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Compassionate and creativity and confidence when working with families</a:t>
            </a:r>
          </a:p>
        </p:txBody>
      </p:sp>
      <p:sp>
        <p:nvSpPr>
          <p:cNvPr id="20" name="Oval 19">
            <a:extLst>
              <a:ext uri="{FF2B5EF4-FFF2-40B4-BE49-F238E27FC236}">
                <a16:creationId xmlns:a16="http://schemas.microsoft.com/office/drawing/2014/main" id="{C198325A-E7A5-8990-D343-0E3FC1952380}"/>
              </a:ext>
            </a:extLst>
          </p:cNvPr>
          <p:cNvSpPr/>
          <p:nvPr/>
        </p:nvSpPr>
        <p:spPr>
          <a:xfrm>
            <a:off x="0" y="3696855"/>
            <a:ext cx="4188690" cy="14962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dirty="0"/>
              <a:t>Commitment to children's rights and safety and wellbeing</a:t>
            </a:r>
          </a:p>
        </p:txBody>
      </p:sp>
      <p:sp>
        <p:nvSpPr>
          <p:cNvPr id="21" name="TextBox 20">
            <a:extLst>
              <a:ext uri="{FF2B5EF4-FFF2-40B4-BE49-F238E27FC236}">
                <a16:creationId xmlns:a16="http://schemas.microsoft.com/office/drawing/2014/main" id="{ED61B161-82C4-1658-FEE6-194581C22906}"/>
              </a:ext>
            </a:extLst>
          </p:cNvPr>
          <p:cNvSpPr txBox="1"/>
          <p:nvPr/>
        </p:nvSpPr>
        <p:spPr>
          <a:xfrm>
            <a:off x="4334265" y="4244990"/>
            <a:ext cx="3518932"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(Richmond and Wandsworth councils, 2026)</a:t>
            </a:r>
          </a:p>
        </p:txBody>
      </p:sp>
    </p:spTree>
    <p:extLst>
      <p:ext uri="{BB962C8B-B14F-4D97-AF65-F5344CB8AC3E}">
        <p14:creationId xmlns:p14="http://schemas.microsoft.com/office/powerpoint/2010/main" val="18736075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strVal val="#ppt_w*0.70"/>
                                          </p:val>
                                        </p:tav>
                                        <p:tav tm="100000">
                                          <p:val>
                                            <p:strVal val="#ppt_w"/>
                                          </p:val>
                                        </p:tav>
                                      </p:tavLst>
                                    </p:anim>
                                    <p:anim calcmode="lin" valueType="num">
                                      <p:cBhvr>
                                        <p:cTn id="8" dur="1000" fill="hold"/>
                                        <p:tgtEl>
                                          <p:spTgt spid="2"/>
                                        </p:tgtEl>
                                        <p:attrNameLst>
                                          <p:attrName>ppt_h</p:attrName>
                                        </p:attrNameLst>
                                      </p:cBhvr>
                                      <p:tavLst>
                                        <p:tav tm="0">
                                          <p:val>
                                            <p:strVal val="#ppt_h"/>
                                          </p:val>
                                        </p:tav>
                                        <p:tav tm="100000">
                                          <p:val>
                                            <p:strVal val="#ppt_h"/>
                                          </p:val>
                                        </p:tav>
                                      </p:tavLst>
                                    </p:anim>
                                    <p:animEffect transition="in" filter="fade">
                                      <p:cBhvr>
                                        <p:cTn id="9" dur="10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14"/>
                                        </p:tgtEl>
                                        <p:attrNameLst>
                                          <p:attrName>style.visibility</p:attrName>
                                        </p:attrNameLst>
                                      </p:cBhvr>
                                      <p:to>
                                        <p:strVal val="visible"/>
                                      </p:to>
                                    </p:set>
                                    <p:anim calcmode="lin" valueType="num">
                                      <p:cBhvr additive="base">
                                        <p:cTn id="14" dur="500" fill="hold"/>
                                        <p:tgtEl>
                                          <p:spTgt spid="14"/>
                                        </p:tgtEl>
                                        <p:attrNameLst>
                                          <p:attrName>ppt_x</p:attrName>
                                        </p:attrNameLst>
                                      </p:cBhvr>
                                      <p:tavLst>
                                        <p:tav tm="0">
                                          <p:val>
                                            <p:strVal val="#ppt_x"/>
                                          </p:val>
                                        </p:tav>
                                        <p:tav tm="100000">
                                          <p:val>
                                            <p:strVal val="#ppt_x"/>
                                          </p:val>
                                        </p:tav>
                                      </p:tavLst>
                                    </p:anim>
                                    <p:anim calcmode="lin" valueType="num">
                                      <p:cBhvr additive="base">
                                        <p:cTn id="1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17"/>
                                        </p:tgtEl>
                                        <p:attrNameLst>
                                          <p:attrName>style.visibility</p:attrName>
                                        </p:attrNameLst>
                                      </p:cBhvr>
                                      <p:to>
                                        <p:strVal val="visible"/>
                                      </p:to>
                                    </p:set>
                                    <p:anim calcmode="lin" valueType="num">
                                      <p:cBhvr additive="base">
                                        <p:cTn id="20" dur="500" fill="hold"/>
                                        <p:tgtEl>
                                          <p:spTgt spid="17"/>
                                        </p:tgtEl>
                                        <p:attrNameLst>
                                          <p:attrName>ppt_x</p:attrName>
                                        </p:attrNameLst>
                                      </p:cBhvr>
                                      <p:tavLst>
                                        <p:tav tm="0">
                                          <p:val>
                                            <p:strVal val="#ppt_x"/>
                                          </p:val>
                                        </p:tav>
                                        <p:tav tm="100000">
                                          <p:val>
                                            <p:strVal val="#ppt_x"/>
                                          </p:val>
                                        </p:tav>
                                      </p:tavLst>
                                    </p:anim>
                                    <p:anim calcmode="lin" valueType="num">
                                      <p:cBhvr additive="base">
                                        <p:cTn id="21" dur="500" fill="hold"/>
                                        <p:tgtEl>
                                          <p:spTgt spid="17"/>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18"/>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20"/>
                                        </p:tgtEl>
                                        <p:attrNameLst>
                                          <p:attrName>style.visibility</p:attrName>
                                        </p:attrNameLst>
                                      </p:cBhvr>
                                      <p:to>
                                        <p:strVal val="visible"/>
                                      </p:to>
                                    </p:set>
                                    <p:anim calcmode="lin" valueType="num">
                                      <p:cBhvr additive="base">
                                        <p:cTn id="30" dur="500" fill="hold"/>
                                        <p:tgtEl>
                                          <p:spTgt spid="20"/>
                                        </p:tgtEl>
                                        <p:attrNameLst>
                                          <p:attrName>ppt_x</p:attrName>
                                        </p:attrNameLst>
                                      </p:cBhvr>
                                      <p:tavLst>
                                        <p:tav tm="0">
                                          <p:val>
                                            <p:strVal val="#ppt_x"/>
                                          </p:val>
                                        </p:tav>
                                        <p:tav tm="100000">
                                          <p:val>
                                            <p:strVal val="#ppt_x"/>
                                          </p:val>
                                        </p:tav>
                                      </p:tavLst>
                                    </p:anim>
                                    <p:anim calcmode="lin" valueType="num">
                                      <p:cBhvr additive="base">
                                        <p:cTn id="31"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grpId="0" nodeType="clickEffect">
                                  <p:stCondLst>
                                    <p:cond delay="0"/>
                                  </p:stCondLst>
                                  <p:childTnLst>
                                    <p:set>
                                      <p:cBhvr>
                                        <p:cTn id="35" dur="1" fill="hold">
                                          <p:stCondLst>
                                            <p:cond delay="0"/>
                                          </p:stCondLst>
                                        </p:cTn>
                                        <p:tgtEl>
                                          <p:spTgt spid="16"/>
                                        </p:tgtEl>
                                        <p:attrNameLst>
                                          <p:attrName>style.visibility</p:attrName>
                                        </p:attrNameLst>
                                      </p:cBhvr>
                                      <p:to>
                                        <p:strVal val="visible"/>
                                      </p:to>
                                    </p:set>
                                    <p:anim calcmode="lin" valueType="num">
                                      <p:cBhvr additive="base">
                                        <p:cTn id="36" dur="500" fill="hold"/>
                                        <p:tgtEl>
                                          <p:spTgt spid="16"/>
                                        </p:tgtEl>
                                        <p:attrNameLst>
                                          <p:attrName>ppt_x</p:attrName>
                                        </p:attrNameLst>
                                      </p:cBhvr>
                                      <p:tavLst>
                                        <p:tav tm="0">
                                          <p:val>
                                            <p:strVal val="#ppt_x"/>
                                          </p:val>
                                        </p:tav>
                                        <p:tav tm="100000">
                                          <p:val>
                                            <p:strVal val="#ppt_x"/>
                                          </p:val>
                                        </p:tav>
                                      </p:tavLst>
                                    </p:anim>
                                    <p:anim calcmode="lin" valueType="num">
                                      <p:cBhvr additive="base">
                                        <p:cTn id="37"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4" fill="hold" grpId="0" nodeType="clickEffect">
                                  <p:stCondLst>
                                    <p:cond delay="0"/>
                                  </p:stCondLst>
                                  <p:childTnLst>
                                    <p:set>
                                      <p:cBhvr>
                                        <p:cTn id="41" dur="1" fill="hold">
                                          <p:stCondLst>
                                            <p:cond delay="0"/>
                                          </p:stCondLst>
                                        </p:cTn>
                                        <p:tgtEl>
                                          <p:spTgt spid="19"/>
                                        </p:tgtEl>
                                        <p:attrNameLst>
                                          <p:attrName>style.visibility</p:attrName>
                                        </p:attrNameLst>
                                      </p:cBhvr>
                                      <p:to>
                                        <p:strVal val="visible"/>
                                      </p:to>
                                    </p:set>
                                    <p:anim calcmode="lin" valueType="num">
                                      <p:cBhvr additive="base">
                                        <p:cTn id="42" dur="500" fill="hold"/>
                                        <p:tgtEl>
                                          <p:spTgt spid="19"/>
                                        </p:tgtEl>
                                        <p:attrNameLst>
                                          <p:attrName>ppt_x</p:attrName>
                                        </p:attrNameLst>
                                      </p:cBhvr>
                                      <p:tavLst>
                                        <p:tav tm="0">
                                          <p:val>
                                            <p:strVal val="#ppt_x"/>
                                          </p:val>
                                        </p:tav>
                                        <p:tav tm="100000">
                                          <p:val>
                                            <p:strVal val="#ppt_x"/>
                                          </p:val>
                                        </p:tav>
                                      </p:tavLst>
                                    </p:anim>
                                    <p:anim calcmode="lin" valueType="num">
                                      <p:cBhvr additive="base">
                                        <p:cTn id="43"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2" presetClass="entr" presetSubtype="4" fill="hold" grpId="0" nodeType="clickEffect">
                                  <p:stCondLst>
                                    <p:cond delay="0"/>
                                  </p:stCondLst>
                                  <p:childTnLst>
                                    <p:set>
                                      <p:cBhvr>
                                        <p:cTn id="47" dur="1" fill="hold">
                                          <p:stCondLst>
                                            <p:cond delay="0"/>
                                          </p:stCondLst>
                                        </p:cTn>
                                        <p:tgtEl>
                                          <p:spTgt spid="15"/>
                                        </p:tgtEl>
                                        <p:attrNameLst>
                                          <p:attrName>style.visibility</p:attrName>
                                        </p:attrNameLst>
                                      </p:cBhvr>
                                      <p:to>
                                        <p:strVal val="visible"/>
                                      </p:to>
                                    </p:set>
                                    <p:anim calcmode="lin" valueType="num">
                                      <p:cBhvr additive="base">
                                        <p:cTn id="48" dur="500" fill="hold"/>
                                        <p:tgtEl>
                                          <p:spTgt spid="15"/>
                                        </p:tgtEl>
                                        <p:attrNameLst>
                                          <p:attrName>ppt_x</p:attrName>
                                        </p:attrNameLst>
                                      </p:cBhvr>
                                      <p:tavLst>
                                        <p:tav tm="0">
                                          <p:val>
                                            <p:strVal val="#ppt_x"/>
                                          </p:val>
                                        </p:tav>
                                        <p:tav tm="100000">
                                          <p:val>
                                            <p:strVal val="#ppt_x"/>
                                          </p:val>
                                        </p:tav>
                                      </p:tavLst>
                                    </p:anim>
                                    <p:anim calcmode="lin" valueType="num">
                                      <p:cBhvr additive="base">
                                        <p:cTn id="49"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4" grpId="0" animBg="1"/>
      <p:bldP spid="15" grpId="0" animBg="1"/>
      <p:bldP spid="16" grpId="0" animBg="1"/>
      <p:bldP spid="17" grpId="0" animBg="1"/>
      <p:bldP spid="18" grpId="0" animBg="1"/>
      <p:bldP spid="19" grpId="0" animBg="1"/>
      <p:bldP spid="2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A861B30-3174-AABF-EABF-1B9D0AA979C3}"/>
              </a:ext>
            </a:extLst>
          </p:cNvPr>
          <p:cNvSpPr txBox="1"/>
          <p:nvPr/>
        </p:nvSpPr>
        <p:spPr>
          <a:xfrm>
            <a:off x="362985" y="914721"/>
            <a:ext cx="513986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STRENGHTHS</a:t>
            </a:r>
            <a:endParaRPr lang="en-US" dirty="0"/>
          </a:p>
          <a:p>
            <a:pPr marL="285750" indent="-285750">
              <a:buFont typeface="Arial"/>
              <a:buChar char="•"/>
            </a:pPr>
            <a:r>
              <a:rPr lang="en-US" dirty="0">
                <a:latin typeface="Arial"/>
                <a:cs typeface="Arial"/>
              </a:rPr>
              <a:t>Good Communication </a:t>
            </a:r>
          </a:p>
          <a:p>
            <a:pPr marL="285750" indent="-285750">
              <a:buFont typeface="Arial"/>
              <a:buChar char="•"/>
            </a:pPr>
            <a:r>
              <a:rPr lang="en-US" dirty="0">
                <a:latin typeface="Arial"/>
                <a:cs typeface="Arial"/>
              </a:rPr>
              <a:t>Calm under pressure </a:t>
            </a:r>
          </a:p>
          <a:p>
            <a:pPr marL="285750" indent="-285750">
              <a:buFont typeface="Arial"/>
              <a:buChar char="•"/>
            </a:pPr>
            <a:r>
              <a:rPr lang="en-US" dirty="0">
                <a:latin typeface="Arial"/>
                <a:cs typeface="Arial"/>
              </a:rPr>
              <a:t>Problem Solving </a:t>
            </a:r>
          </a:p>
          <a:p>
            <a:pPr marL="285750" indent="-285750">
              <a:buFont typeface="Arial"/>
              <a:buChar char="•"/>
            </a:pPr>
            <a:r>
              <a:rPr lang="en-US" dirty="0">
                <a:latin typeface="Arial"/>
                <a:cs typeface="Arial"/>
              </a:rPr>
              <a:t>Customer facing experiences </a:t>
            </a:r>
          </a:p>
        </p:txBody>
      </p:sp>
      <p:sp>
        <p:nvSpPr>
          <p:cNvPr id="5" name="TextBox 4">
            <a:extLst>
              <a:ext uri="{FF2B5EF4-FFF2-40B4-BE49-F238E27FC236}">
                <a16:creationId xmlns:a16="http://schemas.microsoft.com/office/drawing/2014/main" id="{295667D5-CF4E-9462-CB5B-E0E07183F9A4}"/>
              </a:ext>
            </a:extLst>
          </p:cNvPr>
          <p:cNvSpPr txBox="1"/>
          <p:nvPr/>
        </p:nvSpPr>
        <p:spPr>
          <a:xfrm>
            <a:off x="6475620" y="929348"/>
            <a:ext cx="4922075"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Weaknesses</a:t>
            </a:r>
            <a:endParaRPr lang="en-US" dirty="0"/>
          </a:p>
          <a:p>
            <a:pPr marL="285750" indent="-285750">
              <a:buFont typeface="Arial"/>
              <a:buChar char="•"/>
            </a:pPr>
            <a:r>
              <a:rPr lang="en-US" dirty="0"/>
              <a:t>Not qualified yet </a:t>
            </a:r>
          </a:p>
          <a:p>
            <a:pPr marL="285750" indent="-285750">
              <a:buFont typeface="Arial"/>
              <a:buChar char="•"/>
            </a:pPr>
            <a:r>
              <a:rPr lang="en-US" dirty="0"/>
              <a:t>No social worker experience </a:t>
            </a:r>
          </a:p>
          <a:p>
            <a:pPr marL="285750" indent="-285750">
              <a:buFont typeface="Arial"/>
              <a:buChar char="•"/>
            </a:pPr>
            <a:r>
              <a:rPr lang="en-US" dirty="0"/>
              <a:t>Need to develop more knowledge about children's legislations and procedures.</a:t>
            </a:r>
          </a:p>
        </p:txBody>
      </p:sp>
      <p:sp>
        <p:nvSpPr>
          <p:cNvPr id="7" name="TextBox 6">
            <a:extLst>
              <a:ext uri="{FF2B5EF4-FFF2-40B4-BE49-F238E27FC236}">
                <a16:creationId xmlns:a16="http://schemas.microsoft.com/office/drawing/2014/main" id="{892A9245-E909-69E0-1441-28BDAA15206C}"/>
              </a:ext>
            </a:extLst>
          </p:cNvPr>
          <p:cNvSpPr txBox="1"/>
          <p:nvPr/>
        </p:nvSpPr>
        <p:spPr>
          <a:xfrm>
            <a:off x="333946" y="3237825"/>
            <a:ext cx="4370338"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           Oppurtunities </a:t>
            </a:r>
          </a:p>
          <a:p>
            <a:pPr marL="342900" indent="-342900">
              <a:buFont typeface="Arial"/>
              <a:buChar char="•"/>
            </a:pPr>
            <a:r>
              <a:rPr lang="en-US" dirty="0">
                <a:latin typeface="Arial"/>
                <a:cs typeface="Arial"/>
              </a:rPr>
              <a:t>Can complete Health and Social studies </a:t>
            </a:r>
          </a:p>
          <a:p>
            <a:pPr marL="342900" indent="-342900">
              <a:buFont typeface="Arial"/>
              <a:buChar char="•"/>
            </a:pPr>
            <a:r>
              <a:rPr lang="en-US" dirty="0">
                <a:latin typeface="Arial"/>
                <a:cs typeface="Arial"/>
              </a:rPr>
              <a:t>Get social worker degree or apprenticeship's </a:t>
            </a:r>
          </a:p>
          <a:p>
            <a:pPr marL="342900" indent="-342900">
              <a:buFont typeface="Arial"/>
              <a:buChar char="•"/>
            </a:pPr>
            <a:r>
              <a:rPr lang="en-US" dirty="0">
                <a:latin typeface="Arial"/>
                <a:cs typeface="Arial"/>
              </a:rPr>
              <a:t>Trainings available </a:t>
            </a:r>
          </a:p>
          <a:p>
            <a:pPr marL="342900" indent="-342900">
              <a:buFont typeface="Arial"/>
              <a:buChar char="•"/>
            </a:pPr>
            <a:r>
              <a:rPr lang="en-US" dirty="0">
                <a:latin typeface="Arial"/>
                <a:cs typeface="Arial"/>
              </a:rPr>
              <a:t>Assessed and supported year in your employment (Think care career </a:t>
            </a:r>
            <a:r>
              <a:rPr lang="en-US" dirty="0" err="1">
                <a:latin typeface="Arial"/>
                <a:cs typeface="Arial"/>
              </a:rPr>
              <a:t>n.d</a:t>
            </a:r>
            <a:r>
              <a:rPr lang="en-US" dirty="0">
                <a:latin typeface="Arial"/>
                <a:cs typeface="Arial"/>
              </a:rPr>
              <a:t>).</a:t>
            </a:r>
          </a:p>
        </p:txBody>
      </p:sp>
      <p:sp>
        <p:nvSpPr>
          <p:cNvPr id="8" name="TextBox 7">
            <a:extLst>
              <a:ext uri="{FF2B5EF4-FFF2-40B4-BE49-F238E27FC236}">
                <a16:creationId xmlns:a16="http://schemas.microsoft.com/office/drawing/2014/main" id="{2F580897-F08E-CB53-F4F2-B438F8C1F285}"/>
              </a:ext>
            </a:extLst>
          </p:cNvPr>
          <p:cNvSpPr txBox="1"/>
          <p:nvPr/>
        </p:nvSpPr>
        <p:spPr>
          <a:xfrm>
            <a:off x="6388535" y="3179748"/>
            <a:ext cx="4268702"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solidFill>
                  <a:srgbClr val="FF0000"/>
                </a:solidFill>
                <a:latin typeface="Arial"/>
                <a:cs typeface="Arial"/>
              </a:rPr>
              <a:t>Threats  </a:t>
            </a:r>
          </a:p>
          <a:p>
            <a:pPr marL="342900" indent="-342900">
              <a:buFont typeface="Arial"/>
              <a:buChar char="•"/>
            </a:pPr>
            <a:r>
              <a:rPr lang="en-US" dirty="0">
                <a:latin typeface="Arial"/>
                <a:cs typeface="Arial"/>
              </a:rPr>
              <a:t>Getting emotional </a:t>
            </a:r>
          </a:p>
          <a:p>
            <a:pPr marL="342900" indent="-342900">
              <a:buFont typeface="Arial"/>
              <a:buChar char="•"/>
            </a:pPr>
            <a:r>
              <a:rPr lang="en-US" dirty="0">
                <a:latin typeface="Arial"/>
                <a:cs typeface="Arial"/>
              </a:rPr>
              <a:t>High demand </a:t>
            </a:r>
          </a:p>
          <a:p>
            <a:pPr marL="342900" indent="-342900">
              <a:buFont typeface="Arial"/>
              <a:buChar char="•"/>
            </a:pPr>
            <a:r>
              <a:rPr lang="en-US" dirty="0">
                <a:latin typeface="Arial"/>
                <a:cs typeface="Arial"/>
              </a:rPr>
              <a:t>Safeguarding properly </a:t>
            </a:r>
          </a:p>
          <a:p>
            <a:pPr marL="342900" indent="-342900">
              <a:buFont typeface="Arial"/>
              <a:buChar char="•"/>
            </a:pPr>
            <a:r>
              <a:rPr lang="en-US" dirty="0">
                <a:latin typeface="Arial"/>
                <a:cs typeface="Arial"/>
              </a:rPr>
              <a:t>Balancing work and other commitments </a:t>
            </a:r>
          </a:p>
          <a:p>
            <a:pPr marL="342900" indent="-342900">
              <a:buFont typeface="Arial"/>
              <a:buChar char="•"/>
            </a:pPr>
            <a:endParaRPr lang="en-US" sz="2400" dirty="0">
              <a:latin typeface="Arial"/>
              <a:cs typeface="Arial"/>
            </a:endParaRPr>
          </a:p>
          <a:p>
            <a:pPr marL="342900" indent="-342900">
              <a:buFont typeface="Arial"/>
              <a:buChar char="•"/>
            </a:pPr>
            <a:endParaRPr lang="en-US" sz="2400" dirty="0">
              <a:latin typeface="Arial"/>
              <a:cs typeface="Arial"/>
            </a:endParaRPr>
          </a:p>
        </p:txBody>
      </p:sp>
    </p:spTree>
    <p:extLst>
      <p:ext uri="{BB962C8B-B14F-4D97-AF65-F5344CB8AC3E}">
        <p14:creationId xmlns:p14="http://schemas.microsoft.com/office/powerpoint/2010/main" val="3796147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BB1FA7-DA54-B1C5-5D58-06CE33846C2E}"/>
              </a:ext>
            </a:extLst>
          </p:cNvPr>
          <p:cNvSpPr>
            <a:spLocks noGrp="1"/>
          </p:cNvSpPr>
          <p:nvPr>
            <p:ph idx="1"/>
          </p:nvPr>
        </p:nvSpPr>
        <p:spPr>
          <a:xfrm>
            <a:off x="838200" y="2021898"/>
            <a:ext cx="10515600" cy="4351338"/>
          </a:xfrm>
        </p:spPr>
        <p:txBody>
          <a:bodyPr vert="horz" lIns="91440" tIns="45720" rIns="91440" bIns="45720" rtlCol="0" anchor="t">
            <a:normAutofit/>
          </a:bodyPr>
          <a:lstStyle/>
          <a:p>
            <a:pPr marL="514350" indent="-514350">
              <a:buAutoNum type="arabicPeriod"/>
            </a:pPr>
            <a:r>
              <a:rPr lang="en-US" sz="1800" dirty="0"/>
              <a:t>Good communication helps me build a good relationship and truth with families, the children, carers and professionals.</a:t>
            </a:r>
          </a:p>
          <a:p>
            <a:pPr marL="514350" indent="-514350">
              <a:buAutoNum type="arabicPeriod"/>
            </a:pPr>
            <a:r>
              <a:rPr lang="en-US" sz="1800" dirty="0"/>
              <a:t>Calm under pressure-I remain professional at difficult times and situations when become challenging and stressful.</a:t>
            </a:r>
          </a:p>
          <a:p>
            <a:pPr marL="514350" indent="-514350">
              <a:buAutoNum type="arabicPeriod"/>
            </a:pPr>
            <a:r>
              <a:rPr lang="en-US" sz="1800" dirty="0"/>
              <a:t>My problem solving techniques help me with the needs of families I can identify risks and helps me consider appropriate support.</a:t>
            </a:r>
          </a:p>
          <a:p>
            <a:pPr marL="514350" indent="-514350">
              <a:buAutoNum type="arabicPeriod"/>
            </a:pPr>
            <a:r>
              <a:rPr lang="en-US" sz="1800" dirty="0"/>
              <a:t>Learning new things  can help me with my courses, training, placements and any thing I lack in.</a:t>
            </a:r>
          </a:p>
        </p:txBody>
      </p:sp>
      <p:sp>
        <p:nvSpPr>
          <p:cNvPr id="4" name="Arrow: Right 3">
            <a:extLst>
              <a:ext uri="{FF2B5EF4-FFF2-40B4-BE49-F238E27FC236}">
                <a16:creationId xmlns:a16="http://schemas.microsoft.com/office/drawing/2014/main" id="{F4F93881-0483-FA7F-234F-814D89E5EFED}"/>
              </a:ext>
            </a:extLst>
          </p:cNvPr>
          <p:cNvSpPr/>
          <p:nvPr/>
        </p:nvSpPr>
        <p:spPr>
          <a:xfrm>
            <a:off x="1606897" y="61144"/>
            <a:ext cx="8043745" cy="176028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dirty="0">
                <a:solidFill>
                  <a:schemeClr val="bg1"/>
                </a:solidFill>
                <a:latin typeface="Arial"/>
                <a:cs typeface="Arial"/>
              </a:rPr>
              <a:t>How my strengths over come my weaknesses </a:t>
            </a:r>
          </a:p>
        </p:txBody>
      </p:sp>
    </p:spTree>
    <p:extLst>
      <p:ext uri="{BB962C8B-B14F-4D97-AF65-F5344CB8AC3E}">
        <p14:creationId xmlns:p14="http://schemas.microsoft.com/office/powerpoint/2010/main" val="2190312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64FC67-30AF-5749-0BFC-5C4833105512}"/>
              </a:ext>
            </a:extLst>
          </p:cNvPr>
          <p:cNvSpPr>
            <a:spLocks noGrp="1"/>
          </p:cNvSpPr>
          <p:nvPr>
            <p:ph idx="1"/>
          </p:nvPr>
        </p:nvSpPr>
        <p:spPr>
          <a:xfrm>
            <a:off x="1088571" y="421368"/>
            <a:ext cx="10515600" cy="1619024"/>
          </a:xfrm>
        </p:spPr>
        <p:txBody>
          <a:bodyPr vert="horz" lIns="91440" tIns="45720" rIns="91440" bIns="45720" rtlCol="0" anchor="t">
            <a:normAutofit/>
          </a:bodyPr>
          <a:lstStyle/>
          <a:p>
            <a:pPr marL="0" indent="0">
              <a:buNone/>
            </a:pPr>
            <a:r>
              <a:rPr lang="en-GB" b="1" dirty="0">
                <a:solidFill>
                  <a:schemeClr val="accent1"/>
                </a:solidFill>
                <a:latin typeface="Arial"/>
                <a:cs typeface="Arial"/>
              </a:rPr>
              <a:t>           Opportunity for My career action plan</a:t>
            </a:r>
            <a:endParaRPr lang="en-US" b="1" dirty="0">
              <a:solidFill>
                <a:schemeClr val="accent1"/>
              </a:solidFill>
              <a:latin typeface="Arial"/>
              <a:cs typeface="Arial"/>
            </a:endParaRPr>
          </a:p>
        </p:txBody>
      </p:sp>
      <p:sp>
        <p:nvSpPr>
          <p:cNvPr id="2" name="TextBox 1">
            <a:extLst>
              <a:ext uri="{FF2B5EF4-FFF2-40B4-BE49-F238E27FC236}">
                <a16:creationId xmlns:a16="http://schemas.microsoft.com/office/drawing/2014/main" id="{30CE8EFE-3C54-948B-9DE8-CEA28844D0C8}"/>
              </a:ext>
            </a:extLst>
          </p:cNvPr>
          <p:cNvSpPr txBox="1"/>
          <p:nvPr/>
        </p:nvSpPr>
        <p:spPr>
          <a:xfrm>
            <a:off x="1003068" y="1231207"/>
            <a:ext cx="10598727" cy="42780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highlight>
                  <a:srgbClr val="FFFFFF"/>
                </a:highlight>
                <a:latin typeface="Arial"/>
                <a:cs typeface="Arial"/>
              </a:rPr>
              <a:t>Gov.uk (</a:t>
            </a:r>
            <a:r>
              <a:rPr lang="en-US" sz="2000" dirty="0" err="1">
                <a:highlight>
                  <a:srgbClr val="FFFFFF"/>
                </a:highlight>
                <a:latin typeface="Arial"/>
                <a:cs typeface="Arial"/>
              </a:rPr>
              <a:t>n.d</a:t>
            </a:r>
            <a:r>
              <a:rPr lang="en-US" dirty="0">
                <a:highlight>
                  <a:srgbClr val="FFFFFF"/>
                </a:highlight>
                <a:latin typeface="Arial"/>
                <a:cs typeface="Arial"/>
              </a:rPr>
              <a:t>) states </a:t>
            </a:r>
          </a:p>
          <a:p>
            <a:pPr marL="285750" indent="-285750">
              <a:buFont typeface="Arial"/>
              <a:buChar char="•"/>
            </a:pPr>
            <a:r>
              <a:rPr lang="en-US" dirty="0">
                <a:highlight>
                  <a:srgbClr val="FFFFFF"/>
                </a:highlight>
                <a:latin typeface="Arial"/>
                <a:cs typeface="Arial"/>
              </a:rPr>
              <a:t>Find out about the different routes into Social Work, including university and apprenticeships</a:t>
            </a:r>
            <a:endParaRPr lang="en-US" dirty="0"/>
          </a:p>
          <a:p>
            <a:pPr>
              <a:buFont typeface="Arial"/>
              <a:buChar char="•"/>
            </a:pPr>
            <a:r>
              <a:rPr lang="en-US" dirty="0">
                <a:highlight>
                  <a:srgbClr val="FFFFFF"/>
                </a:highlight>
                <a:latin typeface="Arial"/>
                <a:cs typeface="Arial"/>
              </a:rPr>
              <a:t>Get experience working with children, young people and families,</a:t>
            </a:r>
            <a:endParaRPr lang="en-US">
              <a:latin typeface="Arial"/>
              <a:cs typeface="Arial"/>
            </a:endParaRPr>
          </a:p>
          <a:p>
            <a:pPr>
              <a:buFont typeface="Arial"/>
              <a:buChar char="•"/>
            </a:pPr>
            <a:r>
              <a:rPr lang="en-US" dirty="0">
                <a:highlight>
                  <a:srgbClr val="FFFFFF"/>
                </a:highlight>
                <a:latin typeface="Arial"/>
                <a:cs typeface="Arial"/>
              </a:rPr>
              <a:t>Learn more about safeguarding, child protection and the laws relating to children </a:t>
            </a:r>
            <a:endParaRPr lang="en-US" dirty="0">
              <a:latin typeface="Arial"/>
              <a:cs typeface="Arial"/>
            </a:endParaRPr>
          </a:p>
          <a:p>
            <a:pPr>
              <a:buFont typeface="Arial"/>
              <a:buChar char="•"/>
            </a:pPr>
            <a:endParaRPr lang="en-US" dirty="0">
              <a:highlight>
                <a:srgbClr val="FFFFFF"/>
              </a:highlight>
              <a:latin typeface="Arial"/>
              <a:cs typeface="Arial"/>
            </a:endParaRPr>
          </a:p>
          <a:p>
            <a:pPr>
              <a:buFont typeface="Arial"/>
              <a:buChar char="•"/>
            </a:pPr>
            <a:endParaRPr lang="en-US" dirty="0">
              <a:highlight>
                <a:srgbClr val="FFFFFF"/>
              </a:highlight>
              <a:latin typeface="Arial"/>
              <a:cs typeface="Arial"/>
            </a:endParaRPr>
          </a:p>
          <a:p>
            <a:pPr>
              <a:buFont typeface="Arial"/>
              <a:buChar char="•"/>
            </a:pPr>
            <a:r>
              <a:rPr lang="en-US" dirty="0">
                <a:highlight>
                  <a:srgbClr val="FFFFFF"/>
                </a:highlight>
                <a:latin typeface="Arial"/>
                <a:cs typeface="Arial"/>
              </a:rPr>
              <a:t>Complete my Social Work degree and become registered with Social Work England.</a:t>
            </a:r>
            <a:endParaRPr lang="en-US">
              <a:latin typeface="Arial"/>
              <a:cs typeface="Arial"/>
            </a:endParaRPr>
          </a:p>
          <a:p>
            <a:pPr>
              <a:buFont typeface="Arial"/>
              <a:buChar char="•"/>
            </a:pPr>
            <a:r>
              <a:rPr lang="en-US" dirty="0">
                <a:highlight>
                  <a:srgbClr val="FFFFFF"/>
                </a:highlight>
                <a:latin typeface="Arial"/>
                <a:cs typeface="Arial"/>
              </a:rPr>
              <a:t>Complete my ASYE to develop my confidence and experience as a newly qualified social worker.</a:t>
            </a:r>
            <a:endParaRPr lang="en-US">
              <a:latin typeface="Arial"/>
              <a:cs typeface="Arial"/>
            </a:endParaRPr>
          </a:p>
          <a:p>
            <a:pPr>
              <a:buFont typeface="Arial"/>
              <a:buChar char="•"/>
            </a:pPr>
            <a:r>
              <a:rPr lang="en-US" dirty="0">
                <a:highlight>
                  <a:srgbClr val="FFFFFF"/>
                </a:highlight>
                <a:latin typeface="Arial"/>
                <a:cs typeface="Arial"/>
              </a:rPr>
              <a:t>Apply for jobs as a Children’s Social Worker.</a:t>
            </a:r>
            <a:endParaRPr lang="en-US">
              <a:latin typeface="Arial"/>
              <a:cs typeface="Arial"/>
            </a:endParaRPr>
          </a:p>
          <a:p>
            <a:pPr marL="285750" indent="-285750">
              <a:buFont typeface="Arial"/>
              <a:buChar char="•"/>
            </a:pPr>
            <a:r>
              <a:rPr lang="en-US" dirty="0">
                <a:highlight>
                  <a:srgbClr val="FFFFFF"/>
                </a:highlight>
                <a:latin typeface="Arial"/>
                <a:cs typeface="Arial"/>
              </a:rPr>
              <a:t>Complete my Health and Social Care course.</a:t>
            </a:r>
            <a:endParaRPr lang="en-US">
              <a:latin typeface="Arial"/>
              <a:cs typeface="Arial"/>
            </a:endParaRPr>
          </a:p>
          <a:p>
            <a:pPr marL="285750" indent="-285750">
              <a:buFont typeface="Arial"/>
              <a:buChar char="•"/>
            </a:pPr>
            <a:r>
              <a:rPr lang="en-US" dirty="0">
                <a:highlight>
                  <a:srgbClr val="FFFFFF"/>
                </a:highlight>
                <a:latin typeface="Arial"/>
                <a:cs typeface="Arial"/>
              </a:rPr>
              <a:t>Find out about the different routes into Social Work, including university and apprenticeships.</a:t>
            </a:r>
            <a:endParaRPr lang="en-US">
              <a:latin typeface="Arial"/>
              <a:cs typeface="Arial"/>
            </a:endParaRPr>
          </a:p>
          <a:p>
            <a:pPr marL="285750" indent="-285750">
              <a:buFont typeface="Arial"/>
              <a:buChar char="•"/>
            </a:pPr>
            <a:r>
              <a:rPr lang="en-US" dirty="0">
                <a:highlight>
                  <a:srgbClr val="FFFFFF"/>
                </a:highlight>
                <a:latin typeface="Arial"/>
                <a:cs typeface="Arial"/>
              </a:rPr>
              <a:t>Continue gaining experience and work towards progressing in my career.</a:t>
            </a:r>
            <a:endParaRPr lang="en-US">
              <a:latin typeface="Arial"/>
              <a:cs typeface="Arial"/>
            </a:endParaRPr>
          </a:p>
          <a:p>
            <a:br>
              <a:rPr lang="en-US" dirty="0"/>
            </a:br>
            <a:endParaRPr lang="en-US" dirty="0"/>
          </a:p>
          <a:p>
            <a:endParaRPr lang="en-US" dirty="0"/>
          </a:p>
        </p:txBody>
      </p:sp>
    </p:spTree>
    <p:extLst>
      <p:ext uri="{BB962C8B-B14F-4D97-AF65-F5344CB8AC3E}">
        <p14:creationId xmlns:p14="http://schemas.microsoft.com/office/powerpoint/2010/main" val="2505737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F86087-C220-A518-F3AD-561B3EAD4BED}"/>
              </a:ext>
            </a:extLst>
          </p:cNvPr>
          <p:cNvSpPr>
            <a:spLocks noGrp="1"/>
          </p:cNvSpPr>
          <p:nvPr>
            <p:ph idx="1"/>
          </p:nvPr>
        </p:nvSpPr>
        <p:spPr>
          <a:xfrm>
            <a:off x="370840" y="616585"/>
            <a:ext cx="10972800" cy="4351338"/>
          </a:xfrm>
        </p:spPr>
        <p:txBody>
          <a:bodyPr vert="horz" lIns="91440" tIns="45720" rIns="91440" bIns="45720" rtlCol="0" anchor="t">
            <a:normAutofit/>
          </a:bodyPr>
          <a:lstStyle/>
          <a:p>
            <a:pPr marL="0" indent="0">
              <a:buNone/>
            </a:pPr>
            <a:r>
              <a:rPr lang="en-US" b="1" dirty="0">
                <a:latin typeface="Arial"/>
                <a:cs typeface="Arial"/>
              </a:rPr>
              <a:t>C</a:t>
            </a:r>
            <a:r>
              <a:rPr lang="en-US" sz="1800" b="1" dirty="0">
                <a:latin typeface="Arial"/>
                <a:cs typeface="Arial"/>
              </a:rPr>
              <a:t>onclusion</a:t>
            </a:r>
            <a:endParaRPr lang="en-US" sz="1800" dirty="0">
              <a:latin typeface="Arial"/>
              <a:cs typeface="Arial"/>
            </a:endParaRPr>
          </a:p>
          <a:p>
            <a:pPr marL="0" indent="0">
              <a:buNone/>
            </a:pPr>
            <a:r>
              <a:rPr lang="en-US" sz="1800" dirty="0">
                <a:highlight>
                  <a:srgbClr val="FFFFFF"/>
                </a:highlight>
                <a:latin typeface="Arial"/>
                <a:cs typeface="Arial"/>
              </a:rPr>
              <a:t>To sum up, Social worker England (2026) states becoming a children’s social worker is a career I am interested in because it would allow me to support children and families and help them through challenging times. The role requires good communication, teamwork, organization and safeguarding skills, I know that social work can be demanding, but it can also be very meaningful because of the difference you can make in a child’s life. </a:t>
            </a:r>
            <a:endParaRPr lang="en-US" dirty="0">
              <a:latin typeface="Aptos" panose="02110004020202020204"/>
              <a:cs typeface="Arial"/>
            </a:endParaRPr>
          </a:p>
          <a:p>
            <a:pPr marL="0" indent="0">
              <a:buNone/>
            </a:pPr>
            <a:r>
              <a:rPr lang="en-US" sz="1800" dirty="0">
                <a:highlight>
                  <a:srgbClr val="FFFFFF"/>
                </a:highlight>
                <a:latin typeface="Arial"/>
                <a:cs typeface="Arial"/>
              </a:rPr>
              <a:t>In the future, I plan to complete my Health and Social Care course, gain experience and work towards becoming a qualified children’s social worker.</a:t>
            </a:r>
            <a:br>
              <a:rPr lang="en-US" dirty="0"/>
            </a:br>
            <a:endParaRPr lang="en-US"/>
          </a:p>
        </p:txBody>
      </p:sp>
    </p:spTree>
    <p:extLst>
      <p:ext uri="{BB962C8B-B14F-4D97-AF65-F5344CB8AC3E}">
        <p14:creationId xmlns:p14="http://schemas.microsoft.com/office/powerpoint/2010/main" val="17091324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ED8DCC-194E-2B2A-C7AC-153FD61B1D5F}"/>
              </a:ext>
            </a:extLst>
          </p:cNvPr>
          <p:cNvSpPr>
            <a:spLocks noGrp="1"/>
          </p:cNvSpPr>
          <p:nvPr>
            <p:ph idx="1"/>
          </p:nvPr>
        </p:nvSpPr>
        <p:spPr>
          <a:xfrm>
            <a:off x="533400" y="519339"/>
            <a:ext cx="10515600" cy="4351338"/>
          </a:xfrm>
        </p:spPr>
        <p:txBody>
          <a:bodyPr vert="horz" lIns="91440" tIns="45720" rIns="91440" bIns="45720" rtlCol="0" anchor="t">
            <a:normAutofit fontScale="92500"/>
          </a:bodyPr>
          <a:lstStyle/>
          <a:p>
            <a:pPr marL="0" indent="0">
              <a:buNone/>
            </a:pPr>
            <a:r>
              <a:rPr lang="en-US" dirty="0">
                <a:latin typeface="Arial"/>
                <a:cs typeface="Arial"/>
              </a:rPr>
              <a:t>References</a:t>
            </a:r>
            <a:r>
              <a:rPr lang="en-US" dirty="0"/>
              <a:t> </a:t>
            </a:r>
          </a:p>
          <a:p>
            <a:pPr marL="0" indent="0">
              <a:buNone/>
            </a:pPr>
            <a:r>
              <a:rPr lang="en-US" sz="1800" dirty="0">
                <a:latin typeface="Arial"/>
                <a:ea typeface="+mn-lt"/>
                <a:cs typeface="Arial"/>
              </a:rPr>
              <a:t>Richmond and Wandsworth councils (2026) "</a:t>
            </a:r>
            <a:r>
              <a:rPr lang="en-US" sz="1800" dirty="0">
                <a:solidFill>
                  <a:srgbClr val="444444"/>
                </a:solidFill>
                <a:highlight>
                  <a:srgbClr val="FFFFFF"/>
                </a:highlight>
                <a:latin typeface="Arial"/>
                <a:ea typeface="+mn-lt"/>
                <a:cs typeface="Arial"/>
              </a:rPr>
              <a:t>Children's Social Worker / Senior Social Worker - Family Help Service (Tooting)" available at:</a:t>
            </a:r>
            <a:r>
              <a:rPr lang="en-US" sz="1800" i="1" dirty="0">
                <a:latin typeface="Arial"/>
                <a:ea typeface="+mn-lt"/>
                <a:cs typeface="Arial"/>
                <a:hlinkClick r:id="rId2"/>
              </a:rPr>
              <a:t>https://jobs.richmondandwandsworth.gov.uk/jobs/job/childrens-social-worker-senior-social-worker-family-help-service-tooting/9524</a:t>
            </a:r>
            <a:r>
              <a:rPr lang="en-US" sz="1800" dirty="0">
                <a:latin typeface="Arial"/>
                <a:ea typeface="+mn-lt"/>
                <a:cs typeface="Arial"/>
              </a:rPr>
              <a:t> (accessed on 10th September 2026).</a:t>
            </a:r>
          </a:p>
          <a:p>
            <a:pPr marL="0" indent="0">
              <a:buNone/>
            </a:pPr>
            <a:r>
              <a:rPr lang="en-US" sz="1800" dirty="0">
                <a:latin typeface="Arial"/>
                <a:ea typeface="+mn-lt"/>
                <a:cs typeface="Arial"/>
              </a:rPr>
              <a:t>Gov.uk (2025) "Social worker" available at</a:t>
            </a:r>
            <a:r>
              <a:rPr lang="en-US" sz="1800" dirty="0">
                <a:latin typeface="Arial"/>
                <a:ea typeface="+mn-lt"/>
                <a:cs typeface="Arial"/>
                <a:hlinkClick r:id="rId3"/>
              </a:rPr>
              <a:t>:Social worker - Support for social workers</a:t>
            </a:r>
            <a:r>
              <a:rPr lang="en-US" sz="1800" dirty="0">
                <a:latin typeface="Arial"/>
                <a:ea typeface="+mn-lt"/>
                <a:cs typeface="Arial"/>
              </a:rPr>
              <a:t>  (accessed on 11th September 2026).</a:t>
            </a:r>
          </a:p>
          <a:p>
            <a:pPr marL="0" indent="0">
              <a:buNone/>
            </a:pPr>
            <a:r>
              <a:rPr lang="en-US" sz="1800" dirty="0">
                <a:latin typeface="Arial"/>
                <a:cs typeface="Arial"/>
              </a:rPr>
              <a:t>Skills for Career (n.d) "Social worker" available at: </a:t>
            </a:r>
            <a:r>
              <a:rPr lang="en-US" sz="1800" dirty="0">
                <a:latin typeface="Arial"/>
                <a:ea typeface="+mn-lt"/>
                <a:cs typeface="Arial"/>
                <a:hlinkClick r:id="rId4"/>
              </a:rPr>
              <a:t>https://www.skillsforcare.org.uk/Careers-in-care/Job-roles/Roles/Social-worker.aspx</a:t>
            </a:r>
            <a:r>
              <a:rPr lang="en-US" sz="1800" dirty="0">
                <a:latin typeface="Arial"/>
                <a:ea typeface="+mn-lt"/>
                <a:cs typeface="Arial"/>
              </a:rPr>
              <a:t> (accessed on 18th September 2026).</a:t>
            </a:r>
          </a:p>
          <a:p>
            <a:pPr marL="0" indent="0">
              <a:buNone/>
            </a:pPr>
            <a:r>
              <a:rPr lang="en-US" sz="1800" dirty="0">
                <a:latin typeface="Arial"/>
                <a:ea typeface="+mn-lt"/>
                <a:cs typeface="Arial"/>
              </a:rPr>
              <a:t>Gov.uk (n.d) "children and family social worker early career standards (use from 1st april 2027)" available at:</a:t>
            </a:r>
            <a:r>
              <a:rPr lang="en-US" sz="1800" dirty="0">
                <a:latin typeface="Arial"/>
                <a:ea typeface="+mn-lt"/>
                <a:cs typeface="Arial"/>
                <a:hlinkClick r:id="rId5"/>
              </a:rPr>
              <a:t>https://www.gov.uk/government/publications/child-and-family-social-worker-early-career-standards/child-and-family-social-worker-early-career-standards-use-from-1-april-2027</a:t>
            </a:r>
            <a:r>
              <a:rPr lang="en-US" sz="1800" dirty="0">
                <a:latin typeface="Arial"/>
                <a:ea typeface="+mn-lt"/>
                <a:cs typeface="Arial"/>
              </a:rPr>
              <a:t>(accessed on 18th September 2026).</a:t>
            </a:r>
          </a:p>
          <a:p>
            <a:pPr marL="0" indent="0">
              <a:buNone/>
            </a:pPr>
            <a:r>
              <a:rPr lang="en-US" sz="1800" dirty="0">
                <a:latin typeface="Arial"/>
                <a:cs typeface="Arial"/>
              </a:rPr>
              <a:t>Social worker England (2026) </a:t>
            </a:r>
            <a:r>
              <a:rPr lang="en-US" sz="1800" dirty="0">
                <a:latin typeface="Arial"/>
                <a:ea typeface="+mn-lt"/>
                <a:cs typeface="Arial"/>
              </a:rPr>
              <a:t>"what is a social worker" available at: </a:t>
            </a:r>
            <a:r>
              <a:rPr lang="en-US" sz="1800" dirty="0">
                <a:latin typeface="Arial"/>
                <a:ea typeface="+mn-lt"/>
                <a:cs typeface="Arial"/>
                <a:hlinkClick r:id="rId6"/>
              </a:rPr>
              <a:t>https://www.socialworkengland.org.uk/about/about-social-work/#whatsocialworkersdo</a:t>
            </a:r>
            <a:r>
              <a:rPr lang="en-US" sz="1800" dirty="0">
                <a:latin typeface="Arial"/>
                <a:ea typeface="+mn-lt"/>
                <a:cs typeface="Arial"/>
              </a:rPr>
              <a:t> (accessed on 18th </a:t>
            </a:r>
            <a:r>
              <a:rPr lang="en-US" sz="1800" dirty="0" err="1">
                <a:latin typeface="Arial"/>
                <a:ea typeface="+mn-lt"/>
                <a:cs typeface="Arial"/>
              </a:rPr>
              <a:t>september</a:t>
            </a:r>
            <a:r>
              <a:rPr lang="en-US" sz="1800" dirty="0">
                <a:latin typeface="Arial"/>
                <a:ea typeface="+mn-lt"/>
                <a:cs typeface="Arial"/>
              </a:rPr>
              <a:t> 2026).</a:t>
            </a:r>
            <a:endParaRPr lang="en-US" sz="1800" dirty="0">
              <a:latin typeface="Arial"/>
              <a:cs typeface="Arial"/>
            </a:endParaRPr>
          </a:p>
        </p:txBody>
      </p:sp>
    </p:spTree>
    <p:extLst>
      <p:ext uri="{BB962C8B-B14F-4D97-AF65-F5344CB8AC3E}">
        <p14:creationId xmlns:p14="http://schemas.microsoft.com/office/powerpoint/2010/main" val="30272103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Student name- Rukhsar Tabassum  Student id number – 2230738           Module- Professional Development within Health and Social Care Title- Health and Social Care    Module code-LCHS4009    Lecturer- Hajra Mustasim</vt:lpstr>
      <vt:lpstr>My future career- children social worker</vt:lpstr>
      <vt:lpstr>PowerPoint Presentation</vt:lpstr>
      <vt:lpstr>Job Advert </vt:lpstr>
      <vt:lpstr>Requirements for the job role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862</cp:revision>
  <dcterms:created xsi:type="dcterms:W3CDTF">2026-09-15T21:47:19Z</dcterms:created>
  <dcterms:modified xsi:type="dcterms:W3CDTF">2026-09-18T20:40:43Z</dcterms:modified>
</cp:coreProperties>
</file>