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7"/>
  </p:notesMasterIdLst>
  <p:sldIdLst>
    <p:sldId id="257" r:id="rId5"/>
    <p:sldId id="256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7C918A-4F0A-4998-B7C7-03CCAE9CFC65}" v="17" dt="2025-10-03T15:36:27.1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3447" autoAdjust="0"/>
  </p:normalViewPr>
  <p:slideViewPr>
    <p:cSldViewPr snapToGrid="0">
      <p:cViewPr varScale="1">
        <p:scale>
          <a:sx n="51" d="100"/>
          <a:sy n="51" d="100"/>
        </p:scale>
        <p:origin x="125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48" d="100"/>
          <a:sy n="48" d="100"/>
        </p:scale>
        <p:origin x="2752" y="3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670189-674E-4735-B3C3-3F6A6C3CB782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B58F38-B5D9-4501-A286-5E96A67E64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929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90/educsci15070882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Goleman, D. (2020)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Emotional intelligence : why it can matter more than IQ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25th anniversary edition, with a new introduction [cover]. London: Bloomsbury Publishing.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Brandao De Souza, C. and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Jacomuzzi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A.C. (2025) ‘The Role of University Professors’ Emotional Competencies in Students’ Academic and Psychological Well-Being: A Systematic Review’,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 sciences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15(7), p. 882. </a:t>
            </a:r>
            <a:r>
              <a:rPr lang="fr-FR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Available</a:t>
            </a:r>
            <a:r>
              <a:rPr lang="fr-FR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at: </a:t>
            </a:r>
            <a:r>
              <a:rPr lang="fr-FR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https://doi.org/10.3390/educsci15070882</a:t>
            </a:r>
            <a:r>
              <a:rPr lang="fr-FR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B58F38-B5D9-4501-A286-5E96A67E647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0317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335D-411A-A40B-FB33-6291BA7918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926FE6-D830-C174-8153-5339731E11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D101B4-FB96-5AA6-B21B-AB117D0BC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BC840-A548-459B-892B-D474FAAD001D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537DA5-2489-47A3-97B9-16E52419F5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C3C93-1964-CBC5-513A-72D9155B5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D3294-81A0-4B45-A47A-9A9A234FB1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626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9110A-0FC0-6C66-9418-AA7DA537EB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2F958-D6F9-79FB-7D4E-9583C99EA9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24592A-802B-B345-6081-1EF10101D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BC840-A548-459B-892B-D474FAAD001D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958EED-7E19-49C2-9844-F726C83A5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7BBBF8-DB1D-7239-B450-EE583D353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D3294-81A0-4B45-A47A-9A9A234FB1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211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07428-9F75-2DE4-B7F6-75DDBED35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505E1C-D5E7-5AD4-E8EB-7596AA3921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7EE8EC-BE09-8394-188D-AB59BAD0FC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BC840-A548-459B-892B-D474FAAD001D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497272-74C1-CC4D-ABA6-0180EABC32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478CA9-48FE-7D10-96A9-6D463B4A0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D3294-81A0-4B45-A47A-9A9A234FB1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6072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12C9B-DAF0-4C15-EBB9-9C79DE8E8D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6308D-1A23-7DFF-2B22-6471F4A1B2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D00B6-C91C-C1F3-A7B5-C12884014D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F376E3-6002-C38D-D9BC-5FB21BC574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BC840-A548-459B-892B-D474FAAD001D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4D78DF-6199-28F3-3078-0F4DAF734D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183CFA-4A0C-DA0E-61E5-4F4A88D4C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D3294-81A0-4B45-A47A-9A9A234FB1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246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72592-88B0-0FF7-96A4-46BCA8F66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9039D4-ECB4-A6F8-B97D-08E65B061D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B9CC24-A582-21B6-67EA-1062B8058D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BE7319-1B20-4576-D00E-E87F104375A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69145F-EA00-E1C9-97F8-F5BC73AE61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9DAB387-0561-A7FD-6689-191C370F76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BC840-A548-459B-892B-D474FAAD001D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F7FBB4-7F08-CB14-5D40-E4FD749743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7BC9EC7-CCDF-2C82-A238-7AF5C372C7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D3294-81A0-4B45-A47A-9A9A234FB1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874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DFAE6-CA79-F509-13E8-D38FC90AA7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6BE9D6-1E18-C507-718E-216A533B81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BC840-A548-459B-892B-D474FAAD001D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DD44C5D-27EF-A683-6380-FC8E31DD89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0D299B-C7B9-998A-1EE3-3692AB299E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D3294-81A0-4B45-A47A-9A9A234FB1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5693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839032-31BE-778B-FC0F-AD02655075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BC840-A548-459B-892B-D474FAAD001D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54BEA-E911-BB77-62BB-DED528A49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51146B-731D-1072-A5A2-DC24AE258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D3294-81A0-4B45-A47A-9A9A234FB1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9606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18038-4584-206F-266B-AF1F80C52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AAF100-D8AE-CD95-F863-0A747F79CF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7107AA-8153-C704-6A8C-CA7B44FAA4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57D304-36AE-721E-CBC7-D9E8B5C80E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BC840-A548-459B-892B-D474FAAD001D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F449CB-A4AB-46DD-ACA9-95F556B836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E9A266-58AF-FCE7-8A7C-A62BFE65A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D3294-81A0-4B45-A47A-9A9A234FB1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121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676E1-C199-C687-1474-A6939DF164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F37B3FD-874A-B482-B5F9-94705A8B777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A5256F-2BC6-2B82-C107-86A398550B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35CA08-AD56-CE8C-E733-1144C97237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BC840-A548-459B-892B-D474FAAD001D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3EC0BE-07A5-A2AF-D70C-19E028FC82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B2BAF3-B807-B388-65F2-3B68CB7FA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D3294-81A0-4B45-A47A-9A9A234FB1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5259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2AD0E-92C6-417E-4A3E-355F64E4C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F56B2B-FFAF-D955-9479-E7E57B8B5C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AB9F5D-EA61-D09C-A8FC-505123DBC8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BC840-A548-459B-892B-D474FAAD001D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11A0C3-137A-3461-AD55-28711C4853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509E59-8C68-F69D-5F6A-75CB70377A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D3294-81A0-4B45-A47A-9A9A234FB1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20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5A5A459-F606-6BB6-6046-821687F894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9CD41A-39FB-DAFE-95C2-5269C1C2FA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E8FC45-276E-1E24-4A7D-8AF43D140F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BC840-A548-459B-892B-D474FAAD001D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7E94A3-BB5C-6E04-6DD1-C7B5E1DF82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809942-C5F3-C3F8-E306-BFAE00693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D3294-81A0-4B45-A47A-9A9A234FB1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357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5E47EF-CB91-CA85-B59A-C8BBB1182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662388-88F9-CEFB-5169-CD1AAB500A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1182DB-42C5-CE90-859D-3FC7B08282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79BC840-A548-459B-892B-D474FAAD001D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2936D6-DC22-5537-17DD-B92D5228EA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E483EB-90A2-9DED-884C-FF1DF36091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5D3294-81A0-4B45-A47A-9A9A234FB1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0552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flickr.com/photos/150388148@N02/35762302210/in/pool-717828@N20" TargetMode="External"/><Relationship Id="rId4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7DC99E0-BB73-3DB4-C32B-3016610DBCC0}"/>
              </a:ext>
            </a:extLst>
          </p:cNvPr>
          <p:cNvSpPr txBox="1"/>
          <p:nvPr/>
        </p:nvSpPr>
        <p:spPr>
          <a:xfrm>
            <a:off x="1703540" y="1665961"/>
            <a:ext cx="760329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Student: Karen Hart</a:t>
            </a:r>
          </a:p>
          <a:p>
            <a:r>
              <a:rPr lang="en-GB" dirty="0"/>
              <a:t>Number: 2322331</a:t>
            </a:r>
          </a:p>
          <a:p>
            <a:r>
              <a:rPr lang="en-GB" dirty="0"/>
              <a:t>Subject : Leadership and Management skills for the workplace.</a:t>
            </a:r>
          </a:p>
          <a:p>
            <a:r>
              <a:rPr lang="en-GB" dirty="0"/>
              <a:t>Code      : LCLM 5006</a:t>
            </a:r>
          </a:p>
          <a:p>
            <a:r>
              <a:rPr lang="en-GB" dirty="0"/>
              <a:t>Module :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Developing Emotional Intelligence</a:t>
            </a:r>
            <a:endParaRPr lang="en-GB" dirty="0"/>
          </a:p>
          <a:p>
            <a:r>
              <a:rPr lang="en-GB" dirty="0"/>
              <a:t>Tutor       : Sujeewa Herath </a:t>
            </a:r>
            <a:r>
              <a:rPr lang="en-GB" dirty="0" err="1"/>
              <a:t>Mudiyanselage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9977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4" descr="innovation and creativity">
            <a:extLst>
              <a:ext uri="{FF2B5EF4-FFF2-40B4-BE49-F238E27FC236}">
                <a16:creationId xmlns:a16="http://schemas.microsoft.com/office/drawing/2014/main" id="{8E4226A6-6B8E-D43E-42A7-D2BFDEC8649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5848" b="9166"/>
          <a:stretch>
            <a:fillRect/>
          </a:stretch>
        </p:blipFill>
        <p:spPr>
          <a:xfrm>
            <a:off x="468923" y="233917"/>
            <a:ext cx="3943589" cy="12789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A28E8A5-64DC-A6A7-5788-A17D7B805B72}"/>
              </a:ext>
            </a:extLst>
          </p:cNvPr>
          <p:cNvSpPr txBox="1"/>
          <p:nvPr/>
        </p:nvSpPr>
        <p:spPr>
          <a:xfrm>
            <a:off x="5717895" y="233917"/>
            <a:ext cx="5303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Intelligence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473759A-BDF0-29CC-564D-E4E67DD46C3C}"/>
              </a:ext>
            </a:extLst>
          </p:cNvPr>
          <p:cNvSpPr txBox="1"/>
          <p:nvPr/>
        </p:nvSpPr>
        <p:spPr>
          <a:xfrm>
            <a:off x="6199604" y="823253"/>
            <a:ext cx="4821915" cy="60016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b="1" dirty="0"/>
              <a:t>"If you are tuned out of your own emotions, you will be poor at reading them in other people."</a:t>
            </a:r>
            <a:br>
              <a:rPr lang="en-GB" sz="1100" dirty="0"/>
            </a:br>
            <a:r>
              <a:rPr lang="en-GB" sz="1100" dirty="0"/>
              <a:t>— </a:t>
            </a:r>
            <a:r>
              <a:rPr lang="en-GB" sz="1100" i="1" dirty="0"/>
              <a:t>Daniel Goleman</a:t>
            </a:r>
            <a:endParaRPr lang="en-GB" sz="11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185833-BF7F-3C7C-739F-617D782E94FA}"/>
              </a:ext>
            </a:extLst>
          </p:cNvPr>
          <p:cNvSpPr txBox="1"/>
          <p:nvPr/>
        </p:nvSpPr>
        <p:spPr>
          <a:xfrm>
            <a:off x="468923" y="1708229"/>
            <a:ext cx="3078867" cy="297004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1- EQ requires effort and self-improvement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Self-awareness involves understanding emotions and triggers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Self-management includes mindful responses and stress reduction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Empathy can be enhanced through active listening and observing body language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Social skills can be strengthened through communication, feedback, and gratitude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Practice, self-reflection, and mindfulness are important for developing EQ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Professional support, such as therapy, can be beneficial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Improves EQ, well-being, and relationships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Continuous journey of dedication and personal growth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7B4808-6449-B88B-C297-4311AE17B6CF}"/>
              </a:ext>
            </a:extLst>
          </p:cNvPr>
          <p:cNvSpPr txBox="1"/>
          <p:nvPr/>
        </p:nvSpPr>
        <p:spPr>
          <a:xfrm>
            <a:off x="3692289" y="1744014"/>
            <a:ext cx="3749710" cy="285405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2- Challenges interacting with classmates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Feeling out of place and anxious due to age differences and disruptive students 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Used mindfulness app to calm down before class 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Improved focus and ability to handle disruptive behaviour 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Made friends and formed positive relationships 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Enhanced overall well-being and mental health 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Learned importance of self-care and being present 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Overcame initial struggles and had more positive experience in first module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6A769A-8BEF-48D8-E946-F22768E6F40F}"/>
              </a:ext>
            </a:extLst>
          </p:cNvPr>
          <p:cNvSpPr txBox="1"/>
          <p:nvPr/>
        </p:nvSpPr>
        <p:spPr>
          <a:xfrm>
            <a:off x="7586498" y="1744013"/>
            <a:ext cx="4603977" cy="285405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3- Emotional intelligence (EQ) is crucial for all university students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EQ helps students manage stress and stay motivated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It also allows us to cultivate healthy relationships with peers and educators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Key components of EQ include self-awareness, self-motivation, empathy, and social skills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These skills help students recognize and regulate emotions, persist through challenges, understand others' perspectives, and communicate effectively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Developing EQ leads to academic success and overall well-being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EQ prepares students for success in personal and professional lives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CD46A3F-91ED-D0D5-8473-215EEFC58CAC}"/>
              </a:ext>
            </a:extLst>
          </p:cNvPr>
          <p:cNvSpPr txBox="1"/>
          <p:nvPr/>
        </p:nvSpPr>
        <p:spPr>
          <a:xfrm>
            <a:off x="0" y="4785616"/>
            <a:ext cx="5919538" cy="2062103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rtlCol="0">
            <a:spAutoFit/>
          </a:bodyPr>
          <a:lstStyle/>
          <a:p>
            <a:pPr fontAlgn="base"/>
            <a:r>
              <a:rPr lang="en-GB" b="1" dirty="0"/>
              <a:t> 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Strategies </a:t>
            </a:r>
            <a:endParaRPr lang="en-GB" b="1" dirty="0"/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Combination of mindfulness and Pilates 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Increased emotional intelligence 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Focus on present moment and breathing 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Slowing down of mind and body 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Increased awareness of emotions and their impact 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Use of empathy, self-care, self-awareness, and self-management 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Understanding self and reactions 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Improved ability to recognize and regulate emotions 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Enhanced empathy towards others 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 Development of stronger self-awareness and self-management skills </a:t>
            </a:r>
          </a:p>
        </p:txBody>
      </p:sp>
      <p:pic>
        <p:nvPicPr>
          <p:cNvPr id="14" name="Picture 13" descr="A group of women doing pilates&#10;&#10;AI-generated content may be incorrect.">
            <a:extLst>
              <a:ext uri="{FF2B5EF4-FFF2-40B4-BE49-F238E27FC236}">
                <a16:creationId xmlns:a16="http://schemas.microsoft.com/office/drawing/2014/main" id="{AB428230-DCE1-8E85-4ECB-2AAB655D666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919538" y="4832007"/>
            <a:ext cx="6270938" cy="203243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22AD2F9-0499-6842-33A1-981BC28FBF59}"/>
              </a:ext>
            </a:extLst>
          </p:cNvPr>
          <p:cNvSpPr txBox="1"/>
          <p:nvPr/>
        </p:nvSpPr>
        <p:spPr>
          <a:xfrm>
            <a:off x="6037681" y="6393226"/>
            <a:ext cx="395977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www.flickr.com/photos/150388148@N02/35762302210/in/pool-717828@N20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7056309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89ABA28F046F04E92B9341F710745C9" ma:contentTypeVersion="13" ma:contentTypeDescription="Create a new document." ma:contentTypeScope="" ma:versionID="774a6bbe45e9fcc4fb157cb5b28bb123">
  <xsd:schema xmlns:xsd="http://www.w3.org/2001/XMLSchema" xmlns:xs="http://www.w3.org/2001/XMLSchema" xmlns:p="http://schemas.microsoft.com/office/2006/metadata/properties" xmlns:ns3="a653a6be-78ee-4b80-ae82-fa43b262699b" xmlns:ns4="94f14c45-4680-4fdb-90a1-beddc8a22c58" targetNamespace="http://schemas.microsoft.com/office/2006/metadata/properties" ma:root="true" ma:fieldsID="93bdba9be5d0440c22576e7d738cfb84" ns3:_="" ns4:_="">
    <xsd:import namespace="a653a6be-78ee-4b80-ae82-fa43b262699b"/>
    <xsd:import namespace="94f14c45-4680-4fdb-90a1-beddc8a22c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DateTaken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653a6be-78ee-4b80-ae82-fa43b262699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4f14c45-4680-4fdb-90a1-beddc8a22c5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653a6be-78ee-4b80-ae82-fa43b262699b" xsi:nil="true"/>
  </documentManagement>
</p:properties>
</file>

<file path=customXml/itemProps1.xml><?xml version="1.0" encoding="utf-8"?>
<ds:datastoreItem xmlns:ds="http://schemas.openxmlformats.org/officeDocument/2006/customXml" ds:itemID="{42225B78-5AB5-4039-B1B7-2C651DBD407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FEA165A-01F5-4B3C-A4EB-9CF96BBB24E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653a6be-78ee-4b80-ae82-fa43b262699b"/>
    <ds:schemaRef ds:uri="94f14c45-4680-4fdb-90a1-beddc8a22c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F7E34E7-3DF1-402A-9520-CE15D6D95311}">
  <ds:schemaRefs>
    <ds:schemaRef ds:uri="http://schemas.microsoft.com/office/2006/metadata/properties"/>
    <ds:schemaRef ds:uri="a653a6be-78ee-4b80-ae82-fa43b262699b"/>
    <ds:schemaRef ds:uri="http://purl.org/dc/elements/1.1/"/>
    <ds:schemaRef ds:uri="94f14c45-4680-4fdb-90a1-beddc8a22c58"/>
    <ds:schemaRef ds:uri="http://purl.org/dc/terms/"/>
    <ds:schemaRef ds:uri="http://schemas.openxmlformats.org/package/2006/metadata/core-properties"/>
    <ds:schemaRef ds:uri="http://schemas.microsoft.com/office/infopath/2007/PartnerControls"/>
    <ds:schemaRef ds:uri="http://schemas.microsoft.com/office/2006/documentManagement/typ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483</Words>
  <Application>Microsoft Office PowerPoint</Application>
  <PresentationFormat>Widescreen</PresentationFormat>
  <Paragraphs>48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Karen Margaret Hart (2322331)</dc:creator>
  <cp:lastModifiedBy>Karen Margaret Hart (2322331)</cp:lastModifiedBy>
  <cp:revision>2</cp:revision>
  <dcterms:created xsi:type="dcterms:W3CDTF">2025-09-25T16:58:52Z</dcterms:created>
  <dcterms:modified xsi:type="dcterms:W3CDTF">2025-10-08T13:08:20Z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0x010100189ABA28F046F04E92B9341F710745C9</vt:lpwstr>
  </property>
</Properties>
</file>