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30" r:id="rId4"/>
  </p:sldMasterIdLst>
  <p:notesMasterIdLst>
    <p:notesMasterId r:id="rId36"/>
  </p:notesMasterIdLst>
  <p:sldIdLst>
    <p:sldId id="381" r:id="rId5"/>
    <p:sldId id="466" r:id="rId6"/>
    <p:sldId id="469" r:id="rId7"/>
    <p:sldId id="468" r:id="rId8"/>
    <p:sldId id="482" r:id="rId9"/>
    <p:sldId id="480" r:id="rId10"/>
    <p:sldId id="481" r:id="rId11"/>
    <p:sldId id="470" r:id="rId12"/>
    <p:sldId id="471" r:id="rId13"/>
    <p:sldId id="472" r:id="rId14"/>
    <p:sldId id="473" r:id="rId15"/>
    <p:sldId id="474" r:id="rId16"/>
    <p:sldId id="475" r:id="rId17"/>
    <p:sldId id="476" r:id="rId18"/>
    <p:sldId id="477" r:id="rId19"/>
    <p:sldId id="478" r:id="rId20"/>
    <p:sldId id="479" r:id="rId21"/>
    <p:sldId id="467" r:id="rId22"/>
    <p:sldId id="458" r:id="rId23"/>
    <p:sldId id="457" r:id="rId24"/>
    <p:sldId id="426" r:id="rId25"/>
    <p:sldId id="460" r:id="rId26"/>
    <p:sldId id="459" r:id="rId27"/>
    <p:sldId id="461" r:id="rId28"/>
    <p:sldId id="462" r:id="rId29"/>
    <p:sldId id="483" r:id="rId30"/>
    <p:sldId id="463" r:id="rId31"/>
    <p:sldId id="484" r:id="rId32"/>
    <p:sldId id="464" r:id="rId33"/>
    <p:sldId id="465" r:id="rId34"/>
    <p:sldId id="485" r:id="rId35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51"/>
    <p:restoredTop sz="94718"/>
  </p:normalViewPr>
  <p:slideViewPr>
    <p:cSldViewPr snapToGrid="0">
      <p:cViewPr varScale="1">
        <p:scale>
          <a:sx n="91" d="100"/>
          <a:sy n="91" d="100"/>
        </p:scale>
        <p:origin x="732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A9287BF-F806-458F-BE52-8588D7A6BB1A}" type="datetimeFigureOut">
              <a:rPr lang="en-GB"/>
              <a:pPr>
                <a:defRPr/>
              </a:pPr>
              <a:t>22/11/2019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47E67E19-4B33-464F-92BF-C1EC9789906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90455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pPr>
                <a:defRPr/>
              </a:pPr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311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pPr>
                <a:defRPr/>
              </a:pPr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683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pPr>
                <a:defRPr/>
              </a:pPr>
              <a:t>22/11/2019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327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pPr>
                <a:defRPr/>
              </a:pPr>
              <a:t>22/11/2019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554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pPr>
                <a:defRPr/>
              </a:pPr>
              <a:t>22/11/2019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050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pPr>
                <a:defRPr/>
              </a:pPr>
              <a:t>22/11/2019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977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pPr>
                <a:defRPr/>
              </a:pPr>
              <a:t>22/11/2019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201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pPr>
                <a:defRPr/>
              </a:pPr>
              <a:t>22/11/2019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539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pPr>
                <a:defRPr/>
              </a:pPr>
              <a:t>22/11/2019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1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pPr>
                <a:defRPr/>
              </a:pPr>
              <a:t>22/11/2019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206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pPr>
                <a:defRPr/>
              </a:pPr>
              <a:t>22/11/2019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5909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978540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pPr>
                <a:defRPr/>
              </a:pPr>
              <a:t>22/11/2019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089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31" r:id="rId1"/>
    <p:sldLayoutId id="2147484232" r:id="rId2"/>
    <p:sldLayoutId id="2147484233" r:id="rId3"/>
    <p:sldLayoutId id="2147484234" r:id="rId4"/>
    <p:sldLayoutId id="2147484235" r:id="rId5"/>
    <p:sldLayoutId id="2147484236" r:id="rId6"/>
    <p:sldLayoutId id="2147484237" r:id="rId7"/>
    <p:sldLayoutId id="2147484238" r:id="rId8"/>
    <p:sldLayoutId id="2147484239" r:id="rId9"/>
    <p:sldLayoutId id="2147484240" r:id="rId10"/>
    <p:sldLayoutId id="2147484241" r:id="rId11"/>
    <p:sldLayoutId id="2147484242" r:id="rId12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nglobal.org/gew/about" TargetMode="External"/><Relationship Id="rId2" Type="http://schemas.openxmlformats.org/officeDocument/2006/relationships/hyperlink" Target="https://www.genglobal.org/gew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eforum.org/agenda/2019/01/the-hard-and-soft-skills-to-futureproof-your-career-according-to-linkedin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blogs.hbr.org/2013/01/what-is-entrepreneurship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blogs.hbr.org/2013/01/what-is-entrepreneurship/" TargetMode="External"/><Relationship Id="rId2" Type="http://schemas.openxmlformats.org/officeDocument/2006/relationships/hyperlink" Target="https://bigthink.com/videos/a-new-definition-of-entrepreneurship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KZWENOGdxQY&amp;feature=emb_logo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zdbumR6Bhd8&amp;feature=emb_logo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8H5l4U0nrmE&amp;feature=emb_logo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pwork.com/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fm.eng.cam.ac.uk/research/dstools/value-chain-/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TzxmjbL-i4Y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CgYvf3Ckdso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trepreneur.com/article/294008" TargetMode="External"/><Relationship Id="rId2" Type="http://schemas.openxmlformats.org/officeDocument/2006/relationships/hyperlink" Target="https://mention.com/en/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1KTvNF68LSw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550718" y="1747082"/>
            <a:ext cx="8291945" cy="3180521"/>
          </a:xfrm>
        </p:spPr>
        <p:txBody>
          <a:bodyPr/>
          <a:lstStyle/>
          <a:p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/>
            </a:r>
            <a:b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BMBM4004</a:t>
            </a:r>
            <a:r>
              <a:rPr lang="en-GB" altLang="en-US" dirty="0"/>
              <a:t/>
            </a:r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altLang="en-US" sz="3600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Introduction to the Digital Workplace</a:t>
            </a:r>
            <a: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  <a:t/>
            </a: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  <a:t>Digital Enterprise</a:t>
            </a:r>
            <a:endParaRPr lang="en-GB" altLang="en-US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58307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Global Enterprise Week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https://www.genglobal.org/gew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https://www.genglobal.org/gew/about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29157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study entrepreneurship?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……because you have to?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Are there any benefits?</a:t>
            </a:r>
          </a:p>
        </p:txBody>
      </p:sp>
    </p:spTree>
    <p:extLst>
      <p:ext uri="{BB962C8B-B14F-4D97-AF65-F5344CB8AC3E}">
        <p14:creationId xmlns:p14="http://schemas.microsoft.com/office/powerpoint/2010/main" val="978330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2A257D9-3FDB-B84A-BB6F-21D18E127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Skills….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A0E979D-D641-E14B-B525-EE8D6595FE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https://www.weforum.org/agenda/2019/01/the-hard-and-soft-skills-to-futureproof-your-career-according-to-linkedin/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80000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Importance of Entrepreneurship to the Economy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10654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SMEs in UK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 SME is a small or medium-sized enterprise. According to the EU, definition of an SME is a business with fewer than 250 employees, and a turnover of less than €50 million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02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SMEs in UK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small business arena makes a hugely significant contribution to the UK economy, forming 98% of private sector businesses. </a:t>
            </a:r>
          </a:p>
          <a:p>
            <a:r>
              <a:rPr lang="en-GB" dirty="0"/>
              <a:t>SMEs in the UK employ 16 million people.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442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business/enterprise?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hlinkClick r:id="rId2"/>
            </a:endParaRPr>
          </a:p>
          <a:p>
            <a:r>
              <a:rPr lang="en-GB" dirty="0"/>
              <a:t>Why do we buy products and services from others?</a:t>
            </a:r>
          </a:p>
        </p:txBody>
      </p:sp>
    </p:spTree>
    <p:extLst>
      <p:ext uri="{BB962C8B-B14F-4D97-AF65-F5344CB8AC3E}">
        <p14:creationId xmlns:p14="http://schemas.microsoft.com/office/powerpoint/2010/main" val="18909070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business </a:t>
            </a:r>
            <a:r>
              <a:rPr lang="en-GB" dirty="0">
                <a:solidFill>
                  <a:srgbClr val="FF0000"/>
                </a:solidFill>
              </a:rPr>
              <a:t>adds value</a:t>
            </a:r>
          </a:p>
        </p:txBody>
      </p:sp>
    </p:spTree>
    <p:extLst>
      <p:ext uri="{BB962C8B-B14F-4D97-AF65-F5344CB8AC3E}">
        <p14:creationId xmlns:p14="http://schemas.microsoft.com/office/powerpoint/2010/main" val="36148132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an entrepreneur?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In you groups/tables:</a:t>
            </a:r>
          </a:p>
          <a:p>
            <a:pPr marL="0" indent="0">
              <a:buNone/>
            </a:pPr>
            <a:r>
              <a:rPr lang="en-US" dirty="0"/>
              <a:t> </a:t>
            </a:r>
          </a:p>
          <a:p>
            <a:pPr marL="0" indent="0">
              <a:buNone/>
            </a:pPr>
            <a:r>
              <a:rPr lang="en-US" dirty="0"/>
              <a:t>Come up with a definition of entrepreneurship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70414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Name some?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95007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What are entrepreneurial characteristics?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25243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dirty="0"/>
              <a:t>Are all entrepreneur’s characteristics the same or different?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47016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lot of debate about the definition of an entrepreneur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68123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/>
              <a:t>“An entrepreneur sees an opportunity which others do not fully recognise, to meet an unsatisfied demand or to radically improve the performance of an existing business. They have unquenchable self-belief that this opportunity can be made real through hard work, commitment and the adaptability to learn the lessons of the market along the way”.</a:t>
            </a:r>
          </a:p>
          <a:p>
            <a:pPr marL="0" indent="0" algn="r">
              <a:buNone/>
            </a:pPr>
            <a:r>
              <a:rPr lang="en-US" dirty="0"/>
              <a:t>Chris Oakley OBE</a:t>
            </a:r>
          </a:p>
        </p:txBody>
      </p:sp>
    </p:spTree>
    <p:extLst>
      <p:ext uri="{BB962C8B-B14F-4D97-AF65-F5344CB8AC3E}">
        <p14:creationId xmlns:p14="http://schemas.microsoft.com/office/powerpoint/2010/main" val="11323193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sz="3200" i="1" dirty="0"/>
              <a:t>“Entrepreneurship is the pursuit of opportunity without regard to resources currently controlled” </a:t>
            </a:r>
          </a:p>
          <a:p>
            <a:pPr marL="228600" lvl="1" indent="0" algn="r">
              <a:buNone/>
            </a:pPr>
            <a:r>
              <a:rPr lang="en-US" i="1" dirty="0"/>
              <a:t>Harvard Business School professor Howard Stevenson</a:t>
            </a:r>
          </a:p>
          <a:p>
            <a:pPr marL="228600" lvl="1" indent="0" algn="ctr">
              <a:buNone/>
            </a:pPr>
            <a:endParaRPr lang="en-US" i="1" dirty="0">
              <a:hlinkClick r:id="rId2"/>
            </a:endParaRPr>
          </a:p>
          <a:p>
            <a:pPr marL="228600" lvl="1" indent="0" algn="ctr">
              <a:buNone/>
            </a:pPr>
            <a:r>
              <a:rPr lang="en-US" dirty="0">
                <a:hlinkClick r:id="rId2"/>
              </a:rPr>
              <a:t>https://bigthink.com/videos/a-new-definition-of-entrepreneurship</a:t>
            </a:r>
            <a:endParaRPr lang="en-US" dirty="0"/>
          </a:p>
          <a:p>
            <a:pPr marL="228600" lvl="1" indent="0" algn="r">
              <a:buNone/>
            </a:pPr>
            <a:endParaRPr lang="en-US" i="1" dirty="0"/>
          </a:p>
          <a:p>
            <a:pPr marL="228600" lvl="1" indent="0">
              <a:buNone/>
            </a:pPr>
            <a:r>
              <a:rPr lang="en-GB" dirty="0">
                <a:hlinkClick r:id="rId3"/>
              </a:rPr>
              <a:t>http://blogs.hbr.org/2013/01/what-is-entrepreneurship/</a:t>
            </a:r>
            <a:endParaRPr lang="en-GB" dirty="0"/>
          </a:p>
          <a:p>
            <a:pPr marL="228600" lvl="1" indent="0" algn="r">
              <a:buNone/>
            </a:pPr>
            <a:endParaRPr lang="en-US" dirty="0"/>
          </a:p>
          <a:p>
            <a:pPr marL="228600" lvl="1" indent="0" algn="r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62265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6">
            <a:extLst>
              <a:ext uri="{FF2B5EF4-FFF2-40B4-BE49-F238E27FC236}">
                <a16:creationId xmlns:a16="http://schemas.microsoft.com/office/drawing/2014/main" xmlns="" id="{BE1461D7-5F7E-8644-B0FE-51FA867693A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Who are entrepreneurs?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14339" name="Rectangle 7">
            <a:extLst>
              <a:ext uri="{FF2B5EF4-FFF2-40B4-BE49-F238E27FC236}">
                <a16:creationId xmlns:a16="http://schemas.microsoft.com/office/drawing/2014/main" xmlns="" id="{1F903676-2F70-2948-97B5-448AE0A8CB23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457200" y="1920875"/>
            <a:ext cx="4038600" cy="443388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/>
              <a:t>Common traits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Original thinkers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Risk takers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Take responsibility for own actions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Feel competent and capable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Set high goals and enjoy working toward them</a:t>
            </a:r>
          </a:p>
          <a:p>
            <a:pPr lvl="1" eaLnBrk="1" hangingPunct="1">
              <a:lnSpc>
                <a:spcPct val="90000"/>
              </a:lnSpc>
            </a:pPr>
            <a:endParaRPr lang="en-US" altLang="en-US"/>
          </a:p>
          <a:p>
            <a:pPr lvl="1" eaLnBrk="1" hangingPunct="1">
              <a:lnSpc>
                <a:spcPct val="90000"/>
              </a:lnSpc>
            </a:pPr>
            <a:endParaRPr lang="en-US" altLang="en-US"/>
          </a:p>
        </p:txBody>
      </p:sp>
      <p:sp>
        <p:nvSpPr>
          <p:cNvPr id="14340" name="Rectangle 8">
            <a:extLst>
              <a:ext uri="{FF2B5EF4-FFF2-40B4-BE49-F238E27FC236}">
                <a16:creationId xmlns:a16="http://schemas.microsoft.com/office/drawing/2014/main" xmlns="" id="{C85BAB92-279D-1C4B-A21C-1A9A0670E771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4648200" y="1920875"/>
            <a:ext cx="4038600" cy="4433888"/>
          </a:xfrm>
        </p:spPr>
        <p:txBody>
          <a:bodyPr/>
          <a:lstStyle/>
          <a:p>
            <a:pPr eaLnBrk="1" hangingPunct="1"/>
            <a:r>
              <a:rPr lang="en-US" altLang="en-US" sz="2400"/>
              <a:t>Common traits</a:t>
            </a:r>
          </a:p>
          <a:p>
            <a:pPr lvl="1" eaLnBrk="1" hangingPunct="1"/>
            <a:r>
              <a:rPr lang="en-US" altLang="en-US" sz="2000"/>
              <a:t>Self employed parents</a:t>
            </a:r>
          </a:p>
          <a:p>
            <a:pPr lvl="1" eaLnBrk="1" hangingPunct="1"/>
            <a:r>
              <a:rPr lang="en-US" altLang="en-US" sz="2000"/>
              <a:t>Firstborns</a:t>
            </a:r>
          </a:p>
          <a:p>
            <a:pPr lvl="1" eaLnBrk="1" hangingPunct="1"/>
            <a:r>
              <a:rPr lang="en-US" altLang="en-US" sz="2000"/>
              <a:t>Between 30-50 years old</a:t>
            </a:r>
          </a:p>
          <a:p>
            <a:pPr lvl="1" eaLnBrk="1" hangingPunct="1"/>
            <a:r>
              <a:rPr lang="en-US" altLang="en-US" sz="2000"/>
              <a:t>Well educated </a:t>
            </a:r>
            <a:r>
              <a:rPr lang="en-US" altLang="en-US" sz="2000">
                <a:latin typeface="Times New Roman" panose="02020603050405020304" pitchFamily="18" charset="0"/>
              </a:rPr>
              <a:t>–</a:t>
            </a:r>
            <a:r>
              <a:rPr lang="en-US" altLang="en-US" sz="2000"/>
              <a:t> 80% have college degree and 1/3 have a graduate level degree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altLang="en-US" sz="240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2711233355"/>
      </p:ext>
    </p:extLst>
  </p:cSld>
  <p:clrMapOvr>
    <a:masterClrMapping/>
  </p:clrMapOvr>
  <p:transition spd="med">
    <p:wheel spokes="3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 far we have focus on organisations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Today we will look at setting up businesses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1012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changes have you seen?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terms of different  digital/internet enabled businesses in your lifetime?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3208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How Apple changed Music – Market Disruption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12541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Inside the Amazon Go Store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https://www.youtube.com/watch?v=zdbumR6Bhd8&amp;feature=emb_logo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116304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reasons/barriers people don’t start a business?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Class exercise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897820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start a T-shirt business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https://www.youtube.com/watch?v=8H5l4U0nrmE&amp;feature=emb_logo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27337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Upwork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0860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Infrastructure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Porters Value Chain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157186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1788E42-0D4F-4BAF-B3B4-AE5922D8EF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Big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E30A371-4E8B-49BA-B92A-BAD73FB586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https://www.youtube.com/watch?v=TzxmjbL-i4Y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4CBD80C0-EE1E-4BB3-ACCE-5E2C577CD3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38025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Cambridge </a:t>
            </a:r>
            <a:r>
              <a:rPr lang="en-GB" dirty="0" err="1">
                <a:hlinkClick r:id="rId2"/>
              </a:rPr>
              <a:t>Analytica</a:t>
            </a:r>
            <a:r>
              <a:rPr lang="en-GB" dirty="0">
                <a:hlinkClick r:id="rId2"/>
              </a:rPr>
              <a:t>: how big data shaped the US election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1590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FA1E7E6-1E4E-489C-BE13-A7FA9592F6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Marketing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FE5ADE2-3FB5-438F-8AB4-13C11468AB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https://mention.com/en/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https://www.entrepreneur.com/article/294008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C60DA539-79DF-415E-B63D-844B60D0C8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776192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Easier now or harder?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86837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Raising Finance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How?</a:t>
            </a:r>
          </a:p>
          <a:p>
            <a:r>
              <a:rPr lang="en-GB" dirty="0"/>
              <a:t>Is it easier of harder?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595615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594BB6A-B102-4965-BC49-0699F40F31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06EDD39-2A39-4D07-88EE-24D03E4CD7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Crowdfunding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7D80FDEA-525D-4BAF-BA94-BB5343FAD4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336727"/>
      </p:ext>
    </p:extLst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JA 1">
      <a:majorFont>
        <a:latin typeface="Arial Rounded MT Bold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9" ma:contentTypeDescription="Create a new document." ma:contentTypeScope="" ma:versionID="142fd32927fab01806cdd50cf4adbc7b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c36eac7e71a9b171dd4dade9fcdf8e4b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3A411FC-49E2-4F2C-9E58-F1DF5DCE696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65184DA-0349-45D2-8DFF-557E329E9070}">
  <ds:schemaRefs>
    <ds:schemaRef ds:uri="http://www.w3.org/XML/1998/namespace"/>
    <ds:schemaRef ds:uri="http://purl.org/dc/terms/"/>
    <ds:schemaRef ds:uri="a908d394-d138-480e-87a3-ff44c37f991a"/>
    <ds:schemaRef ds:uri="http://purl.org/dc/elements/1.1/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f66716c4-314f-46c1-b01e-5a44c61897d8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6C45BFA6-55E3-45EA-BA39-EEF01118CB7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Template_new</Template>
  <TotalTime>5312</TotalTime>
  <Words>445</Words>
  <Application>Microsoft Office PowerPoint</Application>
  <PresentationFormat>On-screen Show (4:3)</PresentationFormat>
  <Paragraphs>97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40" baseType="lpstr">
      <vt:lpstr>Arial</vt:lpstr>
      <vt:lpstr>Arial Rounded MT Bold</vt:lpstr>
      <vt:lpstr>Calibri</vt:lpstr>
      <vt:lpstr>Corbel</vt:lpstr>
      <vt:lpstr>Myriad Pro</vt:lpstr>
      <vt:lpstr>Times New Roman</vt:lpstr>
      <vt:lpstr>Trebuchet MS</vt:lpstr>
      <vt:lpstr>Wingdings</vt:lpstr>
      <vt:lpstr>SftWP July 15</vt:lpstr>
      <vt:lpstr> BMBM4004  Introduction to the Digital Workplace Digital Enterprise</vt:lpstr>
      <vt:lpstr>Global Enterprise Week</vt:lpstr>
      <vt:lpstr>Why study entrepreneurship?</vt:lpstr>
      <vt:lpstr>Skills….</vt:lpstr>
      <vt:lpstr>Importance of Entrepreneurship to the Economy</vt:lpstr>
      <vt:lpstr>SMEs in UK</vt:lpstr>
      <vt:lpstr>SMEs in UK</vt:lpstr>
      <vt:lpstr>What is a business/enterprise?</vt:lpstr>
      <vt:lpstr>PowerPoint Presentation</vt:lpstr>
      <vt:lpstr>What is an entrepreneur?</vt:lpstr>
      <vt:lpstr>Name some?</vt:lpstr>
      <vt:lpstr>What are entrepreneurial characteristics?</vt:lpstr>
      <vt:lpstr>Are all entrepreneur’s characteristics the same or different?</vt:lpstr>
      <vt:lpstr>PowerPoint Presentation</vt:lpstr>
      <vt:lpstr>PowerPoint Presentation</vt:lpstr>
      <vt:lpstr>PowerPoint Presentation</vt:lpstr>
      <vt:lpstr>Who are entrepreneurs? </vt:lpstr>
      <vt:lpstr>So far we have focus on organisations</vt:lpstr>
      <vt:lpstr>What changes have you seen?</vt:lpstr>
      <vt:lpstr>PowerPoint Presentation</vt:lpstr>
      <vt:lpstr>Inside the Amazon Go Store</vt:lpstr>
      <vt:lpstr>Main reasons/barriers people don’t start a business?</vt:lpstr>
      <vt:lpstr>How to start a T-shirt business</vt:lpstr>
      <vt:lpstr>PowerPoint Presentation</vt:lpstr>
      <vt:lpstr>Business Infrastructure</vt:lpstr>
      <vt:lpstr>Big Data</vt:lpstr>
      <vt:lpstr>Data</vt:lpstr>
      <vt:lpstr>Marketing Tools</vt:lpstr>
      <vt:lpstr>Market Research</vt:lpstr>
      <vt:lpstr>Raising Finance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BMSK4003 Workshop 1</dc:title>
  <dc:creator>Sian Harris</dc:creator>
  <cp:lastModifiedBy>Christopher Thomas (IMH)</cp:lastModifiedBy>
  <cp:revision>123</cp:revision>
  <dcterms:modified xsi:type="dcterms:W3CDTF">2019-11-22T12:12:46Z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