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omments/modernComment_111_C299F903.xml" ContentType="application/vnd.ms-powerpoint.comment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2" r:id="rId1"/>
  </p:sldMasterIdLst>
  <p:notesMasterIdLst>
    <p:notesMasterId r:id="rId15"/>
  </p:notesMasterIdLst>
  <p:sldIdLst>
    <p:sldId id="273" r:id="rId2"/>
    <p:sldId id="289" r:id="rId3"/>
    <p:sldId id="274" r:id="rId4"/>
    <p:sldId id="276" r:id="rId5"/>
    <p:sldId id="275" r:id="rId6"/>
    <p:sldId id="297" r:id="rId7"/>
    <p:sldId id="277" r:id="rId8"/>
    <p:sldId id="278" r:id="rId9"/>
    <p:sldId id="283" r:id="rId10"/>
    <p:sldId id="284" r:id="rId11"/>
    <p:sldId id="301" r:id="rId12"/>
    <p:sldId id="288" r:id="rId13"/>
    <p:sldId id="285"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FEDA5A7B-EE71-B980-9289-416D87AC1AAC}" name="120069 (Samuel Groves)" initials="1G" userId="S::120069@nptcgroup.ac.uk::13e0df07-ce52-4ab1-8d4b-3a4e1ea0289e"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9CE410B-74FF-44C1-82A6-FFE239E6E9E8}" v="2" dt="2022-01-19T18:37:41.808"/>
    <p1510:client id="{B648E606-E366-DC95-A18A-6DA5CC0F8BF0}" v="22" dt="2022-01-19T17:32:44.17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1065" autoAdjust="0"/>
  </p:normalViewPr>
  <p:slideViewPr>
    <p:cSldViewPr snapToGrid="0">
      <p:cViewPr varScale="1">
        <p:scale>
          <a:sx n="115" d="100"/>
          <a:sy n="115" d="100"/>
        </p:scale>
        <p:origin x="2016" y="1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8/10/relationships/authors" Target="author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omments/modernComment_111_C299F903.xml><?xml version="1.0" encoding="utf-8"?>
<p188:cmLst xmlns:a="http://schemas.openxmlformats.org/drawingml/2006/main" xmlns:r="http://schemas.openxmlformats.org/officeDocument/2006/relationships" xmlns:p188="http://schemas.microsoft.com/office/powerpoint/2018/8/main">
  <p188:cm id="{DECC7798-1EDB-430A-BF66-D9EA90CB9CB9}" authorId="{FEDA5A7B-EE71-B980-9289-416D87AC1AAC}" created="2021-12-09T09:17:46.544">
    <pc:sldMkLst xmlns:pc="http://schemas.microsoft.com/office/powerpoint/2013/main/command">
      <pc:docMk/>
      <pc:sldMk cId="3264870659" sldId="273"/>
    </pc:sldMkLst>
    <p188:txBody>
      <a:bodyPr/>
      <a:lstStyle/>
      <a:p>
        <a:r>
          <a:rPr lang="en-US"/>
          <a:t>Sam Start Here</a:t>
        </a:r>
      </a:p>
    </p188:txBody>
  </p188:cm>
</p188: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558B051-D510-49DF-B7C7-BFEF7326A86B}" type="datetimeFigureOut">
              <a:rPr lang="en-US"/>
              <a:t>1/20/2022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7FF5BA-1998-4711-B042-6968448043D7}" type="slidenum">
              <a:rPr lang="en-US"/>
              <a:t>‹#›</a:t>
            </a:fld>
            <a:endParaRPr lang="en-US"/>
          </a:p>
        </p:txBody>
      </p:sp>
    </p:spTree>
    <p:extLst>
      <p:ext uri="{BB962C8B-B14F-4D97-AF65-F5344CB8AC3E}">
        <p14:creationId xmlns:p14="http://schemas.microsoft.com/office/powerpoint/2010/main" val="27990024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Due to changing covid 19 restrictions, it was difficult to conduct *Second primary research method proposed*</a:t>
            </a:r>
          </a:p>
        </p:txBody>
      </p:sp>
      <p:sp>
        <p:nvSpPr>
          <p:cNvPr id="4" name="Slide Number Placeholder 3"/>
          <p:cNvSpPr>
            <a:spLocks noGrp="1"/>
          </p:cNvSpPr>
          <p:nvPr>
            <p:ph type="sldNum" sz="quarter" idx="5"/>
          </p:nvPr>
        </p:nvSpPr>
        <p:spPr/>
        <p:txBody>
          <a:bodyPr/>
          <a:lstStyle/>
          <a:p>
            <a:fld id="{697FF5BA-1998-4711-B042-6968448043D7}" type="slidenum">
              <a:rPr lang="en-US"/>
              <a:t>2</a:t>
            </a:fld>
            <a:endParaRPr lang="en-US"/>
          </a:p>
        </p:txBody>
      </p:sp>
    </p:spTree>
    <p:extLst>
      <p:ext uri="{BB962C8B-B14F-4D97-AF65-F5344CB8AC3E}">
        <p14:creationId xmlns:p14="http://schemas.microsoft.com/office/powerpoint/2010/main" val="1830662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Cannot Fit this slide in!</a:t>
            </a:r>
          </a:p>
        </p:txBody>
      </p:sp>
      <p:sp>
        <p:nvSpPr>
          <p:cNvPr id="4" name="Slide Number Placeholder 3"/>
          <p:cNvSpPr>
            <a:spLocks noGrp="1"/>
          </p:cNvSpPr>
          <p:nvPr>
            <p:ph type="sldNum" sz="quarter" idx="5"/>
          </p:nvPr>
        </p:nvSpPr>
        <p:spPr/>
        <p:txBody>
          <a:bodyPr/>
          <a:lstStyle/>
          <a:p>
            <a:fld id="{697FF5BA-1998-4711-B042-6968448043D7}" type="slidenum">
              <a:rPr lang="en-US"/>
              <a:t>3</a:t>
            </a:fld>
            <a:endParaRPr lang="en-US"/>
          </a:p>
        </p:txBody>
      </p:sp>
    </p:spTree>
    <p:extLst>
      <p:ext uri="{BB962C8B-B14F-4D97-AF65-F5344CB8AC3E}">
        <p14:creationId xmlns:p14="http://schemas.microsoft.com/office/powerpoint/2010/main" val="7417826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 </a:t>
            </a:r>
            <a:r>
              <a:rPr lang="en-US" dirty="0" err="1">
                <a:cs typeface="Calibri"/>
              </a:rPr>
              <a:t>craap</a:t>
            </a:r>
            <a:r>
              <a:rPr lang="en-US" dirty="0">
                <a:cs typeface="Calibri"/>
              </a:rPr>
              <a:t> evaluation was carried out on all resources used, this slide displays an example of 4 of them.</a:t>
            </a:r>
          </a:p>
          <a:p>
            <a:endParaRPr lang="en-US" dirty="0">
              <a:cs typeface="Calibri"/>
            </a:endParaRPr>
          </a:p>
          <a:p>
            <a:r>
              <a:rPr lang="en-US" dirty="0">
                <a:cs typeface="Calibri"/>
              </a:rPr>
              <a:t>Ensure resources were Current, Relevant, Accurate, authoritative and purposeful to the proposed project.</a:t>
            </a:r>
          </a:p>
        </p:txBody>
      </p:sp>
      <p:sp>
        <p:nvSpPr>
          <p:cNvPr id="4" name="Slide Number Placeholder 3"/>
          <p:cNvSpPr>
            <a:spLocks noGrp="1"/>
          </p:cNvSpPr>
          <p:nvPr>
            <p:ph type="sldNum" sz="quarter" idx="5"/>
          </p:nvPr>
        </p:nvSpPr>
        <p:spPr/>
        <p:txBody>
          <a:bodyPr/>
          <a:lstStyle/>
          <a:p>
            <a:fld id="{697FF5BA-1998-4711-B042-6968448043D7}" type="slidenum">
              <a:rPr lang="en-US"/>
              <a:t>4</a:t>
            </a:fld>
            <a:endParaRPr lang="en-US"/>
          </a:p>
        </p:txBody>
      </p:sp>
    </p:spTree>
    <p:extLst>
      <p:ext uri="{BB962C8B-B14F-4D97-AF65-F5344CB8AC3E}">
        <p14:creationId xmlns:p14="http://schemas.microsoft.com/office/powerpoint/2010/main" val="26182174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Due to the large amount of research conducted four broad categories of research were proposed.</a:t>
            </a:r>
          </a:p>
          <a:p>
            <a:endParaRPr lang="en-US">
              <a:cs typeface="Calibri"/>
            </a:endParaRPr>
          </a:p>
          <a:p>
            <a:r>
              <a:rPr lang="en-US" dirty="0"/>
              <a:t>1. Google Trends data obtained on search results and interest in the term 'Chatbot' between February 2008 &amp; May 2020 [3]. The Y axis represents the peak popularity of the term 'chatbot' and the X axis is the timeline or date. Since the release of Facebook messenger's chatbot services in 2016, they saw chatbots rise from 11,000 chatbots in June of 2016 to 300,000 by April of 2019 [4].</a:t>
            </a:r>
            <a:endParaRPr lang="en-US" dirty="0">
              <a:cs typeface="Calibri"/>
            </a:endParaRPr>
          </a:p>
          <a:p>
            <a:endParaRPr lang="en-US"/>
          </a:p>
          <a:p>
            <a:r>
              <a:rPr lang="en-US" dirty="0"/>
              <a:t>2. Chatbot Experience – From a business perspective, Charles Waghmare, a credited information management consultant, suggested that chatbots allow businesses to reduce business costs, allow personal assistance to users, provide flexibility within chatbot design and can also be readily available (compared to conventional customer service representatives) [5]. To further support this, a study conducted in 2019 named 'AI-based chatbots in customer services and their effects on user compliance' suggested that chatbots can reduce business costs related to 265 billion customer service inquires per year by 30% through decreasing response times, freeing customer service agents for different work, and dealing with routine questions/ FAQ's [6].</a:t>
            </a:r>
            <a:endParaRPr lang="en-US" dirty="0">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697FF5BA-1998-4711-B042-6968448043D7}" type="slidenum">
              <a:rPr lang="en-US"/>
              <a:t>5</a:t>
            </a:fld>
            <a:endParaRPr lang="en-US"/>
          </a:p>
        </p:txBody>
      </p:sp>
    </p:spTree>
    <p:extLst>
      <p:ext uri="{BB962C8B-B14F-4D97-AF65-F5344CB8AC3E}">
        <p14:creationId xmlns:p14="http://schemas.microsoft.com/office/powerpoint/2010/main" val="7888389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a:p>
            <a:r>
              <a:rPr lang="en-US" dirty="0">
                <a:cs typeface="Calibri"/>
              </a:rPr>
              <a:t>3.A study conducted by Raj Sandu of Central Queensland University studying the adoption of AI chatbots in higher education, suggested that advancements in the education sector are essential in accommodating evolving lifestyles. This is extremely important in todays current teaching standards with remote and online learning becoming almost essential. The author also suggests that chatbots without educational intentionality's can be used in administrative tasks such as student guidance and assistance.  potentially problems such as the one we are facing, student enrollment.</a:t>
            </a:r>
          </a:p>
          <a:p>
            <a:endParaRPr lang="en-US">
              <a:cs typeface="Calibri"/>
            </a:endParaRPr>
          </a:p>
          <a:p>
            <a:r>
              <a:rPr lang="en-US" dirty="0">
                <a:cs typeface="Calibri"/>
              </a:rPr>
              <a:t>4. Within this category, multiple chatbot technologies were assessed and critically evaluated such as the one shown on screen. This is '</a:t>
            </a:r>
            <a:r>
              <a:rPr lang="en-US" dirty="0" err="1">
                <a:cs typeface="Calibri"/>
              </a:rPr>
              <a:t>Typeform</a:t>
            </a:r>
            <a:r>
              <a:rPr lang="en-US" dirty="0">
                <a:cs typeface="Calibri"/>
              </a:rPr>
              <a:t>', an all-in-one online chatbot development tool. A very basic chatbot suiting the needs of the university was developed using this application. It was easy to learn and develop a basic chatbot but in order to effectively publish it, there were upkeep costs to consider. This chatbot technology and others similar, also provided limited flexibility within its design unlike other chatbot technologies analyzed, such as the Discord chatbot. Due to the limited cost, popularity and flexibility of the discord chatbot, this technology was chosen as the solution.</a:t>
            </a:r>
            <a:endParaRPr lang="en-US" dirty="0"/>
          </a:p>
          <a:p>
            <a:endParaRPr lang="en-US"/>
          </a:p>
          <a:p>
            <a:r>
              <a:rPr lang="en-US" dirty="0"/>
              <a:t>To further justify our reasoning for creating a discord chatbot. Research was conducted into the popularity of discord. Another google trends analysis was conducted  to understand the interest and popularity of the term 'discord' over time. The data suggests that since the release of discord in May 2015 to May of 2021, discord has continued to grow in popularity [8].</a:t>
            </a:r>
            <a:endParaRPr lang="en-US" dirty="0">
              <a:cs typeface="Calibri"/>
            </a:endParaRPr>
          </a:p>
          <a:p>
            <a:endParaRPr lang="en-US">
              <a:cs typeface="Calibri"/>
            </a:endParaRPr>
          </a:p>
          <a:p>
            <a:endParaRPr lang="en-US">
              <a:cs typeface="Calibri"/>
            </a:endParaRPr>
          </a:p>
          <a:p>
            <a:r>
              <a:rPr lang="en-US" dirty="0">
                <a:cs typeface="Calibri"/>
              </a:rPr>
              <a:t>NOT REQUIRED - "</a:t>
            </a:r>
            <a:r>
              <a:rPr lang="en-US" dirty="0"/>
              <a:t>Chatbots have already been created and studied briefly within academic settings. Sanjay Singh, an author at the Manipal institute of technology designed a chatbot in 2017 with a team of developers to answer university related FAQ's [7]. The results from the chatbot designed were very positive but suggested areas of improvement were to implement more complex query responses."</a:t>
            </a:r>
          </a:p>
          <a:p>
            <a:endParaRPr lang="en-US" dirty="0">
              <a:cs typeface="Calibri"/>
            </a:endParaRPr>
          </a:p>
          <a:p>
            <a:r>
              <a:rPr lang="en-US" dirty="0"/>
              <a:t>Discord chatbot … (designed and built using the discord Java script API).</a:t>
            </a:r>
            <a:endParaRPr lang="en-US" dirty="0">
              <a:cs typeface="Calibri"/>
            </a:endParaRPr>
          </a:p>
        </p:txBody>
      </p:sp>
      <p:sp>
        <p:nvSpPr>
          <p:cNvPr id="4" name="Slide Number Placeholder 3"/>
          <p:cNvSpPr>
            <a:spLocks noGrp="1"/>
          </p:cNvSpPr>
          <p:nvPr>
            <p:ph type="sldNum" sz="quarter" idx="5"/>
          </p:nvPr>
        </p:nvSpPr>
        <p:spPr/>
        <p:txBody>
          <a:bodyPr/>
          <a:lstStyle/>
          <a:p>
            <a:fld id="{697FF5BA-1998-4711-B042-6968448043D7}" type="slidenum">
              <a:rPr lang="en-US"/>
              <a:t>6</a:t>
            </a:fld>
            <a:endParaRPr lang="en-US"/>
          </a:p>
        </p:txBody>
      </p:sp>
    </p:spTree>
    <p:extLst>
      <p:ext uri="{BB962C8B-B14F-4D97-AF65-F5344CB8AC3E}">
        <p14:creationId xmlns:p14="http://schemas.microsoft.com/office/powerpoint/2010/main" val="34779561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our primary research we decided that the best approach would be to use an online questionnaire, many factors went into this such as, the unpredictable COVID situation with the possibility of lockdowns, Our Office365 accounts have access to a questionnaire service paid for by the college called Microsoft Forms, it would be easier to get responses and reach a wider audience allowing us to have a larger variety of responses. Further discussions of the results are shown within the evaluation.</a:t>
            </a:r>
            <a:endParaRPr lang="en-US" dirty="0">
              <a:cs typeface="Calibri"/>
            </a:endParaRPr>
          </a:p>
        </p:txBody>
      </p:sp>
      <p:sp>
        <p:nvSpPr>
          <p:cNvPr id="4" name="Slide Number Placeholder 3"/>
          <p:cNvSpPr>
            <a:spLocks noGrp="1"/>
          </p:cNvSpPr>
          <p:nvPr>
            <p:ph type="sldNum" sz="quarter" idx="5"/>
          </p:nvPr>
        </p:nvSpPr>
        <p:spPr/>
        <p:txBody>
          <a:bodyPr/>
          <a:lstStyle/>
          <a:p>
            <a:fld id="{697FF5BA-1998-4711-B042-6968448043D7}" type="slidenum">
              <a:rPr lang="en-US"/>
              <a:t>7</a:t>
            </a:fld>
            <a:endParaRPr lang="en-US"/>
          </a:p>
        </p:txBody>
      </p:sp>
    </p:spTree>
    <p:extLst>
      <p:ext uri="{BB962C8B-B14F-4D97-AF65-F5344CB8AC3E}">
        <p14:creationId xmlns:p14="http://schemas.microsoft.com/office/powerpoint/2010/main" val="1975806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For the questionnaire, we used a mix of both quantitative and qualitative questions to get as much data to </a:t>
            </a:r>
            <a:r>
              <a:rPr lang="en-US" dirty="0" err="1"/>
              <a:t>analyse</a:t>
            </a:r>
            <a:r>
              <a:rPr lang="en-US" dirty="0"/>
              <a:t> </a:t>
            </a:r>
            <a:r>
              <a:rPr lang="en-US" dirty="0">
                <a:cs typeface="Calibri"/>
              </a:rPr>
              <a:t>as possible, allowing for more insight into the users experience using the bot for future improvements if new interactions of the bot were to be made. </a:t>
            </a:r>
            <a:endParaRPr lang="en-US">
              <a:cs typeface="Calibri"/>
            </a:endParaRPr>
          </a:p>
          <a:p>
            <a:endParaRPr lang="en-US">
              <a:cs typeface="Calibri"/>
            </a:endParaRPr>
          </a:p>
          <a:p>
            <a:r>
              <a:rPr lang="en-US" dirty="0">
                <a:cs typeface="Calibri"/>
              </a:rPr>
              <a:t>Having both numbers/statistics and text feedback allowed for quick and easy </a:t>
            </a:r>
            <a:r>
              <a:rPr lang="en-US" dirty="0" err="1">
                <a:cs typeface="Calibri"/>
              </a:rPr>
              <a:t>analyse</a:t>
            </a:r>
            <a:r>
              <a:rPr lang="en-US" dirty="0">
                <a:cs typeface="Calibri"/>
              </a:rPr>
              <a:t> of the data gathered while maintaining as much details as possible.</a:t>
            </a:r>
          </a:p>
          <a:p>
            <a:endParaRPr lang="en-US">
              <a:cs typeface="Calibri"/>
            </a:endParaRPr>
          </a:p>
          <a:p>
            <a:r>
              <a:rPr lang="en-US" dirty="0">
                <a:cs typeface="Calibri"/>
              </a:rPr>
              <a:t>This has been completed by asking questions such as "</a:t>
            </a:r>
            <a:r>
              <a:rPr lang="en-US" dirty="0"/>
              <a:t>How would you rate your overall experience?</a:t>
            </a:r>
            <a:r>
              <a:rPr lang="en-US" dirty="0">
                <a:cs typeface="Calibri"/>
              </a:rPr>
              <a:t>" Using a range such as very good to very poor which would then be followed up by questions such as "</a:t>
            </a:r>
            <a:r>
              <a:rPr lang="en-US" dirty="0"/>
              <a:t>Please explain your answer to the previous question.</a:t>
            </a:r>
            <a:r>
              <a:rPr lang="en-US" dirty="0">
                <a:cs typeface="Calibri"/>
              </a:rPr>
              <a:t>" with a text field.</a:t>
            </a:r>
          </a:p>
        </p:txBody>
      </p:sp>
      <p:sp>
        <p:nvSpPr>
          <p:cNvPr id="4" name="Slide Number Placeholder 3"/>
          <p:cNvSpPr>
            <a:spLocks noGrp="1"/>
          </p:cNvSpPr>
          <p:nvPr>
            <p:ph type="sldNum" sz="quarter" idx="5"/>
          </p:nvPr>
        </p:nvSpPr>
        <p:spPr/>
        <p:txBody>
          <a:bodyPr/>
          <a:lstStyle/>
          <a:p>
            <a:fld id="{697FF5BA-1998-4711-B042-6968448043D7}" type="slidenum">
              <a:rPr lang="en-US"/>
              <a:t>8</a:t>
            </a:fld>
            <a:endParaRPr lang="en-US"/>
          </a:p>
        </p:txBody>
      </p:sp>
    </p:spTree>
    <p:extLst>
      <p:ext uri="{BB962C8B-B14F-4D97-AF65-F5344CB8AC3E}">
        <p14:creationId xmlns:p14="http://schemas.microsoft.com/office/powerpoint/2010/main" val="35660479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https://trends.google.com/trends/explore?date=2015-05-13%202021-05-13&amp;q=discord</a:t>
            </a:r>
          </a:p>
        </p:txBody>
      </p:sp>
      <p:sp>
        <p:nvSpPr>
          <p:cNvPr id="4" name="Slide Number Placeholder 3"/>
          <p:cNvSpPr>
            <a:spLocks noGrp="1"/>
          </p:cNvSpPr>
          <p:nvPr>
            <p:ph type="sldNum" sz="quarter" idx="5"/>
          </p:nvPr>
        </p:nvSpPr>
        <p:spPr/>
        <p:txBody>
          <a:bodyPr/>
          <a:lstStyle/>
          <a:p>
            <a:fld id="{697FF5BA-1998-4711-B042-6968448043D7}" type="slidenum">
              <a:rPr lang="en-US"/>
              <a:t>10</a:t>
            </a:fld>
            <a:endParaRPr lang="en-US"/>
          </a:p>
        </p:txBody>
      </p:sp>
    </p:spTree>
    <p:extLst>
      <p:ext uri="{BB962C8B-B14F-4D97-AF65-F5344CB8AC3E}">
        <p14:creationId xmlns:p14="http://schemas.microsoft.com/office/powerpoint/2010/main" val="299798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697FF5BA-1998-4711-B042-6968448043D7}" type="slidenum">
              <a:rPr lang="en-US"/>
              <a:t>11</a:t>
            </a:fld>
            <a:endParaRPr lang="en-US"/>
          </a:p>
        </p:txBody>
      </p:sp>
    </p:spTree>
    <p:extLst>
      <p:ext uri="{BB962C8B-B14F-4D97-AF65-F5344CB8AC3E}">
        <p14:creationId xmlns:p14="http://schemas.microsoft.com/office/powerpoint/2010/main" val="35309076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B0DB3-A8FF-4ABB-9E2E-D960422260EB}"/>
              </a:ext>
            </a:extLst>
          </p:cNvPr>
          <p:cNvSpPr>
            <a:spLocks noGrp="1"/>
          </p:cNvSpPr>
          <p:nvPr>
            <p:ph type="ctrTitle"/>
          </p:nvPr>
        </p:nvSpPr>
        <p:spPr>
          <a:xfrm>
            <a:off x="1524000" y="1122363"/>
            <a:ext cx="9144000" cy="3025308"/>
          </a:xfrm>
        </p:spPr>
        <p:txBody>
          <a:bodyPr anchor="b">
            <a:normAutofit/>
          </a:bodyPr>
          <a:lstStyle>
            <a:lvl1pPr algn="ctr">
              <a:defRPr sz="6600"/>
            </a:lvl1pPr>
          </a:lstStyle>
          <a:p>
            <a:r>
              <a:rPr lang="en-US"/>
              <a:t>Click to edit Master title style</a:t>
            </a:r>
          </a:p>
        </p:txBody>
      </p:sp>
      <p:sp>
        <p:nvSpPr>
          <p:cNvPr id="3" name="Subtitle 2">
            <a:extLst>
              <a:ext uri="{FF2B5EF4-FFF2-40B4-BE49-F238E27FC236}">
                <a16:creationId xmlns:a16="http://schemas.microsoft.com/office/drawing/2014/main" id="{8BEE0618-75D7-410F-859C-CDF53BC53E85}"/>
              </a:ext>
            </a:extLst>
          </p:cNvPr>
          <p:cNvSpPr>
            <a:spLocks noGrp="1"/>
          </p:cNvSpPr>
          <p:nvPr>
            <p:ph type="subTitle" idx="1"/>
          </p:nvPr>
        </p:nvSpPr>
        <p:spPr>
          <a:xfrm>
            <a:off x="1524000" y="4386729"/>
            <a:ext cx="9144000" cy="1135529"/>
          </a:xfrm>
        </p:spPr>
        <p:txBody>
          <a:bodyPr>
            <a:normAutofit/>
          </a:bodyPr>
          <a:lstStyle>
            <a:lvl1pPr marL="0" indent="0" algn="ctr">
              <a:lnSpc>
                <a:spcPct val="12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A5237F11-76DB-4DD9-9747-3F38D05BA0FE}"/>
              </a:ext>
            </a:extLst>
          </p:cNvPr>
          <p:cNvSpPr>
            <a:spLocks noGrp="1"/>
          </p:cNvSpPr>
          <p:nvPr>
            <p:ph type="dt" sz="half" idx="10"/>
          </p:nvPr>
        </p:nvSpPr>
        <p:spPr/>
        <p:txBody>
          <a:bodyPr/>
          <a:lstStyle/>
          <a:p>
            <a:fld id="{11EAACC7-3B3F-47D1-959A-EF58926E955E}" type="datetimeFigureOut">
              <a:rPr lang="en-US" smtClean="0"/>
              <a:t>1/20/2022</a:t>
            </a:fld>
            <a:endParaRPr lang="en-US"/>
          </a:p>
        </p:txBody>
      </p:sp>
      <p:sp>
        <p:nvSpPr>
          <p:cNvPr id="5" name="Footer Placeholder 4">
            <a:extLst>
              <a:ext uri="{FF2B5EF4-FFF2-40B4-BE49-F238E27FC236}">
                <a16:creationId xmlns:a16="http://schemas.microsoft.com/office/drawing/2014/main" id="{3059F581-81B0-44B3-ABA5-A25CA4BAE48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10D591-ADCF-4300-8282-72AE357F3D2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2651708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a:lstStyle/>
          <a:p>
            <a:fld id="{11EAACC7-3B3F-47D1-959A-EF58926E955E}" type="datetimeFigureOut">
              <a:rPr lang="en-US" smtClean="0"/>
              <a:t>1/20/2022</a:t>
            </a:fld>
            <a:endParaRPr lang="en-US"/>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1062259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A1BE8-ECC1-4027-B16E-C7BECCA9DF4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246C7E1-471A-46AA-8068-98E68C0C207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F7C9F8F-EC48-4D16-B4C6-023A7B607BE6}"/>
              </a:ext>
            </a:extLst>
          </p:cNvPr>
          <p:cNvSpPr>
            <a:spLocks noGrp="1"/>
          </p:cNvSpPr>
          <p:nvPr>
            <p:ph type="dt" sz="half" idx="10"/>
          </p:nvPr>
        </p:nvSpPr>
        <p:spPr/>
        <p:txBody>
          <a:bodyPr/>
          <a:lstStyle/>
          <a:p>
            <a:fld id="{11EAACC7-3B3F-47D1-959A-EF58926E955E}" type="datetimeFigureOut">
              <a:rPr lang="en-US" smtClean="0"/>
              <a:t>1/20/2022</a:t>
            </a:fld>
            <a:endParaRPr lang="en-US"/>
          </a:p>
        </p:txBody>
      </p:sp>
      <p:sp>
        <p:nvSpPr>
          <p:cNvPr id="5" name="Footer Placeholder 4">
            <a:extLst>
              <a:ext uri="{FF2B5EF4-FFF2-40B4-BE49-F238E27FC236}">
                <a16:creationId xmlns:a16="http://schemas.microsoft.com/office/drawing/2014/main" id="{B79FA5B3-F726-417B-932A-B93E0C8F5AB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7D21F1-1A24-43EA-AB09-3024C491E8FB}"/>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836242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16569-B648-4D50-BEB8-E8DAE24D68F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40831B3-A1FD-470C-BEEE-4CFB441502DD}"/>
              </a:ext>
            </a:extLst>
          </p:cNvPr>
          <p:cNvSpPr>
            <a:spLocks noGrp="1"/>
          </p:cNvSpPr>
          <p:nvPr>
            <p:ph sz="half" idx="1"/>
          </p:nvPr>
        </p:nvSpPr>
        <p:spPr>
          <a:xfrm>
            <a:off x="838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1F34A17-C244-438C-9AE3-FB9B3CE3BD8F}"/>
              </a:ext>
            </a:extLst>
          </p:cNvPr>
          <p:cNvSpPr>
            <a:spLocks noGrp="1"/>
          </p:cNvSpPr>
          <p:nvPr>
            <p:ph sz="half" idx="2"/>
          </p:nvPr>
        </p:nvSpPr>
        <p:spPr>
          <a:xfrm>
            <a:off x="6172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4CFA3AA-3FC1-4B98-8F99-1726F1AC0A38}"/>
              </a:ext>
            </a:extLst>
          </p:cNvPr>
          <p:cNvSpPr>
            <a:spLocks noGrp="1"/>
          </p:cNvSpPr>
          <p:nvPr>
            <p:ph type="dt" sz="half" idx="10"/>
          </p:nvPr>
        </p:nvSpPr>
        <p:spPr/>
        <p:txBody>
          <a:bodyPr/>
          <a:lstStyle/>
          <a:p>
            <a:fld id="{11EAACC7-3B3F-47D1-959A-EF58926E955E}" type="datetimeFigureOut">
              <a:rPr lang="en-US" smtClean="0"/>
              <a:t>1/20/2022</a:t>
            </a:fld>
            <a:endParaRPr lang="en-US"/>
          </a:p>
        </p:txBody>
      </p:sp>
      <p:sp>
        <p:nvSpPr>
          <p:cNvPr id="6" name="Footer Placeholder 5">
            <a:extLst>
              <a:ext uri="{FF2B5EF4-FFF2-40B4-BE49-F238E27FC236}">
                <a16:creationId xmlns:a16="http://schemas.microsoft.com/office/drawing/2014/main" id="{1CE10883-BACC-41A1-9067-ECFDB937D7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27660A2-13C9-4432-A6EB-A4FF3D78F15F}"/>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432754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C843-C993-4E9C-80DD-3620816E56A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D91A8E3-B066-4511-9C6E-A3435B64DD88}"/>
              </a:ext>
            </a:extLst>
          </p:cNvPr>
          <p:cNvSpPr>
            <a:spLocks noGrp="1"/>
          </p:cNvSpPr>
          <p:nvPr>
            <p:ph type="body" idx="1"/>
          </p:nvPr>
        </p:nvSpPr>
        <p:spPr>
          <a:xfrm>
            <a:off x="839788" y="1734325"/>
            <a:ext cx="5157787"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E86B63-4102-4802-94D7-F138F80F3E19}"/>
              </a:ext>
            </a:extLst>
          </p:cNvPr>
          <p:cNvSpPr>
            <a:spLocks noGrp="1"/>
          </p:cNvSpPr>
          <p:nvPr>
            <p:ph sz="half" idx="2"/>
          </p:nvPr>
        </p:nvSpPr>
        <p:spPr>
          <a:xfrm>
            <a:off x="839788" y="2558237"/>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C924765-08A7-4A60-86DC-DC420F60BBAE}"/>
              </a:ext>
            </a:extLst>
          </p:cNvPr>
          <p:cNvSpPr>
            <a:spLocks noGrp="1"/>
          </p:cNvSpPr>
          <p:nvPr>
            <p:ph type="body" sz="quarter" idx="3"/>
          </p:nvPr>
        </p:nvSpPr>
        <p:spPr>
          <a:xfrm>
            <a:off x="6172200" y="1734325"/>
            <a:ext cx="5183188"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4AA2795-EFB6-4000-8F25-FBB62646C0CD}"/>
              </a:ext>
            </a:extLst>
          </p:cNvPr>
          <p:cNvSpPr>
            <a:spLocks noGrp="1"/>
          </p:cNvSpPr>
          <p:nvPr>
            <p:ph sz="quarter" idx="4"/>
          </p:nvPr>
        </p:nvSpPr>
        <p:spPr>
          <a:xfrm>
            <a:off x="6172200" y="2558237"/>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942CFB-FE12-494A-9C41-3CB90F07BDAA}"/>
              </a:ext>
            </a:extLst>
          </p:cNvPr>
          <p:cNvSpPr>
            <a:spLocks noGrp="1"/>
          </p:cNvSpPr>
          <p:nvPr>
            <p:ph type="dt" sz="half" idx="10"/>
          </p:nvPr>
        </p:nvSpPr>
        <p:spPr/>
        <p:txBody>
          <a:bodyPr/>
          <a:lstStyle/>
          <a:p>
            <a:fld id="{11EAACC7-3B3F-47D1-959A-EF58926E955E}" type="datetimeFigureOut">
              <a:rPr lang="en-US" smtClean="0"/>
              <a:t>1/20/2022</a:t>
            </a:fld>
            <a:endParaRPr lang="en-US"/>
          </a:p>
        </p:txBody>
      </p:sp>
      <p:sp>
        <p:nvSpPr>
          <p:cNvPr id="8" name="Footer Placeholder 7">
            <a:extLst>
              <a:ext uri="{FF2B5EF4-FFF2-40B4-BE49-F238E27FC236}">
                <a16:creationId xmlns:a16="http://schemas.microsoft.com/office/drawing/2014/main" id="{6C3A07E3-59E1-4EBD-9687-4B6ABE96AC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CF7BB23-7539-4674-8B66-ACEFF94686C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4182573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41DB-C73C-4968-B434-A6AA14DAF62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08152BF-92C7-4BF5-A9DB-16A0BF0F5F5D}"/>
              </a:ext>
            </a:extLst>
          </p:cNvPr>
          <p:cNvSpPr>
            <a:spLocks noGrp="1"/>
          </p:cNvSpPr>
          <p:nvPr>
            <p:ph type="dt" sz="half" idx="10"/>
          </p:nvPr>
        </p:nvSpPr>
        <p:spPr/>
        <p:txBody>
          <a:bodyPr/>
          <a:lstStyle/>
          <a:p>
            <a:fld id="{11EAACC7-3B3F-47D1-959A-EF58926E955E}" type="datetimeFigureOut">
              <a:rPr lang="en-US" smtClean="0"/>
              <a:t>1/20/2022</a:t>
            </a:fld>
            <a:endParaRPr lang="en-US"/>
          </a:p>
        </p:txBody>
      </p:sp>
      <p:sp>
        <p:nvSpPr>
          <p:cNvPr id="4" name="Footer Placeholder 3">
            <a:extLst>
              <a:ext uri="{FF2B5EF4-FFF2-40B4-BE49-F238E27FC236}">
                <a16:creationId xmlns:a16="http://schemas.microsoft.com/office/drawing/2014/main" id="{C1289DB7-F492-4037-A439-D70F7E55652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FFA96F1-8B8A-4E83-B3C2-E10DE522AD30}"/>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3435676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a:lstStyle/>
          <a:p>
            <a:fld id="{11EAACC7-3B3F-47D1-959A-EF58926E955E}" type="datetimeFigureOut">
              <a:rPr lang="en-US" smtClean="0"/>
              <a:t>1/20/2022</a:t>
            </a:fld>
            <a:endParaRPr lang="en-US"/>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0757219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CBE2C-9DAA-489D-AC88-15CBBA8A9B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EE124BE-E494-445A-A4FB-A2A8F28F0C1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F2446DE-9A32-4774-9F7C-86678CA90E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00115D-61B3-46D0-B4D3-30C374B526CF}"/>
              </a:ext>
            </a:extLst>
          </p:cNvPr>
          <p:cNvSpPr>
            <a:spLocks noGrp="1"/>
          </p:cNvSpPr>
          <p:nvPr>
            <p:ph type="dt" sz="half" idx="10"/>
          </p:nvPr>
        </p:nvSpPr>
        <p:spPr/>
        <p:txBody>
          <a:bodyPr/>
          <a:lstStyle/>
          <a:p>
            <a:fld id="{11EAACC7-3B3F-47D1-959A-EF58926E955E}" type="datetimeFigureOut">
              <a:rPr lang="en-US" smtClean="0"/>
              <a:t>1/20/2022</a:t>
            </a:fld>
            <a:endParaRPr lang="en-US"/>
          </a:p>
        </p:txBody>
      </p:sp>
      <p:sp>
        <p:nvSpPr>
          <p:cNvPr id="6" name="Footer Placeholder 5">
            <a:extLst>
              <a:ext uri="{FF2B5EF4-FFF2-40B4-BE49-F238E27FC236}">
                <a16:creationId xmlns:a16="http://schemas.microsoft.com/office/drawing/2014/main" id="{EF3C2AFC-D0F8-469F-B1E0-123C2E066EC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8B9BCDA-9EF7-4531-8021-AF7B30751516}"/>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42384080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AE558-F89F-4688-94E5-77F37D49F1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DBCD35AF-8CA2-49BB-BAE9-F29A0186EC6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05CAA98-55BD-4118-A8AF-D603060784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ABFF4C5-82A8-4AD8-B7E2-2882F657683C}"/>
              </a:ext>
            </a:extLst>
          </p:cNvPr>
          <p:cNvSpPr>
            <a:spLocks noGrp="1"/>
          </p:cNvSpPr>
          <p:nvPr>
            <p:ph type="dt" sz="half" idx="10"/>
          </p:nvPr>
        </p:nvSpPr>
        <p:spPr/>
        <p:txBody>
          <a:bodyPr/>
          <a:lstStyle/>
          <a:p>
            <a:fld id="{11EAACC7-3B3F-47D1-959A-EF58926E955E}" type="datetimeFigureOut">
              <a:rPr lang="en-US" smtClean="0"/>
              <a:t>1/20/2022</a:t>
            </a:fld>
            <a:endParaRPr lang="en-US"/>
          </a:p>
        </p:txBody>
      </p:sp>
      <p:sp>
        <p:nvSpPr>
          <p:cNvPr id="6" name="Footer Placeholder 5">
            <a:extLst>
              <a:ext uri="{FF2B5EF4-FFF2-40B4-BE49-F238E27FC236}">
                <a16:creationId xmlns:a16="http://schemas.microsoft.com/office/drawing/2014/main" id="{3860B401-B64F-417B-8AD6-581A22E5E0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F24BD4C-7149-44BF-8150-F72CAA95A56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8374210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E5C77-55F8-4677-A96C-E6D3F5545DC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9A064EF-ADDA-4943-8F87-A7469D79975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6B0D493-D1E7-4358-95E9-B5B80A49E603}"/>
              </a:ext>
            </a:extLst>
          </p:cNvPr>
          <p:cNvSpPr>
            <a:spLocks noGrp="1"/>
          </p:cNvSpPr>
          <p:nvPr>
            <p:ph type="dt" sz="half" idx="10"/>
          </p:nvPr>
        </p:nvSpPr>
        <p:spPr/>
        <p:txBody>
          <a:bodyPr/>
          <a:lstStyle/>
          <a:p>
            <a:fld id="{11EAACC7-3B3F-47D1-959A-EF58926E955E}" type="datetimeFigureOut">
              <a:rPr lang="en-US" smtClean="0"/>
              <a:t>1/20/2022</a:t>
            </a:fld>
            <a:endParaRPr lang="en-US"/>
          </a:p>
        </p:txBody>
      </p:sp>
      <p:sp>
        <p:nvSpPr>
          <p:cNvPr id="5" name="Footer Placeholder 4">
            <a:extLst>
              <a:ext uri="{FF2B5EF4-FFF2-40B4-BE49-F238E27FC236}">
                <a16:creationId xmlns:a16="http://schemas.microsoft.com/office/drawing/2014/main" id="{A6E98326-3276-4B9E-960F-10C6677BFA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4C3AC2-288D-4FEE-BF80-0EAEDDFAB049}"/>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41181635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3C6A-5417-40BD-BF7A-94058322377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43BCB45-B343-46F6-9718-AA0D68CED1F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FBDA2A4-FD34-4E17-908F-4367B1E644C3}"/>
              </a:ext>
            </a:extLst>
          </p:cNvPr>
          <p:cNvSpPr>
            <a:spLocks noGrp="1"/>
          </p:cNvSpPr>
          <p:nvPr>
            <p:ph type="dt" sz="half" idx="10"/>
          </p:nvPr>
        </p:nvSpPr>
        <p:spPr/>
        <p:txBody>
          <a:bodyPr/>
          <a:lstStyle/>
          <a:p>
            <a:fld id="{11EAACC7-3B3F-47D1-959A-EF58926E955E}" type="datetimeFigureOut">
              <a:rPr lang="en-US" smtClean="0"/>
              <a:t>1/20/2022</a:t>
            </a:fld>
            <a:endParaRPr lang="en-US"/>
          </a:p>
        </p:txBody>
      </p:sp>
      <p:sp>
        <p:nvSpPr>
          <p:cNvPr id="5" name="Footer Placeholder 4">
            <a:extLst>
              <a:ext uri="{FF2B5EF4-FFF2-40B4-BE49-F238E27FC236}">
                <a16:creationId xmlns:a16="http://schemas.microsoft.com/office/drawing/2014/main" id="{93B87AE3-776D-451D-AA52-C06B747248C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AA0C4D5-BE1E-4D6A-9196-E0F9E42B2E1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2271897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4436E0F2-A64B-471E-93C0-8DFE08CC57C8}"/>
              </a:ext>
            </a:extLst>
          </p:cNvPr>
          <p:cNvCxnSpPr>
            <a:cxnSpLocks/>
          </p:cNvCxnSpPr>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DC1E3AB1-2A8C-4607-9FAE-D8BDB280FE1A}"/>
              </a:ext>
            </a:extLst>
          </p:cNvPr>
          <p:cNvCxnSpPr>
            <a:cxnSpLocks/>
          </p:cNvCxnSpPr>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6D66059-832F-40B6-A35F-F56C8F38A1E7}"/>
              </a:ext>
            </a:extLst>
          </p:cNvPr>
          <p:cNvCxnSpPr>
            <a:cxnSpLocks/>
          </p:cNvCxnSpPr>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515E2ED-7EA9-448D-83FA-54C3DF9723BD}"/>
              </a:ext>
            </a:extLst>
          </p:cNvPr>
          <p:cNvCxnSpPr>
            <a:cxnSpLocks/>
          </p:cNvCxnSpPr>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0595356-EABD-4767-AC9D-EA21FF115EC0}"/>
              </a:ext>
            </a:extLst>
          </p:cNvPr>
          <p:cNvCxnSpPr>
            <a:cxnSpLocks/>
          </p:cNvCxnSpPr>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8CD9F06-9628-469C-B788-A894E3E08281}"/>
              </a:ext>
            </a:extLst>
          </p:cNvPr>
          <p:cNvCxnSpPr>
            <a:cxnSpLocks/>
          </p:cNvCxnSpPr>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550A431-0B61-421B-B4B7-24C0CFF0F938}"/>
              </a:ext>
            </a:extLst>
          </p:cNvPr>
          <p:cNvCxnSpPr>
            <a:cxnSpLocks/>
          </p:cNvCxnSpPr>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675B94C5-D205-4339-B029-5D0FD2E5F3DB}"/>
              </a:ext>
            </a:extLst>
          </p:cNvPr>
          <p:cNvSpPr>
            <a:spLocks noGrp="1"/>
          </p:cNvSpPr>
          <p:nvPr>
            <p:ph type="title"/>
          </p:nvPr>
        </p:nvSpPr>
        <p:spPr>
          <a:xfrm>
            <a:off x="1143000" y="533401"/>
            <a:ext cx="9906000" cy="1382156"/>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C096DC5C-BD34-4CE4-8AA7-A6A4B9516F8F}"/>
              </a:ext>
            </a:extLst>
          </p:cNvPr>
          <p:cNvSpPr>
            <a:spLocks noGrp="1"/>
          </p:cNvSpPr>
          <p:nvPr>
            <p:ph type="body" idx="1"/>
          </p:nvPr>
        </p:nvSpPr>
        <p:spPr>
          <a:xfrm>
            <a:off x="1143000" y="2009554"/>
            <a:ext cx="9906000" cy="40244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F192A7-D622-449D-9FC2-48FDE4D690F1}"/>
              </a:ext>
            </a:extLst>
          </p:cNvPr>
          <p:cNvSpPr>
            <a:spLocks noGrp="1"/>
          </p:cNvSpPr>
          <p:nvPr>
            <p:ph type="dt" sz="half" idx="2"/>
          </p:nvPr>
        </p:nvSpPr>
        <p:spPr>
          <a:xfrm>
            <a:off x="7337102" y="6398878"/>
            <a:ext cx="4193908"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11EAACC7-3B3F-47D1-959A-EF58926E955E}" type="datetimeFigureOut">
              <a:rPr lang="en-US" smtClean="0"/>
              <a:t>1/20/2022</a:t>
            </a:fld>
            <a:endParaRPr lang="en-US"/>
          </a:p>
        </p:txBody>
      </p:sp>
      <p:sp>
        <p:nvSpPr>
          <p:cNvPr id="5" name="Footer Placeholder 4">
            <a:extLst>
              <a:ext uri="{FF2B5EF4-FFF2-40B4-BE49-F238E27FC236}">
                <a16:creationId xmlns:a16="http://schemas.microsoft.com/office/drawing/2014/main" id="{8435B93C-2BE9-4847-BFE5-D3CBCC6E948C}"/>
              </a:ext>
            </a:extLst>
          </p:cNvPr>
          <p:cNvSpPr>
            <a:spLocks noGrp="1"/>
          </p:cNvSpPr>
          <p:nvPr>
            <p:ph type="ftr" sz="quarter" idx="3"/>
          </p:nvPr>
        </p:nvSpPr>
        <p:spPr>
          <a:xfrm>
            <a:off x="154429" y="6398878"/>
            <a:ext cx="4497315" cy="365125"/>
          </a:xfrm>
          <a:prstGeom prst="rect">
            <a:avLst/>
          </a:prstGeom>
        </p:spPr>
        <p:txBody>
          <a:bodyPr vert="horz" lIns="91440" tIns="45720" rIns="91440" bIns="45720" rtlCol="0" anchor="ctr">
            <a:normAutofit/>
          </a:bodyPr>
          <a:lstStyle>
            <a:lvl1pPr algn="l">
              <a:defRPr sz="1200" b="1" spc="30" baseline="0">
                <a:solidFill>
                  <a:schemeClr val="tx2"/>
                </a:solidFill>
                <a:latin typeface="+mj-lt"/>
              </a:defRPr>
            </a:lvl1pPr>
          </a:lstStyle>
          <a:p>
            <a:endParaRPr lang="en-US"/>
          </a:p>
        </p:txBody>
      </p:sp>
      <p:sp>
        <p:nvSpPr>
          <p:cNvPr id="6" name="Slide Number Placeholder 5">
            <a:extLst>
              <a:ext uri="{FF2B5EF4-FFF2-40B4-BE49-F238E27FC236}">
                <a16:creationId xmlns:a16="http://schemas.microsoft.com/office/drawing/2014/main" id="{ADF70A99-395E-4F22-8AAB-6C7EE743D7D5}"/>
              </a:ext>
            </a:extLst>
          </p:cNvPr>
          <p:cNvSpPr>
            <a:spLocks noGrp="1"/>
          </p:cNvSpPr>
          <p:nvPr>
            <p:ph type="sldNum" sz="quarter" idx="4"/>
          </p:nvPr>
        </p:nvSpPr>
        <p:spPr>
          <a:xfrm>
            <a:off x="11602477" y="6398878"/>
            <a:ext cx="470887"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312CC964-A50B-4C29-B4E4-2C30BB34CCF3}" type="slidenum">
              <a:rPr lang="en-US" smtClean="0"/>
              <a:t>‹#›</a:t>
            </a:fld>
            <a:endParaRPr lang="en-US"/>
          </a:p>
        </p:txBody>
      </p:sp>
    </p:spTree>
    <p:extLst>
      <p:ext uri="{BB962C8B-B14F-4D97-AF65-F5344CB8AC3E}">
        <p14:creationId xmlns:p14="http://schemas.microsoft.com/office/powerpoint/2010/main" val="212809683"/>
      </p:ext>
    </p:extLst>
  </p:cSld>
  <p:clrMap bg1="lt1" tx1="dk1" bg2="lt2" tx2="dk2" accent1="accent1" accent2="accent2" accent3="accent3" accent4="accent4" accent5="accent5" accent6="accent6" hlink="hlink" folHlink="folHlink"/>
  <p:sldLayoutIdLst>
    <p:sldLayoutId id="2147483717" r:id="rId1"/>
    <p:sldLayoutId id="2147483718" r:id="rId2"/>
    <p:sldLayoutId id="2147483719" r:id="rId3"/>
    <p:sldLayoutId id="2147483720" r:id="rId4"/>
    <p:sldLayoutId id="2147483721" r:id="rId5"/>
    <p:sldLayoutId id="2147483715" r:id="rId6"/>
    <p:sldLayoutId id="2147483711" r:id="rId7"/>
    <p:sldLayoutId id="2147483712" r:id="rId8"/>
    <p:sldLayoutId id="2147483713" r:id="rId9"/>
    <p:sldLayoutId id="2147483714" r:id="rId10"/>
    <p:sldLayoutId id="2147483716" r:id="rId11"/>
  </p:sldLayoutIdLst>
  <p:txStyles>
    <p:titleStyle>
      <a:lvl1pPr algn="l" defTabSz="914400" rtl="0" eaLnBrk="1" latinLnBrk="0" hangingPunct="1">
        <a:lnSpc>
          <a:spcPct val="90000"/>
        </a:lnSpc>
        <a:spcBef>
          <a:spcPct val="0"/>
        </a:spcBef>
        <a:buNone/>
        <a:defRPr sz="4400" i="1" kern="1200" cap="all" baseline="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400" kern="1200">
          <a:solidFill>
            <a:schemeClr val="tx2"/>
          </a:solidFill>
          <a:latin typeface="+mn-lt"/>
          <a:ea typeface="+mn-ea"/>
          <a:cs typeface="+mn-cs"/>
        </a:defRPr>
      </a:lvl1pPr>
      <a:lvl2pPr marL="685800" indent="-228600" algn="l" defTabSz="914400" rtl="0" eaLnBrk="1" latinLnBrk="0" hangingPunct="1">
        <a:lnSpc>
          <a:spcPct val="100000"/>
        </a:lnSpc>
        <a:spcBef>
          <a:spcPts val="500"/>
        </a:spcBef>
        <a:buSzPct val="80000"/>
        <a:buFont typeface="Arial" panose="020B0604020202020204" pitchFamily="34" charset="0"/>
        <a:buChar char="•"/>
        <a:defRPr sz="2000" kern="1200">
          <a:solidFill>
            <a:schemeClr val="tx2"/>
          </a:solidFill>
          <a:latin typeface="+mn-lt"/>
          <a:ea typeface="+mn-ea"/>
          <a:cs typeface="+mn-cs"/>
        </a:defRPr>
      </a:lvl2pPr>
      <a:lvl3pPr marL="1143000" indent="-228600" algn="l" defTabSz="914400" rtl="0" eaLnBrk="1" latinLnBrk="0" hangingPunct="1">
        <a:lnSpc>
          <a:spcPct val="100000"/>
        </a:lnSpc>
        <a:spcBef>
          <a:spcPts val="500"/>
        </a:spcBef>
        <a:buSzPct val="80000"/>
        <a:buFont typeface="Arial" panose="020B0604020202020204" pitchFamily="34" charset="0"/>
        <a:buChar char="•"/>
        <a:defRPr sz="1800" kern="1200">
          <a:solidFill>
            <a:schemeClr val="tx2"/>
          </a:solidFill>
          <a:latin typeface="+mn-lt"/>
          <a:ea typeface="+mn-ea"/>
          <a:cs typeface="+mn-cs"/>
        </a:defRPr>
      </a:lvl3pPr>
      <a:lvl4pPr marL="16002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4pPr>
      <a:lvl5pPr marL="20574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microsoft.com/office/2018/10/relationships/comments" Target="../comments/modernComment_111_C299F903.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13.png"/></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6.svg"/></Relationships>
</file>

<file path=ppt/slides/_rels/slide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9.png"/><Relationship Id="rId4" Type="http://schemas.openxmlformats.org/officeDocument/2006/relationships/image" Target="../media/image18.sv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link.springer.com/article/10.1007%2Fs12525-020-00414-7" TargetMode="External"/><Relationship Id="rId3" Type="http://schemas.openxmlformats.org/officeDocument/2006/relationships/hyperlink" Target="https://www.ukdissertationwriters.com/saunders-research-onion-a-step-by-step-guide-to-structuring-research-methodology-chapter-for-phd-and-master-level-researchers/" TargetMode="External"/><Relationship Id="rId7" Type="http://schemas.openxmlformats.org/officeDocument/2006/relationships/hyperlink" Target="https://link.springer.com/book/10.1007/978-1-4842-4888-1"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hyperlink" Target="https://www.facebook.com/business/news/f8-2019-making-it-easier-for-businesses-to-connect-with-customers-on-messenger" TargetMode="External"/><Relationship Id="rId5" Type="http://schemas.openxmlformats.org/officeDocument/2006/relationships/hyperlink" Target="https://trends.google.com/trends/explore?date=all&amp;q=chatbot" TargetMode="External"/><Relationship Id="rId10" Type="http://schemas.openxmlformats.org/officeDocument/2006/relationships/hyperlink" Target="https://trends.google.com/trends/explore?date=2015-05-13%202021-05-13&amp;q=discord" TargetMode="External"/><Relationship Id="rId4" Type="http://schemas.openxmlformats.org/officeDocument/2006/relationships/hyperlink" Target="https://www.questionpro.com/blog/quantitative-data/#Quantitative_Data_Definition" TargetMode="External"/><Relationship Id="rId9" Type="http://schemas.openxmlformats.org/officeDocument/2006/relationships/hyperlink" Target="https://www.researchgate.net/publication/321507021_Chatbot_for_university_related_FAQs"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onlim.com/en/benefits-of-chatbots-for-companies-and-users/" TargetMode="External"/><Relationship Id="rId7" Type="http://schemas.openxmlformats.org/officeDocument/2006/relationships/hyperlink" Target="https://www.researchgate.net/profile/Stefan-Morana/publication/344412598_Designing_Interactive_Chatbot_Development_Systems/links/5fb7877092851c933f430590/Designing-Interactive-Chatbot-Development-Systems.pdf"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www.researchgate.net/profile/Nahdatul-Akma-Ahmad/publication/327097910_Review_of_Chatbots_Design_Techniques/links/5b77cf3e4585151fd11cd905/Review-of-Chatbots-Design-Techniques.pdf" TargetMode="External"/><Relationship Id="rId5" Type="http://schemas.openxmlformats.org/officeDocument/2006/relationships/hyperlink" Target="http://www.theodora-maniou.com/wp-content/uploads/2019/05/Veglis-Maniou_Chatbot.pdf" TargetMode="External"/><Relationship Id="rId4" Type="http://schemas.openxmlformats.org/officeDocument/2006/relationships/hyperlink" Target="https://www.ecommerce-nation.com/chatbots-advantages-and-disadvantages-of-these-tools/"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s://emplifi.io/resources/blog/how-chatbots-help-businesses-to-improve-cx" TargetMode="External"/><Relationship Id="rId3" Type="http://schemas.openxmlformats.org/officeDocument/2006/relationships/hyperlink" Target="https://www2.deloitte.com/content/dam/Deloitte/nl/Documents/deloitte-analytics/deloitte-nl-chatbots-moving-beyond-the-hype.pdf" TargetMode="External"/><Relationship Id="rId7" Type="http://schemas.openxmlformats.org/officeDocument/2006/relationships/hyperlink" Target="https://www.researchgate.net/publication/318776998_Why_People_Use_Chatbots" TargetMode="External"/><Relationship Id="rId12" Type="http://schemas.openxmlformats.org/officeDocument/2006/relationships/hyperlink" Target="https://www.geeksforgeeks.org/what-are-the-advantages-and-disadvantages-of-chatbots-in-business/" TargetMode="External"/><Relationship Id="rId2" Type="http://schemas.openxmlformats.org/officeDocument/2006/relationships/hyperlink" Target="https://link.springer.com/content/pdf/10.1007%2F978-3-030-49186-4_31.pdf" TargetMode="External"/><Relationship Id="rId1" Type="http://schemas.openxmlformats.org/officeDocument/2006/relationships/slideLayout" Target="../slideLayouts/slideLayout2.xml"/><Relationship Id="rId6" Type="http://schemas.openxmlformats.org/officeDocument/2006/relationships/hyperlink" Target="https://www.duo.uio.no/bitstream/handle/10852/63372/Rise-of-the-Chatbots.pdf?sequence=1&amp;isAllowed=y" TargetMode="External"/><Relationship Id="rId11" Type="http://schemas.openxmlformats.org/officeDocument/2006/relationships/hyperlink" Target="https://www.chatdesk.com/blog/pros-and-cons-of-chatbots" TargetMode="External"/><Relationship Id="rId5" Type="http://schemas.openxmlformats.org/officeDocument/2006/relationships/hyperlink" Target="https://core.ac.uk/download/pdf/211327066.pdf" TargetMode="External"/><Relationship Id="rId10" Type="http://schemas.openxmlformats.org/officeDocument/2006/relationships/hyperlink" Target="https://onlim.com/en/benefits-of-chatbots-for-companies-and-users/" TargetMode="External"/><Relationship Id="rId4" Type="http://schemas.openxmlformats.org/officeDocument/2006/relationships/hyperlink" Target="https://libribook.com/get1/15631" TargetMode="External"/><Relationship Id="rId9" Type="http://schemas.openxmlformats.org/officeDocument/2006/relationships/hyperlink" Target="https://www.researchgate.net/publication/330543088_Chatbots_on_the_Rise_A_New_Narrative_in_Journalism"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4436E0F2-A64B-471E-93C0-8DFE08CC57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C1E3AB1-2A8C-4607-9FAE-D8BDB280FE1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26D66059-832F-40B6-A35F-F56C8F38A1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515E2ED-7EA9-448D-83FA-54C3DF9723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0595356-EABD-4767-AC9D-EA21FF115E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8CD9F06-9628-469C-B788-A894E3E0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550A431-0B61-421B-B4B7-24C0CFF0F9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useBgFill="1">
        <p:nvSpPr>
          <p:cNvPr id="21" name="Rectangle 20">
            <a:extLst>
              <a:ext uri="{FF2B5EF4-FFF2-40B4-BE49-F238E27FC236}">
                <a16:creationId xmlns:a16="http://schemas.microsoft.com/office/drawing/2014/main" id="{E643F406-8795-4F5C-B80B-9420384F78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3">
            <a:extLst>
              <a:ext uri="{FF2B5EF4-FFF2-40B4-BE49-F238E27FC236}">
                <a16:creationId xmlns:a16="http://schemas.microsoft.com/office/drawing/2014/main" id="{03D0D8D8-ECB3-483E-B6C3-EC94C16079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3844" y="0"/>
            <a:ext cx="9968156" cy="6861586"/>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131490 w 6042283"/>
              <a:gd name="connsiteY0" fmla="*/ 0 h 6881904"/>
              <a:gd name="connsiteX1" fmla="*/ 6042283 w 6042283"/>
              <a:gd name="connsiteY1" fmla="*/ 0 h 6881904"/>
              <a:gd name="connsiteX2" fmla="*/ 6042283 w 6042283"/>
              <a:gd name="connsiteY2" fmla="*/ 6857998 h 6881904"/>
              <a:gd name="connsiteX3" fmla="*/ 0 w 6042283"/>
              <a:gd name="connsiteY3" fmla="*/ 6881904 h 6881904"/>
              <a:gd name="connsiteX4" fmla="*/ 1131490 w 6042283"/>
              <a:gd name="connsiteY4" fmla="*/ 0 h 6881904"/>
              <a:gd name="connsiteX0" fmla="*/ 1095204 w 6005997"/>
              <a:gd name="connsiteY0" fmla="*/ 0 h 6871744"/>
              <a:gd name="connsiteX1" fmla="*/ 6005997 w 6005997"/>
              <a:gd name="connsiteY1" fmla="*/ 0 h 6871744"/>
              <a:gd name="connsiteX2" fmla="*/ 6005997 w 6005997"/>
              <a:gd name="connsiteY2" fmla="*/ 6857998 h 6871744"/>
              <a:gd name="connsiteX3" fmla="*/ 0 w 6005997"/>
              <a:gd name="connsiteY3" fmla="*/ 6871744 h 6871744"/>
              <a:gd name="connsiteX4" fmla="*/ 1095204 w 6005997"/>
              <a:gd name="connsiteY4" fmla="*/ 0 h 6871744"/>
              <a:gd name="connsiteX0" fmla="*/ 1064966 w 5975759"/>
              <a:gd name="connsiteY0" fmla="*/ 0 h 6871744"/>
              <a:gd name="connsiteX1" fmla="*/ 5975759 w 5975759"/>
              <a:gd name="connsiteY1" fmla="*/ 0 h 6871744"/>
              <a:gd name="connsiteX2" fmla="*/ 5975759 w 5975759"/>
              <a:gd name="connsiteY2" fmla="*/ 6857998 h 6871744"/>
              <a:gd name="connsiteX3" fmla="*/ 0 w 5975759"/>
              <a:gd name="connsiteY3" fmla="*/ 6871744 h 6871744"/>
              <a:gd name="connsiteX4" fmla="*/ 1064966 w 5975759"/>
              <a:gd name="connsiteY4" fmla="*/ 0 h 6871744"/>
              <a:gd name="connsiteX0" fmla="*/ 1022633 w 5933426"/>
              <a:gd name="connsiteY0" fmla="*/ 0 h 6861584"/>
              <a:gd name="connsiteX1" fmla="*/ 5933426 w 5933426"/>
              <a:gd name="connsiteY1" fmla="*/ 0 h 6861584"/>
              <a:gd name="connsiteX2" fmla="*/ 5933426 w 5933426"/>
              <a:gd name="connsiteY2" fmla="*/ 6857998 h 6861584"/>
              <a:gd name="connsiteX3" fmla="*/ 0 w 5933426"/>
              <a:gd name="connsiteY3" fmla="*/ 6861584 h 6861584"/>
              <a:gd name="connsiteX4" fmla="*/ 1022633 w 5933426"/>
              <a:gd name="connsiteY4" fmla="*/ 0 h 6861584"/>
              <a:gd name="connsiteX0" fmla="*/ 968205 w 5933426"/>
              <a:gd name="connsiteY0" fmla="*/ 10160 h 6861584"/>
              <a:gd name="connsiteX1" fmla="*/ 5933426 w 5933426"/>
              <a:gd name="connsiteY1" fmla="*/ 0 h 6861584"/>
              <a:gd name="connsiteX2" fmla="*/ 5933426 w 5933426"/>
              <a:gd name="connsiteY2" fmla="*/ 6857998 h 6861584"/>
              <a:gd name="connsiteX3" fmla="*/ 0 w 5933426"/>
              <a:gd name="connsiteY3" fmla="*/ 6861584 h 6861584"/>
              <a:gd name="connsiteX4" fmla="*/ 968205 w 5933426"/>
              <a:gd name="connsiteY4" fmla="*/ 10160 h 68615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33426" h="6861584">
                <a:moveTo>
                  <a:pt x="968205" y="10160"/>
                </a:moveTo>
                <a:lnTo>
                  <a:pt x="5933426" y="0"/>
                </a:lnTo>
                <a:lnTo>
                  <a:pt x="5933426" y="6857998"/>
                </a:lnTo>
                <a:lnTo>
                  <a:pt x="0" y="6861584"/>
                </a:lnTo>
                <a:lnTo>
                  <a:pt x="968205" y="1016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9DA560-C2AA-4D2E-8AF7-B1F172BA1FC7}"/>
              </a:ext>
            </a:extLst>
          </p:cNvPr>
          <p:cNvSpPr>
            <a:spLocks noGrp="1"/>
          </p:cNvSpPr>
          <p:nvPr>
            <p:ph type="title"/>
          </p:nvPr>
        </p:nvSpPr>
        <p:spPr>
          <a:xfrm>
            <a:off x="3459480" y="1767840"/>
            <a:ext cx="7284720" cy="4013200"/>
          </a:xfrm>
        </p:spPr>
        <p:txBody>
          <a:bodyPr vert="horz" lIns="91440" tIns="45720" rIns="91440" bIns="45720" rtlCol="0" anchor="b">
            <a:normAutofit/>
          </a:bodyPr>
          <a:lstStyle/>
          <a:p>
            <a:r>
              <a:rPr lang="en-US" sz="6600" b="1"/>
              <a:t>Research progress</a:t>
            </a:r>
          </a:p>
        </p:txBody>
      </p:sp>
      <p:cxnSp>
        <p:nvCxnSpPr>
          <p:cNvPr id="25" name="Straight Connector 24">
            <a:extLst>
              <a:ext uri="{FF2B5EF4-FFF2-40B4-BE49-F238E27FC236}">
                <a16:creationId xmlns:a16="http://schemas.microsoft.com/office/drawing/2014/main" id="{B4D5499F-1BF0-4316-9D97-3D3D6935F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8815294" cy="250712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1F4032A0-D1D1-49B7-A623-A69E3A7AD8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0" y="4350871"/>
            <a:ext cx="3036047" cy="253103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9C25A706-CD7C-4740-9A93-97881DA595A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040281" y="5964518"/>
            <a:ext cx="5151719" cy="91738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40067209-AFF7-4884-854B-235E78AC3B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54023" y="1386541"/>
            <a:ext cx="2049931" cy="549536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8B952AFA-8284-49FB-B3E3-FA6A8BE29F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0799482" y="0"/>
            <a:ext cx="1392518" cy="4685554"/>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81B29190-39D9-4EA4-9102-2A8D85D784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5640572" y="0"/>
            <a:ext cx="6551428" cy="100477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64870659"/>
      </p:ext>
    </p:extLst>
  </p:cSld>
  <p:clrMapOvr>
    <a:masterClrMapping/>
  </p:clrMapOvr>
  <p:extLst>
    <p:ext uri="{6950BFC3-D8DA-4A85-94F7-54DA5524770B}">
      <p188:commentRel xmlns:p188="http://schemas.microsoft.com/office/powerpoint/2018/8/main" r:id="rId2"/>
    </p:ext>
  </p:extLs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5E06AA-3706-4170-AE33-D6E9013DAB63}"/>
              </a:ext>
            </a:extLst>
          </p:cNvPr>
          <p:cNvSpPr>
            <a:spLocks noGrp="1"/>
          </p:cNvSpPr>
          <p:nvPr>
            <p:ph type="title"/>
          </p:nvPr>
        </p:nvSpPr>
        <p:spPr/>
        <p:txBody>
          <a:bodyPr/>
          <a:lstStyle/>
          <a:p>
            <a:r>
              <a:rPr lang="en-US"/>
              <a:t>Primary &amp; Secondary Research Methods</a:t>
            </a:r>
          </a:p>
        </p:txBody>
      </p:sp>
      <p:sp>
        <p:nvSpPr>
          <p:cNvPr id="3" name="Content Placeholder 2">
            <a:extLst>
              <a:ext uri="{FF2B5EF4-FFF2-40B4-BE49-F238E27FC236}">
                <a16:creationId xmlns:a16="http://schemas.microsoft.com/office/drawing/2014/main" id="{0B9D9351-058B-4A21-A30E-C3D99AED8954}"/>
              </a:ext>
            </a:extLst>
          </p:cNvPr>
          <p:cNvSpPr>
            <a:spLocks noGrp="1"/>
          </p:cNvSpPr>
          <p:nvPr>
            <p:ph idx="1"/>
          </p:nvPr>
        </p:nvSpPr>
        <p:spPr>
          <a:xfrm>
            <a:off x="1143000" y="2009554"/>
            <a:ext cx="4340679" cy="4024424"/>
          </a:xfrm>
        </p:spPr>
        <p:txBody>
          <a:bodyPr vert="horz" lIns="91440" tIns="45720" rIns="91440" bIns="45720" rtlCol="0" anchor="t">
            <a:normAutofit/>
          </a:bodyPr>
          <a:lstStyle/>
          <a:p>
            <a:pPr marL="0" indent="0">
              <a:spcBef>
                <a:spcPts val="1000"/>
              </a:spcBef>
              <a:buNone/>
            </a:pPr>
            <a:r>
              <a:rPr lang="en-US" u="sng">
                <a:solidFill>
                  <a:srgbClr val="001E2E"/>
                </a:solidFill>
              </a:rPr>
              <a:t>Primary Research</a:t>
            </a:r>
          </a:p>
          <a:p>
            <a:pPr marL="342900" indent="-342900"/>
            <a:r>
              <a:rPr lang="en-US">
                <a:solidFill>
                  <a:srgbClr val="001E2E"/>
                </a:solidFill>
              </a:rPr>
              <a:t>Questionnaire</a:t>
            </a:r>
          </a:p>
          <a:p>
            <a:pPr marL="0" indent="0">
              <a:buNone/>
            </a:pPr>
            <a:endParaRPr lang="en-US">
              <a:solidFill>
                <a:srgbClr val="001E2E"/>
              </a:solidFill>
            </a:endParaRPr>
          </a:p>
        </p:txBody>
      </p:sp>
      <p:sp>
        <p:nvSpPr>
          <p:cNvPr id="5" name="Content Placeholder 2">
            <a:extLst>
              <a:ext uri="{FF2B5EF4-FFF2-40B4-BE49-F238E27FC236}">
                <a16:creationId xmlns:a16="http://schemas.microsoft.com/office/drawing/2014/main" id="{46C9E357-0A3D-4B4F-AA5E-1448BAB2AFD5}"/>
              </a:ext>
            </a:extLst>
          </p:cNvPr>
          <p:cNvSpPr txBox="1">
            <a:spLocks/>
          </p:cNvSpPr>
          <p:nvPr/>
        </p:nvSpPr>
        <p:spPr>
          <a:xfrm>
            <a:off x="5615668" y="2019079"/>
            <a:ext cx="4340679" cy="4024424"/>
          </a:xfrm>
          <a:prstGeom prst="rect">
            <a:avLst/>
          </a:prstGeom>
        </p:spPr>
        <p:txBody>
          <a:bodyPr vert="horz" lIns="91440" tIns="45720" rIns="91440" bIns="45720" rtlCol="0" anchor="t">
            <a:normAutofit/>
          </a:bodyPr>
          <a:lstStyle>
            <a:lvl1pPr marL="228600" indent="-228600" algn="l" defTabSz="914400" rtl="0" eaLnBrk="1" latinLnBrk="0" hangingPunct="1">
              <a:lnSpc>
                <a:spcPct val="100000"/>
              </a:lnSpc>
              <a:spcBef>
                <a:spcPts val="1000"/>
              </a:spcBef>
              <a:buSzPct val="80000"/>
              <a:buFont typeface="Arial" panose="020B0604020202020204" pitchFamily="34" charset="0"/>
              <a:buChar char="•"/>
              <a:defRPr sz="2400" kern="1200">
                <a:solidFill>
                  <a:schemeClr val="tx2"/>
                </a:solidFill>
                <a:latin typeface="+mn-lt"/>
                <a:ea typeface="+mn-ea"/>
                <a:cs typeface="+mn-cs"/>
              </a:defRPr>
            </a:lvl1pPr>
            <a:lvl2pPr marL="685800" indent="-228600" algn="l" defTabSz="914400" rtl="0" eaLnBrk="1" latinLnBrk="0" hangingPunct="1">
              <a:lnSpc>
                <a:spcPct val="100000"/>
              </a:lnSpc>
              <a:spcBef>
                <a:spcPts val="500"/>
              </a:spcBef>
              <a:buSzPct val="80000"/>
              <a:buFont typeface="Arial" panose="020B0604020202020204" pitchFamily="34" charset="0"/>
              <a:buChar char="•"/>
              <a:defRPr sz="2000" kern="1200">
                <a:solidFill>
                  <a:schemeClr val="tx2"/>
                </a:solidFill>
                <a:latin typeface="+mn-lt"/>
                <a:ea typeface="+mn-ea"/>
                <a:cs typeface="+mn-cs"/>
              </a:defRPr>
            </a:lvl2pPr>
            <a:lvl3pPr marL="1143000" indent="-228600" algn="l" defTabSz="914400" rtl="0" eaLnBrk="1" latinLnBrk="0" hangingPunct="1">
              <a:lnSpc>
                <a:spcPct val="100000"/>
              </a:lnSpc>
              <a:spcBef>
                <a:spcPts val="500"/>
              </a:spcBef>
              <a:buSzPct val="80000"/>
              <a:buFont typeface="Arial" panose="020B0604020202020204" pitchFamily="34" charset="0"/>
              <a:buChar char="•"/>
              <a:defRPr sz="1800" kern="1200">
                <a:solidFill>
                  <a:schemeClr val="tx2"/>
                </a:solidFill>
                <a:latin typeface="+mn-lt"/>
                <a:ea typeface="+mn-ea"/>
                <a:cs typeface="+mn-cs"/>
              </a:defRPr>
            </a:lvl3pPr>
            <a:lvl4pPr marL="16002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4pPr>
            <a:lvl5pPr marL="20574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u="sng">
                <a:solidFill>
                  <a:srgbClr val="001E2E"/>
                </a:solidFill>
              </a:rPr>
              <a:t>Secondary Research</a:t>
            </a:r>
          </a:p>
          <a:p>
            <a:pPr marL="342900" indent="-342900"/>
            <a:r>
              <a:rPr lang="en-US">
                <a:solidFill>
                  <a:srgbClr val="001E2E"/>
                </a:solidFill>
              </a:rPr>
              <a:t>Online Journals &amp; Case Studies</a:t>
            </a:r>
          </a:p>
          <a:p>
            <a:pPr marL="342900" indent="-342900"/>
            <a:r>
              <a:rPr lang="en-US">
                <a:solidFill>
                  <a:srgbClr val="001E2E"/>
                </a:solidFill>
              </a:rPr>
              <a:t>Evaluation of Chatbot  Technologies</a:t>
            </a:r>
          </a:p>
        </p:txBody>
      </p:sp>
      <p:pic>
        <p:nvPicPr>
          <p:cNvPr id="6" name="Graphic 6" descr="Open book outline">
            <a:extLst>
              <a:ext uri="{FF2B5EF4-FFF2-40B4-BE49-F238E27FC236}">
                <a16:creationId xmlns:a16="http://schemas.microsoft.com/office/drawing/2014/main" id="{AE139AC7-48CC-408C-A3C6-907ED46A3AC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856014" y="4087585"/>
            <a:ext cx="1866900" cy="1866900"/>
          </a:xfrm>
          <a:prstGeom prst="rect">
            <a:avLst/>
          </a:prstGeom>
        </p:spPr>
      </p:pic>
      <p:pic>
        <p:nvPicPr>
          <p:cNvPr id="7" name="Graphic 7" descr="Work from home desk with solid fill">
            <a:extLst>
              <a:ext uri="{FF2B5EF4-FFF2-40B4-BE49-F238E27FC236}">
                <a16:creationId xmlns:a16="http://schemas.microsoft.com/office/drawing/2014/main" id="{91916E89-0906-416A-8E3F-65DA013C55C8}"/>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108372" y="4026354"/>
            <a:ext cx="2050596" cy="2050596"/>
          </a:xfrm>
          <a:prstGeom prst="rect">
            <a:avLst/>
          </a:prstGeom>
        </p:spPr>
      </p:pic>
    </p:spTree>
    <p:extLst>
      <p:ext uri="{BB962C8B-B14F-4D97-AF65-F5344CB8AC3E}">
        <p14:creationId xmlns:p14="http://schemas.microsoft.com/office/powerpoint/2010/main" val="32157077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A9BF2D-7838-46DF-B278-31B117D6018D}"/>
              </a:ext>
            </a:extLst>
          </p:cNvPr>
          <p:cNvSpPr>
            <a:spLocks noGrp="1"/>
          </p:cNvSpPr>
          <p:nvPr>
            <p:ph type="title"/>
          </p:nvPr>
        </p:nvSpPr>
        <p:spPr/>
        <p:txBody>
          <a:bodyPr/>
          <a:lstStyle/>
          <a:p>
            <a:r>
              <a:rPr lang="en-US"/>
              <a:t>Data types</a:t>
            </a:r>
          </a:p>
        </p:txBody>
      </p:sp>
      <p:sp>
        <p:nvSpPr>
          <p:cNvPr id="5" name="Content Placeholder 2">
            <a:extLst>
              <a:ext uri="{FF2B5EF4-FFF2-40B4-BE49-F238E27FC236}">
                <a16:creationId xmlns:a16="http://schemas.microsoft.com/office/drawing/2014/main" id="{A0165F25-0585-4DAE-8AEF-96D8BE39C039}"/>
              </a:ext>
            </a:extLst>
          </p:cNvPr>
          <p:cNvSpPr>
            <a:spLocks noGrp="1"/>
          </p:cNvSpPr>
          <p:nvPr>
            <p:ph idx="1"/>
          </p:nvPr>
        </p:nvSpPr>
        <p:spPr>
          <a:xfrm>
            <a:off x="1143000" y="2009554"/>
            <a:ext cx="4340679" cy="4024424"/>
          </a:xfrm>
        </p:spPr>
        <p:txBody>
          <a:bodyPr vert="horz" lIns="91440" tIns="45720" rIns="91440" bIns="45720" rtlCol="0" anchor="t">
            <a:normAutofit/>
          </a:bodyPr>
          <a:lstStyle/>
          <a:p>
            <a:pPr marL="0" indent="0">
              <a:spcBef>
                <a:spcPts val="1000"/>
              </a:spcBef>
              <a:buNone/>
            </a:pPr>
            <a:r>
              <a:rPr lang="en-US" u="sng">
                <a:solidFill>
                  <a:srgbClr val="001E2E"/>
                </a:solidFill>
              </a:rPr>
              <a:t>Quantitative</a:t>
            </a:r>
          </a:p>
          <a:p>
            <a:pPr marL="342900" indent="-342900"/>
            <a:r>
              <a:rPr lang="en-US">
                <a:solidFill>
                  <a:srgbClr val="001E2E"/>
                </a:solidFill>
              </a:rPr>
              <a:t>Statistical &amp; Measurable</a:t>
            </a:r>
          </a:p>
          <a:p>
            <a:pPr marL="342900" indent="-342900"/>
            <a:r>
              <a:rPr lang="en-US">
                <a:solidFill>
                  <a:srgbClr val="001E2E"/>
                </a:solidFill>
              </a:rPr>
              <a:t>Quantity, amount or range</a:t>
            </a:r>
          </a:p>
          <a:p>
            <a:pPr marL="342900" indent="-342900"/>
            <a:r>
              <a:rPr lang="en-US">
                <a:solidFill>
                  <a:srgbClr val="001E2E"/>
                </a:solidFill>
              </a:rPr>
              <a:t>Numeric Dataset with unique numerical value </a:t>
            </a:r>
            <a:r>
              <a:rPr lang="en-US" sz="900">
                <a:solidFill>
                  <a:srgbClr val="001E2E"/>
                </a:solidFill>
              </a:rPr>
              <a:t>[2]</a:t>
            </a:r>
          </a:p>
          <a:p>
            <a:pPr marL="342900" indent="-342900"/>
            <a:endParaRPr lang="en-US">
              <a:solidFill>
                <a:srgbClr val="001E2E"/>
              </a:solidFill>
            </a:endParaRPr>
          </a:p>
        </p:txBody>
      </p:sp>
      <p:sp>
        <p:nvSpPr>
          <p:cNvPr id="7" name="Content Placeholder 2">
            <a:extLst>
              <a:ext uri="{FF2B5EF4-FFF2-40B4-BE49-F238E27FC236}">
                <a16:creationId xmlns:a16="http://schemas.microsoft.com/office/drawing/2014/main" id="{BD6276ED-52F2-4804-9251-72F0FC788152}"/>
              </a:ext>
            </a:extLst>
          </p:cNvPr>
          <p:cNvSpPr txBox="1">
            <a:spLocks/>
          </p:cNvSpPr>
          <p:nvPr/>
        </p:nvSpPr>
        <p:spPr>
          <a:xfrm>
            <a:off x="5615668" y="2019079"/>
            <a:ext cx="4340679" cy="4024424"/>
          </a:xfrm>
          <a:prstGeom prst="rect">
            <a:avLst/>
          </a:prstGeom>
        </p:spPr>
        <p:txBody>
          <a:bodyPr vert="horz" lIns="91440" tIns="45720" rIns="91440" bIns="45720" rtlCol="0" anchor="t">
            <a:normAutofit/>
          </a:bodyPr>
          <a:lstStyle>
            <a:lvl1pPr marL="228600" indent="-228600" algn="l" defTabSz="914400" rtl="0" eaLnBrk="1" latinLnBrk="0" hangingPunct="1">
              <a:lnSpc>
                <a:spcPct val="100000"/>
              </a:lnSpc>
              <a:spcBef>
                <a:spcPts val="1000"/>
              </a:spcBef>
              <a:buSzPct val="80000"/>
              <a:buFont typeface="Arial" panose="020B0604020202020204" pitchFamily="34" charset="0"/>
              <a:buChar char="•"/>
              <a:defRPr sz="2400" kern="1200">
                <a:solidFill>
                  <a:schemeClr val="tx2"/>
                </a:solidFill>
                <a:latin typeface="+mn-lt"/>
                <a:ea typeface="+mn-ea"/>
                <a:cs typeface="+mn-cs"/>
              </a:defRPr>
            </a:lvl1pPr>
            <a:lvl2pPr marL="685800" indent="-228600" algn="l" defTabSz="914400" rtl="0" eaLnBrk="1" latinLnBrk="0" hangingPunct="1">
              <a:lnSpc>
                <a:spcPct val="100000"/>
              </a:lnSpc>
              <a:spcBef>
                <a:spcPts val="500"/>
              </a:spcBef>
              <a:buSzPct val="80000"/>
              <a:buFont typeface="Arial" panose="020B0604020202020204" pitchFamily="34" charset="0"/>
              <a:buChar char="•"/>
              <a:defRPr sz="2000" kern="1200">
                <a:solidFill>
                  <a:schemeClr val="tx2"/>
                </a:solidFill>
                <a:latin typeface="+mn-lt"/>
                <a:ea typeface="+mn-ea"/>
                <a:cs typeface="+mn-cs"/>
              </a:defRPr>
            </a:lvl2pPr>
            <a:lvl3pPr marL="1143000" indent="-228600" algn="l" defTabSz="914400" rtl="0" eaLnBrk="1" latinLnBrk="0" hangingPunct="1">
              <a:lnSpc>
                <a:spcPct val="100000"/>
              </a:lnSpc>
              <a:spcBef>
                <a:spcPts val="500"/>
              </a:spcBef>
              <a:buSzPct val="80000"/>
              <a:buFont typeface="Arial" panose="020B0604020202020204" pitchFamily="34" charset="0"/>
              <a:buChar char="•"/>
              <a:defRPr sz="1800" kern="1200">
                <a:solidFill>
                  <a:schemeClr val="tx2"/>
                </a:solidFill>
                <a:latin typeface="+mn-lt"/>
                <a:ea typeface="+mn-ea"/>
                <a:cs typeface="+mn-cs"/>
              </a:defRPr>
            </a:lvl3pPr>
            <a:lvl4pPr marL="16002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4pPr>
            <a:lvl5pPr marL="20574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u="sng">
                <a:solidFill>
                  <a:srgbClr val="001E2E"/>
                </a:solidFill>
              </a:rPr>
              <a:t>Qualitative</a:t>
            </a:r>
          </a:p>
          <a:p>
            <a:pPr marL="342900" indent="-342900"/>
            <a:r>
              <a:rPr lang="en-US">
                <a:solidFill>
                  <a:srgbClr val="001E2E"/>
                </a:solidFill>
              </a:rPr>
              <a:t>Non-Numeric Data</a:t>
            </a:r>
            <a:endParaRPr lang="en-US" u="sng">
              <a:solidFill>
                <a:srgbClr val="001E2E"/>
              </a:solidFill>
            </a:endParaRPr>
          </a:p>
          <a:p>
            <a:pPr marL="342900" indent="-342900"/>
            <a:r>
              <a:rPr lang="en-US">
                <a:solidFill>
                  <a:srgbClr val="001E2E"/>
                </a:solidFill>
              </a:rPr>
              <a:t>'What?, how? and why?'</a:t>
            </a:r>
          </a:p>
          <a:p>
            <a:pPr marL="342900" indent="-342900"/>
            <a:r>
              <a:rPr lang="en-US">
                <a:solidFill>
                  <a:srgbClr val="001E2E"/>
                </a:solidFill>
              </a:rPr>
              <a:t>Opinions &amp; Open-ended discussions</a:t>
            </a:r>
          </a:p>
        </p:txBody>
      </p:sp>
      <p:pic>
        <p:nvPicPr>
          <p:cNvPr id="9" name="Graphic 9" descr="Pie chart with solid fill">
            <a:extLst>
              <a:ext uri="{FF2B5EF4-FFF2-40B4-BE49-F238E27FC236}">
                <a16:creationId xmlns:a16="http://schemas.microsoft.com/office/drawing/2014/main" id="{7D34BECB-8A0F-49AA-9ED5-E1076D59E3D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971675" y="4373336"/>
            <a:ext cx="1866900" cy="1866900"/>
          </a:xfrm>
          <a:prstGeom prst="rect">
            <a:avLst/>
          </a:prstGeom>
        </p:spPr>
      </p:pic>
      <p:grpSp>
        <p:nvGrpSpPr>
          <p:cNvPr id="14" name="Group 13">
            <a:extLst>
              <a:ext uri="{FF2B5EF4-FFF2-40B4-BE49-F238E27FC236}">
                <a16:creationId xmlns:a16="http://schemas.microsoft.com/office/drawing/2014/main" id="{C276A806-21F3-4902-8F8F-BF6B8B552ED2}"/>
              </a:ext>
            </a:extLst>
          </p:cNvPr>
          <p:cNvGrpSpPr/>
          <p:nvPr/>
        </p:nvGrpSpPr>
        <p:grpSpPr>
          <a:xfrm>
            <a:off x="5373461" y="4774747"/>
            <a:ext cx="4241346" cy="1315810"/>
            <a:chOff x="5373461" y="4774747"/>
            <a:chExt cx="4241346" cy="1315810"/>
          </a:xfrm>
        </p:grpSpPr>
        <p:pic>
          <p:nvPicPr>
            <p:cNvPr id="10" name="Graphic 10" descr="Open quotation mark with solid fill">
              <a:extLst>
                <a:ext uri="{FF2B5EF4-FFF2-40B4-BE49-F238E27FC236}">
                  <a16:creationId xmlns:a16="http://schemas.microsoft.com/office/drawing/2014/main" id="{DCDDCFCD-F178-4ADF-89CF-EA0DF8F84631}"/>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373461" y="4774747"/>
              <a:ext cx="723900" cy="723900"/>
            </a:xfrm>
            <a:prstGeom prst="rect">
              <a:avLst/>
            </a:prstGeom>
          </p:spPr>
        </p:pic>
        <p:sp>
          <p:nvSpPr>
            <p:cNvPr id="11" name="TextBox 10">
              <a:extLst>
                <a:ext uri="{FF2B5EF4-FFF2-40B4-BE49-F238E27FC236}">
                  <a16:creationId xmlns:a16="http://schemas.microsoft.com/office/drawing/2014/main" id="{54B530D1-A9D7-4F66-8A0C-A29895838180}"/>
                </a:ext>
              </a:extLst>
            </p:cNvPr>
            <p:cNvSpPr txBox="1"/>
            <p:nvPr/>
          </p:nvSpPr>
          <p:spPr>
            <a:xfrm>
              <a:off x="5935435" y="5132615"/>
              <a:ext cx="3437164" cy="94730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i="1"/>
                <a:t>In my opinion, I believe that...</a:t>
              </a:r>
            </a:p>
          </p:txBody>
        </p:sp>
        <p:pic>
          <p:nvPicPr>
            <p:cNvPr id="12" name="Graphic 10" descr="Open quotation mark with solid fill">
              <a:extLst>
                <a:ext uri="{FF2B5EF4-FFF2-40B4-BE49-F238E27FC236}">
                  <a16:creationId xmlns:a16="http://schemas.microsoft.com/office/drawing/2014/main" id="{588D5723-A823-4B71-B562-80D76326DA49}"/>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rot="10800000">
              <a:off x="8890907" y="5366657"/>
              <a:ext cx="723900" cy="723900"/>
            </a:xfrm>
            <a:prstGeom prst="rect">
              <a:avLst/>
            </a:prstGeom>
          </p:spPr>
        </p:pic>
      </p:grpSp>
    </p:spTree>
    <p:extLst>
      <p:ext uri="{BB962C8B-B14F-4D97-AF65-F5344CB8AC3E}">
        <p14:creationId xmlns:p14="http://schemas.microsoft.com/office/powerpoint/2010/main" val="9633405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4" name="Straight Connector 33">
            <a:extLst>
              <a:ext uri="{FF2B5EF4-FFF2-40B4-BE49-F238E27FC236}">
                <a16:creationId xmlns:a16="http://schemas.microsoft.com/office/drawing/2014/main" id="{4436E0F2-A64B-471E-93C0-8DFE08CC57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DC1E3AB1-2A8C-4607-9FAE-D8BDB280FE1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26D66059-832F-40B6-A35F-F56C8F38A1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A515E2ED-7EA9-448D-83FA-54C3DF9723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20595356-EABD-4767-AC9D-EA21FF115E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28CD9F06-9628-469C-B788-A894E3E0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8550A431-0B61-421B-B4B7-24C0CFF0F9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useBgFill="1">
        <p:nvSpPr>
          <p:cNvPr id="48" name="Rectangle 47">
            <a:extLst>
              <a:ext uri="{FF2B5EF4-FFF2-40B4-BE49-F238E27FC236}">
                <a16:creationId xmlns:a16="http://schemas.microsoft.com/office/drawing/2014/main" id="{EA3B6404-C37D-4FE3-8124-9FC5ECE562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D59301-36E9-45CE-9E7E-325A9DB614DA}"/>
              </a:ext>
            </a:extLst>
          </p:cNvPr>
          <p:cNvSpPr>
            <a:spLocks noGrp="1"/>
          </p:cNvSpPr>
          <p:nvPr>
            <p:ph type="title"/>
          </p:nvPr>
        </p:nvSpPr>
        <p:spPr>
          <a:xfrm>
            <a:off x="1015488" y="2397868"/>
            <a:ext cx="4493885" cy="1749803"/>
          </a:xfrm>
        </p:spPr>
        <p:txBody>
          <a:bodyPr vert="horz" lIns="91440" tIns="45720" rIns="91440" bIns="45720" rtlCol="0" anchor="b">
            <a:normAutofit/>
          </a:bodyPr>
          <a:lstStyle/>
          <a:p>
            <a:r>
              <a:rPr lang="en-US" sz="5400"/>
              <a:t>Evaluation of sources</a:t>
            </a:r>
          </a:p>
        </p:txBody>
      </p:sp>
      <p:cxnSp>
        <p:nvCxnSpPr>
          <p:cNvPr id="50" name="Straight Connector 49">
            <a:extLst>
              <a:ext uri="{FF2B5EF4-FFF2-40B4-BE49-F238E27FC236}">
                <a16:creationId xmlns:a16="http://schemas.microsoft.com/office/drawing/2014/main" id="{B42E889C-BF1F-40B2-86C2-92153DB7E60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38034" y="0"/>
            <a:ext cx="6553966" cy="3542616"/>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8557940A-71CE-48E1-BD71-2BEF15613C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851108" y="4783369"/>
            <a:ext cx="5340893" cy="207463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4777C915-01E5-4C85-B3BF-7BF7CC3FEF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0021640" y="0"/>
            <a:ext cx="1268175" cy="68580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7" name="Picture 7" descr="Graphical user interface, text, application, email&#10;&#10;Description automatically generated">
            <a:extLst>
              <a:ext uri="{FF2B5EF4-FFF2-40B4-BE49-F238E27FC236}">
                <a16:creationId xmlns:a16="http://schemas.microsoft.com/office/drawing/2014/main" id="{F669892E-9BB0-48B3-9F53-FEC4E94E83B7}"/>
              </a:ext>
            </a:extLst>
          </p:cNvPr>
          <p:cNvPicPr>
            <a:picLocks noGrp="1" noChangeAspect="1"/>
          </p:cNvPicPr>
          <p:nvPr>
            <p:ph idx="1"/>
          </p:nvPr>
        </p:nvPicPr>
        <p:blipFill>
          <a:blip r:embed="rId3"/>
          <a:stretch>
            <a:fillRect/>
          </a:stretch>
        </p:blipFill>
        <p:spPr>
          <a:xfrm>
            <a:off x="7214758" y="96371"/>
            <a:ext cx="4082923" cy="6676463"/>
          </a:xfrm>
          <a:prstGeom prst="rect">
            <a:avLst/>
          </a:prstGeom>
        </p:spPr>
      </p:pic>
    </p:spTree>
    <p:extLst>
      <p:ext uri="{BB962C8B-B14F-4D97-AF65-F5344CB8AC3E}">
        <p14:creationId xmlns:p14="http://schemas.microsoft.com/office/powerpoint/2010/main" val="29169634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6EA06-55EE-420C-AD45-706ED7285598}"/>
              </a:ext>
            </a:extLst>
          </p:cNvPr>
          <p:cNvSpPr>
            <a:spLocks noGrp="1"/>
          </p:cNvSpPr>
          <p:nvPr>
            <p:ph type="title"/>
          </p:nvPr>
        </p:nvSpPr>
        <p:spPr>
          <a:xfrm>
            <a:off x="1143000" y="32266"/>
            <a:ext cx="9906000" cy="1382156"/>
          </a:xfrm>
        </p:spPr>
        <p:txBody>
          <a:bodyPr/>
          <a:lstStyle/>
          <a:p>
            <a:r>
              <a:rPr lang="en-US"/>
              <a:t>Secondary research</a:t>
            </a:r>
          </a:p>
        </p:txBody>
      </p:sp>
      <p:pic>
        <p:nvPicPr>
          <p:cNvPr id="4" name="Picture 4" descr="Text&#10;&#10;Description automatically generated">
            <a:extLst>
              <a:ext uri="{FF2B5EF4-FFF2-40B4-BE49-F238E27FC236}">
                <a16:creationId xmlns:a16="http://schemas.microsoft.com/office/drawing/2014/main" id="{E9C9DA77-77C6-47F6-A69C-032E2019FB1B}"/>
              </a:ext>
            </a:extLst>
          </p:cNvPr>
          <p:cNvPicPr>
            <a:picLocks noChangeAspect="1"/>
          </p:cNvPicPr>
          <p:nvPr/>
        </p:nvPicPr>
        <p:blipFill>
          <a:blip r:embed="rId3"/>
          <a:stretch>
            <a:fillRect/>
          </a:stretch>
        </p:blipFill>
        <p:spPr>
          <a:xfrm>
            <a:off x="8191328" y="2428789"/>
            <a:ext cx="2715397" cy="4114800"/>
          </a:xfrm>
          <a:prstGeom prst="rect">
            <a:avLst/>
          </a:prstGeom>
        </p:spPr>
      </p:pic>
      <p:sp>
        <p:nvSpPr>
          <p:cNvPr id="5" name="Content Placeholder 2">
            <a:extLst>
              <a:ext uri="{FF2B5EF4-FFF2-40B4-BE49-F238E27FC236}">
                <a16:creationId xmlns:a16="http://schemas.microsoft.com/office/drawing/2014/main" id="{A05E141D-1929-4717-8340-6BE8D6BF94E5}"/>
              </a:ext>
            </a:extLst>
          </p:cNvPr>
          <p:cNvSpPr txBox="1">
            <a:spLocks/>
          </p:cNvSpPr>
          <p:nvPr/>
        </p:nvSpPr>
        <p:spPr>
          <a:xfrm>
            <a:off x="8040248" y="1744381"/>
            <a:ext cx="3219622" cy="455168"/>
          </a:xfrm>
          <a:prstGeom prst="rect">
            <a:avLst/>
          </a:prstGeom>
        </p:spPr>
        <p:txBody>
          <a:bodyPr vert="horz" lIns="91440" tIns="45720" rIns="91440" bIns="45720" rtlCol="0" anchor="t">
            <a:normAutofit lnSpcReduction="10000"/>
          </a:bodyPr>
          <a:lstStyle>
            <a:lvl1pPr marL="228600" indent="-228600" algn="l" defTabSz="914400" rtl="0" eaLnBrk="1" latinLnBrk="0" hangingPunct="1">
              <a:lnSpc>
                <a:spcPct val="100000"/>
              </a:lnSpc>
              <a:spcBef>
                <a:spcPts val="1000"/>
              </a:spcBef>
              <a:buSzPct val="80000"/>
              <a:buFont typeface="Arial" panose="020B0604020202020204" pitchFamily="34" charset="0"/>
              <a:buChar char="•"/>
              <a:defRPr sz="2400" kern="1200">
                <a:solidFill>
                  <a:schemeClr val="tx2"/>
                </a:solidFill>
                <a:latin typeface="+mn-lt"/>
                <a:ea typeface="+mn-ea"/>
                <a:cs typeface="+mn-cs"/>
              </a:defRPr>
            </a:lvl1pPr>
            <a:lvl2pPr marL="685800" indent="-228600" algn="l" defTabSz="914400" rtl="0" eaLnBrk="1" latinLnBrk="0" hangingPunct="1">
              <a:lnSpc>
                <a:spcPct val="100000"/>
              </a:lnSpc>
              <a:spcBef>
                <a:spcPts val="500"/>
              </a:spcBef>
              <a:buSzPct val="80000"/>
              <a:buFont typeface="Arial" panose="020B0604020202020204" pitchFamily="34" charset="0"/>
              <a:buChar char="•"/>
              <a:defRPr sz="2000" kern="1200">
                <a:solidFill>
                  <a:schemeClr val="tx2"/>
                </a:solidFill>
                <a:latin typeface="+mn-lt"/>
                <a:ea typeface="+mn-ea"/>
                <a:cs typeface="+mn-cs"/>
              </a:defRPr>
            </a:lvl2pPr>
            <a:lvl3pPr marL="1143000" indent="-228600" algn="l" defTabSz="914400" rtl="0" eaLnBrk="1" latinLnBrk="0" hangingPunct="1">
              <a:lnSpc>
                <a:spcPct val="100000"/>
              </a:lnSpc>
              <a:spcBef>
                <a:spcPts val="500"/>
              </a:spcBef>
              <a:buSzPct val="80000"/>
              <a:buFont typeface="Arial" panose="020B0604020202020204" pitchFamily="34" charset="0"/>
              <a:buChar char="•"/>
              <a:defRPr sz="1800" kern="1200">
                <a:solidFill>
                  <a:schemeClr val="tx2"/>
                </a:solidFill>
                <a:latin typeface="+mn-lt"/>
                <a:ea typeface="+mn-ea"/>
                <a:cs typeface="+mn-cs"/>
              </a:defRPr>
            </a:lvl3pPr>
            <a:lvl4pPr marL="16002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4pPr>
            <a:lvl5pPr marL="20574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a:ea typeface="+mn-lt"/>
                <a:cs typeface="+mn-lt"/>
              </a:rPr>
              <a:t>2.   Chatbot Experience</a:t>
            </a:r>
            <a:endParaRPr lang="en-US"/>
          </a:p>
          <a:p>
            <a:pPr marL="0" indent="0">
              <a:buFont typeface="Arial" panose="020B0604020202020204" pitchFamily="34" charset="0"/>
              <a:buNone/>
            </a:pPr>
            <a:endParaRPr lang="en-US"/>
          </a:p>
          <a:p>
            <a:pPr marL="0" indent="0">
              <a:buFont typeface="Arial" panose="020B0604020202020204" pitchFamily="34" charset="0"/>
              <a:buNone/>
            </a:pPr>
            <a:endParaRPr lang="en-US"/>
          </a:p>
        </p:txBody>
      </p:sp>
      <p:pic>
        <p:nvPicPr>
          <p:cNvPr id="9" name="Picture 6">
            <a:extLst>
              <a:ext uri="{FF2B5EF4-FFF2-40B4-BE49-F238E27FC236}">
                <a16:creationId xmlns:a16="http://schemas.microsoft.com/office/drawing/2014/main" id="{F3ED8A7F-4520-4A82-8C1C-094E7F6F35AE}"/>
              </a:ext>
            </a:extLst>
          </p:cNvPr>
          <p:cNvPicPr>
            <a:picLocks noChangeAspect="1"/>
          </p:cNvPicPr>
          <p:nvPr/>
        </p:nvPicPr>
        <p:blipFill>
          <a:blip r:embed="rId4"/>
          <a:stretch>
            <a:fillRect/>
          </a:stretch>
        </p:blipFill>
        <p:spPr>
          <a:xfrm>
            <a:off x="505509" y="3088318"/>
            <a:ext cx="7354121" cy="2150017"/>
          </a:xfrm>
          <a:prstGeom prst="rect">
            <a:avLst/>
          </a:prstGeom>
        </p:spPr>
      </p:pic>
      <p:sp>
        <p:nvSpPr>
          <p:cNvPr id="10" name="TextBox 9">
            <a:extLst>
              <a:ext uri="{FF2B5EF4-FFF2-40B4-BE49-F238E27FC236}">
                <a16:creationId xmlns:a16="http://schemas.microsoft.com/office/drawing/2014/main" id="{E6C4DE11-E405-433C-B06C-EF96334A9B12}"/>
              </a:ext>
            </a:extLst>
          </p:cNvPr>
          <p:cNvSpPr txBox="1"/>
          <p:nvPr/>
        </p:nvSpPr>
        <p:spPr>
          <a:xfrm>
            <a:off x="7387968" y="5266723"/>
            <a:ext cx="354227"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200">
                <a:ea typeface="+mn-lt"/>
                <a:cs typeface="+mn-lt"/>
              </a:rPr>
              <a:t>[3]</a:t>
            </a:r>
            <a:endParaRPr lang="en-US" sz="1200"/>
          </a:p>
        </p:txBody>
      </p:sp>
      <p:sp>
        <p:nvSpPr>
          <p:cNvPr id="11" name="TextBox 10">
            <a:extLst>
              <a:ext uri="{FF2B5EF4-FFF2-40B4-BE49-F238E27FC236}">
                <a16:creationId xmlns:a16="http://schemas.microsoft.com/office/drawing/2014/main" id="{A9A488F7-38D7-431F-9A21-4D19458FD807}"/>
              </a:ext>
            </a:extLst>
          </p:cNvPr>
          <p:cNvSpPr txBox="1"/>
          <p:nvPr/>
        </p:nvSpPr>
        <p:spPr>
          <a:xfrm>
            <a:off x="10909644" y="6303317"/>
            <a:ext cx="354227"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200">
                <a:ea typeface="+mn-lt"/>
                <a:cs typeface="+mn-lt"/>
              </a:rPr>
              <a:t>[5]</a:t>
            </a:r>
            <a:endParaRPr lang="en-US" sz="1200"/>
          </a:p>
        </p:txBody>
      </p:sp>
      <p:sp>
        <p:nvSpPr>
          <p:cNvPr id="13" name="Content Placeholder 2">
            <a:extLst>
              <a:ext uri="{FF2B5EF4-FFF2-40B4-BE49-F238E27FC236}">
                <a16:creationId xmlns:a16="http://schemas.microsoft.com/office/drawing/2014/main" id="{05218EB7-23AD-4E6F-916B-95E6F745EB80}"/>
              </a:ext>
            </a:extLst>
          </p:cNvPr>
          <p:cNvSpPr txBox="1">
            <a:spLocks/>
          </p:cNvSpPr>
          <p:nvPr/>
        </p:nvSpPr>
        <p:spPr>
          <a:xfrm>
            <a:off x="1127093" y="1746511"/>
            <a:ext cx="3837459" cy="463927"/>
          </a:xfrm>
          <a:prstGeom prst="rect">
            <a:avLst/>
          </a:prstGeom>
        </p:spPr>
        <p:txBody>
          <a:bodyPr vert="horz" lIns="91440" tIns="45720" rIns="91440" bIns="45720" rtlCol="0" anchor="t">
            <a:normAutofit/>
          </a:bodyPr>
          <a:lstStyle>
            <a:lvl1pPr marL="228600" indent="-228600" algn="l" defTabSz="914400" rtl="0" eaLnBrk="1" latinLnBrk="0" hangingPunct="1">
              <a:lnSpc>
                <a:spcPct val="100000"/>
              </a:lnSpc>
              <a:spcBef>
                <a:spcPts val="1000"/>
              </a:spcBef>
              <a:buSzPct val="80000"/>
              <a:buFont typeface="Arial" panose="020B0604020202020204" pitchFamily="34" charset="0"/>
              <a:buChar char="•"/>
              <a:defRPr sz="2400" kern="1200">
                <a:solidFill>
                  <a:schemeClr val="tx2"/>
                </a:solidFill>
                <a:latin typeface="+mn-lt"/>
                <a:ea typeface="+mn-ea"/>
                <a:cs typeface="+mn-cs"/>
              </a:defRPr>
            </a:lvl1pPr>
            <a:lvl2pPr marL="685800" indent="-228600" algn="l" defTabSz="914400" rtl="0" eaLnBrk="1" latinLnBrk="0" hangingPunct="1">
              <a:lnSpc>
                <a:spcPct val="100000"/>
              </a:lnSpc>
              <a:spcBef>
                <a:spcPts val="500"/>
              </a:spcBef>
              <a:buSzPct val="80000"/>
              <a:buFont typeface="Arial" panose="020B0604020202020204" pitchFamily="34" charset="0"/>
              <a:buChar char="•"/>
              <a:defRPr sz="2000" kern="1200">
                <a:solidFill>
                  <a:schemeClr val="tx2"/>
                </a:solidFill>
                <a:latin typeface="+mn-lt"/>
                <a:ea typeface="+mn-ea"/>
                <a:cs typeface="+mn-cs"/>
              </a:defRPr>
            </a:lvl2pPr>
            <a:lvl3pPr marL="1143000" indent="-228600" algn="l" defTabSz="914400" rtl="0" eaLnBrk="1" latinLnBrk="0" hangingPunct="1">
              <a:lnSpc>
                <a:spcPct val="100000"/>
              </a:lnSpc>
              <a:spcBef>
                <a:spcPts val="500"/>
              </a:spcBef>
              <a:buSzPct val="80000"/>
              <a:buFont typeface="Arial" panose="020B0604020202020204" pitchFamily="34" charset="0"/>
              <a:buChar char="•"/>
              <a:defRPr sz="1800" kern="1200">
                <a:solidFill>
                  <a:schemeClr val="tx2"/>
                </a:solidFill>
                <a:latin typeface="+mn-lt"/>
                <a:ea typeface="+mn-ea"/>
                <a:cs typeface="+mn-cs"/>
              </a:defRPr>
            </a:lvl3pPr>
            <a:lvl4pPr marL="16002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4pPr>
            <a:lvl5pPr marL="20574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a:t>1.   Chatbots – Emerging Trend</a:t>
            </a:r>
            <a:endParaRPr lang="en-US" u="sng"/>
          </a:p>
          <a:p>
            <a:pPr marL="0" indent="0">
              <a:buFont typeface="Arial" panose="020B0604020202020204" pitchFamily="34" charset="0"/>
              <a:buNone/>
            </a:pPr>
            <a:endParaRPr lang="en-US"/>
          </a:p>
          <a:p>
            <a:pPr marL="0" indent="0">
              <a:buFont typeface="Arial" panose="020B0604020202020204" pitchFamily="34" charset="0"/>
              <a:buNone/>
            </a:pPr>
            <a:endParaRPr lang="en-US"/>
          </a:p>
        </p:txBody>
      </p:sp>
      <p:sp>
        <p:nvSpPr>
          <p:cNvPr id="17" name="Content Placeholder 2">
            <a:extLst>
              <a:ext uri="{FF2B5EF4-FFF2-40B4-BE49-F238E27FC236}">
                <a16:creationId xmlns:a16="http://schemas.microsoft.com/office/drawing/2014/main" id="{B3379015-DE65-4B54-AEB9-330B965DE0C6}"/>
              </a:ext>
            </a:extLst>
          </p:cNvPr>
          <p:cNvSpPr txBox="1">
            <a:spLocks/>
          </p:cNvSpPr>
          <p:nvPr/>
        </p:nvSpPr>
        <p:spPr>
          <a:xfrm>
            <a:off x="1149866" y="1182456"/>
            <a:ext cx="3811184" cy="533996"/>
          </a:xfrm>
          <a:prstGeom prst="rect">
            <a:avLst/>
          </a:prstGeom>
        </p:spPr>
        <p:txBody>
          <a:bodyPr vert="horz" lIns="91440" tIns="45720" rIns="91440" bIns="45720" rtlCol="0" anchor="t">
            <a:normAutofit/>
          </a:bodyPr>
          <a:lstStyle>
            <a:lvl1pPr marL="228600" indent="-228600" algn="l" defTabSz="914400" rtl="0" eaLnBrk="1" latinLnBrk="0" hangingPunct="1">
              <a:lnSpc>
                <a:spcPct val="100000"/>
              </a:lnSpc>
              <a:spcBef>
                <a:spcPts val="1000"/>
              </a:spcBef>
              <a:buSzPct val="80000"/>
              <a:buFont typeface="Arial" panose="020B0604020202020204" pitchFamily="34" charset="0"/>
              <a:buChar char="•"/>
              <a:defRPr sz="2400" kern="1200">
                <a:solidFill>
                  <a:schemeClr val="tx2"/>
                </a:solidFill>
                <a:latin typeface="+mn-lt"/>
                <a:ea typeface="+mn-ea"/>
                <a:cs typeface="+mn-cs"/>
              </a:defRPr>
            </a:lvl1pPr>
            <a:lvl2pPr marL="685800" indent="-228600" algn="l" defTabSz="914400" rtl="0" eaLnBrk="1" latinLnBrk="0" hangingPunct="1">
              <a:lnSpc>
                <a:spcPct val="100000"/>
              </a:lnSpc>
              <a:spcBef>
                <a:spcPts val="500"/>
              </a:spcBef>
              <a:buSzPct val="80000"/>
              <a:buFont typeface="Arial" panose="020B0604020202020204" pitchFamily="34" charset="0"/>
              <a:buChar char="•"/>
              <a:defRPr sz="2000" kern="1200">
                <a:solidFill>
                  <a:schemeClr val="tx2"/>
                </a:solidFill>
                <a:latin typeface="+mn-lt"/>
                <a:ea typeface="+mn-ea"/>
                <a:cs typeface="+mn-cs"/>
              </a:defRPr>
            </a:lvl2pPr>
            <a:lvl3pPr marL="1143000" indent="-228600" algn="l" defTabSz="914400" rtl="0" eaLnBrk="1" latinLnBrk="0" hangingPunct="1">
              <a:lnSpc>
                <a:spcPct val="100000"/>
              </a:lnSpc>
              <a:spcBef>
                <a:spcPts val="500"/>
              </a:spcBef>
              <a:buSzPct val="80000"/>
              <a:buFont typeface="Arial" panose="020B0604020202020204" pitchFamily="34" charset="0"/>
              <a:buChar char="•"/>
              <a:defRPr sz="1800" kern="1200">
                <a:solidFill>
                  <a:schemeClr val="tx2"/>
                </a:solidFill>
                <a:latin typeface="+mn-lt"/>
                <a:ea typeface="+mn-ea"/>
                <a:cs typeface="+mn-cs"/>
              </a:defRPr>
            </a:lvl3pPr>
            <a:lvl4pPr marL="16002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4pPr>
            <a:lvl5pPr marL="20574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u="sng"/>
              <a:t>Four Categories</a:t>
            </a:r>
          </a:p>
          <a:p>
            <a:pPr marL="0" indent="0">
              <a:buFont typeface="Arial" panose="020B0604020202020204" pitchFamily="34" charset="0"/>
              <a:buNone/>
            </a:pPr>
            <a:endParaRPr lang="en-US"/>
          </a:p>
          <a:p>
            <a:pPr marL="0" indent="0">
              <a:buFont typeface="Arial" panose="020B0604020202020204" pitchFamily="34" charset="0"/>
              <a:buNone/>
            </a:pPr>
            <a:endParaRPr lang="en-US"/>
          </a:p>
          <a:p>
            <a:pPr marL="0" indent="0">
              <a:buFont typeface="Arial" panose="020B0604020202020204" pitchFamily="34" charset="0"/>
              <a:buNone/>
            </a:pPr>
            <a:endParaRPr lang="en-US"/>
          </a:p>
        </p:txBody>
      </p:sp>
    </p:spTree>
    <p:extLst>
      <p:ext uri="{BB962C8B-B14F-4D97-AF65-F5344CB8AC3E}">
        <p14:creationId xmlns:p14="http://schemas.microsoft.com/office/powerpoint/2010/main" val="25156063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6EA06-55EE-420C-AD45-706ED7285598}"/>
              </a:ext>
            </a:extLst>
          </p:cNvPr>
          <p:cNvSpPr>
            <a:spLocks noGrp="1"/>
          </p:cNvSpPr>
          <p:nvPr>
            <p:ph type="title"/>
          </p:nvPr>
        </p:nvSpPr>
        <p:spPr>
          <a:xfrm>
            <a:off x="1143000" y="32266"/>
            <a:ext cx="9906000" cy="1382156"/>
          </a:xfrm>
        </p:spPr>
        <p:txBody>
          <a:bodyPr/>
          <a:lstStyle/>
          <a:p>
            <a:r>
              <a:rPr lang="en-US"/>
              <a:t>Secondary research</a:t>
            </a:r>
          </a:p>
        </p:txBody>
      </p:sp>
      <p:sp>
        <p:nvSpPr>
          <p:cNvPr id="3" name="Content Placeholder 2">
            <a:extLst>
              <a:ext uri="{FF2B5EF4-FFF2-40B4-BE49-F238E27FC236}">
                <a16:creationId xmlns:a16="http://schemas.microsoft.com/office/drawing/2014/main" id="{296E92B0-D224-4D5F-A663-B49387B5A2A7}"/>
              </a:ext>
            </a:extLst>
          </p:cNvPr>
          <p:cNvSpPr>
            <a:spLocks noGrp="1"/>
          </p:cNvSpPr>
          <p:nvPr>
            <p:ph idx="1"/>
          </p:nvPr>
        </p:nvSpPr>
        <p:spPr>
          <a:xfrm>
            <a:off x="1149866" y="1611392"/>
            <a:ext cx="3837459" cy="455168"/>
          </a:xfrm>
        </p:spPr>
        <p:txBody>
          <a:bodyPr vert="horz" lIns="91440" tIns="45720" rIns="91440" bIns="45720" rtlCol="0" anchor="t">
            <a:normAutofit lnSpcReduction="10000"/>
          </a:bodyPr>
          <a:lstStyle/>
          <a:p>
            <a:pPr marL="0" indent="0">
              <a:buNone/>
            </a:pPr>
            <a:r>
              <a:rPr lang="en-US"/>
              <a:t>3.   Chatbots in Academia</a:t>
            </a:r>
            <a:endParaRPr lang="en-US" u="sng"/>
          </a:p>
          <a:p>
            <a:pPr marL="0" indent="0">
              <a:buNone/>
            </a:pPr>
            <a:endParaRPr lang="en-US"/>
          </a:p>
        </p:txBody>
      </p:sp>
      <p:sp>
        <p:nvSpPr>
          <p:cNvPr id="5" name="Content Placeholder 2">
            <a:extLst>
              <a:ext uri="{FF2B5EF4-FFF2-40B4-BE49-F238E27FC236}">
                <a16:creationId xmlns:a16="http://schemas.microsoft.com/office/drawing/2014/main" id="{A05E141D-1929-4717-8340-6BE8D6BF94E5}"/>
              </a:ext>
            </a:extLst>
          </p:cNvPr>
          <p:cNvSpPr txBox="1">
            <a:spLocks/>
          </p:cNvSpPr>
          <p:nvPr/>
        </p:nvSpPr>
        <p:spPr>
          <a:xfrm>
            <a:off x="6836767" y="1613002"/>
            <a:ext cx="3775676" cy="455168"/>
          </a:xfrm>
          <a:prstGeom prst="rect">
            <a:avLst/>
          </a:prstGeom>
        </p:spPr>
        <p:txBody>
          <a:bodyPr vert="horz" lIns="91440" tIns="45720" rIns="91440" bIns="45720" rtlCol="0" anchor="t">
            <a:normAutofit lnSpcReduction="10000"/>
          </a:bodyPr>
          <a:lstStyle>
            <a:lvl1pPr marL="228600" indent="-228600" algn="l" defTabSz="914400" rtl="0" eaLnBrk="1" latinLnBrk="0" hangingPunct="1">
              <a:lnSpc>
                <a:spcPct val="100000"/>
              </a:lnSpc>
              <a:spcBef>
                <a:spcPts val="1000"/>
              </a:spcBef>
              <a:buSzPct val="80000"/>
              <a:buFont typeface="Arial" panose="020B0604020202020204" pitchFamily="34" charset="0"/>
              <a:buChar char="•"/>
              <a:defRPr sz="2400" kern="1200">
                <a:solidFill>
                  <a:schemeClr val="tx2"/>
                </a:solidFill>
                <a:latin typeface="+mn-lt"/>
                <a:ea typeface="+mn-ea"/>
                <a:cs typeface="+mn-cs"/>
              </a:defRPr>
            </a:lvl1pPr>
            <a:lvl2pPr marL="685800" indent="-228600" algn="l" defTabSz="914400" rtl="0" eaLnBrk="1" latinLnBrk="0" hangingPunct="1">
              <a:lnSpc>
                <a:spcPct val="100000"/>
              </a:lnSpc>
              <a:spcBef>
                <a:spcPts val="500"/>
              </a:spcBef>
              <a:buSzPct val="80000"/>
              <a:buFont typeface="Arial" panose="020B0604020202020204" pitchFamily="34" charset="0"/>
              <a:buChar char="•"/>
              <a:defRPr sz="2000" kern="1200">
                <a:solidFill>
                  <a:schemeClr val="tx2"/>
                </a:solidFill>
                <a:latin typeface="+mn-lt"/>
                <a:ea typeface="+mn-ea"/>
                <a:cs typeface="+mn-cs"/>
              </a:defRPr>
            </a:lvl2pPr>
            <a:lvl3pPr marL="1143000" indent="-228600" algn="l" defTabSz="914400" rtl="0" eaLnBrk="1" latinLnBrk="0" hangingPunct="1">
              <a:lnSpc>
                <a:spcPct val="100000"/>
              </a:lnSpc>
              <a:spcBef>
                <a:spcPts val="500"/>
              </a:spcBef>
              <a:buSzPct val="80000"/>
              <a:buFont typeface="Arial" panose="020B0604020202020204" pitchFamily="34" charset="0"/>
              <a:buChar char="•"/>
              <a:defRPr sz="1800" kern="1200">
                <a:solidFill>
                  <a:schemeClr val="tx2"/>
                </a:solidFill>
                <a:latin typeface="+mn-lt"/>
                <a:ea typeface="+mn-ea"/>
                <a:cs typeface="+mn-cs"/>
              </a:defRPr>
            </a:lvl3pPr>
            <a:lvl4pPr marL="16002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4pPr>
            <a:lvl5pPr marL="20574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ea typeface="+mn-lt"/>
                <a:cs typeface="+mn-lt"/>
              </a:rPr>
              <a:t>4.   Justification of Technologies</a:t>
            </a:r>
            <a:endParaRPr lang="en-US"/>
          </a:p>
          <a:p>
            <a:pPr marL="0" indent="0">
              <a:buFont typeface="Arial" panose="020B0604020202020204" pitchFamily="34" charset="0"/>
              <a:buNone/>
            </a:pPr>
            <a:endParaRPr lang="en-US"/>
          </a:p>
          <a:p>
            <a:pPr marL="0" indent="0">
              <a:buFont typeface="Arial" panose="020B0604020202020204" pitchFamily="34" charset="0"/>
              <a:buNone/>
            </a:pPr>
            <a:endParaRPr lang="en-US"/>
          </a:p>
        </p:txBody>
      </p:sp>
      <p:pic>
        <p:nvPicPr>
          <p:cNvPr id="6" name="Picture 4" descr="Chart, line chart&#10;&#10;Description automatically generated">
            <a:extLst>
              <a:ext uri="{FF2B5EF4-FFF2-40B4-BE49-F238E27FC236}">
                <a16:creationId xmlns:a16="http://schemas.microsoft.com/office/drawing/2014/main" id="{9624EB58-12D1-43EF-AF27-B7273A820D04}"/>
              </a:ext>
            </a:extLst>
          </p:cNvPr>
          <p:cNvPicPr>
            <a:picLocks noChangeAspect="1"/>
          </p:cNvPicPr>
          <p:nvPr/>
        </p:nvPicPr>
        <p:blipFill>
          <a:blip r:embed="rId3"/>
          <a:stretch>
            <a:fillRect/>
          </a:stretch>
        </p:blipFill>
        <p:spPr>
          <a:xfrm>
            <a:off x="5710546" y="4290274"/>
            <a:ext cx="5835700" cy="2468714"/>
          </a:xfrm>
          <a:prstGeom prst="rect">
            <a:avLst/>
          </a:prstGeom>
        </p:spPr>
      </p:pic>
      <p:pic>
        <p:nvPicPr>
          <p:cNvPr id="7" name="Picture 7" descr="Graphical user interface, application&#10;&#10;Description automatically generated">
            <a:extLst>
              <a:ext uri="{FF2B5EF4-FFF2-40B4-BE49-F238E27FC236}">
                <a16:creationId xmlns:a16="http://schemas.microsoft.com/office/drawing/2014/main" id="{E37479B6-CBE9-4E10-AC73-64839F8E080D}"/>
              </a:ext>
            </a:extLst>
          </p:cNvPr>
          <p:cNvPicPr>
            <a:picLocks noChangeAspect="1"/>
          </p:cNvPicPr>
          <p:nvPr/>
        </p:nvPicPr>
        <p:blipFill>
          <a:blip r:embed="rId4"/>
          <a:stretch>
            <a:fillRect/>
          </a:stretch>
        </p:blipFill>
        <p:spPr>
          <a:xfrm>
            <a:off x="1602853" y="2373870"/>
            <a:ext cx="2389162" cy="3606800"/>
          </a:xfrm>
          <a:prstGeom prst="rect">
            <a:avLst/>
          </a:prstGeom>
        </p:spPr>
      </p:pic>
      <p:pic>
        <p:nvPicPr>
          <p:cNvPr id="13" name="Picture 13" descr="Diagram&#10;&#10;Description automatically generated">
            <a:extLst>
              <a:ext uri="{FF2B5EF4-FFF2-40B4-BE49-F238E27FC236}">
                <a16:creationId xmlns:a16="http://schemas.microsoft.com/office/drawing/2014/main" id="{87463E96-2683-492F-9AB8-DA4E0613A70E}"/>
              </a:ext>
            </a:extLst>
          </p:cNvPr>
          <p:cNvPicPr>
            <a:picLocks noChangeAspect="1"/>
          </p:cNvPicPr>
          <p:nvPr/>
        </p:nvPicPr>
        <p:blipFill>
          <a:blip r:embed="rId5"/>
          <a:stretch>
            <a:fillRect/>
          </a:stretch>
        </p:blipFill>
        <p:spPr>
          <a:xfrm>
            <a:off x="5712940" y="2105900"/>
            <a:ext cx="5770604" cy="2134650"/>
          </a:xfrm>
          <a:prstGeom prst="rect">
            <a:avLst/>
          </a:prstGeom>
        </p:spPr>
      </p:pic>
      <p:sp>
        <p:nvSpPr>
          <p:cNvPr id="15" name="TextBox 14">
            <a:extLst>
              <a:ext uri="{FF2B5EF4-FFF2-40B4-BE49-F238E27FC236}">
                <a16:creationId xmlns:a16="http://schemas.microsoft.com/office/drawing/2014/main" id="{F2D98DBA-D1B3-4282-84E6-8B0B9B11CD32}"/>
              </a:ext>
            </a:extLst>
          </p:cNvPr>
          <p:cNvSpPr txBox="1"/>
          <p:nvPr/>
        </p:nvSpPr>
        <p:spPr>
          <a:xfrm>
            <a:off x="11487713" y="6522283"/>
            <a:ext cx="354227"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200">
                <a:ea typeface="+mn-lt"/>
                <a:cs typeface="+mn-lt"/>
              </a:rPr>
              <a:t>[8]</a:t>
            </a:r>
            <a:endParaRPr lang="en-US" sz="1200"/>
          </a:p>
        </p:txBody>
      </p:sp>
      <p:sp>
        <p:nvSpPr>
          <p:cNvPr id="17" name="Content Placeholder 2">
            <a:extLst>
              <a:ext uri="{FF2B5EF4-FFF2-40B4-BE49-F238E27FC236}">
                <a16:creationId xmlns:a16="http://schemas.microsoft.com/office/drawing/2014/main" id="{111483F5-B247-4964-A1E3-E7E4F40DF353}"/>
              </a:ext>
            </a:extLst>
          </p:cNvPr>
          <p:cNvSpPr txBox="1">
            <a:spLocks/>
          </p:cNvSpPr>
          <p:nvPr/>
        </p:nvSpPr>
        <p:spPr>
          <a:xfrm>
            <a:off x="1149866" y="1182456"/>
            <a:ext cx="3837459" cy="577789"/>
          </a:xfrm>
          <a:prstGeom prst="rect">
            <a:avLst/>
          </a:prstGeom>
        </p:spPr>
        <p:txBody>
          <a:bodyPr vert="horz" lIns="91440" tIns="45720" rIns="91440" bIns="45720" rtlCol="0" anchor="t">
            <a:normAutofit/>
          </a:bodyPr>
          <a:lstStyle>
            <a:lvl1pPr marL="228600" indent="-228600" algn="l" defTabSz="914400" rtl="0" eaLnBrk="1" latinLnBrk="0" hangingPunct="1">
              <a:lnSpc>
                <a:spcPct val="100000"/>
              </a:lnSpc>
              <a:spcBef>
                <a:spcPts val="1000"/>
              </a:spcBef>
              <a:buSzPct val="80000"/>
              <a:buFont typeface="Arial" panose="020B0604020202020204" pitchFamily="34" charset="0"/>
              <a:buChar char="•"/>
              <a:defRPr sz="2400" kern="1200">
                <a:solidFill>
                  <a:schemeClr val="tx2"/>
                </a:solidFill>
                <a:latin typeface="+mn-lt"/>
                <a:ea typeface="+mn-ea"/>
                <a:cs typeface="+mn-cs"/>
              </a:defRPr>
            </a:lvl1pPr>
            <a:lvl2pPr marL="685800" indent="-228600" algn="l" defTabSz="914400" rtl="0" eaLnBrk="1" latinLnBrk="0" hangingPunct="1">
              <a:lnSpc>
                <a:spcPct val="100000"/>
              </a:lnSpc>
              <a:spcBef>
                <a:spcPts val="500"/>
              </a:spcBef>
              <a:buSzPct val="80000"/>
              <a:buFont typeface="Arial" panose="020B0604020202020204" pitchFamily="34" charset="0"/>
              <a:buChar char="•"/>
              <a:defRPr sz="2000" kern="1200">
                <a:solidFill>
                  <a:schemeClr val="tx2"/>
                </a:solidFill>
                <a:latin typeface="+mn-lt"/>
                <a:ea typeface="+mn-ea"/>
                <a:cs typeface="+mn-cs"/>
              </a:defRPr>
            </a:lvl2pPr>
            <a:lvl3pPr marL="1143000" indent="-228600" algn="l" defTabSz="914400" rtl="0" eaLnBrk="1" latinLnBrk="0" hangingPunct="1">
              <a:lnSpc>
                <a:spcPct val="100000"/>
              </a:lnSpc>
              <a:spcBef>
                <a:spcPts val="500"/>
              </a:spcBef>
              <a:buSzPct val="80000"/>
              <a:buFont typeface="Arial" panose="020B0604020202020204" pitchFamily="34" charset="0"/>
              <a:buChar char="•"/>
              <a:defRPr sz="1800" kern="1200">
                <a:solidFill>
                  <a:schemeClr val="tx2"/>
                </a:solidFill>
                <a:latin typeface="+mn-lt"/>
                <a:ea typeface="+mn-ea"/>
                <a:cs typeface="+mn-cs"/>
              </a:defRPr>
            </a:lvl3pPr>
            <a:lvl4pPr marL="16002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4pPr>
            <a:lvl5pPr marL="20574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u="sng"/>
              <a:t>Four Categories</a:t>
            </a:r>
          </a:p>
          <a:p>
            <a:pPr marL="0" indent="0">
              <a:buFont typeface="Arial" panose="020B0604020202020204" pitchFamily="34" charset="0"/>
              <a:buNone/>
            </a:pPr>
            <a:endParaRPr lang="en-US"/>
          </a:p>
          <a:p>
            <a:pPr marL="0" indent="0">
              <a:buFont typeface="Arial" panose="020B0604020202020204" pitchFamily="34" charset="0"/>
              <a:buNone/>
            </a:pPr>
            <a:endParaRPr lang="en-US"/>
          </a:p>
          <a:p>
            <a:pPr marL="0" indent="0">
              <a:buFont typeface="Arial" panose="020B0604020202020204" pitchFamily="34" charset="0"/>
              <a:buNone/>
            </a:pPr>
            <a:endParaRPr lang="en-US"/>
          </a:p>
        </p:txBody>
      </p:sp>
    </p:spTree>
    <p:extLst>
      <p:ext uri="{BB962C8B-B14F-4D97-AF65-F5344CB8AC3E}">
        <p14:creationId xmlns:p14="http://schemas.microsoft.com/office/powerpoint/2010/main" val="38718995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248D3F-6843-491F-995A-C5607BCD6710}"/>
              </a:ext>
            </a:extLst>
          </p:cNvPr>
          <p:cNvSpPr>
            <a:spLocks noGrp="1"/>
          </p:cNvSpPr>
          <p:nvPr>
            <p:ph type="title"/>
          </p:nvPr>
        </p:nvSpPr>
        <p:spPr/>
        <p:txBody>
          <a:bodyPr/>
          <a:lstStyle/>
          <a:p>
            <a:r>
              <a:rPr lang="en-US"/>
              <a:t>Primary research</a:t>
            </a:r>
          </a:p>
        </p:txBody>
      </p:sp>
      <p:sp>
        <p:nvSpPr>
          <p:cNvPr id="3" name="Content Placeholder 2">
            <a:extLst>
              <a:ext uri="{FF2B5EF4-FFF2-40B4-BE49-F238E27FC236}">
                <a16:creationId xmlns:a16="http://schemas.microsoft.com/office/drawing/2014/main" id="{A1745A89-1EC9-4ED4-A3E2-BE7B461EFD24}"/>
              </a:ext>
            </a:extLst>
          </p:cNvPr>
          <p:cNvSpPr>
            <a:spLocks noGrp="1"/>
          </p:cNvSpPr>
          <p:nvPr>
            <p:ph idx="1"/>
          </p:nvPr>
        </p:nvSpPr>
        <p:spPr/>
        <p:txBody>
          <a:bodyPr vert="horz" lIns="91440" tIns="45720" rIns="91440" bIns="45720" rtlCol="0" anchor="t">
            <a:normAutofit/>
          </a:bodyPr>
          <a:lstStyle/>
          <a:p>
            <a:pPr marL="0" indent="0">
              <a:buNone/>
            </a:pPr>
            <a:r>
              <a:rPr lang="en-US"/>
              <a:t>What did we decide to use?</a:t>
            </a:r>
          </a:p>
          <a:p>
            <a:r>
              <a:rPr lang="en-US"/>
              <a:t>We decided to use an online </a:t>
            </a:r>
            <a:r>
              <a:rPr lang="en-US">
                <a:ea typeface="+mn-lt"/>
                <a:cs typeface="+mn-lt"/>
              </a:rPr>
              <a:t>questionnaire.</a:t>
            </a:r>
            <a:endParaRPr lang="en-US"/>
          </a:p>
          <a:p>
            <a:pPr marL="0" indent="0">
              <a:buNone/>
            </a:pPr>
            <a:endParaRPr lang="en-US"/>
          </a:p>
          <a:p>
            <a:pPr marL="0" indent="0">
              <a:buNone/>
            </a:pPr>
            <a:r>
              <a:rPr lang="en-US"/>
              <a:t>What factors come into this decision?</a:t>
            </a:r>
          </a:p>
          <a:p>
            <a:r>
              <a:rPr lang="en-US"/>
              <a:t>Unpredictable COVID situation</a:t>
            </a:r>
          </a:p>
          <a:p>
            <a:r>
              <a:rPr lang="en-US"/>
              <a:t>Office365 accounts include Microsoft Forms</a:t>
            </a:r>
          </a:p>
          <a:p>
            <a:r>
              <a:rPr lang="en-US"/>
              <a:t>Allows us to target a larger audience</a:t>
            </a:r>
          </a:p>
          <a:p>
            <a:endParaRPr lang="en-US"/>
          </a:p>
        </p:txBody>
      </p:sp>
      <p:pic>
        <p:nvPicPr>
          <p:cNvPr id="4" name="Graphic 4" descr="Research with solid fill">
            <a:extLst>
              <a:ext uri="{FF2B5EF4-FFF2-40B4-BE49-F238E27FC236}">
                <a16:creationId xmlns:a16="http://schemas.microsoft.com/office/drawing/2014/main" id="{8EA0D1E9-519C-4114-94C4-83FE6D8B096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201332" y="2744429"/>
            <a:ext cx="2149577" cy="2149577"/>
          </a:xfrm>
          <a:prstGeom prst="rect">
            <a:avLst/>
          </a:prstGeom>
        </p:spPr>
      </p:pic>
    </p:spTree>
    <p:extLst>
      <p:ext uri="{BB962C8B-B14F-4D97-AF65-F5344CB8AC3E}">
        <p14:creationId xmlns:p14="http://schemas.microsoft.com/office/powerpoint/2010/main" val="33423007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4473A7-74A9-4FF4-8AC2-A0E4BEE97666}"/>
              </a:ext>
            </a:extLst>
          </p:cNvPr>
          <p:cNvSpPr>
            <a:spLocks noGrp="1"/>
          </p:cNvSpPr>
          <p:nvPr>
            <p:ph type="title"/>
          </p:nvPr>
        </p:nvSpPr>
        <p:spPr/>
        <p:txBody>
          <a:bodyPr/>
          <a:lstStyle/>
          <a:p>
            <a:r>
              <a:rPr lang="en-US"/>
              <a:t>Questioning strategies </a:t>
            </a:r>
          </a:p>
        </p:txBody>
      </p:sp>
      <p:sp>
        <p:nvSpPr>
          <p:cNvPr id="3" name="Content Placeholder 2">
            <a:extLst>
              <a:ext uri="{FF2B5EF4-FFF2-40B4-BE49-F238E27FC236}">
                <a16:creationId xmlns:a16="http://schemas.microsoft.com/office/drawing/2014/main" id="{BBC870F9-B06D-4BFE-BD9F-38C40C068E2C}"/>
              </a:ext>
            </a:extLst>
          </p:cNvPr>
          <p:cNvSpPr>
            <a:spLocks noGrp="1"/>
          </p:cNvSpPr>
          <p:nvPr>
            <p:ph idx="1"/>
          </p:nvPr>
        </p:nvSpPr>
        <p:spPr/>
        <p:txBody>
          <a:bodyPr vert="horz" lIns="91440" tIns="45720" rIns="91440" bIns="45720" rtlCol="0" anchor="t">
            <a:normAutofit/>
          </a:bodyPr>
          <a:lstStyle/>
          <a:p>
            <a:pPr marL="0" indent="0">
              <a:buNone/>
            </a:pPr>
            <a:r>
              <a:rPr lang="en-US">
                <a:ea typeface="+mn-lt"/>
                <a:cs typeface="+mn-lt"/>
              </a:rPr>
              <a:t>What research approaches will we use?</a:t>
            </a:r>
          </a:p>
          <a:p>
            <a:r>
              <a:rPr lang="en-US">
                <a:ea typeface="+mn-lt"/>
                <a:cs typeface="+mn-lt"/>
              </a:rPr>
              <a:t>We used a mix of both quantitative and qualitative questions.</a:t>
            </a:r>
          </a:p>
          <a:p>
            <a:endParaRPr lang="en-US">
              <a:ea typeface="+mn-lt"/>
              <a:cs typeface="+mn-lt"/>
            </a:endParaRPr>
          </a:p>
          <a:p>
            <a:pPr marL="0" indent="0">
              <a:buNone/>
            </a:pPr>
            <a:r>
              <a:rPr lang="en-US"/>
              <a:t>Why did we do this?</a:t>
            </a:r>
          </a:p>
          <a:p>
            <a:r>
              <a:rPr lang="en-US">
                <a:ea typeface="+mn-lt"/>
                <a:cs typeface="+mn-lt"/>
              </a:rPr>
              <a:t>To get as much data to </a:t>
            </a:r>
            <a:r>
              <a:rPr lang="en-US" err="1">
                <a:ea typeface="+mn-lt"/>
                <a:cs typeface="+mn-lt"/>
              </a:rPr>
              <a:t>analyse</a:t>
            </a:r>
            <a:r>
              <a:rPr lang="en-US">
                <a:ea typeface="+mn-lt"/>
                <a:cs typeface="+mn-lt"/>
              </a:rPr>
              <a:t> as possible.</a:t>
            </a:r>
            <a:endParaRPr lang="en-US"/>
          </a:p>
        </p:txBody>
      </p:sp>
      <p:pic>
        <p:nvPicPr>
          <p:cNvPr id="4" name="Graphic 4" descr="Chess pieces with solid fill">
            <a:extLst>
              <a:ext uri="{FF2B5EF4-FFF2-40B4-BE49-F238E27FC236}">
                <a16:creationId xmlns:a16="http://schemas.microsoft.com/office/drawing/2014/main" id="{042CA3AD-752D-4142-9B5C-2185C3F8F87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797413" y="2123768"/>
            <a:ext cx="2137287" cy="2137287"/>
          </a:xfrm>
          <a:prstGeom prst="rect">
            <a:avLst/>
          </a:prstGeom>
        </p:spPr>
      </p:pic>
      <p:pic>
        <p:nvPicPr>
          <p:cNvPr id="6" name="Picture 6" descr="A picture containing shape&#10;&#10;Description automatically generated">
            <a:extLst>
              <a:ext uri="{FF2B5EF4-FFF2-40B4-BE49-F238E27FC236}">
                <a16:creationId xmlns:a16="http://schemas.microsoft.com/office/drawing/2014/main" id="{1B02A79B-31E1-44A6-B688-B8AC1B9A5A29}"/>
              </a:ext>
            </a:extLst>
          </p:cNvPr>
          <p:cNvPicPr>
            <a:picLocks noChangeAspect="1"/>
          </p:cNvPicPr>
          <p:nvPr/>
        </p:nvPicPr>
        <p:blipFill>
          <a:blip r:embed="rId5"/>
          <a:stretch>
            <a:fillRect/>
          </a:stretch>
        </p:blipFill>
        <p:spPr>
          <a:xfrm>
            <a:off x="3825240" y="4762835"/>
            <a:ext cx="4533900" cy="1233770"/>
          </a:xfrm>
          <a:prstGeom prst="rect">
            <a:avLst/>
          </a:prstGeom>
        </p:spPr>
      </p:pic>
    </p:spTree>
    <p:extLst>
      <p:ext uri="{BB962C8B-B14F-4D97-AF65-F5344CB8AC3E}">
        <p14:creationId xmlns:p14="http://schemas.microsoft.com/office/powerpoint/2010/main" val="40448254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4436E0F2-A64B-471E-93C0-8DFE08CC57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C1E3AB1-2A8C-4607-9FAE-D8BDB280FE1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26D66059-832F-40B6-A35F-F56C8F38A1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515E2ED-7EA9-448D-83FA-54C3DF9723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0595356-EABD-4767-AC9D-EA21FF115E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8CD9F06-9628-469C-B788-A894E3E0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550A431-0B61-421B-B4B7-24C0CFF0F9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useBgFill="1">
        <p:nvSpPr>
          <p:cNvPr id="21" name="Rectangle 20">
            <a:extLst>
              <a:ext uri="{FF2B5EF4-FFF2-40B4-BE49-F238E27FC236}">
                <a16:creationId xmlns:a16="http://schemas.microsoft.com/office/drawing/2014/main" id="{E643F406-8795-4F5C-B80B-9420384F78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3">
            <a:extLst>
              <a:ext uri="{FF2B5EF4-FFF2-40B4-BE49-F238E27FC236}">
                <a16:creationId xmlns:a16="http://schemas.microsoft.com/office/drawing/2014/main" id="{03D0D8D8-ECB3-483E-B6C3-EC94C16079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3844" y="0"/>
            <a:ext cx="9968156" cy="6861586"/>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131490 w 6042283"/>
              <a:gd name="connsiteY0" fmla="*/ 0 h 6881904"/>
              <a:gd name="connsiteX1" fmla="*/ 6042283 w 6042283"/>
              <a:gd name="connsiteY1" fmla="*/ 0 h 6881904"/>
              <a:gd name="connsiteX2" fmla="*/ 6042283 w 6042283"/>
              <a:gd name="connsiteY2" fmla="*/ 6857998 h 6881904"/>
              <a:gd name="connsiteX3" fmla="*/ 0 w 6042283"/>
              <a:gd name="connsiteY3" fmla="*/ 6881904 h 6881904"/>
              <a:gd name="connsiteX4" fmla="*/ 1131490 w 6042283"/>
              <a:gd name="connsiteY4" fmla="*/ 0 h 6881904"/>
              <a:gd name="connsiteX0" fmla="*/ 1095204 w 6005997"/>
              <a:gd name="connsiteY0" fmla="*/ 0 h 6871744"/>
              <a:gd name="connsiteX1" fmla="*/ 6005997 w 6005997"/>
              <a:gd name="connsiteY1" fmla="*/ 0 h 6871744"/>
              <a:gd name="connsiteX2" fmla="*/ 6005997 w 6005997"/>
              <a:gd name="connsiteY2" fmla="*/ 6857998 h 6871744"/>
              <a:gd name="connsiteX3" fmla="*/ 0 w 6005997"/>
              <a:gd name="connsiteY3" fmla="*/ 6871744 h 6871744"/>
              <a:gd name="connsiteX4" fmla="*/ 1095204 w 6005997"/>
              <a:gd name="connsiteY4" fmla="*/ 0 h 6871744"/>
              <a:gd name="connsiteX0" fmla="*/ 1064966 w 5975759"/>
              <a:gd name="connsiteY0" fmla="*/ 0 h 6871744"/>
              <a:gd name="connsiteX1" fmla="*/ 5975759 w 5975759"/>
              <a:gd name="connsiteY1" fmla="*/ 0 h 6871744"/>
              <a:gd name="connsiteX2" fmla="*/ 5975759 w 5975759"/>
              <a:gd name="connsiteY2" fmla="*/ 6857998 h 6871744"/>
              <a:gd name="connsiteX3" fmla="*/ 0 w 5975759"/>
              <a:gd name="connsiteY3" fmla="*/ 6871744 h 6871744"/>
              <a:gd name="connsiteX4" fmla="*/ 1064966 w 5975759"/>
              <a:gd name="connsiteY4" fmla="*/ 0 h 6871744"/>
              <a:gd name="connsiteX0" fmla="*/ 1022633 w 5933426"/>
              <a:gd name="connsiteY0" fmla="*/ 0 h 6861584"/>
              <a:gd name="connsiteX1" fmla="*/ 5933426 w 5933426"/>
              <a:gd name="connsiteY1" fmla="*/ 0 h 6861584"/>
              <a:gd name="connsiteX2" fmla="*/ 5933426 w 5933426"/>
              <a:gd name="connsiteY2" fmla="*/ 6857998 h 6861584"/>
              <a:gd name="connsiteX3" fmla="*/ 0 w 5933426"/>
              <a:gd name="connsiteY3" fmla="*/ 6861584 h 6861584"/>
              <a:gd name="connsiteX4" fmla="*/ 1022633 w 5933426"/>
              <a:gd name="connsiteY4" fmla="*/ 0 h 6861584"/>
              <a:gd name="connsiteX0" fmla="*/ 968205 w 5933426"/>
              <a:gd name="connsiteY0" fmla="*/ 10160 h 6861584"/>
              <a:gd name="connsiteX1" fmla="*/ 5933426 w 5933426"/>
              <a:gd name="connsiteY1" fmla="*/ 0 h 6861584"/>
              <a:gd name="connsiteX2" fmla="*/ 5933426 w 5933426"/>
              <a:gd name="connsiteY2" fmla="*/ 6857998 h 6861584"/>
              <a:gd name="connsiteX3" fmla="*/ 0 w 5933426"/>
              <a:gd name="connsiteY3" fmla="*/ 6861584 h 6861584"/>
              <a:gd name="connsiteX4" fmla="*/ 968205 w 5933426"/>
              <a:gd name="connsiteY4" fmla="*/ 10160 h 68615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33426" h="6861584">
                <a:moveTo>
                  <a:pt x="968205" y="10160"/>
                </a:moveTo>
                <a:lnTo>
                  <a:pt x="5933426" y="0"/>
                </a:lnTo>
                <a:lnTo>
                  <a:pt x="5933426" y="6857998"/>
                </a:lnTo>
                <a:lnTo>
                  <a:pt x="0" y="6861584"/>
                </a:lnTo>
                <a:lnTo>
                  <a:pt x="968205" y="1016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9DA560-C2AA-4D2E-8AF7-B1F172BA1FC7}"/>
              </a:ext>
            </a:extLst>
          </p:cNvPr>
          <p:cNvSpPr>
            <a:spLocks noGrp="1"/>
          </p:cNvSpPr>
          <p:nvPr>
            <p:ph type="title"/>
          </p:nvPr>
        </p:nvSpPr>
        <p:spPr>
          <a:xfrm>
            <a:off x="3459480" y="1767840"/>
            <a:ext cx="7284720" cy="4013200"/>
          </a:xfrm>
        </p:spPr>
        <p:txBody>
          <a:bodyPr vert="horz" lIns="91440" tIns="45720" rIns="91440" bIns="45720" rtlCol="0" anchor="b">
            <a:normAutofit/>
          </a:bodyPr>
          <a:lstStyle/>
          <a:p>
            <a:r>
              <a:rPr lang="en-US" sz="6600" b="1"/>
              <a:t>references</a:t>
            </a:r>
          </a:p>
        </p:txBody>
      </p:sp>
      <p:cxnSp>
        <p:nvCxnSpPr>
          <p:cNvPr id="25" name="Straight Connector 24">
            <a:extLst>
              <a:ext uri="{FF2B5EF4-FFF2-40B4-BE49-F238E27FC236}">
                <a16:creationId xmlns:a16="http://schemas.microsoft.com/office/drawing/2014/main" id="{B4D5499F-1BF0-4316-9D97-3D3D6935F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8815294" cy="250712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1F4032A0-D1D1-49B7-A623-A69E3A7AD8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0" y="4350871"/>
            <a:ext cx="3036047" cy="253103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9C25A706-CD7C-4740-9A93-97881DA595A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040281" y="5964518"/>
            <a:ext cx="5151719" cy="91738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40067209-AFF7-4884-854B-235E78AC3B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54023" y="1386541"/>
            <a:ext cx="2049931" cy="549536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8B952AFA-8284-49FB-B3E3-FA6A8BE29F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0799482" y="0"/>
            <a:ext cx="1392518" cy="4685554"/>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81B29190-39D9-4EA4-9102-2A8D85D784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5640572" y="0"/>
            <a:ext cx="6551428" cy="100477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267549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4473A7-74A9-4FF4-8AC2-A0E4BEE97666}"/>
              </a:ext>
            </a:extLst>
          </p:cNvPr>
          <p:cNvSpPr>
            <a:spLocks noGrp="1"/>
          </p:cNvSpPr>
          <p:nvPr>
            <p:ph type="title"/>
          </p:nvPr>
        </p:nvSpPr>
        <p:spPr/>
        <p:txBody>
          <a:bodyPr/>
          <a:lstStyle/>
          <a:p>
            <a:r>
              <a:rPr lang="en-US"/>
              <a:t>References Used</a:t>
            </a:r>
          </a:p>
        </p:txBody>
      </p:sp>
      <p:sp>
        <p:nvSpPr>
          <p:cNvPr id="3" name="Content Placeholder 2">
            <a:extLst>
              <a:ext uri="{FF2B5EF4-FFF2-40B4-BE49-F238E27FC236}">
                <a16:creationId xmlns:a16="http://schemas.microsoft.com/office/drawing/2014/main" id="{BBC870F9-B06D-4BFE-BD9F-38C40C068E2C}"/>
              </a:ext>
            </a:extLst>
          </p:cNvPr>
          <p:cNvSpPr>
            <a:spLocks noGrp="1"/>
          </p:cNvSpPr>
          <p:nvPr>
            <p:ph idx="1"/>
          </p:nvPr>
        </p:nvSpPr>
        <p:spPr>
          <a:xfrm>
            <a:off x="1143000" y="2009554"/>
            <a:ext cx="9906000" cy="4628768"/>
          </a:xfrm>
        </p:spPr>
        <p:txBody>
          <a:bodyPr vert="horz" lIns="91440" tIns="45720" rIns="91440" bIns="45720" rtlCol="0" anchor="t">
            <a:normAutofit fontScale="92500" lnSpcReduction="20000"/>
          </a:bodyPr>
          <a:lstStyle/>
          <a:p>
            <a:pPr marL="342900" indent="-342900">
              <a:buAutoNum type="arabicPeriod"/>
            </a:pPr>
            <a:r>
              <a:rPr lang="en-US" sz="1600">
                <a:ea typeface="+mn-lt"/>
                <a:cs typeface="+mn-lt"/>
              </a:rPr>
              <a:t>Saunders Research Onion – A Step-By-Step Guide To Structuring Research Methodology Chapter For PhD And Master-Level Res</a:t>
            </a:r>
            <a:r>
              <a:rPr lang="en-US" sz="1600" i="1">
                <a:ea typeface="+mn-lt"/>
                <a:cs typeface="+mn-lt"/>
              </a:rPr>
              <a:t>earchers.</a:t>
            </a:r>
            <a:r>
              <a:rPr lang="en-US" sz="1600">
                <a:ea typeface="+mn-lt"/>
                <a:cs typeface="+mn-lt"/>
              </a:rPr>
              <a:t> Ukdissertationwriters.com. 2019. [accessed 4 Nov 2021] Available from: </a:t>
            </a:r>
            <a:r>
              <a:rPr lang="en-US" sz="1600">
                <a:ea typeface="+mn-lt"/>
                <a:cs typeface="+mn-lt"/>
                <a:hlinkClick r:id="rId3"/>
              </a:rPr>
              <a:t>https://www.ukdissertationwriters.com/saunders-research-onion-a-step-by-step-guide-to-structuring-research-methodology-chapter-for-phd-and-master-level-researchers/</a:t>
            </a:r>
            <a:endParaRPr lang="en-US" sz="1600"/>
          </a:p>
          <a:p>
            <a:pPr marL="342900" indent="-342900">
              <a:buAutoNum type="arabicPeriod"/>
            </a:pPr>
            <a:r>
              <a:rPr lang="en-US" sz="1600">
                <a:ea typeface="+mn-lt"/>
                <a:cs typeface="+mn-lt"/>
              </a:rPr>
              <a:t>Quantitative Data: Definition, Types, Analysis and Examples | </a:t>
            </a:r>
            <a:r>
              <a:rPr lang="en-US" sz="1600" err="1">
                <a:ea typeface="+mn-lt"/>
                <a:cs typeface="+mn-lt"/>
              </a:rPr>
              <a:t>QuestionPro</a:t>
            </a:r>
            <a:r>
              <a:rPr lang="en-US" sz="1600">
                <a:ea typeface="+mn-lt"/>
                <a:cs typeface="+mn-lt"/>
              </a:rPr>
              <a:t> [Internet]. </a:t>
            </a:r>
            <a:r>
              <a:rPr lang="en-US" sz="1600" err="1">
                <a:ea typeface="+mn-lt"/>
                <a:cs typeface="+mn-lt"/>
              </a:rPr>
              <a:t>QuestionPro</a:t>
            </a:r>
            <a:r>
              <a:rPr lang="en-US" sz="1600">
                <a:ea typeface="+mn-lt"/>
                <a:cs typeface="+mn-lt"/>
              </a:rPr>
              <a:t>. 2021 [cited 18 November 2021]. Available from: </a:t>
            </a:r>
            <a:r>
              <a:rPr lang="en-US" sz="1600" u="sng">
                <a:ea typeface="+mn-lt"/>
                <a:cs typeface="+mn-lt"/>
                <a:hlinkClick r:id="rId4"/>
              </a:rPr>
              <a:t>https://www.questionpro.com/blog/quantitative-data/#Quantitative_Data_Definition</a:t>
            </a:r>
            <a:endParaRPr lang="en-US" sz="1600">
              <a:ea typeface="+mn-lt"/>
              <a:cs typeface="+mn-lt"/>
            </a:endParaRPr>
          </a:p>
          <a:p>
            <a:pPr marL="342900" indent="-342900">
              <a:buAutoNum type="arabicPeriod"/>
            </a:pPr>
            <a:r>
              <a:rPr lang="en-US" sz="1600">
                <a:ea typeface="+mn-lt"/>
                <a:cs typeface="+mn-lt"/>
              </a:rPr>
              <a:t>Google Trends - Chatbot [Internet]. Google Trends. [cited 28 December 2021]. Available from: </a:t>
            </a:r>
            <a:r>
              <a:rPr lang="en-US" sz="1600">
                <a:ea typeface="+mn-lt"/>
                <a:cs typeface="+mn-lt"/>
                <a:hlinkClick r:id="rId5"/>
              </a:rPr>
              <a:t>https://trends.google.com/trends/explore?date=all&amp;q=chatbot</a:t>
            </a:r>
            <a:endParaRPr lang="en-US" sz="1600" u="sng">
              <a:ea typeface="+mn-lt"/>
              <a:cs typeface="+mn-lt"/>
            </a:endParaRPr>
          </a:p>
          <a:p>
            <a:pPr marL="342900" indent="-342900">
              <a:buAutoNum type="arabicPeriod"/>
            </a:pPr>
            <a:r>
              <a:rPr lang="en-US" sz="1600">
                <a:ea typeface="+mn-lt"/>
                <a:cs typeface="+mn-lt"/>
              </a:rPr>
              <a:t>Making It Easier for Businesses to Connect with Customers on Messenger [Internet]. Facebook for Business. 2019 [cited 28 December 2021]. Available from: </a:t>
            </a:r>
            <a:r>
              <a:rPr lang="en-US" sz="1600">
                <a:ea typeface="+mn-lt"/>
                <a:cs typeface="+mn-lt"/>
                <a:hlinkClick r:id="rId6"/>
              </a:rPr>
              <a:t>https://www.facebook.com/business/news/f8-2019-making-it-easier-for-businesses-to-connect-with-customers-on-messenger</a:t>
            </a:r>
            <a:endParaRPr lang="en-US" sz="1600" u="sng"/>
          </a:p>
          <a:p>
            <a:pPr marL="342900" indent="-342900">
              <a:buAutoNum type="arabicPeriod"/>
            </a:pPr>
            <a:r>
              <a:rPr lang="en-US" sz="1600">
                <a:ea typeface="+mn-lt"/>
                <a:cs typeface="+mn-lt"/>
              </a:rPr>
              <a:t>Waghmare C. Introducing Azure bot service (PDF Book). Available from: </a:t>
            </a:r>
            <a:r>
              <a:rPr lang="en-US" sz="1600">
                <a:ea typeface="+mn-lt"/>
                <a:cs typeface="+mn-lt"/>
                <a:hlinkClick r:id="rId7"/>
              </a:rPr>
              <a:t>https://link.springer.com/book/10.1007/978-1-4842-4888-1</a:t>
            </a:r>
            <a:endParaRPr lang="en-US" sz="1600"/>
          </a:p>
          <a:p>
            <a:pPr marL="342900" indent="-342900">
              <a:buAutoNum type="arabicPeriod"/>
            </a:pPr>
            <a:r>
              <a:rPr lang="en-US" sz="1600">
                <a:ea typeface="+mn-lt"/>
                <a:cs typeface="+mn-lt"/>
              </a:rPr>
              <a:t>Adam M, Wessel M, </a:t>
            </a:r>
            <a:r>
              <a:rPr lang="en-US" sz="1600" err="1">
                <a:ea typeface="+mn-lt"/>
                <a:cs typeface="+mn-lt"/>
              </a:rPr>
              <a:t>Benlian</a:t>
            </a:r>
            <a:r>
              <a:rPr lang="en-US" sz="1600">
                <a:ea typeface="+mn-lt"/>
                <a:cs typeface="+mn-lt"/>
              </a:rPr>
              <a:t> A. AI-based chatbots in customer service and their effects on user compliance [Internet]. 2020 [cited 28 December 2021]. Available from: </a:t>
            </a:r>
            <a:r>
              <a:rPr lang="en-US" sz="1600">
                <a:ea typeface="+mn-lt"/>
                <a:cs typeface="+mn-lt"/>
                <a:hlinkClick r:id="rId8"/>
              </a:rPr>
              <a:t>https://link.springer.com/article/10.1007%2Fs12525-020-00414-7</a:t>
            </a:r>
            <a:endParaRPr lang="en-US" sz="1600"/>
          </a:p>
          <a:p>
            <a:pPr marL="342900" indent="-342900">
              <a:buAutoNum type="arabicPeriod"/>
            </a:pPr>
            <a:r>
              <a:rPr lang="en-US" sz="1600">
                <a:ea typeface="+mn-lt"/>
                <a:cs typeface="+mn-lt"/>
              </a:rPr>
              <a:t>Singh S. Chatbot for university related FAQs [Internet]. Research Gate. 2017 [cited 28 December 2021]. Available from: </a:t>
            </a:r>
            <a:r>
              <a:rPr lang="en-US" sz="1600">
                <a:ea typeface="+mn-lt"/>
                <a:cs typeface="+mn-lt"/>
                <a:hlinkClick r:id="rId9"/>
              </a:rPr>
              <a:t>https://www.researchgate.net/publication/321507021_Chatbot_for_university_related_FAQs</a:t>
            </a:r>
            <a:endParaRPr lang="en-US" sz="1600"/>
          </a:p>
          <a:p>
            <a:pPr marL="342900" indent="-342900">
              <a:buAutoNum type="arabicPeriod"/>
            </a:pPr>
            <a:r>
              <a:rPr lang="en-US" sz="1600">
                <a:ea typeface="+mn-lt"/>
                <a:cs typeface="+mn-lt"/>
              </a:rPr>
              <a:t>Google Trends - Discord [Internet]. Google Trends. [cited 28 December 2021]. Available from: </a:t>
            </a:r>
            <a:r>
              <a:rPr lang="en-US" sz="1600">
                <a:ea typeface="+mn-lt"/>
                <a:cs typeface="+mn-lt"/>
                <a:hlinkClick r:id="rId10"/>
              </a:rPr>
              <a:t>https://trends.google.com/trends/explore?date=2015-05-13%202021-05-13&amp;q=discord</a:t>
            </a:r>
            <a:endParaRPr lang="en-US" sz="1600"/>
          </a:p>
          <a:p>
            <a:pPr marL="342900" indent="-342900">
              <a:buAutoNum type="arabicPeriod"/>
            </a:pPr>
            <a:endParaRPr lang="en-US" sz="1600"/>
          </a:p>
          <a:p>
            <a:pPr marL="342900" indent="-342900">
              <a:buAutoNum type="arabicPeriod"/>
            </a:pPr>
            <a:endParaRPr lang="en-US" sz="1600"/>
          </a:p>
          <a:p>
            <a:pPr marL="342900" indent="-342900">
              <a:buAutoNum type="arabicPeriod"/>
            </a:pPr>
            <a:endParaRPr lang="en-US" sz="1600"/>
          </a:p>
          <a:p>
            <a:pPr marL="342900" indent="-342900">
              <a:buAutoNum type="arabicPeriod"/>
            </a:pPr>
            <a:endParaRPr lang="en-US" sz="1600"/>
          </a:p>
          <a:p>
            <a:pPr marL="342900" indent="-342900">
              <a:buAutoNum type="arabicPeriod"/>
            </a:pPr>
            <a:endParaRPr lang="en-US" sz="1600"/>
          </a:p>
          <a:p>
            <a:pPr marL="342900" indent="-342900">
              <a:buAutoNum type="arabicPeriod"/>
            </a:pPr>
            <a:endParaRPr lang="en-US" sz="1600"/>
          </a:p>
          <a:p>
            <a:pPr marL="342900" indent="-342900">
              <a:buAutoNum type="arabicPeriod"/>
            </a:pPr>
            <a:endParaRPr lang="en-US" sz="1600"/>
          </a:p>
          <a:p>
            <a:pPr marL="457200" indent="-457200">
              <a:buAutoNum type="arabicPeriod"/>
            </a:pPr>
            <a:endParaRPr lang="en-US"/>
          </a:p>
        </p:txBody>
      </p:sp>
    </p:spTree>
    <p:extLst>
      <p:ext uri="{BB962C8B-B14F-4D97-AF65-F5344CB8AC3E}">
        <p14:creationId xmlns:p14="http://schemas.microsoft.com/office/powerpoint/2010/main" val="28984610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4473A7-74A9-4FF4-8AC2-A0E4BEE97666}"/>
              </a:ext>
            </a:extLst>
          </p:cNvPr>
          <p:cNvSpPr>
            <a:spLocks noGrp="1"/>
          </p:cNvSpPr>
          <p:nvPr>
            <p:ph type="title"/>
          </p:nvPr>
        </p:nvSpPr>
        <p:spPr/>
        <p:txBody>
          <a:bodyPr/>
          <a:lstStyle/>
          <a:p>
            <a:r>
              <a:rPr lang="en-US"/>
              <a:t>References Used</a:t>
            </a:r>
          </a:p>
        </p:txBody>
      </p:sp>
      <p:sp>
        <p:nvSpPr>
          <p:cNvPr id="3" name="Content Placeholder 2">
            <a:extLst>
              <a:ext uri="{FF2B5EF4-FFF2-40B4-BE49-F238E27FC236}">
                <a16:creationId xmlns:a16="http://schemas.microsoft.com/office/drawing/2014/main" id="{BBC870F9-B06D-4BFE-BD9F-38C40C068E2C}"/>
              </a:ext>
            </a:extLst>
          </p:cNvPr>
          <p:cNvSpPr>
            <a:spLocks noGrp="1"/>
          </p:cNvSpPr>
          <p:nvPr>
            <p:ph idx="1"/>
          </p:nvPr>
        </p:nvSpPr>
        <p:spPr>
          <a:xfrm>
            <a:off x="1143000" y="2009554"/>
            <a:ext cx="9906000" cy="4628768"/>
          </a:xfrm>
        </p:spPr>
        <p:txBody>
          <a:bodyPr vert="horz" lIns="91440" tIns="45720" rIns="91440" bIns="45720" rtlCol="0" anchor="t">
            <a:normAutofit/>
          </a:bodyPr>
          <a:lstStyle/>
          <a:p>
            <a:pPr marL="0" indent="0">
              <a:buNone/>
            </a:pPr>
            <a:r>
              <a:rPr lang="en-US" sz="1600">
                <a:ea typeface="+mn-lt"/>
                <a:cs typeface="+mn-lt"/>
              </a:rPr>
              <a:t>9.    The 10 Most Important Benefits Of Chatbots For Companies And Users. AI Chatbot Platform from </a:t>
            </a:r>
            <a:r>
              <a:rPr lang="en-US" sz="1600" err="1">
                <a:ea typeface="+mn-lt"/>
                <a:cs typeface="+mn-lt"/>
              </a:rPr>
              <a:t>Onlim</a:t>
            </a:r>
            <a:r>
              <a:rPr lang="en-US" sz="1600">
                <a:ea typeface="+mn-lt"/>
                <a:cs typeface="+mn-lt"/>
              </a:rPr>
              <a:t>. 2020. [accessed 1 Jan 2022] Available from: </a:t>
            </a:r>
            <a:r>
              <a:rPr lang="en-US" sz="1600">
                <a:ea typeface="+mn-lt"/>
                <a:cs typeface="+mn-lt"/>
                <a:hlinkClick r:id="rId3"/>
              </a:rPr>
              <a:t>https://onlim.com/en/benefits-of-chatbots-for-companies-and-users/</a:t>
            </a:r>
            <a:r>
              <a:rPr lang="en-US" sz="1600">
                <a:ea typeface="+mn-lt"/>
                <a:cs typeface="+mn-lt"/>
              </a:rPr>
              <a:t> </a:t>
            </a:r>
            <a:endParaRPr lang="en-US"/>
          </a:p>
          <a:p>
            <a:pPr marL="0" indent="0">
              <a:buNone/>
            </a:pPr>
            <a:r>
              <a:rPr lang="en-US" sz="1600">
                <a:ea typeface="+mn-lt"/>
                <a:cs typeface="+mn-lt"/>
              </a:rPr>
              <a:t>10.   Nation E. Chatbots: Advantages and Disadvantages of these Tools. E-Commerce Nation. 2018. [accessed 1 Jan 2022] Available from: </a:t>
            </a:r>
            <a:r>
              <a:rPr lang="en-US" sz="1600">
                <a:ea typeface="+mn-lt"/>
                <a:cs typeface="+mn-lt"/>
                <a:hlinkClick r:id="rId4"/>
              </a:rPr>
              <a:t>https://www.ecommerce-nation.com/chatbots-advantages-and-disadvantages-of-these-tools/</a:t>
            </a:r>
            <a:r>
              <a:rPr lang="en-US" sz="1600">
                <a:ea typeface="+mn-lt"/>
                <a:cs typeface="+mn-lt"/>
              </a:rPr>
              <a:t> </a:t>
            </a:r>
          </a:p>
          <a:p>
            <a:pPr marL="0" indent="0">
              <a:buNone/>
            </a:pPr>
            <a:r>
              <a:rPr lang="en-US" sz="1600"/>
              <a:t>11.   </a:t>
            </a:r>
            <a:r>
              <a:rPr lang="en-US" sz="1600" err="1">
                <a:ea typeface="+mn-lt"/>
                <a:cs typeface="+mn-lt"/>
              </a:rPr>
              <a:t>Veglis</a:t>
            </a:r>
            <a:r>
              <a:rPr lang="en-US" sz="1600">
                <a:ea typeface="+mn-lt"/>
                <a:cs typeface="+mn-lt"/>
              </a:rPr>
              <a:t> A. Chatbots on the Rise. Theodora-maniou.com. 2019. [accessed 6 Jan 2022] Available from: </a:t>
            </a:r>
            <a:r>
              <a:rPr lang="en-US" sz="1600">
                <a:ea typeface="+mn-lt"/>
                <a:cs typeface="+mn-lt"/>
                <a:hlinkClick r:id="rId5"/>
              </a:rPr>
              <a:t>http://www.theodora-maniou.com/wp-content/uploads/2019/05/Veglis-Maniou_Chatbot.pdf</a:t>
            </a:r>
            <a:endParaRPr lang="en-US" sz="1600"/>
          </a:p>
          <a:p>
            <a:pPr marL="0" indent="0">
              <a:buNone/>
            </a:pPr>
            <a:r>
              <a:rPr lang="en-US" sz="1600"/>
              <a:t>12.   </a:t>
            </a:r>
            <a:r>
              <a:rPr lang="en-US" sz="1600">
                <a:ea typeface="+mn-lt"/>
                <a:cs typeface="+mn-lt"/>
              </a:rPr>
              <a:t>Ahmad N. Review of Chatbots Design Techniques. </a:t>
            </a:r>
            <a:r>
              <a:rPr lang="en-US" sz="1600" err="1">
                <a:ea typeface="+mn-lt"/>
                <a:cs typeface="+mn-lt"/>
              </a:rPr>
              <a:t>researchgate</a:t>
            </a:r>
            <a:r>
              <a:rPr lang="en-US" sz="1600">
                <a:ea typeface="+mn-lt"/>
                <a:cs typeface="+mn-lt"/>
              </a:rPr>
              <a:t>. 2018. [accessed 6 Jan 2022] Available from: </a:t>
            </a:r>
            <a:r>
              <a:rPr lang="en-US" sz="1600">
                <a:ea typeface="+mn-lt"/>
                <a:cs typeface="+mn-lt"/>
                <a:hlinkClick r:id="rId6"/>
              </a:rPr>
              <a:t>https://www.researchgate.net/profile/Nahdatul-Akma-Ahmad/publication/327097910_Review_of_Chatbots_Design_Techniques/links/5b77cf3e4585151fd11cd905/Review-of-Chatbots-Design-Techniques.pdf</a:t>
            </a:r>
            <a:r>
              <a:rPr lang="en-US" sz="1600">
                <a:ea typeface="+mn-lt"/>
                <a:cs typeface="+mn-lt"/>
              </a:rPr>
              <a:t> </a:t>
            </a:r>
          </a:p>
          <a:p>
            <a:pPr marL="0" indent="0">
              <a:buNone/>
            </a:pPr>
            <a:r>
              <a:rPr lang="en-US" sz="1600"/>
              <a:t>13.   </a:t>
            </a:r>
            <a:r>
              <a:rPr lang="en-US" sz="1600">
                <a:ea typeface="+mn-lt"/>
                <a:cs typeface="+mn-lt"/>
              </a:rPr>
              <a:t>Feine J. Designing Interactive Chatbot Development Systems. </a:t>
            </a:r>
            <a:r>
              <a:rPr lang="en-US" sz="1600" err="1">
                <a:ea typeface="+mn-lt"/>
                <a:cs typeface="+mn-lt"/>
              </a:rPr>
              <a:t>researchgate</a:t>
            </a:r>
            <a:r>
              <a:rPr lang="en-US" sz="1600">
                <a:ea typeface="+mn-lt"/>
                <a:cs typeface="+mn-lt"/>
              </a:rPr>
              <a:t>. 2020. [accessed 6 Jan 2022] Available from: </a:t>
            </a:r>
            <a:r>
              <a:rPr lang="en-US" sz="1600">
                <a:ea typeface="+mn-lt"/>
                <a:cs typeface="+mn-lt"/>
                <a:hlinkClick r:id="rId7"/>
              </a:rPr>
              <a:t>https://www.researchgate.net/profile/Stefan-Morana/publication/344412598_Designing_Interactive_Chatbot_Development_Systems/links/5fb7877092851c933f430590/Designing-Interactive-Chatbot-Development-Systems.pdf</a:t>
            </a:r>
            <a:endParaRPr lang="en-US" sz="1600"/>
          </a:p>
          <a:p>
            <a:pPr marL="0" indent="0">
              <a:buNone/>
            </a:pPr>
            <a:endParaRPr lang="en-US" sz="1600"/>
          </a:p>
          <a:p>
            <a:pPr marL="342900" indent="-342900">
              <a:buAutoNum type="arabicPeriod"/>
            </a:pPr>
            <a:endParaRPr lang="en-US" sz="1600"/>
          </a:p>
          <a:p>
            <a:pPr marL="342900" indent="-342900">
              <a:buAutoNum type="arabicPeriod"/>
            </a:pPr>
            <a:endParaRPr lang="en-US" sz="1600"/>
          </a:p>
          <a:p>
            <a:pPr marL="342900" indent="-342900">
              <a:buAutoNum type="arabicPeriod"/>
            </a:pPr>
            <a:endParaRPr lang="en-US" sz="1600"/>
          </a:p>
          <a:p>
            <a:pPr marL="342900" indent="-342900">
              <a:buAutoNum type="arabicPeriod"/>
            </a:pPr>
            <a:endParaRPr lang="en-US" sz="1600"/>
          </a:p>
          <a:p>
            <a:pPr marL="342900" indent="-342900">
              <a:buAutoNum type="arabicPeriod"/>
            </a:pPr>
            <a:endParaRPr lang="en-US" sz="1600"/>
          </a:p>
          <a:p>
            <a:pPr marL="342900" indent="-342900">
              <a:buAutoNum type="arabicPeriod"/>
            </a:pPr>
            <a:endParaRPr lang="en-US" sz="1600"/>
          </a:p>
          <a:p>
            <a:pPr marL="342900" indent="-342900">
              <a:buAutoNum type="arabicPeriod"/>
            </a:pPr>
            <a:endParaRPr lang="en-US" sz="1600"/>
          </a:p>
          <a:p>
            <a:pPr marL="342900" indent="-342900">
              <a:buAutoNum type="arabicPeriod"/>
            </a:pPr>
            <a:endParaRPr lang="en-US" sz="1600"/>
          </a:p>
          <a:p>
            <a:pPr marL="457200" indent="-457200">
              <a:buAutoNum type="arabicPeriod"/>
            </a:pPr>
            <a:endParaRPr lang="en-US"/>
          </a:p>
        </p:txBody>
      </p:sp>
    </p:spTree>
    <p:extLst>
      <p:ext uri="{BB962C8B-B14F-4D97-AF65-F5344CB8AC3E}">
        <p14:creationId xmlns:p14="http://schemas.microsoft.com/office/powerpoint/2010/main" val="594756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9E3CD-6DE5-4107-A849-5930B8CB619B}"/>
              </a:ext>
            </a:extLst>
          </p:cNvPr>
          <p:cNvSpPr>
            <a:spLocks noGrp="1"/>
          </p:cNvSpPr>
          <p:nvPr>
            <p:ph type="title"/>
          </p:nvPr>
        </p:nvSpPr>
        <p:spPr/>
        <p:txBody>
          <a:bodyPr/>
          <a:lstStyle/>
          <a:p>
            <a:r>
              <a:rPr lang="en-US"/>
              <a:t>References read</a:t>
            </a:r>
          </a:p>
        </p:txBody>
      </p:sp>
      <p:sp>
        <p:nvSpPr>
          <p:cNvPr id="3" name="Content Placeholder 2">
            <a:extLst>
              <a:ext uri="{FF2B5EF4-FFF2-40B4-BE49-F238E27FC236}">
                <a16:creationId xmlns:a16="http://schemas.microsoft.com/office/drawing/2014/main" id="{A8AFC7F9-5586-4114-BFD2-CC7DE016E254}"/>
              </a:ext>
            </a:extLst>
          </p:cNvPr>
          <p:cNvSpPr>
            <a:spLocks noGrp="1"/>
          </p:cNvSpPr>
          <p:nvPr>
            <p:ph idx="1"/>
          </p:nvPr>
        </p:nvSpPr>
        <p:spPr>
          <a:xfrm>
            <a:off x="1143000" y="1670888"/>
            <a:ext cx="9906000" cy="4994241"/>
          </a:xfrm>
        </p:spPr>
        <p:txBody>
          <a:bodyPr vert="horz" lIns="91440" tIns="45720" rIns="91440" bIns="45720" rtlCol="0" anchor="t">
            <a:normAutofit fontScale="55000" lnSpcReduction="20000"/>
          </a:bodyPr>
          <a:lstStyle/>
          <a:p>
            <a:r>
              <a:rPr lang="en-US">
                <a:ea typeface="+mn-lt"/>
                <a:cs typeface="+mn-lt"/>
              </a:rPr>
              <a:t>Adamopoulou E. [Internet]. Link.springer.com. 2020 [cited 6 January 2022]. Available from: </a:t>
            </a:r>
            <a:r>
              <a:rPr lang="en-US">
                <a:ea typeface="+mn-lt"/>
                <a:cs typeface="+mn-lt"/>
                <a:hlinkClick r:id="rId2"/>
              </a:rPr>
              <a:t>https://link.springer.com/content/pdf/10.1007%2F978-3-030-49186-4_31.pdf</a:t>
            </a:r>
            <a:endParaRPr lang="en-US">
              <a:ea typeface="+mn-lt"/>
              <a:cs typeface="+mn-lt"/>
            </a:endParaRPr>
          </a:p>
          <a:p>
            <a:r>
              <a:rPr lang="en-US">
                <a:ea typeface="+mn-lt"/>
                <a:cs typeface="+mn-lt"/>
              </a:rPr>
              <a:t>Bakhshi N. Chatbots - Point of View [Internet]. Www2.deloitte.com. 2018 [cited 6 January 2022]. Available from: </a:t>
            </a:r>
            <a:r>
              <a:rPr lang="en-US">
                <a:ea typeface="+mn-lt"/>
                <a:cs typeface="+mn-lt"/>
                <a:hlinkClick r:id="rId3"/>
              </a:rPr>
              <a:t>https://www2.deloitte.com/content/dam/Deloitte/nl/Documents/deloitte-analytics/deloitte-nl-chatbots-moving-beyond-the-hype.pdf</a:t>
            </a:r>
            <a:endParaRPr lang="en-US">
              <a:ea typeface="+mn-lt"/>
              <a:cs typeface="+mn-lt"/>
            </a:endParaRPr>
          </a:p>
          <a:p>
            <a:r>
              <a:rPr lang="en-US">
                <a:ea typeface="+mn-lt"/>
                <a:cs typeface="+mn-lt"/>
              </a:rPr>
              <a:t>Gentsch P. Downloading AI in Marketing, Sales and Service 1st Edition - </a:t>
            </a:r>
            <a:r>
              <a:rPr lang="en-US" err="1">
                <a:ea typeface="+mn-lt"/>
                <a:cs typeface="+mn-lt"/>
              </a:rPr>
              <a:t>libribook</a:t>
            </a:r>
            <a:r>
              <a:rPr lang="en-US">
                <a:ea typeface="+mn-lt"/>
                <a:cs typeface="+mn-lt"/>
              </a:rPr>
              <a:t> [Internet]. Libribook.com. 2019 [cited 6 January 2022]. Available from: </a:t>
            </a:r>
            <a:r>
              <a:rPr lang="en-US">
                <a:ea typeface="+mn-lt"/>
                <a:cs typeface="+mn-lt"/>
                <a:hlinkClick r:id="rId4"/>
              </a:rPr>
              <a:t>https://libribook.com/get1/15631</a:t>
            </a:r>
            <a:endParaRPr lang="en-US"/>
          </a:p>
          <a:p>
            <a:r>
              <a:rPr lang="en-US">
                <a:ea typeface="+mn-lt"/>
                <a:cs typeface="+mn-lt"/>
              </a:rPr>
              <a:t>Hobert S. How many </a:t>
            </a:r>
            <a:r>
              <a:rPr lang="en-US" err="1">
                <a:ea typeface="+mn-lt"/>
                <a:cs typeface="+mn-lt"/>
              </a:rPr>
              <a:t>i</a:t>
            </a:r>
            <a:r>
              <a:rPr lang="en-US">
                <a:ea typeface="+mn-lt"/>
                <a:cs typeface="+mn-lt"/>
              </a:rPr>
              <a:t> help you? - Chatbots at the digital workplace [Internet]. Core.ac.uk. 2019 [cited 6 January 2022]. Available from: </a:t>
            </a:r>
            <a:r>
              <a:rPr lang="en-US">
                <a:ea typeface="+mn-lt"/>
                <a:cs typeface="+mn-lt"/>
                <a:hlinkClick r:id="rId5"/>
              </a:rPr>
              <a:t>https://core.ac.uk/download/pdf/211327066.pdf</a:t>
            </a:r>
            <a:endParaRPr lang="en-US">
              <a:ea typeface="+mn-lt"/>
              <a:cs typeface="+mn-lt"/>
            </a:endParaRPr>
          </a:p>
          <a:p>
            <a:r>
              <a:rPr lang="en-US">
                <a:ea typeface="+mn-lt"/>
                <a:cs typeface="+mn-lt"/>
              </a:rPr>
              <a:t>Berge S. Rise of the Chatbots [Internet]. Duo.uio.no. 2018 [cited 6 January 2022]. Available from: </a:t>
            </a:r>
            <a:r>
              <a:rPr lang="en-US">
                <a:ea typeface="+mn-lt"/>
                <a:cs typeface="+mn-lt"/>
                <a:hlinkClick r:id="rId6"/>
              </a:rPr>
              <a:t>https://www.duo.uio.no/bitstream/handle/10852/63372/Rise-of-the-Chatbots.pdf?sequence=1&amp;isAllowed=y</a:t>
            </a:r>
          </a:p>
          <a:p>
            <a:r>
              <a:rPr lang="en-US" err="1">
                <a:ea typeface="+mn-lt"/>
                <a:cs typeface="+mn-lt"/>
              </a:rPr>
              <a:t>Brandtzaeg</a:t>
            </a:r>
            <a:r>
              <a:rPr lang="en-US">
                <a:ea typeface="+mn-lt"/>
                <a:cs typeface="+mn-lt"/>
              </a:rPr>
              <a:t> P, Folstad A. Why People Use Chatbots [Internet]. ResearchGate. 2017 [cited 6 January 2022]. Available from: </a:t>
            </a:r>
            <a:r>
              <a:rPr lang="en-US">
                <a:ea typeface="+mn-lt"/>
                <a:cs typeface="+mn-lt"/>
                <a:hlinkClick r:id="rId7"/>
              </a:rPr>
              <a:t>https://www.researchgate.net/publication/318776998_Why_People_Use_Chatbots</a:t>
            </a:r>
            <a:endParaRPr lang="en-US"/>
          </a:p>
          <a:p>
            <a:r>
              <a:rPr lang="en-US">
                <a:ea typeface="+mn-lt"/>
                <a:cs typeface="+mn-lt"/>
              </a:rPr>
              <a:t>How Chatbots Help Businesses to Improve CX | </a:t>
            </a:r>
            <a:r>
              <a:rPr lang="en-US" err="1">
                <a:ea typeface="+mn-lt"/>
                <a:cs typeface="+mn-lt"/>
              </a:rPr>
              <a:t>Emplifi</a:t>
            </a:r>
            <a:r>
              <a:rPr lang="en-US">
                <a:ea typeface="+mn-lt"/>
                <a:cs typeface="+mn-lt"/>
              </a:rPr>
              <a:t> | </a:t>
            </a:r>
            <a:r>
              <a:rPr lang="en-US" err="1">
                <a:ea typeface="+mn-lt"/>
                <a:cs typeface="+mn-lt"/>
              </a:rPr>
              <a:t>Emplifi</a:t>
            </a:r>
            <a:r>
              <a:rPr lang="en-US">
                <a:ea typeface="+mn-lt"/>
                <a:cs typeface="+mn-lt"/>
              </a:rPr>
              <a:t> [Internet]. Emplifi.io. 2021 [cited 6 January 2022]. Available from: </a:t>
            </a:r>
            <a:r>
              <a:rPr lang="en-US">
                <a:ea typeface="+mn-lt"/>
                <a:cs typeface="+mn-lt"/>
                <a:hlinkClick r:id="rId8"/>
              </a:rPr>
              <a:t>https://emplifi.io/resources/blog/how-chatbots-help-businesses-to-improve-cx</a:t>
            </a:r>
            <a:endParaRPr lang="en-US"/>
          </a:p>
          <a:p>
            <a:r>
              <a:rPr lang="en-US" err="1">
                <a:ea typeface="+mn-lt"/>
                <a:cs typeface="+mn-lt"/>
              </a:rPr>
              <a:t>Veglis</a:t>
            </a:r>
            <a:r>
              <a:rPr lang="en-US">
                <a:ea typeface="+mn-lt"/>
                <a:cs typeface="+mn-lt"/>
              </a:rPr>
              <a:t> A. Chatbots on the rise: A New Narrative in Journalism [Internet]. 2019 [cited 6 January 2022]. Available from: </a:t>
            </a:r>
            <a:r>
              <a:rPr lang="en-US">
                <a:ea typeface="+mn-lt"/>
                <a:cs typeface="+mn-lt"/>
                <a:hlinkClick r:id="rId9"/>
              </a:rPr>
              <a:t>https://www.researchgate.net/publication/330543088_Chatbots_on_the_Rise_A_New_Narrative_in_Journalism</a:t>
            </a:r>
            <a:endParaRPr lang="en-US"/>
          </a:p>
          <a:p>
            <a:r>
              <a:rPr lang="en-US">
                <a:ea typeface="+mn-lt"/>
                <a:cs typeface="+mn-lt"/>
              </a:rPr>
              <a:t>Jones S. The 10 Most Important Benefits Of Chatbots For Companies And Users [Internet]. AI Chatbot Platform. 2020 [cited 6 January 2022]. Available from: </a:t>
            </a:r>
            <a:r>
              <a:rPr lang="en-US">
                <a:ea typeface="+mn-lt"/>
                <a:cs typeface="+mn-lt"/>
                <a:hlinkClick r:id="rId10"/>
              </a:rPr>
              <a:t>https://onlim.com/en/benefits-of-chatbots-for-companies-and-users/</a:t>
            </a:r>
            <a:endParaRPr lang="en-US"/>
          </a:p>
          <a:p>
            <a:r>
              <a:rPr lang="en-US" err="1">
                <a:ea typeface="+mn-lt"/>
                <a:cs typeface="+mn-lt"/>
              </a:rPr>
              <a:t>Verstegan</a:t>
            </a:r>
            <a:r>
              <a:rPr lang="en-US">
                <a:ea typeface="+mn-lt"/>
                <a:cs typeface="+mn-lt"/>
              </a:rPr>
              <a:t> C. The Pros and Cons of Chatbots [Internet]. Chatdesk.com. 2017 [cited 6 January 2022]. Available from: </a:t>
            </a:r>
            <a:r>
              <a:rPr lang="en-US">
                <a:ea typeface="+mn-lt"/>
                <a:cs typeface="+mn-lt"/>
                <a:hlinkClick r:id="rId11"/>
              </a:rPr>
              <a:t>https://www.chatdesk.com/blog/pros-and-cons-of-chatbots</a:t>
            </a:r>
            <a:endParaRPr lang="en-US"/>
          </a:p>
          <a:p>
            <a:r>
              <a:rPr lang="en-US">
                <a:ea typeface="+mn-lt"/>
                <a:cs typeface="+mn-lt"/>
              </a:rPr>
              <a:t>What are the Advantages and Disadvantages of Chatbots in Business? - </a:t>
            </a:r>
            <a:r>
              <a:rPr lang="en-US" err="1">
                <a:ea typeface="+mn-lt"/>
                <a:cs typeface="+mn-lt"/>
              </a:rPr>
              <a:t>GeeksforGeeks</a:t>
            </a:r>
            <a:r>
              <a:rPr lang="en-US">
                <a:ea typeface="+mn-lt"/>
                <a:cs typeface="+mn-lt"/>
              </a:rPr>
              <a:t> [Internet]. </a:t>
            </a:r>
            <a:r>
              <a:rPr lang="en-US" err="1">
                <a:ea typeface="+mn-lt"/>
                <a:cs typeface="+mn-lt"/>
              </a:rPr>
              <a:t>GeeksforGeeks</a:t>
            </a:r>
            <a:r>
              <a:rPr lang="en-US">
                <a:ea typeface="+mn-lt"/>
                <a:cs typeface="+mn-lt"/>
              </a:rPr>
              <a:t>. 2020 [cited 6 January 2022]. Available from: </a:t>
            </a:r>
            <a:r>
              <a:rPr lang="en-US">
                <a:ea typeface="+mn-lt"/>
                <a:cs typeface="+mn-lt"/>
                <a:hlinkClick r:id="rId12"/>
              </a:rPr>
              <a:t>https://www.geeksforgeeks.org/what-are-the-advantages-and-disadvantages-of-chatbots-in-business/</a:t>
            </a:r>
            <a:endParaRPr lang="en-US"/>
          </a:p>
          <a:p>
            <a:endParaRPr lang="en-US"/>
          </a:p>
          <a:p>
            <a:endParaRPr lang="en-US"/>
          </a:p>
          <a:p>
            <a:endParaRPr lang="en-US"/>
          </a:p>
          <a:p>
            <a:endParaRPr lang="en-US"/>
          </a:p>
          <a:p>
            <a:endParaRPr lang="en-US"/>
          </a:p>
          <a:p>
            <a:endParaRPr lang="en-US"/>
          </a:p>
        </p:txBody>
      </p:sp>
    </p:spTree>
    <p:extLst>
      <p:ext uri="{BB962C8B-B14F-4D97-AF65-F5344CB8AC3E}">
        <p14:creationId xmlns:p14="http://schemas.microsoft.com/office/powerpoint/2010/main" val="14210756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4436E0F2-A64B-471E-93C0-8DFE08CC57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C1E3AB1-2A8C-4607-9FAE-D8BDB280FE1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26D66059-832F-40B6-A35F-F56C8F38A1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515E2ED-7EA9-448D-83FA-54C3DF9723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0595356-EABD-4767-AC9D-EA21FF115E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8CD9F06-9628-469C-B788-A894E3E0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550A431-0B61-421B-B4B7-24C0CFF0F9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useBgFill="1">
        <p:nvSpPr>
          <p:cNvPr id="21" name="Rectangle 20">
            <a:extLst>
              <a:ext uri="{FF2B5EF4-FFF2-40B4-BE49-F238E27FC236}">
                <a16:creationId xmlns:a16="http://schemas.microsoft.com/office/drawing/2014/main" id="{3FA49195-69EB-4E39-A68A-C232E2D03E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9A92F9DC-743D-47E7-A019-EE09540F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77388F-DA9C-479C-AA19-3762A734A41D}"/>
              </a:ext>
            </a:extLst>
          </p:cNvPr>
          <p:cNvSpPr>
            <a:spLocks noGrp="1"/>
          </p:cNvSpPr>
          <p:nvPr>
            <p:ph type="title"/>
          </p:nvPr>
        </p:nvSpPr>
        <p:spPr>
          <a:xfrm>
            <a:off x="2194560" y="1239078"/>
            <a:ext cx="7802880" cy="3231543"/>
          </a:xfrm>
        </p:spPr>
        <p:txBody>
          <a:bodyPr vert="horz" lIns="91440" tIns="45720" rIns="91440" bIns="45720" rtlCol="0" anchor="b">
            <a:normAutofit/>
          </a:bodyPr>
          <a:lstStyle/>
          <a:p>
            <a:pPr algn="ctr"/>
            <a:r>
              <a:rPr lang="en-US" sz="6600" b="1"/>
              <a:t>Any questions?</a:t>
            </a:r>
          </a:p>
        </p:txBody>
      </p:sp>
      <p:cxnSp>
        <p:nvCxnSpPr>
          <p:cNvPr id="25" name="Straight Connector 24">
            <a:extLst>
              <a:ext uri="{FF2B5EF4-FFF2-40B4-BE49-F238E27FC236}">
                <a16:creationId xmlns:a16="http://schemas.microsoft.com/office/drawing/2014/main" id="{13280B82-CD55-43FD-92C4-F05E2A8D136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7932" y="19556"/>
            <a:ext cx="8547253" cy="2322324"/>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B0A4F542-D561-4AFB-8321-EB900BAF0A0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7931" y="0"/>
            <a:ext cx="1461005" cy="461772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A4D9248B-0006-4BFE-8110-40C16E45C0A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935720" y="3957320"/>
            <a:ext cx="3272713" cy="290067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EE593BB5-7AFA-4C8F-AECA-CE733B1FD09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393326" y="0"/>
            <a:ext cx="1332509" cy="685799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F521483B-CE28-412B-9C71-9BE081E9DC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537960" y="0"/>
            <a:ext cx="5654039" cy="220625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EC9F4738-DD27-44BE-98C6-AB0B2296BD2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 y="5196840"/>
            <a:ext cx="5181599" cy="1641604"/>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43365035"/>
      </p:ext>
    </p:extLst>
  </p:cSld>
  <p:clrMapOvr>
    <a:masterClrMapping/>
  </p:clrMapOvr>
</p:sld>
</file>

<file path=ppt/theme/theme1.xml><?xml version="1.0" encoding="utf-8"?>
<a:theme xmlns:a="http://schemas.openxmlformats.org/drawingml/2006/main" name="AngleLinesVTI">
  <a:themeElements>
    <a:clrScheme name="Custom 34">
      <a:dk1>
        <a:sysClr val="windowText" lastClr="000000"/>
      </a:dk1>
      <a:lt1>
        <a:sysClr val="window" lastClr="FFFFFF"/>
      </a:lt1>
      <a:dk2>
        <a:srgbClr val="001E2E"/>
      </a:dk2>
      <a:lt2>
        <a:srgbClr val="F0ECEC"/>
      </a:lt2>
      <a:accent1>
        <a:srgbClr val="155767"/>
      </a:accent1>
      <a:accent2>
        <a:srgbClr val="BA9CA0"/>
      </a:accent2>
      <a:accent3>
        <a:srgbClr val="A57931"/>
      </a:accent3>
      <a:accent4>
        <a:srgbClr val="0E577C"/>
      </a:accent4>
      <a:accent5>
        <a:srgbClr val="CC846E"/>
      </a:accent5>
      <a:accent6>
        <a:srgbClr val="93767A"/>
      </a:accent6>
      <a:hlink>
        <a:srgbClr val="0563C1"/>
      </a:hlink>
      <a:folHlink>
        <a:srgbClr val="954F72"/>
      </a:folHlink>
    </a:clrScheme>
    <a:fontScheme name="Walbaum Light Univers Light">
      <a:majorFont>
        <a:latin typeface="Walbaum Display Light"/>
        <a:ea typeface=""/>
        <a:cs typeface=""/>
      </a:majorFont>
      <a:minorFont>
        <a:latin typeface="Univers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ngleLinesVTI" id="{BC1FC193-C72F-4761-9899-1105EDF6BAE8}" vid="{64612625-F022-44B7-B9FA-9D26DEDBDC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2106</Words>
  <Application>Microsoft Office PowerPoint</Application>
  <PresentationFormat>Widescreen</PresentationFormat>
  <Paragraphs>129</Paragraphs>
  <Slides>13</Slides>
  <Notes>9</Notes>
  <HiddenSlides>1</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Univers Condensed Light</vt:lpstr>
      <vt:lpstr>Walbaum Display Light</vt:lpstr>
      <vt:lpstr>AngleLinesVTI</vt:lpstr>
      <vt:lpstr>Research progress</vt:lpstr>
      <vt:lpstr>Primary &amp; Secondary Research Methods</vt:lpstr>
      <vt:lpstr>Data types</vt:lpstr>
      <vt:lpstr>Evaluation of sources</vt:lpstr>
      <vt:lpstr>Secondary research</vt:lpstr>
      <vt:lpstr>Secondary research</vt:lpstr>
      <vt:lpstr>Primary research</vt:lpstr>
      <vt:lpstr>Questioning strategies </vt:lpstr>
      <vt:lpstr>references</vt:lpstr>
      <vt:lpstr>References Used</vt:lpstr>
      <vt:lpstr>References Used</vt:lpstr>
      <vt:lpstr>References read</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sam groves</dc:creator>
  <cp:lastModifiedBy>sam</cp:lastModifiedBy>
  <cp:revision>221</cp:revision>
  <dcterms:created xsi:type="dcterms:W3CDTF">2021-11-04T10:35:18Z</dcterms:created>
  <dcterms:modified xsi:type="dcterms:W3CDTF">2022-01-20T10:33:48Z</dcterms:modified>
</cp:coreProperties>
</file>