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6" r:id="rId7"/>
    <p:sldId id="267" r:id="rId8"/>
    <p:sldId id="264" r:id="rId9"/>
    <p:sldId id="263" r:id="rId10"/>
    <p:sldId id="265" r:id="rId11"/>
    <p:sldId id="270" r:id="rId12"/>
    <p:sldId id="271" r:id="rId13"/>
    <p:sldId id="268"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94607" autoAdjust="0"/>
  </p:normalViewPr>
  <p:slideViewPr>
    <p:cSldViewPr snapToGrid="0">
      <p:cViewPr varScale="1">
        <p:scale>
          <a:sx n="80" d="100"/>
          <a:sy n="80" d="100"/>
        </p:scale>
        <p:origin x="2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2/25/2021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2/25/2021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2/25/2021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2/25/2021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2/25/2021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2/25/2021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2/25/2021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www.hee.nhs.uk/our-work/person-centred-care" TargetMode="External"/><Relationship Id="rId3" Type="http://schemas.openxmlformats.org/officeDocument/2006/relationships/hyperlink" Target="https://www.ageuk.org.uk/information-advice/money-legal/legal-issues/advance-decisions/" TargetMode="External"/><Relationship Id="rId7" Type="http://schemas.openxmlformats.org/officeDocument/2006/relationships/hyperlink" Target="https://www.legislation.gov.uk/ukpga/2014/23/contents" TargetMode="External"/><Relationship Id="rId2" Type="http://schemas.openxmlformats.org/officeDocument/2006/relationships/hyperlink" Target="https://www.ageuk.org.uk/our-impact/policy-research/loneliness-research-and-resources/loneliness-depression-and-anxiety-exploring-the-connection-to-mental-health/" TargetMode="External"/><Relationship Id="rId1" Type="http://schemas.openxmlformats.org/officeDocument/2006/relationships/slideLayout" Target="../slideLayouts/slideLayout6.xml"/><Relationship Id="rId6" Type="http://schemas.openxmlformats.org/officeDocument/2006/relationships/hyperlink" Target="https://www.hse.ie/eng/staff/resources/changeguide/resources/person-centred-principles-and-person-centred-practice-framework.pdf" TargetMode="External"/><Relationship Id="rId5" Type="http://schemas.openxmlformats.org/officeDocument/2006/relationships/hyperlink" Target="https://www.hse.gov.uk/toolbox/fire.htm" TargetMode="External"/><Relationship Id="rId4" Type="http://schemas.openxmlformats.org/officeDocument/2006/relationships/hyperlink" Target="https://www.drugs.com/uk/" TargetMode="External"/><Relationship Id="rId9" Type="http://schemas.openxmlformats.org/officeDocument/2006/relationships/hyperlink" Target="https://bnf.nice.org.uk/drug/paroxetine.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livelaw.in/drugs-medicines-equipment-used-course-treatment-hospital-not-subject-sales-tax-maha-sales-tax-tribunal-read-judgment/.%20%20%20%20FIGURE" TargetMode="External"/><Relationship Id="rId3" Type="http://schemas.openxmlformats.org/officeDocument/2006/relationships/hyperlink" Target="https://www.scie.org.uk/dementia/living-with-dementia/sensory-loss/hearing-loss.asp" TargetMode="External"/><Relationship Id="rId7" Type="http://schemas.openxmlformats.org/officeDocument/2006/relationships/hyperlink" Target="https://www.skillsforcare.org.uk/Learning-development/ongoing-learning-and-development/person-centred-approaches-health-and-care/Person-centred-approaches-in-health-and-care.aspx" TargetMode="External"/><Relationship Id="rId2" Type="http://schemas.openxmlformats.org/officeDocument/2006/relationships/hyperlink" Target="https://www.nice.org.uk/guidance/ng67.(Accessed:7" TargetMode="External"/><Relationship Id="rId1" Type="http://schemas.openxmlformats.org/officeDocument/2006/relationships/slideLayout" Target="../slideLayouts/slideLayout2.xml"/><Relationship Id="rId6" Type="http://schemas.openxmlformats.org/officeDocument/2006/relationships/hyperlink" Target="https://assessortrainingdirect.co.uk/assessor-training-health-social-care/" TargetMode="External"/><Relationship Id="rId5" Type="http://schemas.openxmlformats.org/officeDocument/2006/relationships/hyperlink" Target="https://www.nhs.uk/conditions/social-care-and-support-guide/care-services-equipment-and-care-homes/personal-alarms-security-systems-and-keysafes/" TargetMode="External"/><Relationship Id="rId4" Type="http://schemas.openxmlformats.org/officeDocument/2006/relationships/hyperlink" Target="https://www.scie.org.uk/advocacy/commissioning/inclusio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fanaticcook.com/2019/01/07/new-study-says-food-allergies-are-more-common-and-severe-than-thought-nearly-half-starting-in-adulthood/" TargetMode="External"/><Relationship Id="rId2" Type="http://schemas.openxmlformats.org/officeDocument/2006/relationships/hyperlink" Target="https://www.birminghammail.co.uk/homes-and-property/three-bedroom-detached-harborne-home-park-7861612" TargetMode="External"/><Relationship Id="rId1" Type="http://schemas.openxmlformats.org/officeDocument/2006/relationships/slideLayout" Target="../slideLayouts/slideLayout2.xml"/><Relationship Id="rId6" Type="http://schemas.openxmlformats.org/officeDocument/2006/relationships/hyperlink" Target="https://thearcofkingcounty.wordpress.com/2015/07/09/we-all-want-freedom/" TargetMode="External"/><Relationship Id="rId5" Type="http://schemas.openxmlformats.org/officeDocument/2006/relationships/hyperlink" Target="https://www.saga.co.uk/magazine/health-wellbeing/exercise-fitness/gardening-for-health" TargetMode="External"/><Relationship Id="rId4" Type="http://schemas.openxmlformats.org/officeDocument/2006/relationships/hyperlink" Target="https://www.independent.co.uk/life-style/food-and-drink/what-vegan-diet-food-person-lifestyle-health-benefits-beginners-guide-what-not-eat-a812218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0E989F-6F56-4628-BB8E-216B3D5B361D}"/>
              </a:ext>
            </a:extLst>
          </p:cNvPr>
          <p:cNvSpPr>
            <a:spLocks noGrp="1"/>
          </p:cNvSpPr>
          <p:nvPr>
            <p:ph type="subTitle" idx="1"/>
          </p:nvPr>
        </p:nvSpPr>
        <p:spPr>
          <a:xfrm>
            <a:off x="1828800" y="936978"/>
            <a:ext cx="8991600" cy="4380089"/>
          </a:xfrm>
        </p:spPr>
        <p:txBody>
          <a:bodyPr>
            <a:normAutofit/>
          </a:bodyPr>
          <a:lstStyle/>
          <a:p>
            <a:r>
              <a:rPr lang="en-GB" dirty="0"/>
              <a:t>                                       </a:t>
            </a:r>
            <a:r>
              <a:rPr lang="en-GB" dirty="0">
                <a:latin typeface="Arial" panose="020B0604020202020204" pitchFamily="34" charset="0"/>
                <a:cs typeface="Arial" panose="020B0604020202020204" pitchFamily="34" charset="0"/>
              </a:rPr>
              <a:t>BSc Health and Social Care</a:t>
            </a:r>
          </a:p>
          <a:p>
            <a:endParaRPr lang="en-GB" dirty="0"/>
          </a:p>
          <a:p>
            <a:r>
              <a:rPr lang="en-GB" sz="1800" dirty="0">
                <a:latin typeface="Arial" panose="020B0604020202020204" pitchFamily="34" charset="0"/>
                <a:cs typeface="Arial" panose="020B0604020202020204" pitchFamily="34" charset="0"/>
              </a:rPr>
              <a:t>                                      Living with Care: The Older Person</a:t>
            </a:r>
          </a:p>
          <a:p>
            <a:r>
              <a:rPr lang="en-GB" dirty="0"/>
              <a:t>                                    </a:t>
            </a:r>
            <a:r>
              <a:rPr lang="en-GB" sz="1800" dirty="0">
                <a:latin typeface="Arial" panose="020B0604020202020204" pitchFamily="34" charset="0"/>
                <a:cs typeface="Arial" panose="020B0604020202020204" pitchFamily="34" charset="0"/>
              </a:rPr>
              <a:t>Module Code:BMHP6009_BIRM</a:t>
            </a:r>
          </a:p>
          <a:p>
            <a:r>
              <a:rPr lang="en-GB" dirty="0"/>
              <a:t>                                       </a:t>
            </a:r>
            <a:r>
              <a:rPr lang="en-GB" sz="1800" dirty="0">
                <a:latin typeface="Arial" panose="020B0604020202020204" pitchFamily="34" charset="0"/>
                <a:cs typeface="Arial" panose="020B0604020202020204" pitchFamily="34" charset="0"/>
              </a:rPr>
              <a:t>Lecturer Name: Joanne Davies</a:t>
            </a:r>
          </a:p>
          <a:p>
            <a:r>
              <a:rPr lang="en-GB" dirty="0"/>
              <a:t>                                        </a:t>
            </a:r>
            <a:r>
              <a:rPr lang="en-GB" sz="1800" dirty="0">
                <a:latin typeface="Arial" panose="020B0604020202020204" pitchFamily="34" charset="0"/>
                <a:cs typeface="Arial" panose="020B0604020202020204" pitchFamily="34" charset="0"/>
              </a:rPr>
              <a:t>Student Name: Tabita Lincan</a:t>
            </a:r>
          </a:p>
          <a:p>
            <a:r>
              <a:rPr lang="en-GB" dirty="0"/>
              <a:t>                                        </a:t>
            </a:r>
            <a:r>
              <a:rPr lang="en-GB" sz="1800" dirty="0">
                <a:latin typeface="Arial" panose="020B0604020202020204" pitchFamily="34" charset="0"/>
                <a:cs typeface="Arial" panose="020B0604020202020204" pitchFamily="34" charset="0"/>
              </a:rPr>
              <a:t>Student ID:1713949</a:t>
            </a:r>
          </a:p>
          <a:p>
            <a:r>
              <a:rPr lang="en-GB" sz="1800" dirty="0">
                <a:latin typeface="Arial" panose="020B0604020202020204" pitchFamily="34" charset="0"/>
                <a:cs typeface="Arial" panose="020B0604020202020204" pitchFamily="34" charset="0"/>
              </a:rPr>
              <a:t>                                 Assignment Title: Care Plan Presentation</a:t>
            </a:r>
          </a:p>
          <a:p>
            <a:r>
              <a:rPr lang="en-GB" sz="18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60769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7" name="Picture 136">
            <a:extLst>
              <a:ext uri="{FF2B5EF4-FFF2-40B4-BE49-F238E27FC236}">
                <a16:creationId xmlns:a16="http://schemas.microsoft.com/office/drawing/2014/main" id="{B7626C8E-FB50-4909-8D9D-09E34A8DBF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36F93A80-64CE-4844-BCBB-14D4D5676E93}"/>
              </a:ext>
            </a:extLst>
          </p:cNvPr>
          <p:cNvSpPr>
            <a:spLocks noGrp="1"/>
          </p:cNvSpPr>
          <p:nvPr>
            <p:ph type="title"/>
          </p:nvPr>
        </p:nvSpPr>
        <p:spPr>
          <a:xfrm>
            <a:off x="2895600" y="764373"/>
            <a:ext cx="8610600" cy="1293028"/>
          </a:xfrm>
        </p:spPr>
        <p:txBody>
          <a:bodyPr vert="horz" lIns="91440" tIns="45720" rIns="91440" bIns="45720" rtlCol="0" anchor="ctr">
            <a:normAutofit/>
          </a:bodyPr>
          <a:lstStyle/>
          <a:p>
            <a:pPr algn="r"/>
            <a:r>
              <a:rPr lang="en-US" sz="3600" dirty="0">
                <a:latin typeface="Arial" panose="020B0604020202020204" pitchFamily="34" charset="0"/>
                <a:cs typeface="Arial" panose="020B0604020202020204" pitchFamily="34" charset="0"/>
              </a:rPr>
              <a:t>Person centred  planning</a:t>
            </a:r>
          </a:p>
        </p:txBody>
      </p:sp>
      <p:sp>
        <p:nvSpPr>
          <p:cNvPr id="4" name="Text Placeholder 3">
            <a:extLst>
              <a:ext uri="{FF2B5EF4-FFF2-40B4-BE49-F238E27FC236}">
                <a16:creationId xmlns:a16="http://schemas.microsoft.com/office/drawing/2014/main" id="{3E31BC94-AC68-4647-8EA7-DD28CD3959F0}"/>
              </a:ext>
            </a:extLst>
          </p:cNvPr>
          <p:cNvSpPr>
            <a:spLocks noGrp="1"/>
          </p:cNvSpPr>
          <p:nvPr>
            <p:ph type="body" sz="half" idx="2"/>
          </p:nvPr>
        </p:nvSpPr>
        <p:spPr>
          <a:xfrm>
            <a:off x="677333" y="2194560"/>
            <a:ext cx="5816600" cy="4465884"/>
          </a:xfrm>
        </p:spPr>
        <p:txBody>
          <a:bodyPr vert="horz" lIns="91440" tIns="45720" rIns="91440" bIns="45720" rtlCol="0">
            <a:normAutofit fontScale="92500" lnSpcReduction="20000"/>
          </a:bodyPr>
          <a:lstStyle/>
          <a:p>
            <a:pPr indent="-2286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Commonly used in health and social care sector</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It is a process of active listening and continuous learning, that is     placing the individual at the heart of their care  </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It refers to a group of approaches with the aim of enabling individuals to plan their care in present time and future.</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It is designed to  respect and fulfill  the needs of the individual </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Find out what they really want</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What are their goals</a:t>
            </a:r>
          </a:p>
          <a:p>
            <a:pPr indent="-228600">
              <a:buFont typeface="Arial" panose="020B0604020202020204" pitchFamily="34" charset="0"/>
              <a:buChar char="•"/>
            </a:pPr>
            <a:endParaRPr lang="en-US" dirty="0"/>
          </a:p>
          <a:p>
            <a:r>
              <a:rPr lang="en-US" sz="1300" dirty="0">
                <a:latin typeface="Arial" panose="020B0604020202020204" pitchFamily="34" charset="0"/>
                <a:cs typeface="Arial" panose="020B0604020202020204" pitchFamily="34" charset="0"/>
              </a:rPr>
              <a:t>                                                            (Health and Safety Executive,2016)</a:t>
            </a:r>
          </a:p>
        </p:txBody>
      </p:sp>
      <p:pic>
        <p:nvPicPr>
          <p:cNvPr id="1028" name="Picture 4" descr="See the source image">
            <a:extLst>
              <a:ext uri="{FF2B5EF4-FFF2-40B4-BE49-F238E27FC236}">
                <a16:creationId xmlns:a16="http://schemas.microsoft.com/office/drawing/2014/main" id="{17761FA6-1559-4C35-8B77-92382A6D9CD0}"/>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8975" r="8975"/>
          <a:stretch>
            <a:fillRect/>
          </a:stretch>
        </p:blipFill>
        <p:spPr bwMode="auto">
          <a:xfrm>
            <a:off x="7267745" y="2501159"/>
            <a:ext cx="3955709" cy="34109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A70C827-DD08-488B-B2EF-178148001CE9}"/>
              </a:ext>
            </a:extLst>
          </p:cNvPr>
          <p:cNvSpPr txBox="1"/>
          <p:nvPr/>
        </p:nvSpPr>
        <p:spPr>
          <a:xfrm>
            <a:off x="10388600" y="6093627"/>
            <a:ext cx="11176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1</a:t>
            </a:r>
          </a:p>
        </p:txBody>
      </p:sp>
    </p:spTree>
    <p:extLst>
      <p:ext uri="{BB962C8B-B14F-4D97-AF65-F5344CB8AC3E}">
        <p14:creationId xmlns:p14="http://schemas.microsoft.com/office/powerpoint/2010/main" val="325932030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7" name="Rectangle 16">
            <a:extLst>
              <a:ext uri="{FF2B5EF4-FFF2-40B4-BE49-F238E27FC236}">
                <a16:creationId xmlns:a16="http://schemas.microsoft.com/office/drawing/2014/main" id="{8544528D-3F22-4B21-8F86-F8EB0B38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576968D6-159C-41CA-A306-8686E97069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8736E3D0-F141-4AF9-A2F6-F3A44DE5E42D}"/>
              </a:ext>
            </a:extLst>
          </p:cNvPr>
          <p:cNvSpPr>
            <a:spLocks noGrp="1"/>
          </p:cNvSpPr>
          <p:nvPr>
            <p:ph type="title"/>
          </p:nvPr>
        </p:nvSpPr>
        <p:spPr>
          <a:xfrm>
            <a:off x="1769532" y="357443"/>
            <a:ext cx="3977639" cy="1600200"/>
          </a:xfrm>
        </p:spPr>
        <p:txBody>
          <a:bodyPr vert="horz" lIns="91440" tIns="45720" rIns="91440" bIns="45720" rtlCol="0" anchor="b">
            <a:normAutofit/>
          </a:bodyPr>
          <a:lstStyle/>
          <a:p>
            <a:r>
              <a:rPr lang="en-US" sz="2400" dirty="0">
                <a:latin typeface="Arial" panose="020B0604020202020204" pitchFamily="34" charset="0"/>
                <a:cs typeface="Arial" panose="020B0604020202020204" pitchFamily="34" charset="0"/>
              </a:rPr>
              <a:t>Person centred approaches</a:t>
            </a:r>
          </a:p>
        </p:txBody>
      </p:sp>
      <p:sp>
        <p:nvSpPr>
          <p:cNvPr id="4" name="Text Placeholder 3">
            <a:extLst>
              <a:ext uri="{FF2B5EF4-FFF2-40B4-BE49-F238E27FC236}">
                <a16:creationId xmlns:a16="http://schemas.microsoft.com/office/drawing/2014/main" id="{51722B75-585B-458E-BC5B-BDB947F9151E}"/>
              </a:ext>
            </a:extLst>
          </p:cNvPr>
          <p:cNvSpPr>
            <a:spLocks noGrp="1"/>
          </p:cNvSpPr>
          <p:nvPr>
            <p:ph type="body" sz="half" idx="2"/>
          </p:nvPr>
        </p:nvSpPr>
        <p:spPr>
          <a:xfrm>
            <a:off x="685800" y="2364573"/>
            <a:ext cx="3977639" cy="3854112"/>
          </a:xfrm>
        </p:spPr>
        <p:txBody>
          <a:bodyPr vert="horz" lIns="91440" tIns="45720" rIns="91440" bIns="45720" rtlCol="0">
            <a:normAutofit/>
          </a:bodyPr>
          <a:lstStyle/>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 variety of approaches with same  values and principles that will help to familiarise with an individual and work together towards a better present and future</a:t>
            </a:r>
          </a:p>
          <a:p>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rgbClr val="222222"/>
                </a:solidFill>
                <a:latin typeface="Arial" panose="020B0604020202020204" pitchFamily="34" charset="0"/>
                <a:cs typeface="Arial" panose="020B0604020202020204" pitchFamily="34" charset="0"/>
              </a:rPr>
              <a:t>“</a:t>
            </a:r>
            <a:r>
              <a:rPr lang="en-GB" sz="1400" b="0" i="0" dirty="0">
                <a:solidFill>
                  <a:srgbClr val="222222"/>
                </a:solidFill>
                <a:effectLst/>
                <a:latin typeface="Arial" panose="020B0604020202020204" pitchFamily="34" charset="0"/>
                <a:cs typeface="Arial" panose="020B0604020202020204" pitchFamily="34" charset="0"/>
              </a:rPr>
              <a:t>a core skills education and training framework that articulates what it means to be person-centred and how to develop and support the workforce to work in this way” </a:t>
            </a:r>
          </a:p>
          <a:p>
            <a:r>
              <a:rPr lang="en-GB" sz="1400" b="0" i="0" dirty="0">
                <a:solidFill>
                  <a:srgbClr val="222222"/>
                </a:solidFill>
                <a:effectLst/>
                <a:latin typeface="Arial" panose="020B0604020202020204" pitchFamily="34" charset="0"/>
                <a:cs typeface="Arial" panose="020B0604020202020204" pitchFamily="34" charset="0"/>
              </a:rPr>
              <a:t>              </a:t>
            </a:r>
          </a:p>
          <a:p>
            <a:r>
              <a:rPr lang="en-GB" sz="1200" dirty="0">
                <a:solidFill>
                  <a:srgbClr val="222222"/>
                </a:solidFill>
                <a:latin typeface="Arial" panose="020B0604020202020204" pitchFamily="34" charset="0"/>
                <a:cs typeface="Arial" panose="020B0604020202020204" pitchFamily="34" charset="0"/>
              </a:rPr>
              <a:t>            </a:t>
            </a:r>
            <a:r>
              <a:rPr lang="en-GB" sz="1200" b="0" i="0" dirty="0">
                <a:solidFill>
                  <a:srgbClr val="222222"/>
                </a:solidFill>
                <a:effectLst/>
                <a:latin typeface="Arial" panose="020B0604020202020204" pitchFamily="34" charset="0"/>
                <a:cs typeface="Arial" panose="020B0604020202020204" pitchFamily="34" charset="0"/>
              </a:rPr>
              <a:t>(NHS Health Education England, 2017)</a:t>
            </a:r>
            <a:endParaRPr lang="en-US" sz="1200" dirty="0">
              <a:latin typeface="Arial" panose="020B0604020202020204" pitchFamily="34" charset="0"/>
              <a:cs typeface="Arial" panose="020B0604020202020204" pitchFamily="34" charset="0"/>
            </a:endParaRPr>
          </a:p>
        </p:txBody>
      </p:sp>
      <p:pic>
        <p:nvPicPr>
          <p:cNvPr id="10" name="Content Placeholder 9">
            <a:extLst>
              <a:ext uri="{FF2B5EF4-FFF2-40B4-BE49-F238E27FC236}">
                <a16:creationId xmlns:a16="http://schemas.microsoft.com/office/drawing/2014/main" id="{F2B07F6B-18D9-450B-A95D-86572C4679D3}"/>
              </a:ext>
            </a:extLst>
          </p:cNvPr>
          <p:cNvPicPr>
            <a:picLocks noGrp="1" noChangeAspect="1"/>
          </p:cNvPicPr>
          <p:nvPr>
            <p:ph idx="1"/>
          </p:nvPr>
        </p:nvPicPr>
        <p:blipFill rotWithShape="1">
          <a:blip r:embed="rId3"/>
          <a:srcRect l="4889" r="4675" b="-1"/>
          <a:stretch/>
        </p:blipFill>
        <p:spPr>
          <a:xfrm>
            <a:off x="4972699" y="746127"/>
            <a:ext cx="6533501" cy="5472558"/>
          </a:xfrm>
          <a:prstGeom prst="rect">
            <a:avLst/>
          </a:prstGeom>
        </p:spPr>
      </p:pic>
      <p:sp>
        <p:nvSpPr>
          <p:cNvPr id="11" name="TextBox 10">
            <a:extLst>
              <a:ext uri="{FF2B5EF4-FFF2-40B4-BE49-F238E27FC236}">
                <a16:creationId xmlns:a16="http://schemas.microsoft.com/office/drawing/2014/main" id="{8759EE97-2FE2-4056-BDCA-7A49DD70C576}"/>
              </a:ext>
            </a:extLst>
          </p:cNvPr>
          <p:cNvSpPr txBox="1"/>
          <p:nvPr/>
        </p:nvSpPr>
        <p:spPr>
          <a:xfrm>
            <a:off x="10051105" y="5910908"/>
            <a:ext cx="15621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2</a:t>
            </a:r>
          </a:p>
        </p:txBody>
      </p:sp>
    </p:spTree>
    <p:extLst>
      <p:ext uri="{BB962C8B-B14F-4D97-AF65-F5344CB8AC3E}">
        <p14:creationId xmlns:p14="http://schemas.microsoft.com/office/powerpoint/2010/main" val="35105106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30247-C182-4F33-8868-E0E865A2943C}"/>
              </a:ext>
            </a:extLst>
          </p:cNvPr>
          <p:cNvSpPr>
            <a:spLocks noGrp="1"/>
          </p:cNvSpPr>
          <p:nvPr>
            <p:ph type="title"/>
          </p:nvPr>
        </p:nvSpPr>
        <p:spPr>
          <a:xfrm>
            <a:off x="2252134" y="897465"/>
            <a:ext cx="4667955" cy="1439334"/>
          </a:xfrm>
        </p:spPr>
        <p:txBody>
          <a:bodyPr>
            <a:normAutofit/>
          </a:bodyPr>
          <a:lstStyle/>
          <a:p>
            <a:r>
              <a:rPr lang="en-GB" sz="3600" dirty="0">
                <a:latin typeface="Arial" panose="020B0604020202020204" pitchFamily="34" charset="0"/>
                <a:cs typeface="Arial" panose="020B0604020202020204" pitchFamily="34" charset="0"/>
              </a:rPr>
              <a:t>Care Plan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p>
        </p:txBody>
      </p:sp>
      <p:sp>
        <p:nvSpPr>
          <p:cNvPr id="3" name="Text Placeholder 2">
            <a:extLst>
              <a:ext uri="{FF2B5EF4-FFF2-40B4-BE49-F238E27FC236}">
                <a16:creationId xmlns:a16="http://schemas.microsoft.com/office/drawing/2014/main" id="{EFA40200-5A9F-47A7-B3AB-EFA7F541417F}"/>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Personal details</a:t>
            </a:r>
          </a:p>
        </p:txBody>
      </p:sp>
      <p:sp>
        <p:nvSpPr>
          <p:cNvPr id="4" name="Text Placeholder 3">
            <a:extLst>
              <a:ext uri="{FF2B5EF4-FFF2-40B4-BE49-F238E27FC236}">
                <a16:creationId xmlns:a16="http://schemas.microsoft.com/office/drawing/2014/main" id="{55DA5DF6-3B16-484A-AF63-F56D34E3C2A9}"/>
              </a:ext>
            </a:extLst>
          </p:cNvPr>
          <p:cNvSpPr>
            <a:spLocks noGrp="1"/>
          </p:cNvSpPr>
          <p:nvPr>
            <p:ph type="body" sz="half" idx="15"/>
          </p:nvPr>
        </p:nvSpPr>
        <p:spPr/>
        <p:txBody>
          <a:bodyPr>
            <a:normAutofit lnSpcReduction="10000"/>
          </a:bodyPr>
          <a:lstStyle/>
          <a:p>
            <a:r>
              <a:rPr lang="en-GB" dirty="0">
                <a:latin typeface="Arial" panose="020B0604020202020204" pitchFamily="34" charset="0"/>
                <a:cs typeface="Arial" panose="020B0604020202020204" pitchFamily="34" charset="0"/>
              </a:rPr>
              <a:t>Name: Elliot Smith</a:t>
            </a:r>
          </a:p>
          <a:p>
            <a:r>
              <a:rPr lang="en-GB" dirty="0">
                <a:latin typeface="Arial" panose="020B0604020202020204" pitchFamily="34" charset="0"/>
                <a:cs typeface="Arial" panose="020B0604020202020204" pitchFamily="34" charset="0"/>
              </a:rPr>
              <a:t>Date of Birth:5 May 1940</a:t>
            </a:r>
          </a:p>
          <a:p>
            <a:r>
              <a:rPr lang="en-GB" dirty="0">
                <a:latin typeface="Arial" panose="020B0604020202020204" pitchFamily="34" charset="0"/>
                <a:cs typeface="Arial" panose="020B0604020202020204" pitchFamily="34" charset="0"/>
              </a:rPr>
              <a:t>Preferred name: Elliot</a:t>
            </a:r>
          </a:p>
          <a:p>
            <a:r>
              <a:rPr lang="en-GB" dirty="0">
                <a:latin typeface="Arial" panose="020B0604020202020204" pitchFamily="34" charset="0"/>
                <a:cs typeface="Arial" panose="020B0604020202020204" pitchFamily="34" charset="0"/>
              </a:rPr>
              <a:t>Religion: Christian</a:t>
            </a:r>
          </a:p>
          <a:p>
            <a:r>
              <a:rPr lang="en-GB" dirty="0">
                <a:latin typeface="Arial" panose="020B0604020202020204" pitchFamily="34" charset="0"/>
                <a:cs typeface="Arial" panose="020B0604020202020204" pitchFamily="34" charset="0"/>
              </a:rPr>
              <a:t>Ethnicity: White British</a:t>
            </a:r>
          </a:p>
          <a:p>
            <a:r>
              <a:rPr lang="en-GB" dirty="0">
                <a:latin typeface="Arial" panose="020B0604020202020204" pitchFamily="34" charset="0"/>
                <a:cs typeface="Arial" panose="020B0604020202020204" pitchFamily="34" charset="0"/>
              </a:rPr>
              <a:t>Relationship: widower</a:t>
            </a:r>
          </a:p>
          <a:p>
            <a:r>
              <a:rPr lang="en-GB" dirty="0">
                <a:latin typeface="Arial" panose="020B0604020202020204" pitchFamily="34" charset="0"/>
                <a:cs typeface="Arial" panose="020B0604020202020204" pitchFamily="34" charset="0"/>
              </a:rPr>
              <a:t>Weight:65kg</a:t>
            </a:r>
          </a:p>
          <a:p>
            <a:r>
              <a:rPr lang="en-GB" dirty="0">
                <a:latin typeface="Arial" panose="020B0604020202020204" pitchFamily="34" charset="0"/>
                <a:cs typeface="Arial" panose="020B0604020202020204" pitchFamily="34" charset="0"/>
              </a:rPr>
              <a:t>Hight:170cm</a:t>
            </a:r>
          </a:p>
          <a:p>
            <a:r>
              <a:rPr lang="en-GB" dirty="0">
                <a:latin typeface="Arial" panose="020B0604020202020204" pitchFamily="34" charset="0"/>
                <a:cs typeface="Arial" panose="020B0604020202020204" pitchFamily="34" charset="0"/>
              </a:rPr>
              <a:t>Home Adress:123 Edith Road</a:t>
            </a:r>
          </a:p>
          <a:p>
            <a:r>
              <a:rPr lang="en-GB" dirty="0">
                <a:latin typeface="Arial" panose="020B0604020202020204" pitchFamily="34" charset="0"/>
                <a:cs typeface="Arial" panose="020B0604020202020204" pitchFamily="34" charset="0"/>
              </a:rPr>
              <a:t>Smethwick </a:t>
            </a:r>
          </a:p>
          <a:p>
            <a:r>
              <a:rPr lang="en-GB" dirty="0">
                <a:latin typeface="Arial" panose="020B0604020202020204" pitchFamily="34" charset="0"/>
                <a:cs typeface="Arial" panose="020B0604020202020204" pitchFamily="34" charset="0"/>
              </a:rPr>
              <a:t>B66 4QZ</a:t>
            </a:r>
          </a:p>
        </p:txBody>
      </p:sp>
      <p:sp>
        <p:nvSpPr>
          <p:cNvPr id="5" name="Text Placeholder 4">
            <a:extLst>
              <a:ext uri="{FF2B5EF4-FFF2-40B4-BE49-F238E27FC236}">
                <a16:creationId xmlns:a16="http://schemas.microsoft.com/office/drawing/2014/main" id="{D0C253E0-CF85-4FD3-9B85-54DC6AEDCF6A}"/>
              </a:ext>
            </a:extLst>
          </p:cNvPr>
          <p:cNvSpPr>
            <a:spLocks noGrp="1"/>
          </p:cNvSpPr>
          <p:nvPr>
            <p:ph type="body" sz="quarter" idx="3"/>
          </p:nvPr>
        </p:nvSpPr>
        <p:spPr/>
        <p:txBody>
          <a:bodyPr/>
          <a:lstStyle/>
          <a:p>
            <a:r>
              <a:rPr lang="en-GB" sz="2000" dirty="0">
                <a:latin typeface="Arial" panose="020B0604020202020204" pitchFamily="34" charset="0"/>
                <a:cs typeface="Arial" panose="020B0604020202020204" pitchFamily="34" charset="0"/>
              </a:rPr>
              <a:t>General Practitioner (GP)</a:t>
            </a:r>
          </a:p>
        </p:txBody>
      </p:sp>
      <p:sp>
        <p:nvSpPr>
          <p:cNvPr id="6" name="Text Placeholder 5">
            <a:extLst>
              <a:ext uri="{FF2B5EF4-FFF2-40B4-BE49-F238E27FC236}">
                <a16:creationId xmlns:a16="http://schemas.microsoft.com/office/drawing/2014/main" id="{EE360364-92BB-4CCB-841D-64A40170CB35}"/>
              </a:ext>
            </a:extLst>
          </p:cNvPr>
          <p:cNvSpPr>
            <a:spLocks noGrp="1"/>
          </p:cNvSpPr>
          <p:nvPr>
            <p:ph type="body" sz="half" idx="16"/>
          </p:nvPr>
        </p:nvSpPr>
        <p:spPr/>
        <p:txBody>
          <a:bodyPr/>
          <a:lstStyle/>
          <a:p>
            <a:r>
              <a:rPr lang="en-GB" dirty="0">
                <a:latin typeface="Arial" panose="020B0604020202020204" pitchFamily="34" charset="0"/>
                <a:cs typeface="Arial" panose="020B0604020202020204" pitchFamily="34" charset="0"/>
              </a:rPr>
              <a:t>Summerfield Medical Centre</a:t>
            </a:r>
          </a:p>
          <a:p>
            <a:r>
              <a:rPr lang="en-GB" dirty="0">
                <a:latin typeface="Arial" panose="020B0604020202020204" pitchFamily="34" charset="0"/>
                <a:cs typeface="Arial" panose="020B0604020202020204" pitchFamily="34" charset="0"/>
              </a:rPr>
              <a:t>Raglan Road </a:t>
            </a:r>
          </a:p>
          <a:p>
            <a:r>
              <a:rPr lang="en-GB" dirty="0">
                <a:latin typeface="Arial" panose="020B0604020202020204" pitchFamily="34" charset="0"/>
                <a:cs typeface="Arial" panose="020B0604020202020204" pitchFamily="34" charset="0"/>
              </a:rPr>
              <a:t>Smethwick</a:t>
            </a:r>
          </a:p>
          <a:p>
            <a:r>
              <a:rPr lang="en-GB" dirty="0">
                <a:latin typeface="Arial" panose="020B0604020202020204" pitchFamily="34" charset="0"/>
                <a:cs typeface="Arial" panose="020B0604020202020204" pitchFamily="34" charset="0"/>
              </a:rPr>
              <a:t>B66 3NR</a:t>
            </a:r>
          </a:p>
          <a:p>
            <a:r>
              <a:rPr lang="en-GB" dirty="0">
                <a:latin typeface="Arial" panose="020B0604020202020204" pitchFamily="34" charset="0"/>
                <a:cs typeface="Arial" panose="020B0604020202020204" pitchFamily="34" charset="0"/>
              </a:rPr>
              <a:t>Contact Number:01215578943</a:t>
            </a:r>
          </a:p>
        </p:txBody>
      </p:sp>
      <p:sp>
        <p:nvSpPr>
          <p:cNvPr id="7" name="Text Placeholder 6">
            <a:extLst>
              <a:ext uri="{FF2B5EF4-FFF2-40B4-BE49-F238E27FC236}">
                <a16:creationId xmlns:a16="http://schemas.microsoft.com/office/drawing/2014/main" id="{1080FBBF-4D49-4E7E-BCC7-C266C2106C04}"/>
              </a:ext>
            </a:extLst>
          </p:cNvPr>
          <p:cNvSpPr>
            <a:spLocks noGrp="1"/>
          </p:cNvSpPr>
          <p:nvPr>
            <p:ph type="body" sz="quarter" idx="13"/>
          </p:nvPr>
        </p:nvSpPr>
        <p:spPr/>
        <p:txBody>
          <a:bodyPr/>
          <a:lstStyle/>
          <a:p>
            <a:r>
              <a:rPr lang="en-GB" sz="2000" dirty="0">
                <a:latin typeface="Arial" panose="020B0604020202020204" pitchFamily="34" charset="0"/>
                <a:cs typeface="Arial" panose="020B0604020202020204" pitchFamily="34" charset="0"/>
              </a:rPr>
              <a:t>Next of kin</a:t>
            </a:r>
          </a:p>
        </p:txBody>
      </p:sp>
      <p:sp>
        <p:nvSpPr>
          <p:cNvPr id="8" name="Text Placeholder 7">
            <a:extLst>
              <a:ext uri="{FF2B5EF4-FFF2-40B4-BE49-F238E27FC236}">
                <a16:creationId xmlns:a16="http://schemas.microsoft.com/office/drawing/2014/main" id="{B4968553-B51C-47E1-93F1-326D65266FD7}"/>
              </a:ext>
            </a:extLst>
          </p:cNvPr>
          <p:cNvSpPr>
            <a:spLocks noGrp="1"/>
          </p:cNvSpPr>
          <p:nvPr>
            <p:ph type="body" sz="half" idx="17"/>
          </p:nvPr>
        </p:nvSpPr>
        <p:spPr/>
        <p:txBody>
          <a:bodyPr/>
          <a:lstStyle/>
          <a:p>
            <a:r>
              <a:rPr lang="en-GB" dirty="0">
                <a:latin typeface="Arial" panose="020B0604020202020204" pitchFamily="34" charset="0"/>
                <a:cs typeface="Arial" panose="020B0604020202020204" pitchFamily="34" charset="0"/>
              </a:rPr>
              <a:t>Adam Smith-son</a:t>
            </a:r>
          </a:p>
          <a:p>
            <a:r>
              <a:rPr lang="en-GB" dirty="0">
                <a:latin typeface="Arial" panose="020B0604020202020204" pitchFamily="34" charset="0"/>
                <a:cs typeface="Arial" panose="020B0604020202020204" pitchFamily="34" charset="0"/>
              </a:rPr>
              <a:t>Home Adress:123 Edith Road</a:t>
            </a:r>
          </a:p>
          <a:p>
            <a:r>
              <a:rPr lang="en-GB" dirty="0">
                <a:latin typeface="Arial" panose="020B0604020202020204" pitchFamily="34" charset="0"/>
                <a:cs typeface="Arial" panose="020B0604020202020204" pitchFamily="34" charset="0"/>
              </a:rPr>
              <a:t>Smethwick</a:t>
            </a:r>
          </a:p>
          <a:p>
            <a:r>
              <a:rPr lang="en-GB" dirty="0">
                <a:latin typeface="Arial" panose="020B0604020202020204" pitchFamily="34" charset="0"/>
                <a:cs typeface="Arial" panose="020B0604020202020204" pitchFamily="34" charset="0"/>
              </a:rPr>
              <a:t>B66 4QZ</a:t>
            </a:r>
          </a:p>
          <a:p>
            <a:r>
              <a:rPr lang="en-GB" dirty="0">
                <a:latin typeface="Arial" panose="020B0604020202020204" pitchFamily="34" charset="0"/>
                <a:cs typeface="Arial" panose="020B0604020202020204" pitchFamily="34" charset="0"/>
              </a:rPr>
              <a:t>Contact number:01215566887</a:t>
            </a:r>
          </a:p>
          <a:p>
            <a:r>
              <a:rPr lang="en-GB" dirty="0">
                <a:latin typeface="Arial" panose="020B0604020202020204" pitchFamily="34" charset="0"/>
                <a:cs typeface="Arial" panose="020B0604020202020204" pitchFamily="34" charset="0"/>
              </a:rPr>
              <a:t>Mobile:07567131245</a:t>
            </a:r>
          </a:p>
        </p:txBody>
      </p:sp>
    </p:spTree>
    <p:extLst>
      <p:ext uri="{BB962C8B-B14F-4D97-AF65-F5344CB8AC3E}">
        <p14:creationId xmlns:p14="http://schemas.microsoft.com/office/powerpoint/2010/main" val="261270321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C63E-D193-449D-BF05-84E54A683EDF}"/>
              </a:ext>
            </a:extLst>
          </p:cNvPr>
          <p:cNvSpPr>
            <a:spLocks noGrp="1"/>
          </p:cNvSpPr>
          <p:nvPr>
            <p:ph type="title"/>
          </p:nvPr>
        </p:nvSpPr>
        <p:spPr>
          <a:xfrm>
            <a:off x="2895600" y="762000"/>
            <a:ext cx="7490178" cy="1055512"/>
          </a:xfrm>
        </p:spPr>
        <p:txBody>
          <a:bodyPr>
            <a:normAutofit/>
          </a:bodyPr>
          <a:lstStyle/>
          <a:p>
            <a:r>
              <a:rPr lang="en-GB" sz="3200" dirty="0">
                <a:latin typeface="Arial" panose="020B0604020202020204" pitchFamily="34" charset="0"/>
                <a:cs typeface="Arial" panose="020B0604020202020204" pitchFamily="34" charset="0"/>
              </a:rPr>
              <a:t>Medical history and medication</a:t>
            </a:r>
          </a:p>
        </p:txBody>
      </p:sp>
      <p:sp>
        <p:nvSpPr>
          <p:cNvPr id="3" name="Text Placeholder 2">
            <a:extLst>
              <a:ext uri="{FF2B5EF4-FFF2-40B4-BE49-F238E27FC236}">
                <a16:creationId xmlns:a16="http://schemas.microsoft.com/office/drawing/2014/main" id="{CA4C3D54-2D0F-435C-8768-DDAC17574F83}"/>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Past medical history</a:t>
            </a:r>
          </a:p>
        </p:txBody>
      </p:sp>
      <p:sp>
        <p:nvSpPr>
          <p:cNvPr id="4" name="Text Placeholder 3">
            <a:extLst>
              <a:ext uri="{FF2B5EF4-FFF2-40B4-BE49-F238E27FC236}">
                <a16:creationId xmlns:a16="http://schemas.microsoft.com/office/drawing/2014/main" id="{594C6F8C-03F9-4EC4-9453-A0EAB35A7FF1}"/>
              </a:ext>
            </a:extLst>
          </p:cNvPr>
          <p:cNvSpPr>
            <a:spLocks noGrp="1"/>
          </p:cNvSpPr>
          <p:nvPr>
            <p:ph type="body" sz="half" idx="15"/>
          </p:nvPr>
        </p:nvSpPr>
        <p:spPr/>
        <p:txBody>
          <a:bodyPr/>
          <a:lstStyle/>
          <a:p>
            <a:r>
              <a:rPr lang="en-GB" dirty="0">
                <a:latin typeface="Arial" panose="020B0604020202020204" pitchFamily="34" charset="0"/>
                <a:cs typeface="Arial" panose="020B0604020202020204" pitchFamily="34" charset="0"/>
              </a:rPr>
              <a:t>In 2017, after a fall that caused fracture in his left him, Elliot had hip replacement</a:t>
            </a:r>
          </a:p>
          <a:p>
            <a:r>
              <a:rPr lang="en-GB" dirty="0">
                <a:latin typeface="Arial" panose="020B0604020202020204" pitchFamily="34" charset="0"/>
                <a:cs typeface="Arial" panose="020B0604020202020204" pitchFamily="34" charset="0"/>
              </a:rPr>
              <a:t>He also, suffers with rheumatoid arthritis</a:t>
            </a:r>
          </a:p>
          <a:p>
            <a:r>
              <a:rPr lang="en-GB" dirty="0">
                <a:latin typeface="Arial" panose="020B0604020202020204" pitchFamily="34" charset="0"/>
                <a:cs typeface="Arial" panose="020B0604020202020204" pitchFamily="34" charset="0"/>
              </a:rPr>
              <a:t>High blood pressure </a:t>
            </a:r>
          </a:p>
        </p:txBody>
      </p:sp>
      <p:sp>
        <p:nvSpPr>
          <p:cNvPr id="5" name="Text Placeholder 4">
            <a:extLst>
              <a:ext uri="{FF2B5EF4-FFF2-40B4-BE49-F238E27FC236}">
                <a16:creationId xmlns:a16="http://schemas.microsoft.com/office/drawing/2014/main" id="{59B1C331-C098-4E82-AFFB-A8C16C652876}"/>
              </a:ext>
            </a:extLst>
          </p:cNvPr>
          <p:cNvSpPr>
            <a:spLocks noGrp="1"/>
          </p:cNvSpPr>
          <p:nvPr>
            <p:ph type="body" sz="quarter" idx="3"/>
          </p:nvPr>
        </p:nvSpPr>
        <p:spPr>
          <a:xfrm>
            <a:off x="4222044" y="2201333"/>
            <a:ext cx="3603188" cy="626534"/>
          </a:xfrm>
        </p:spPr>
        <p:txBody>
          <a:bodyPr/>
          <a:lstStyle/>
          <a:p>
            <a:r>
              <a:rPr lang="en-GB" sz="2000" dirty="0">
                <a:latin typeface="Arial" panose="020B0604020202020204" pitchFamily="34" charset="0"/>
                <a:cs typeface="Arial" panose="020B0604020202020204" pitchFamily="34" charset="0"/>
              </a:rPr>
              <a:t>Current medical issues</a:t>
            </a:r>
          </a:p>
        </p:txBody>
      </p:sp>
      <p:sp>
        <p:nvSpPr>
          <p:cNvPr id="6" name="Text Placeholder 5">
            <a:extLst>
              <a:ext uri="{FF2B5EF4-FFF2-40B4-BE49-F238E27FC236}">
                <a16:creationId xmlns:a16="http://schemas.microsoft.com/office/drawing/2014/main" id="{3DB0BD65-9FE9-445A-AC2D-FA5FAD97E298}"/>
              </a:ext>
            </a:extLst>
          </p:cNvPr>
          <p:cNvSpPr>
            <a:spLocks noGrp="1"/>
          </p:cNvSpPr>
          <p:nvPr>
            <p:ph type="body" sz="half" idx="16"/>
          </p:nvPr>
        </p:nvSpPr>
        <p:spPr>
          <a:xfrm>
            <a:off x="4366858" y="2904553"/>
            <a:ext cx="3456432" cy="3314618"/>
          </a:xfrm>
        </p:spPr>
        <p:txBody>
          <a:bodyPr>
            <a:normAutofit fontScale="92500" lnSpcReduction="10000"/>
          </a:bodyPr>
          <a:lstStyle/>
          <a:p>
            <a:r>
              <a:rPr lang="en-GB" sz="1500" dirty="0">
                <a:latin typeface="Arial" panose="020B0604020202020204" pitchFamily="34" charset="0"/>
                <a:cs typeface="Arial" panose="020B0604020202020204" pitchFamily="34" charset="0"/>
              </a:rPr>
              <a:t>In 2019 Elliot has been diagnosed with vascular dementia, an illness that is caused due </a:t>
            </a:r>
            <a:r>
              <a:rPr lang="en-GB" sz="1500">
                <a:latin typeface="Arial" panose="020B0604020202020204" pitchFamily="34" charset="0"/>
                <a:cs typeface="Arial" panose="020B0604020202020204" pitchFamily="34" charset="0"/>
              </a:rPr>
              <a:t>to reduced </a:t>
            </a:r>
            <a:r>
              <a:rPr lang="en-GB" sz="1500" dirty="0">
                <a:latin typeface="Arial" panose="020B0604020202020204" pitchFamily="34" charset="0"/>
                <a:cs typeface="Arial" panose="020B0604020202020204" pitchFamily="34" charset="0"/>
              </a:rPr>
              <a:t>amount of  blood to the brain (Savulich et al.,2020).</a:t>
            </a:r>
          </a:p>
          <a:p>
            <a:r>
              <a:rPr lang="en-GB" sz="1500" dirty="0">
                <a:latin typeface="Arial" panose="020B0604020202020204" pitchFamily="34" charset="0"/>
                <a:cs typeface="Arial" panose="020B0604020202020204" pitchFamily="34" charset="0"/>
              </a:rPr>
              <a:t>He has also, developed severe depression since the hip replacement, as his mobility was limited he lost social contact and became lonely and withdraw </a:t>
            </a:r>
          </a:p>
          <a:p>
            <a:r>
              <a:rPr lang="en-GB" sz="1500" dirty="0">
                <a:latin typeface="Arial" panose="020B0604020202020204" pitchFamily="34" charset="0"/>
                <a:cs typeface="Arial" panose="020B0604020202020204" pitchFamily="34" charset="0"/>
              </a:rPr>
              <a:t>(Age UK, 2019 a).</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Figure 3</a:t>
            </a:r>
          </a:p>
        </p:txBody>
      </p:sp>
      <p:sp>
        <p:nvSpPr>
          <p:cNvPr id="7" name="Text Placeholder 6">
            <a:extLst>
              <a:ext uri="{FF2B5EF4-FFF2-40B4-BE49-F238E27FC236}">
                <a16:creationId xmlns:a16="http://schemas.microsoft.com/office/drawing/2014/main" id="{EBA7DA20-A4BD-4BE9-951D-931AE5BACE1B}"/>
              </a:ext>
            </a:extLst>
          </p:cNvPr>
          <p:cNvSpPr>
            <a:spLocks noGrp="1"/>
          </p:cNvSpPr>
          <p:nvPr>
            <p:ph type="body" sz="quarter" idx="13"/>
          </p:nvPr>
        </p:nvSpPr>
        <p:spPr>
          <a:xfrm>
            <a:off x="8049770" y="1693333"/>
            <a:ext cx="3458462" cy="626535"/>
          </a:xfrm>
        </p:spPr>
        <p:txBody>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Medication</a:t>
            </a:r>
          </a:p>
        </p:txBody>
      </p:sp>
      <p:sp>
        <p:nvSpPr>
          <p:cNvPr id="8" name="Text Placeholder 7">
            <a:extLst>
              <a:ext uri="{FF2B5EF4-FFF2-40B4-BE49-F238E27FC236}">
                <a16:creationId xmlns:a16="http://schemas.microsoft.com/office/drawing/2014/main" id="{B3047105-769F-4E3F-8C23-2A9EA9460006}"/>
              </a:ext>
            </a:extLst>
          </p:cNvPr>
          <p:cNvSpPr>
            <a:spLocks noGrp="1"/>
          </p:cNvSpPr>
          <p:nvPr>
            <p:ph type="body" sz="half" idx="17"/>
          </p:nvPr>
        </p:nvSpPr>
        <p:spPr>
          <a:xfrm>
            <a:off x="7905044" y="2319868"/>
            <a:ext cx="3603189" cy="4404489"/>
          </a:xfrm>
        </p:spPr>
        <p:txBody>
          <a:bodyPr>
            <a:normAutofit/>
          </a:bodyPr>
          <a:lstStyle/>
          <a:p>
            <a:r>
              <a:rPr lang="en-GB" dirty="0">
                <a:latin typeface="Arial" panose="020B0604020202020204" pitchFamily="34" charset="0"/>
                <a:cs typeface="Arial" panose="020B0604020202020204" pitchFamily="34" charset="0"/>
              </a:rPr>
              <a:t>Elliot is taking medication 2 times a day and he requires assistance  with administering .He also, has his blood pressure checked everyday and keep record of this. Medication is  in a blister pack prepared by the pharmacy, in line with NICE Guideline (2017),ready to be administered.</a:t>
            </a:r>
          </a:p>
          <a:p>
            <a:r>
              <a:rPr lang="en-GB" dirty="0">
                <a:latin typeface="Arial" panose="020B0604020202020204" pitchFamily="34" charset="0"/>
                <a:cs typeface="Arial" panose="020B0604020202020204" pitchFamily="34" charset="0"/>
              </a:rPr>
              <a:t>Ramipril 5mg tablet twice a day</a:t>
            </a:r>
          </a:p>
          <a:p>
            <a:r>
              <a:rPr lang="en-GB" b="0" i="0" dirty="0">
                <a:solidFill>
                  <a:srgbClr val="231F20"/>
                </a:solidFill>
                <a:effectLst/>
                <a:latin typeface="Arial" panose="020B0604020202020204" pitchFamily="34" charset="0"/>
                <a:cs typeface="Arial" panose="020B0604020202020204" pitchFamily="34" charset="0"/>
              </a:rPr>
              <a:t>Xeljanz 5 mg tablet taken twice each day</a:t>
            </a:r>
          </a:p>
          <a:p>
            <a:r>
              <a:rPr lang="en-GB" dirty="0">
                <a:solidFill>
                  <a:srgbClr val="231F20"/>
                </a:solidFill>
                <a:latin typeface="Arial" panose="020B0604020202020204" pitchFamily="34" charset="0"/>
                <a:cs typeface="Arial" panose="020B0604020202020204" pitchFamily="34" charset="0"/>
              </a:rPr>
              <a:t>Trexall 7.5mg tablet taken once a week every Monday morning</a:t>
            </a:r>
          </a:p>
          <a:p>
            <a:r>
              <a:rPr lang="en-GB" dirty="0">
                <a:solidFill>
                  <a:srgbClr val="231F20"/>
                </a:solidFill>
                <a:latin typeface="Arial" panose="020B0604020202020204" pitchFamily="34" charset="0"/>
                <a:cs typeface="Arial" panose="020B0604020202020204" pitchFamily="34" charset="0"/>
              </a:rPr>
              <a:t>Paroxetine 10mg twice a day</a:t>
            </a:r>
          </a:p>
          <a:p>
            <a:endParaRPr lang="en-GB" dirty="0">
              <a:solidFill>
                <a:srgbClr val="231F20"/>
              </a:solidFill>
              <a:latin typeface="Arial" panose="020B0604020202020204" pitchFamily="34" charset="0"/>
              <a:cs typeface="Arial" panose="020B0604020202020204" pitchFamily="34" charset="0"/>
            </a:endParaRPr>
          </a:p>
          <a:p>
            <a:r>
              <a:rPr lang="en-GB" dirty="0">
                <a:solidFill>
                  <a:srgbClr val="231F20"/>
                </a:solidFill>
                <a:latin typeface="Arial" panose="020B0604020202020204" pitchFamily="34" charset="0"/>
                <a:cs typeface="Arial" panose="020B0604020202020204" pitchFamily="34" charset="0"/>
              </a:rPr>
              <a:t>                        </a:t>
            </a:r>
            <a:r>
              <a:rPr lang="en-GB" sz="1200" dirty="0">
                <a:solidFill>
                  <a:srgbClr val="231F20"/>
                </a:solidFill>
                <a:latin typeface="Arial" panose="020B0604020202020204" pitchFamily="34" charset="0"/>
                <a:cs typeface="Arial" panose="020B0604020202020204" pitchFamily="34" charset="0"/>
              </a:rPr>
              <a:t>(NICE,2021;Drugs.com,2021)</a:t>
            </a:r>
            <a:endParaRPr lang="en-GB" sz="1200" b="0" i="0" dirty="0">
              <a:solidFill>
                <a:srgbClr val="231F20"/>
              </a:solidFill>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4F0479D5-5916-44B1-BA8A-1B23ABF81356}"/>
              </a:ext>
            </a:extLst>
          </p:cNvPr>
          <p:cNvPicPr>
            <a:picLocks noChangeAspect="1"/>
          </p:cNvPicPr>
          <p:nvPr/>
        </p:nvPicPr>
        <p:blipFill>
          <a:blip r:embed="rId2"/>
          <a:stretch>
            <a:fillRect/>
          </a:stretch>
        </p:blipFill>
        <p:spPr>
          <a:xfrm>
            <a:off x="457287" y="4334933"/>
            <a:ext cx="3681059" cy="2051050"/>
          </a:xfrm>
          <a:prstGeom prst="rect">
            <a:avLst/>
          </a:prstGeom>
        </p:spPr>
      </p:pic>
    </p:spTree>
    <p:extLst>
      <p:ext uri="{BB962C8B-B14F-4D97-AF65-F5344CB8AC3E}">
        <p14:creationId xmlns:p14="http://schemas.microsoft.com/office/powerpoint/2010/main" val="2260172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9">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2" name="Rectangle 11">
            <a:extLst>
              <a:ext uri="{FF2B5EF4-FFF2-40B4-BE49-F238E27FC236}">
                <a16:creationId xmlns:a16="http://schemas.microsoft.com/office/drawing/2014/main" id="{41DE4D3E-80C7-48B7-B8E5-B1B5A62C9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8F65292-31CF-42CC-98BB-854C1D805C8F}"/>
              </a:ext>
            </a:extLst>
          </p:cNvPr>
          <p:cNvPicPr>
            <a:picLocks noGrp="1" noChangeAspect="1"/>
          </p:cNvPicPr>
          <p:nvPr>
            <p:ph idx="1"/>
          </p:nvPr>
        </p:nvPicPr>
        <p:blipFill rotWithShape="1">
          <a:blip r:embed="rId3">
            <a:alphaModFix amt="30000"/>
          </a:blip>
          <a:srcRect l="6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E52D7-CB6B-417D-A2AF-BEA570EB0F94}"/>
              </a:ext>
            </a:extLst>
          </p:cNvPr>
          <p:cNvSpPr>
            <a:spLocks noGrp="1"/>
          </p:cNvSpPr>
          <p:nvPr>
            <p:ph type="title"/>
          </p:nvPr>
        </p:nvSpPr>
        <p:spPr>
          <a:xfrm>
            <a:off x="2895600" y="764373"/>
            <a:ext cx="8610600" cy="1293028"/>
          </a:xfrm>
        </p:spPr>
        <p:txBody>
          <a:bodyPr vert="horz" lIns="91440" tIns="45720" rIns="91440" bIns="45720" rtlCol="0" anchor="ctr">
            <a:normAutofit/>
          </a:bodyPr>
          <a:lstStyle/>
          <a:p>
            <a:pPr algn="r"/>
            <a:r>
              <a:rPr lang="en-US" sz="3600" dirty="0">
                <a:latin typeface="Arial" panose="020B0604020202020204" pitchFamily="34" charset="0"/>
                <a:cs typeface="Arial" panose="020B0604020202020204" pitchFamily="34" charset="0"/>
              </a:rPr>
              <a:t>environment</a:t>
            </a:r>
          </a:p>
        </p:txBody>
      </p:sp>
      <p:pic>
        <p:nvPicPr>
          <p:cNvPr id="14" name="Picture 13">
            <a:extLst>
              <a:ext uri="{FF2B5EF4-FFF2-40B4-BE49-F238E27FC236}">
                <a16:creationId xmlns:a16="http://schemas.microsoft.com/office/drawing/2014/main" id="{9798C1D7-B3E7-45FC-BC11-C49DA8C1F4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4" name="Text Placeholder 3">
            <a:extLst>
              <a:ext uri="{FF2B5EF4-FFF2-40B4-BE49-F238E27FC236}">
                <a16:creationId xmlns:a16="http://schemas.microsoft.com/office/drawing/2014/main" id="{E7F786D5-A7BA-41CD-AADD-ACE46F2F3189}"/>
              </a:ext>
            </a:extLst>
          </p:cNvPr>
          <p:cNvSpPr>
            <a:spLocks noGrp="1"/>
          </p:cNvSpPr>
          <p:nvPr>
            <p:ph type="body" sz="half" idx="2"/>
          </p:nvPr>
        </p:nvSpPr>
        <p:spPr>
          <a:xfrm>
            <a:off x="685800" y="2194560"/>
            <a:ext cx="10820400" cy="4024125"/>
          </a:xfrm>
        </p:spPr>
        <p:txBody>
          <a:bodyPr vert="horz" lIns="91440" tIns="45720" rIns="91440" bIns="45720" rtlCol="0">
            <a:normAutofit/>
          </a:bodyPr>
          <a:lstStyle/>
          <a:p>
            <a:pPr>
              <a:lnSpc>
                <a:spcPct val="107000"/>
              </a:lnSpc>
              <a:spcAft>
                <a:spcPts val="800"/>
              </a:spcAft>
            </a:pPr>
            <a:r>
              <a:rPr lang="en-GB" sz="1400" dirty="0">
                <a:solidFill>
                  <a:srgbClr val="181817"/>
                </a:solidFill>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90000"/>
              </a:lnSpc>
              <a:spcBef>
                <a:spcPts val="1000"/>
              </a:spcBef>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Elliot is living in a 2-bedroom house , in a nice and quiet area in Harborne</a:t>
            </a:r>
            <a:r>
              <a:rPr lang="en-GB"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Birmingham.</a:t>
            </a: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p>
          <a:p>
            <a:pPr marL="285750" indent="-285750">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 lives with his son Adam, that is also his advocate, working  for  Elliot's  best interest securing his rights and </a:t>
            </a:r>
            <a:r>
              <a:rPr lang="en-GB"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attain </a:t>
            </a: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required  services for him (SCIE,2020).</a:t>
            </a:r>
          </a:p>
          <a:p>
            <a:pPr>
              <a:lnSpc>
                <a:spcPct val="90000"/>
              </a:lnSpc>
              <a:spcBef>
                <a:spcPts val="1000"/>
              </a:spcBef>
            </a:pPr>
            <a:endPar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90000"/>
              </a:lnSpc>
              <a:spcBef>
                <a:spcPts val="1000"/>
              </a:spcBef>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house is well maintained and clean and it has a big garden.</a:t>
            </a:r>
          </a:p>
          <a:p>
            <a:pPr>
              <a:lnSpc>
                <a:spcPct val="90000"/>
              </a:lnSpc>
              <a:spcBef>
                <a:spcPts val="1000"/>
              </a:spcBef>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90000"/>
              </a:lnSpc>
              <a:spcBef>
                <a:spcPts val="1000"/>
              </a:spcBef>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Elliot has a spacious bedroom with a single bed, he has a comfortable chair by the window,  a Television and a small table.</a:t>
            </a:r>
          </a:p>
          <a:p>
            <a:pPr marL="285750" indent="-285750">
              <a:lnSpc>
                <a:spcPct val="90000"/>
              </a:lnSpc>
              <a:spcBef>
                <a:spcPts val="1000"/>
              </a:spcBef>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There is a big and classy brown  wardrobe where he keeps his clothes and personal belongings. Also, there is a lamp on the left side of the bed ,and a nice and big clock on the wall opposite his bed.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indent="-228600">
              <a:buFont typeface="Arial" panose="020B0604020202020204" pitchFamily="34" charset="0"/>
              <a:buChar char="•"/>
            </a:pPr>
            <a:endParaRPr lang="en-US" dirty="0"/>
          </a:p>
        </p:txBody>
      </p:sp>
      <p:sp>
        <p:nvSpPr>
          <p:cNvPr id="6" name="TextBox 5">
            <a:extLst>
              <a:ext uri="{FF2B5EF4-FFF2-40B4-BE49-F238E27FC236}">
                <a16:creationId xmlns:a16="http://schemas.microsoft.com/office/drawing/2014/main" id="{5CBE11A9-E94D-4002-842E-DD545BB8B0C1}"/>
              </a:ext>
            </a:extLst>
          </p:cNvPr>
          <p:cNvSpPr txBox="1"/>
          <p:nvPr/>
        </p:nvSpPr>
        <p:spPr>
          <a:xfrm>
            <a:off x="11209867" y="6218685"/>
            <a:ext cx="98213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4</a:t>
            </a:r>
          </a:p>
        </p:txBody>
      </p:sp>
    </p:spTree>
    <p:extLst>
      <p:ext uri="{BB962C8B-B14F-4D97-AF65-F5344CB8AC3E}">
        <p14:creationId xmlns:p14="http://schemas.microsoft.com/office/powerpoint/2010/main" val="2761518741"/>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797D7-866B-4BC6-85C3-CD43C9B3D5B4}"/>
              </a:ext>
            </a:extLst>
          </p:cNvPr>
          <p:cNvSpPr>
            <a:spLocks noGrp="1"/>
          </p:cNvSpPr>
          <p:nvPr>
            <p:ph type="title"/>
          </p:nvPr>
        </p:nvSpPr>
        <p:spPr>
          <a:xfrm>
            <a:off x="2895600" y="762000"/>
            <a:ext cx="4013200" cy="1295400"/>
          </a:xfrm>
        </p:spPr>
        <p:txBody>
          <a:bodyPr>
            <a:normAutofit/>
          </a:bodyPr>
          <a:lstStyle/>
          <a:p>
            <a:r>
              <a:rPr lang="en-GB" sz="3600" dirty="0">
                <a:latin typeface="Arial" panose="020B0604020202020204" pitchFamily="34" charset="0"/>
                <a:cs typeface="Arial" panose="020B0604020202020204" pitchFamily="34" charset="0"/>
              </a:rPr>
              <a:t>Care plan </a:t>
            </a:r>
          </a:p>
        </p:txBody>
      </p:sp>
      <p:sp>
        <p:nvSpPr>
          <p:cNvPr id="3" name="Text Placeholder 2">
            <a:extLst>
              <a:ext uri="{FF2B5EF4-FFF2-40B4-BE49-F238E27FC236}">
                <a16:creationId xmlns:a16="http://schemas.microsoft.com/office/drawing/2014/main" id="{4BC6571E-7AA3-4549-8674-3F3918FDF0AC}"/>
              </a:ext>
            </a:extLst>
          </p:cNvPr>
          <p:cNvSpPr>
            <a:spLocks noGrp="1"/>
          </p:cNvSpPr>
          <p:nvPr>
            <p:ph type="body" idx="1"/>
          </p:nvPr>
        </p:nvSpPr>
        <p:spPr>
          <a:xfrm>
            <a:off x="801691" y="2183802"/>
            <a:ext cx="5079991" cy="823912"/>
          </a:xfrm>
        </p:spPr>
        <p:txBody>
          <a:bodyPr>
            <a:normAutofit/>
          </a:bodyPr>
          <a:lstStyle/>
          <a:p>
            <a:r>
              <a:rPr lang="en-GB" sz="2000" dirty="0">
                <a:latin typeface="Arial" panose="020B0604020202020204" pitchFamily="34" charset="0"/>
                <a:cs typeface="Arial" panose="020B0604020202020204" pitchFamily="34" charset="0"/>
              </a:rPr>
              <a:t>Allergies </a:t>
            </a:r>
          </a:p>
        </p:txBody>
      </p:sp>
      <p:sp>
        <p:nvSpPr>
          <p:cNvPr id="4" name="Content Placeholder 3">
            <a:extLst>
              <a:ext uri="{FF2B5EF4-FFF2-40B4-BE49-F238E27FC236}">
                <a16:creationId xmlns:a16="http://schemas.microsoft.com/office/drawing/2014/main" id="{CC633613-76AE-4557-B5EC-6288CD0E106B}"/>
              </a:ext>
            </a:extLst>
          </p:cNvPr>
          <p:cNvSpPr>
            <a:spLocks noGrp="1"/>
          </p:cNvSpPr>
          <p:nvPr>
            <p:ph sz="half" idx="2"/>
          </p:nvPr>
        </p:nvSpPr>
        <p:spPr/>
        <p:txBody>
          <a:bodyPr>
            <a:normAutofit/>
          </a:bodyPr>
          <a:lstStyle/>
          <a:p>
            <a:r>
              <a:rPr lang="en-GB" sz="1400" dirty="0">
                <a:latin typeface="Arial" panose="020B0604020202020204" pitchFamily="34" charset="0"/>
                <a:cs typeface="Arial" panose="020B0604020202020204" pitchFamily="34" charset="0"/>
              </a:rPr>
              <a:t>Egg allergy</a:t>
            </a:r>
          </a:p>
          <a:p>
            <a:r>
              <a:rPr lang="en-GB" sz="1400" dirty="0">
                <a:latin typeface="Arial" panose="020B0604020202020204" pitchFamily="34" charset="0"/>
                <a:cs typeface="Arial" panose="020B0604020202020204" pitchFamily="34" charset="0"/>
              </a:rPr>
              <a:t>Fish</a:t>
            </a:r>
          </a:p>
          <a:p>
            <a:r>
              <a:rPr lang="en-GB" sz="1400" dirty="0">
                <a:latin typeface="Arial" panose="020B0604020202020204" pitchFamily="34" charset="0"/>
                <a:cs typeface="Arial" panose="020B0604020202020204" pitchFamily="34" charset="0"/>
              </a:rPr>
              <a:t>Shellfish</a:t>
            </a:r>
          </a:p>
          <a:p>
            <a:r>
              <a:rPr lang="en-GB" sz="1400" dirty="0">
                <a:latin typeface="Arial" panose="020B0604020202020204" pitchFamily="34" charset="0"/>
                <a:cs typeface="Arial" panose="020B0604020202020204" pitchFamily="34" charset="0"/>
              </a:rPr>
              <a:t>Dairy products</a:t>
            </a:r>
          </a:p>
        </p:txBody>
      </p:sp>
      <p:sp>
        <p:nvSpPr>
          <p:cNvPr id="5" name="Text Placeholder 4">
            <a:extLst>
              <a:ext uri="{FF2B5EF4-FFF2-40B4-BE49-F238E27FC236}">
                <a16:creationId xmlns:a16="http://schemas.microsoft.com/office/drawing/2014/main" id="{D876D83D-7990-49AA-A069-25DE89F550CB}"/>
              </a:ext>
            </a:extLst>
          </p:cNvPr>
          <p:cNvSpPr>
            <a:spLocks noGrp="1"/>
          </p:cNvSpPr>
          <p:nvPr>
            <p:ph type="body" sz="quarter" idx="3"/>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Diet</a:t>
            </a:r>
          </a:p>
        </p:txBody>
      </p:sp>
      <p:sp>
        <p:nvSpPr>
          <p:cNvPr id="6" name="Content Placeholder 5">
            <a:extLst>
              <a:ext uri="{FF2B5EF4-FFF2-40B4-BE49-F238E27FC236}">
                <a16:creationId xmlns:a16="http://schemas.microsoft.com/office/drawing/2014/main" id="{8C6E435B-6483-423F-A2E5-61277496E9EB}"/>
              </a:ext>
            </a:extLst>
          </p:cNvPr>
          <p:cNvSpPr>
            <a:spLocks noGrp="1"/>
          </p:cNvSpPr>
          <p:nvPr>
            <p:ph sz="quarter" idx="4"/>
          </p:nvPr>
        </p:nvSpPr>
        <p:spPr>
          <a:xfrm>
            <a:off x="6172200" y="3007714"/>
            <a:ext cx="5334000" cy="3210971"/>
          </a:xfrm>
        </p:spPr>
        <p:txBody>
          <a:bodyPr>
            <a:normAutofit/>
          </a:bodyPr>
          <a:lstStyle/>
          <a:p>
            <a:pPr marL="0" indent="0">
              <a:buNone/>
            </a:pPr>
            <a:r>
              <a:rPr lang="en-GB" sz="1400" dirty="0">
                <a:latin typeface="Arial" panose="020B0604020202020204" pitchFamily="34" charset="0"/>
                <a:cs typeface="Arial" panose="020B0604020202020204" pitchFamily="34" charset="0"/>
              </a:rPr>
              <a:t>Coincidently, Elliot is a vegan which corresponds very well with his allergies because the things he is allergic to are also things that vegans can not consume, he mainly eats fruits and vegetables, but sometimes he treats himself with a portion of  tofu.</a:t>
            </a:r>
          </a:p>
        </p:txBody>
      </p:sp>
      <p:pic>
        <p:nvPicPr>
          <p:cNvPr id="7" name="Picture 6">
            <a:extLst>
              <a:ext uri="{FF2B5EF4-FFF2-40B4-BE49-F238E27FC236}">
                <a16:creationId xmlns:a16="http://schemas.microsoft.com/office/drawing/2014/main" id="{B1E3982C-ACBE-42EE-836B-2D1F015DBEB7}"/>
              </a:ext>
            </a:extLst>
          </p:cNvPr>
          <p:cNvPicPr>
            <a:picLocks noChangeAspect="1"/>
          </p:cNvPicPr>
          <p:nvPr/>
        </p:nvPicPr>
        <p:blipFill>
          <a:blip r:embed="rId2"/>
          <a:stretch>
            <a:fillRect/>
          </a:stretch>
        </p:blipFill>
        <p:spPr>
          <a:xfrm>
            <a:off x="6908800" y="3939824"/>
            <a:ext cx="4013200" cy="2675466"/>
          </a:xfrm>
          <a:prstGeom prst="rect">
            <a:avLst/>
          </a:prstGeom>
        </p:spPr>
      </p:pic>
      <p:sp>
        <p:nvSpPr>
          <p:cNvPr id="8" name="TextBox 7">
            <a:extLst>
              <a:ext uri="{FF2B5EF4-FFF2-40B4-BE49-F238E27FC236}">
                <a16:creationId xmlns:a16="http://schemas.microsoft.com/office/drawing/2014/main" id="{10C57A0B-19F2-482B-87ED-3920E7083DED}"/>
              </a:ext>
            </a:extLst>
          </p:cNvPr>
          <p:cNvSpPr txBox="1"/>
          <p:nvPr/>
        </p:nvSpPr>
        <p:spPr>
          <a:xfrm>
            <a:off x="11288889" y="6513689"/>
            <a:ext cx="90311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6</a:t>
            </a:r>
          </a:p>
        </p:txBody>
      </p:sp>
      <p:pic>
        <p:nvPicPr>
          <p:cNvPr id="9" name="Picture 8">
            <a:extLst>
              <a:ext uri="{FF2B5EF4-FFF2-40B4-BE49-F238E27FC236}">
                <a16:creationId xmlns:a16="http://schemas.microsoft.com/office/drawing/2014/main" id="{FB582060-A39F-4D5A-97ED-FED04301690B}"/>
              </a:ext>
            </a:extLst>
          </p:cNvPr>
          <p:cNvPicPr>
            <a:picLocks noChangeAspect="1"/>
          </p:cNvPicPr>
          <p:nvPr/>
        </p:nvPicPr>
        <p:blipFill>
          <a:blip r:embed="rId3"/>
          <a:stretch>
            <a:fillRect/>
          </a:stretch>
        </p:blipFill>
        <p:spPr>
          <a:xfrm>
            <a:off x="318911" y="4343738"/>
            <a:ext cx="3473451" cy="2477728"/>
          </a:xfrm>
          <a:prstGeom prst="rect">
            <a:avLst/>
          </a:prstGeom>
        </p:spPr>
      </p:pic>
      <p:sp>
        <p:nvSpPr>
          <p:cNvPr id="10" name="TextBox 9">
            <a:extLst>
              <a:ext uri="{FF2B5EF4-FFF2-40B4-BE49-F238E27FC236}">
                <a16:creationId xmlns:a16="http://schemas.microsoft.com/office/drawing/2014/main" id="{BA8E3C8A-F380-40E8-8A33-7D50D8F96B62}"/>
              </a:ext>
            </a:extLst>
          </p:cNvPr>
          <p:cNvSpPr txBox="1"/>
          <p:nvPr/>
        </p:nvSpPr>
        <p:spPr>
          <a:xfrm flipH="1">
            <a:off x="3792361" y="6513689"/>
            <a:ext cx="114638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5</a:t>
            </a:r>
          </a:p>
        </p:txBody>
      </p:sp>
    </p:spTree>
    <p:extLst>
      <p:ext uri="{BB962C8B-B14F-4D97-AF65-F5344CB8AC3E}">
        <p14:creationId xmlns:p14="http://schemas.microsoft.com/office/powerpoint/2010/main" val="3610944568"/>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56544-0DE6-4F65-9843-D160B4E15F79}"/>
              </a:ext>
            </a:extLst>
          </p:cNvPr>
          <p:cNvSpPr>
            <a:spLocks noGrp="1"/>
          </p:cNvSpPr>
          <p:nvPr>
            <p:ph type="title"/>
          </p:nvPr>
        </p:nvSpPr>
        <p:spPr>
          <a:xfrm>
            <a:off x="2472266" y="761999"/>
            <a:ext cx="7247467" cy="1303867"/>
          </a:xfrm>
        </p:spPr>
        <p:txBody>
          <a:bodyPr>
            <a:normAutofit/>
          </a:bodyPr>
          <a:lstStyle/>
          <a:p>
            <a:r>
              <a:rPr lang="en-GB" sz="3600" dirty="0">
                <a:latin typeface="Arial" panose="020B0604020202020204" pitchFamily="34" charset="0"/>
                <a:cs typeface="Arial" panose="020B0604020202020204" pitchFamily="34" charset="0"/>
              </a:rPr>
              <a:t>Care plan-life style</a:t>
            </a:r>
          </a:p>
        </p:txBody>
      </p:sp>
      <p:sp>
        <p:nvSpPr>
          <p:cNvPr id="3" name="Text Placeholder 2">
            <a:extLst>
              <a:ext uri="{FF2B5EF4-FFF2-40B4-BE49-F238E27FC236}">
                <a16:creationId xmlns:a16="http://schemas.microsoft.com/office/drawing/2014/main" id="{32363BF4-4CB0-497F-8EA7-8F6EED4AFFB6}"/>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Personal care</a:t>
            </a:r>
          </a:p>
        </p:txBody>
      </p:sp>
      <p:sp>
        <p:nvSpPr>
          <p:cNvPr id="4" name="Text Placeholder 3">
            <a:extLst>
              <a:ext uri="{FF2B5EF4-FFF2-40B4-BE49-F238E27FC236}">
                <a16:creationId xmlns:a16="http://schemas.microsoft.com/office/drawing/2014/main" id="{AF0E0D59-E241-4494-8F36-DD2959999DEA}"/>
              </a:ext>
            </a:extLst>
          </p:cNvPr>
          <p:cNvSpPr>
            <a:spLocks noGrp="1"/>
          </p:cNvSpPr>
          <p:nvPr>
            <p:ph type="body" sz="half" idx="15"/>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Showering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Dressing and undressing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Toileting</a:t>
            </a:r>
          </a:p>
          <a:p>
            <a:pPr marL="285750" indent="-285750">
              <a:buFont typeface="Arial" panose="020B0604020202020204" pitchFamily="34" charset="0"/>
              <a:buChar char="•"/>
            </a:pPr>
            <a:endParaRPr lang="en-GB" dirty="0"/>
          </a:p>
        </p:txBody>
      </p:sp>
      <p:sp>
        <p:nvSpPr>
          <p:cNvPr id="5" name="Text Placeholder 4">
            <a:extLst>
              <a:ext uri="{FF2B5EF4-FFF2-40B4-BE49-F238E27FC236}">
                <a16:creationId xmlns:a16="http://schemas.microsoft.com/office/drawing/2014/main" id="{E8C2840D-2946-4020-A296-DD7330FAA2F4}"/>
              </a:ext>
            </a:extLst>
          </p:cNvPr>
          <p:cNvSpPr>
            <a:spLocks noGrp="1"/>
          </p:cNvSpPr>
          <p:nvPr>
            <p:ph type="body" sz="quarter" idx="3"/>
          </p:nvPr>
        </p:nvSpPr>
        <p:spPr/>
        <p:txBody>
          <a:bodyPr/>
          <a:lstStyle/>
          <a:p>
            <a:r>
              <a:rPr lang="en-GB" sz="2000" dirty="0">
                <a:latin typeface="Arial" panose="020B0604020202020204" pitchFamily="34" charset="0"/>
                <a:cs typeface="Arial" panose="020B0604020202020204" pitchFamily="34" charset="0"/>
              </a:rPr>
              <a:t>Daily routine</a:t>
            </a:r>
          </a:p>
        </p:txBody>
      </p:sp>
      <p:sp>
        <p:nvSpPr>
          <p:cNvPr id="6" name="Text Placeholder 5">
            <a:extLst>
              <a:ext uri="{FF2B5EF4-FFF2-40B4-BE49-F238E27FC236}">
                <a16:creationId xmlns:a16="http://schemas.microsoft.com/office/drawing/2014/main" id="{485FE29B-856F-4342-8EAD-A8050E2F7138}"/>
              </a:ext>
            </a:extLst>
          </p:cNvPr>
          <p:cNvSpPr>
            <a:spLocks noGrp="1"/>
          </p:cNvSpPr>
          <p:nvPr>
            <p:ph type="body" sz="half" idx="16"/>
          </p:nvPr>
        </p:nvSpPr>
        <p:spPr/>
        <p:txBody>
          <a:bodyPr>
            <a:norm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8 AM -9 AM: Morning call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Personal care and hygiene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Breakfast and medication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11 AM - snack time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Lunch:1-1:30 PM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4 PM tea time call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6:30 PM -dinner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Night call:8 PM-8:45 PM : getting ready for bed, medication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2FE0C91D-DEF1-4491-823E-D4AA38E091D1}"/>
              </a:ext>
            </a:extLst>
          </p:cNvPr>
          <p:cNvSpPr>
            <a:spLocks noGrp="1"/>
          </p:cNvSpPr>
          <p:nvPr>
            <p:ph type="body" sz="quarter" idx="13"/>
          </p:nvPr>
        </p:nvSpPr>
        <p:spPr/>
        <p:txBody>
          <a:bodyPr/>
          <a:lstStyle/>
          <a:p>
            <a:r>
              <a:rPr lang="en-GB" sz="2000" dirty="0">
                <a:latin typeface="Arial" panose="020B0604020202020204" pitchFamily="34" charset="0"/>
                <a:cs typeface="Arial" panose="020B0604020202020204" pitchFamily="34" charset="0"/>
              </a:rPr>
              <a:t>Hobbies</a:t>
            </a:r>
          </a:p>
        </p:txBody>
      </p:sp>
      <p:sp>
        <p:nvSpPr>
          <p:cNvPr id="8" name="Text Placeholder 7">
            <a:extLst>
              <a:ext uri="{FF2B5EF4-FFF2-40B4-BE49-F238E27FC236}">
                <a16:creationId xmlns:a16="http://schemas.microsoft.com/office/drawing/2014/main" id="{6D881289-AFD4-4272-B434-59FA2289D8ED}"/>
              </a:ext>
            </a:extLst>
          </p:cNvPr>
          <p:cNvSpPr>
            <a:spLocks noGrp="1"/>
          </p:cNvSpPr>
          <p:nvPr>
            <p:ph type="body" sz="half" idx="17"/>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Cooking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Gardening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Listening to music</a:t>
            </a:r>
          </a:p>
          <a:p>
            <a:endParaRPr lang="en-GB"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26C8C24-1BC1-4665-8C47-F643D706070C}"/>
              </a:ext>
            </a:extLst>
          </p:cNvPr>
          <p:cNvPicPr>
            <a:picLocks noChangeAspect="1"/>
          </p:cNvPicPr>
          <p:nvPr/>
        </p:nvPicPr>
        <p:blipFill>
          <a:blip r:embed="rId2"/>
          <a:stretch>
            <a:fillRect/>
          </a:stretch>
        </p:blipFill>
        <p:spPr>
          <a:xfrm>
            <a:off x="7823290" y="4085059"/>
            <a:ext cx="3456432" cy="2592324"/>
          </a:xfrm>
          <a:prstGeom prst="rect">
            <a:avLst/>
          </a:prstGeom>
        </p:spPr>
      </p:pic>
      <p:sp>
        <p:nvSpPr>
          <p:cNvPr id="10" name="TextBox 9">
            <a:extLst>
              <a:ext uri="{FF2B5EF4-FFF2-40B4-BE49-F238E27FC236}">
                <a16:creationId xmlns:a16="http://schemas.microsoft.com/office/drawing/2014/main" id="{CFD73AEF-398A-4252-A204-6D1C664D9F83}"/>
              </a:ext>
            </a:extLst>
          </p:cNvPr>
          <p:cNvSpPr txBox="1"/>
          <p:nvPr/>
        </p:nvSpPr>
        <p:spPr>
          <a:xfrm>
            <a:off x="11279722" y="6323682"/>
            <a:ext cx="91227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8</a:t>
            </a:r>
          </a:p>
        </p:txBody>
      </p:sp>
    </p:spTree>
    <p:extLst>
      <p:ext uri="{BB962C8B-B14F-4D97-AF65-F5344CB8AC3E}">
        <p14:creationId xmlns:p14="http://schemas.microsoft.com/office/powerpoint/2010/main" val="191627463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ADCF-EBA9-47EA-AE66-3B40858CD4B0}"/>
              </a:ext>
            </a:extLst>
          </p:cNvPr>
          <p:cNvSpPr>
            <a:spLocks noGrp="1"/>
          </p:cNvSpPr>
          <p:nvPr>
            <p:ph type="title"/>
          </p:nvPr>
        </p:nvSpPr>
        <p:spPr>
          <a:xfrm>
            <a:off x="2067952" y="761999"/>
            <a:ext cx="8750103" cy="1303867"/>
          </a:xfrm>
        </p:spPr>
        <p:txBody>
          <a:bodyPr>
            <a:normAutofit/>
          </a:bodyPr>
          <a:lstStyle/>
          <a:p>
            <a:r>
              <a:rPr lang="en-GB" sz="3600" dirty="0">
                <a:latin typeface="Arial" panose="020B0604020202020204" pitchFamily="34" charset="0"/>
                <a:cs typeface="Arial" panose="020B0604020202020204" pitchFamily="34" charset="0"/>
              </a:rPr>
              <a:t>Care plan-Functional abilities</a:t>
            </a:r>
          </a:p>
        </p:txBody>
      </p:sp>
      <p:sp>
        <p:nvSpPr>
          <p:cNvPr id="3" name="Text Placeholder 2">
            <a:extLst>
              <a:ext uri="{FF2B5EF4-FFF2-40B4-BE49-F238E27FC236}">
                <a16:creationId xmlns:a16="http://schemas.microsoft.com/office/drawing/2014/main" id="{09310240-6BF5-4D0D-8E04-96186943E51F}"/>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Cognitive</a:t>
            </a:r>
          </a:p>
        </p:txBody>
      </p:sp>
      <p:sp>
        <p:nvSpPr>
          <p:cNvPr id="4" name="Text Placeholder 3">
            <a:extLst>
              <a:ext uri="{FF2B5EF4-FFF2-40B4-BE49-F238E27FC236}">
                <a16:creationId xmlns:a16="http://schemas.microsoft.com/office/drawing/2014/main" id="{D6F0744C-0195-43D6-AF87-E0529D2F0955}"/>
              </a:ext>
            </a:extLst>
          </p:cNvPr>
          <p:cNvSpPr>
            <a:spLocks noGrp="1"/>
          </p:cNvSpPr>
          <p:nvPr>
            <p:ph type="body" sz="half" idx="15"/>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Problem solving and decision making issues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concentration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Thinking abilities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Memory loss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(National Institute of Aging,2017)</a:t>
            </a:r>
          </a:p>
          <a:p>
            <a:pPr marL="285750" indent="-285750">
              <a:buFont typeface="Arial" panose="020B0604020202020204" pitchFamily="34" charset="0"/>
              <a:buChar char="•"/>
            </a:pPr>
            <a:endParaRPr lang="en-GB" dirty="0"/>
          </a:p>
        </p:txBody>
      </p:sp>
      <p:sp>
        <p:nvSpPr>
          <p:cNvPr id="5" name="Text Placeholder 4">
            <a:extLst>
              <a:ext uri="{FF2B5EF4-FFF2-40B4-BE49-F238E27FC236}">
                <a16:creationId xmlns:a16="http://schemas.microsoft.com/office/drawing/2014/main" id="{CB82E5D3-363A-41EA-B81B-7E4581207640}"/>
              </a:ext>
            </a:extLst>
          </p:cNvPr>
          <p:cNvSpPr>
            <a:spLocks noGrp="1"/>
          </p:cNvSpPr>
          <p:nvPr>
            <p:ph type="body" sz="quarter" idx="3"/>
          </p:nvPr>
        </p:nvSpPr>
        <p:spPr/>
        <p:txBody>
          <a:bodyPr/>
          <a:lstStyle/>
          <a:p>
            <a:r>
              <a:rPr lang="en-GB" sz="2000" dirty="0">
                <a:latin typeface="Arial" panose="020B0604020202020204" pitchFamily="34" charset="0"/>
                <a:cs typeface="Arial" panose="020B0604020202020204" pitchFamily="34" charset="0"/>
              </a:rPr>
              <a:t>Sensory</a:t>
            </a:r>
          </a:p>
        </p:txBody>
      </p:sp>
      <p:sp>
        <p:nvSpPr>
          <p:cNvPr id="6" name="Text Placeholder 5">
            <a:extLst>
              <a:ext uri="{FF2B5EF4-FFF2-40B4-BE49-F238E27FC236}">
                <a16:creationId xmlns:a16="http://schemas.microsoft.com/office/drawing/2014/main" id="{B7F3CEF8-0EBF-4A3A-8C45-BEB5A966DACD}"/>
              </a:ext>
            </a:extLst>
          </p:cNvPr>
          <p:cNvSpPr>
            <a:spLocks noGrp="1"/>
          </p:cNvSpPr>
          <p:nvPr>
            <p:ph type="body" sz="half" idx="16"/>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Hearing impairment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Sight impairment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Elliot has hearing aid for left ear; he needs to be reminded to wear it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also has vision magnifying  glasses</a:t>
            </a:r>
          </a:p>
          <a:p>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(SCIE,2020)</a:t>
            </a:r>
          </a:p>
        </p:txBody>
      </p:sp>
      <p:sp>
        <p:nvSpPr>
          <p:cNvPr id="7" name="Text Placeholder 6">
            <a:extLst>
              <a:ext uri="{FF2B5EF4-FFF2-40B4-BE49-F238E27FC236}">
                <a16:creationId xmlns:a16="http://schemas.microsoft.com/office/drawing/2014/main" id="{8DF900FA-7912-4024-A350-B01E84DDC10C}"/>
              </a:ext>
            </a:extLst>
          </p:cNvPr>
          <p:cNvSpPr>
            <a:spLocks noGrp="1"/>
          </p:cNvSpPr>
          <p:nvPr>
            <p:ph type="body" sz="quarter" idx="13"/>
          </p:nvPr>
        </p:nvSpPr>
        <p:spPr/>
        <p:txBody>
          <a:bodyPr/>
          <a:lstStyle/>
          <a:p>
            <a:r>
              <a:rPr lang="en-GB" sz="2000" dirty="0">
                <a:latin typeface="Arial" panose="020B0604020202020204" pitchFamily="34" charset="0"/>
                <a:cs typeface="Arial" panose="020B0604020202020204" pitchFamily="34" charset="0"/>
              </a:rPr>
              <a:t>Mobility</a:t>
            </a:r>
          </a:p>
        </p:txBody>
      </p:sp>
      <p:sp>
        <p:nvSpPr>
          <p:cNvPr id="8" name="Text Placeholder 7">
            <a:extLst>
              <a:ext uri="{FF2B5EF4-FFF2-40B4-BE49-F238E27FC236}">
                <a16:creationId xmlns:a16="http://schemas.microsoft.com/office/drawing/2014/main" id="{245E03F1-B3F9-4913-8ACA-A5AFBAB304F2}"/>
              </a:ext>
            </a:extLst>
          </p:cNvPr>
          <p:cNvSpPr>
            <a:spLocks noGrp="1"/>
          </p:cNvSpPr>
          <p:nvPr>
            <p:ph type="body" sz="half" idx="17"/>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Elliot is able to walk supported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requires support to stand and sit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is using Zimmer frame in the house, and an manual wheelchair when going out  </a:t>
            </a:r>
          </a:p>
        </p:txBody>
      </p:sp>
      <p:pic>
        <p:nvPicPr>
          <p:cNvPr id="1026" name="Picture 2" descr="See the source image">
            <a:extLst>
              <a:ext uri="{FF2B5EF4-FFF2-40B4-BE49-F238E27FC236}">
                <a16:creationId xmlns:a16="http://schemas.microsoft.com/office/drawing/2014/main" id="{6A93A6D2-A54D-4F68-AAD9-1D38EC9B53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31395" y="4302149"/>
            <a:ext cx="3289521" cy="236648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B9FCC9B-9474-4AD5-81A8-46C2AAAD5A85}"/>
              </a:ext>
            </a:extLst>
          </p:cNvPr>
          <p:cNvSpPr txBox="1"/>
          <p:nvPr/>
        </p:nvSpPr>
        <p:spPr>
          <a:xfrm>
            <a:off x="11402458" y="6389783"/>
            <a:ext cx="78954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7</a:t>
            </a:r>
          </a:p>
        </p:txBody>
      </p:sp>
    </p:spTree>
    <p:extLst>
      <p:ext uri="{BB962C8B-B14F-4D97-AF65-F5344CB8AC3E}">
        <p14:creationId xmlns:p14="http://schemas.microsoft.com/office/powerpoint/2010/main" val="1396679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FF9AB-6B0F-4DFA-B5AC-402B5E7694BF}"/>
              </a:ext>
            </a:extLst>
          </p:cNvPr>
          <p:cNvSpPr>
            <a:spLocks noGrp="1"/>
          </p:cNvSpPr>
          <p:nvPr>
            <p:ph type="title"/>
          </p:nvPr>
        </p:nvSpPr>
        <p:spPr>
          <a:xfrm>
            <a:off x="2895600" y="761999"/>
            <a:ext cx="6887378" cy="1303867"/>
          </a:xfrm>
        </p:spPr>
        <p:txBody>
          <a:bodyPr>
            <a:normAutofit/>
          </a:bodyPr>
          <a:lstStyle/>
          <a:p>
            <a:r>
              <a:rPr lang="en-GB" sz="3600" dirty="0">
                <a:latin typeface="Arial" panose="020B0604020202020204" pitchFamily="34" charset="0"/>
                <a:cs typeface="Arial" panose="020B0604020202020204" pitchFamily="34" charset="0"/>
              </a:rPr>
              <a:t>Safety and preferences  </a:t>
            </a:r>
          </a:p>
        </p:txBody>
      </p:sp>
      <p:sp>
        <p:nvSpPr>
          <p:cNvPr id="3" name="Text Placeholder 2">
            <a:extLst>
              <a:ext uri="{FF2B5EF4-FFF2-40B4-BE49-F238E27FC236}">
                <a16:creationId xmlns:a16="http://schemas.microsoft.com/office/drawing/2014/main" id="{31DDBAC3-3CC3-4160-81DE-34663A080C77}"/>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Risk assessment</a:t>
            </a:r>
          </a:p>
        </p:txBody>
      </p:sp>
      <p:sp>
        <p:nvSpPr>
          <p:cNvPr id="4" name="Text Placeholder 3">
            <a:extLst>
              <a:ext uri="{FF2B5EF4-FFF2-40B4-BE49-F238E27FC236}">
                <a16:creationId xmlns:a16="http://schemas.microsoft.com/office/drawing/2014/main" id="{B6F3ABC5-E925-40DA-B45F-3A07E33FADDA}"/>
              </a:ext>
            </a:extLst>
          </p:cNvPr>
          <p:cNvSpPr>
            <a:spLocks noGrp="1"/>
          </p:cNvSpPr>
          <p:nvPr>
            <p:ph type="body" sz="half" idx="15"/>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Falls- to prevent the risk of falling Elliot should be assisted when walking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Clear walkways and good housekeeping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Fire risk and evacuation: fire alarm fitted and evacuation plan in place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 prevent the risk of fire, all kitchen appliances  should be off when not in use</a:t>
            </a:r>
          </a:p>
          <a:p>
            <a:r>
              <a:rPr lang="en-GB" dirty="0"/>
              <a:t>                </a:t>
            </a:r>
            <a:r>
              <a:rPr lang="en-GB" sz="1200" dirty="0">
                <a:latin typeface="Arial" panose="020B0604020202020204" pitchFamily="34" charset="0"/>
                <a:cs typeface="Arial" panose="020B0604020202020204" pitchFamily="34" charset="0"/>
              </a:rPr>
              <a:t>(Health and Safety  Executive,2019)</a:t>
            </a:r>
          </a:p>
          <a:p>
            <a:pPr marL="285750" indent="-285750">
              <a:buFont typeface="Arial" panose="020B0604020202020204" pitchFamily="34" charset="0"/>
              <a:buChar char="•"/>
            </a:pPr>
            <a:endParaRPr lang="en-GB" dirty="0"/>
          </a:p>
        </p:txBody>
      </p:sp>
      <p:sp>
        <p:nvSpPr>
          <p:cNvPr id="5" name="Text Placeholder 4">
            <a:extLst>
              <a:ext uri="{FF2B5EF4-FFF2-40B4-BE49-F238E27FC236}">
                <a16:creationId xmlns:a16="http://schemas.microsoft.com/office/drawing/2014/main" id="{B537F35B-9743-4EF7-8E46-43C2D9B0A7E0}"/>
              </a:ext>
            </a:extLst>
          </p:cNvPr>
          <p:cNvSpPr>
            <a:spLocks noGrp="1"/>
          </p:cNvSpPr>
          <p:nvPr>
            <p:ph type="body" sz="quarter" idx="3"/>
          </p:nvPr>
        </p:nvSpPr>
        <p:spPr/>
        <p:txBody>
          <a:bodyPr/>
          <a:lstStyle/>
          <a:p>
            <a:r>
              <a:rPr lang="en-GB" sz="2000" dirty="0">
                <a:latin typeface="Arial" panose="020B0604020202020204" pitchFamily="34" charset="0"/>
                <a:cs typeface="Arial" panose="020B0604020202020204" pitchFamily="34" charset="0"/>
              </a:rPr>
              <a:t>ICT</a:t>
            </a:r>
          </a:p>
        </p:txBody>
      </p:sp>
      <p:sp>
        <p:nvSpPr>
          <p:cNvPr id="6" name="Text Placeholder 5">
            <a:extLst>
              <a:ext uri="{FF2B5EF4-FFF2-40B4-BE49-F238E27FC236}">
                <a16:creationId xmlns:a16="http://schemas.microsoft.com/office/drawing/2014/main" id="{8B0FD628-D848-4575-9BEC-3CE449338376}"/>
              </a:ext>
            </a:extLst>
          </p:cNvPr>
          <p:cNvSpPr>
            <a:spLocks noGrp="1"/>
          </p:cNvSpPr>
          <p:nvPr>
            <p:ph type="body" sz="half" idx="16"/>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Elliot has a tablet that is using to face time his friend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His son also is using to keep contact if he is away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also has an emergency pendant around his neck that is connected to Emergency Services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Bed alarm with sensors fitted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(NHS,2020)</a:t>
            </a:r>
          </a:p>
        </p:txBody>
      </p:sp>
      <p:sp>
        <p:nvSpPr>
          <p:cNvPr id="7" name="Text Placeholder 6">
            <a:extLst>
              <a:ext uri="{FF2B5EF4-FFF2-40B4-BE49-F238E27FC236}">
                <a16:creationId xmlns:a16="http://schemas.microsoft.com/office/drawing/2014/main" id="{1A47C849-90AC-4A17-B5F9-A4C1F2F131A9}"/>
              </a:ext>
            </a:extLst>
          </p:cNvPr>
          <p:cNvSpPr>
            <a:spLocks noGrp="1"/>
          </p:cNvSpPr>
          <p:nvPr>
            <p:ph type="body" sz="quarter" idx="13"/>
          </p:nvPr>
        </p:nvSpPr>
        <p:spPr/>
        <p:txBody>
          <a:bodyPr/>
          <a:lstStyle/>
          <a:p>
            <a:r>
              <a:rPr lang="en-GB" sz="2000" dirty="0">
                <a:latin typeface="Arial" panose="020B0604020202020204" pitchFamily="34" charset="0"/>
                <a:cs typeface="Arial" panose="020B0604020202020204" pitchFamily="34" charset="0"/>
              </a:rPr>
              <a:t>Likes and Dislikes</a:t>
            </a:r>
          </a:p>
        </p:txBody>
      </p:sp>
      <p:sp>
        <p:nvSpPr>
          <p:cNvPr id="8" name="Text Placeholder 7">
            <a:extLst>
              <a:ext uri="{FF2B5EF4-FFF2-40B4-BE49-F238E27FC236}">
                <a16:creationId xmlns:a16="http://schemas.microsoft.com/office/drawing/2014/main" id="{B0827B16-7486-4F25-83FB-A9CB18A2B00B}"/>
              </a:ext>
            </a:extLst>
          </p:cNvPr>
          <p:cNvSpPr>
            <a:spLocks noGrp="1"/>
          </p:cNvSpPr>
          <p:nvPr>
            <p:ph type="body" sz="half" idx="17"/>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enjoys drinking tea and coffee with one tea spoon of brown sugar and soya milk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likes healthy snacks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enjoys listening to music and watching movies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dislikes people that are rushing him into things and dishonesty</a:t>
            </a:r>
          </a:p>
        </p:txBody>
      </p:sp>
    </p:spTree>
    <p:extLst>
      <p:ext uri="{BB962C8B-B14F-4D97-AF65-F5344CB8AC3E}">
        <p14:creationId xmlns:p14="http://schemas.microsoft.com/office/powerpoint/2010/main" val="5877089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7626C8E-FB50-4909-8D9D-09E34A8DBF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TextBox 2">
            <a:extLst>
              <a:ext uri="{FF2B5EF4-FFF2-40B4-BE49-F238E27FC236}">
                <a16:creationId xmlns:a16="http://schemas.microsoft.com/office/drawing/2014/main" id="{FC2DED9B-4D65-4097-A87F-7A305022E25E}"/>
              </a:ext>
            </a:extLst>
          </p:cNvPr>
          <p:cNvSpPr txBox="1"/>
          <p:nvPr/>
        </p:nvSpPr>
        <p:spPr>
          <a:xfrm>
            <a:off x="619760" y="2194560"/>
            <a:ext cx="6832600" cy="4024125"/>
          </a:xfrm>
          <a:prstGeom prst="rect">
            <a:avLst/>
          </a:prstGeom>
        </p:spPr>
        <p:txBody>
          <a:bodyPr vert="horz" lIns="91440" tIns="45720" rIns="91440" bIns="45720" rtlCol="0">
            <a:normAutofit/>
          </a:bodyPr>
          <a:lstStyle/>
          <a:p>
            <a:pPr defTabSz="914400">
              <a:lnSpc>
                <a:spcPct val="90000"/>
              </a:lnSpc>
              <a:spcAft>
                <a:spcPts val="600"/>
              </a:spcAft>
            </a:pPr>
            <a:endParaRPr lang="en-US" sz="2000" dirty="0">
              <a:latin typeface="Arial" panose="020B0604020202020204" pitchFamily="34" charset="0"/>
              <a:cs typeface="Arial" panose="020B0604020202020204" pitchFamily="34" charset="0"/>
            </a:endParaRPr>
          </a:p>
          <a:p>
            <a:pPr defTabSz="914400">
              <a:lnSpc>
                <a:spcPct val="90000"/>
              </a:lnSpc>
              <a:spcAft>
                <a:spcPts val="600"/>
              </a:spcAft>
            </a:pPr>
            <a:endParaRPr lang="en-US" sz="2000" dirty="0">
              <a:latin typeface="Arial" panose="020B0604020202020204" pitchFamily="34" charset="0"/>
              <a:cs typeface="Arial" panose="020B0604020202020204" pitchFamily="34" charset="0"/>
            </a:endParaRPr>
          </a:p>
          <a:p>
            <a:pPr defTabSz="914400">
              <a:lnSpc>
                <a:spcPct val="90000"/>
              </a:lnSpc>
              <a:spcAft>
                <a:spcPts val="600"/>
              </a:spcAft>
            </a:pPr>
            <a:r>
              <a:rPr lang="en-US" sz="2000" dirty="0">
                <a:latin typeface="Arial" panose="020B0604020202020204" pitchFamily="34" charset="0"/>
                <a:cs typeface="Arial" panose="020B0604020202020204" pitchFamily="34" charset="0"/>
              </a:rPr>
              <a:t>Important dates/Information</a:t>
            </a:r>
          </a:p>
          <a:p>
            <a:pPr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His birthday</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His son’s birthday</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His wife's death anniversary</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Healthy lifestyle</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Friendship</a:t>
            </a:r>
          </a:p>
          <a:p>
            <a:pPr marL="57150" defTabSz="914400">
              <a:lnSpc>
                <a:spcPct val="90000"/>
              </a:lnSpc>
              <a:spcAft>
                <a:spcPts val="600"/>
              </a:spcAft>
            </a:pPr>
            <a:r>
              <a:rPr lang="en-US" sz="1400" dirty="0">
                <a:latin typeface="Arial" panose="020B0604020202020204" pitchFamily="34" charset="0"/>
                <a:cs typeface="Arial" panose="020B0604020202020204" pitchFamily="34" charset="0"/>
              </a:rPr>
              <a:t>Mr. Smith has in place a Living Will </a:t>
            </a:r>
          </a:p>
          <a:p>
            <a:pPr marL="57150" defTabSz="914400">
              <a:lnSpc>
                <a:spcPct val="90000"/>
              </a:lnSpc>
              <a:spcAft>
                <a:spcPts val="600"/>
              </a:spcAft>
            </a:pPr>
            <a:r>
              <a:rPr lang="en-US" sz="1400" dirty="0">
                <a:latin typeface="Arial" panose="020B0604020202020204" pitchFamily="34" charset="0"/>
                <a:cs typeface="Arial" panose="020B0604020202020204" pitchFamily="34" charset="0"/>
              </a:rPr>
              <a:t>                         (Age UK,2019 b)</a:t>
            </a:r>
          </a:p>
        </p:txBody>
      </p:sp>
      <p:pic>
        <p:nvPicPr>
          <p:cNvPr id="6" name="Picture 5" descr="Diagram&#10;&#10;Description automatically generated">
            <a:extLst>
              <a:ext uri="{FF2B5EF4-FFF2-40B4-BE49-F238E27FC236}">
                <a16:creationId xmlns:a16="http://schemas.microsoft.com/office/drawing/2014/main" id="{251DAB86-A03F-4E61-8D85-AAAC9B4C8007}"/>
              </a:ext>
            </a:extLst>
          </p:cNvPr>
          <p:cNvPicPr>
            <a:picLocks noChangeAspect="1"/>
          </p:cNvPicPr>
          <p:nvPr/>
        </p:nvPicPr>
        <p:blipFill>
          <a:blip r:embed="rId3"/>
          <a:stretch>
            <a:fillRect/>
          </a:stretch>
        </p:blipFill>
        <p:spPr>
          <a:xfrm>
            <a:off x="7927278" y="660574"/>
            <a:ext cx="3644962" cy="3386820"/>
          </a:xfrm>
          <a:prstGeom prst="rect">
            <a:avLst/>
          </a:prstGeom>
        </p:spPr>
      </p:pic>
      <p:sp>
        <p:nvSpPr>
          <p:cNvPr id="4" name="TextBox 3">
            <a:extLst>
              <a:ext uri="{FF2B5EF4-FFF2-40B4-BE49-F238E27FC236}">
                <a16:creationId xmlns:a16="http://schemas.microsoft.com/office/drawing/2014/main" id="{D308FC9A-EAAC-4405-AECD-40D37EC85E1C}"/>
              </a:ext>
            </a:extLst>
          </p:cNvPr>
          <p:cNvSpPr txBox="1"/>
          <p:nvPr/>
        </p:nvSpPr>
        <p:spPr>
          <a:xfrm>
            <a:off x="4976037" y="2764465"/>
            <a:ext cx="3147237" cy="2446824"/>
          </a:xfrm>
          <a:prstGeom prst="rect">
            <a:avLst/>
          </a:prstGeom>
          <a:noFill/>
        </p:spPr>
        <p:txBody>
          <a:bodyPr wrap="square" rtlCol="0">
            <a:spAutoFit/>
          </a:bodyPr>
          <a:lstStyle/>
          <a:p>
            <a:pPr>
              <a:spcAft>
                <a:spcPts val="600"/>
              </a:spcAft>
            </a:pPr>
            <a:r>
              <a:rPr lang="en-GB" sz="2000" dirty="0">
                <a:latin typeface="Arial" panose="020B0604020202020204" pitchFamily="34" charset="0"/>
                <a:cs typeface="Arial" panose="020B0604020202020204" pitchFamily="34" charset="0"/>
              </a:rPr>
              <a:t>Future Goals</a:t>
            </a:r>
          </a:p>
          <a:p>
            <a:pPr>
              <a:spcAft>
                <a:spcPts val="600"/>
              </a:spcAft>
            </a:pPr>
            <a:endParaRPr lang="en-GB" sz="20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Elliot want to be able to achieve independence</a:t>
            </a:r>
          </a:p>
          <a:p>
            <a:pPr marL="28575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Improve the quality of his life</a:t>
            </a:r>
          </a:p>
          <a:p>
            <a:pPr marL="28575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Be able to make choices and decisions</a:t>
            </a:r>
          </a:p>
          <a:p>
            <a:pPr marL="285750" indent="-285750">
              <a:spcAft>
                <a:spcPts val="600"/>
              </a:spcAft>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33AC1FF3-684C-4CA5-B1D3-31069923DE67}"/>
              </a:ext>
            </a:extLst>
          </p:cNvPr>
          <p:cNvSpPr txBox="1"/>
          <p:nvPr/>
        </p:nvSpPr>
        <p:spPr>
          <a:xfrm>
            <a:off x="4853762" y="1149011"/>
            <a:ext cx="3391786" cy="646331"/>
          </a:xfrm>
          <a:prstGeom prst="rect">
            <a:avLst/>
          </a:prstGeom>
          <a:noFill/>
        </p:spPr>
        <p:txBody>
          <a:bodyPr wrap="square" rtlCol="0">
            <a:spAutoFit/>
          </a:bodyPr>
          <a:lstStyle/>
          <a:p>
            <a:pPr>
              <a:spcAft>
                <a:spcPts val="600"/>
              </a:spcAft>
            </a:pPr>
            <a:r>
              <a:rPr lang="en-GB" sz="3600" dirty="0">
                <a:latin typeface="Arial" panose="020B0604020202020204" pitchFamily="34" charset="0"/>
                <a:cs typeface="Arial" panose="020B0604020202020204" pitchFamily="34" charset="0"/>
              </a:rPr>
              <a:t>Life Plan</a:t>
            </a:r>
          </a:p>
        </p:txBody>
      </p:sp>
      <p:sp>
        <p:nvSpPr>
          <p:cNvPr id="2" name="TextBox 1">
            <a:extLst>
              <a:ext uri="{FF2B5EF4-FFF2-40B4-BE49-F238E27FC236}">
                <a16:creationId xmlns:a16="http://schemas.microsoft.com/office/drawing/2014/main" id="{13FF7F96-8036-4D25-B47C-6E379894891C}"/>
              </a:ext>
            </a:extLst>
          </p:cNvPr>
          <p:cNvSpPr txBox="1"/>
          <p:nvPr/>
        </p:nvSpPr>
        <p:spPr>
          <a:xfrm>
            <a:off x="10337672" y="3618545"/>
            <a:ext cx="147096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9</a:t>
            </a:r>
          </a:p>
        </p:txBody>
      </p:sp>
    </p:spTree>
    <p:extLst>
      <p:ext uri="{BB962C8B-B14F-4D97-AF65-F5344CB8AC3E}">
        <p14:creationId xmlns:p14="http://schemas.microsoft.com/office/powerpoint/2010/main" val="3936582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D923B-F119-4892-AD44-4FDDCF06B7AA}"/>
              </a:ext>
            </a:extLst>
          </p:cNvPr>
          <p:cNvSpPr>
            <a:spLocks noGrp="1"/>
          </p:cNvSpPr>
          <p:nvPr>
            <p:ph type="title"/>
          </p:nvPr>
        </p:nvSpPr>
        <p:spPr>
          <a:xfrm>
            <a:off x="2895600" y="764373"/>
            <a:ext cx="4408583" cy="1293028"/>
          </a:xfrm>
        </p:spPr>
        <p:txBody>
          <a:bodyPr>
            <a:normAutofit fontScale="90000"/>
          </a:bodyPr>
          <a:lstStyle/>
          <a:p>
            <a:r>
              <a:rPr lang="en-GB" dirty="0">
                <a:latin typeface="Arial" panose="020B0604020202020204" pitchFamily="34" charset="0"/>
                <a:cs typeface="Arial" panose="020B0604020202020204" pitchFamily="34" charset="0"/>
              </a:rPr>
              <a:t>Reference list</a:t>
            </a:r>
            <a:br>
              <a:rPr lang="en-GB" dirty="0"/>
            </a:br>
            <a:endParaRPr lang="en-GB" dirty="0"/>
          </a:p>
        </p:txBody>
      </p:sp>
      <p:sp>
        <p:nvSpPr>
          <p:cNvPr id="5" name="TextBox 4">
            <a:extLst>
              <a:ext uri="{FF2B5EF4-FFF2-40B4-BE49-F238E27FC236}">
                <a16:creationId xmlns:a16="http://schemas.microsoft.com/office/drawing/2014/main" id="{FD2A744F-ADAC-4BCB-8BFF-63326CF8918C}"/>
              </a:ext>
            </a:extLst>
          </p:cNvPr>
          <p:cNvSpPr txBox="1"/>
          <p:nvPr/>
        </p:nvSpPr>
        <p:spPr>
          <a:xfrm>
            <a:off x="154236" y="1795749"/>
            <a:ext cx="10326195" cy="8023735"/>
          </a:xfrm>
          <a:prstGeom prst="rect">
            <a:avLst/>
          </a:prstGeom>
          <a:noFill/>
        </p:spPr>
        <p:txBody>
          <a:bodyPr wrap="square">
            <a:spAutoFit/>
          </a:bodyPr>
          <a:lstStyle/>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Age UK (2019 a)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Loneliness, depression and anxiety: exploring the connection to mental health.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[Online] Available at: </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https://www.ageuk.org.uk/our-impact/policy-research/loneliness-research-and-resources/loneliness-depression-and-anxiety-exploring-the-connection-to-mental-health/</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(Accessed:7 February 2021).</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00" dirty="0">
                <a:latin typeface="Arial" panose="020B0604020202020204" pitchFamily="34" charset="0"/>
                <a:cs typeface="Arial" panose="020B0604020202020204" pitchFamily="34" charset="0"/>
              </a:rPr>
              <a:t>Age UK (2019 b) </a:t>
            </a:r>
            <a:r>
              <a:rPr lang="en-GB" sz="1400" i="1" dirty="0">
                <a:latin typeface="Arial" panose="020B0604020202020204" pitchFamily="34" charset="0"/>
                <a:cs typeface="Arial" panose="020B0604020202020204" pitchFamily="34" charset="0"/>
              </a:rPr>
              <a:t>Advanced Decisions (Living Wills) </a:t>
            </a:r>
            <a:r>
              <a:rPr lang="en-GB" sz="1400" dirty="0">
                <a:latin typeface="Arial" panose="020B0604020202020204" pitchFamily="34" charset="0"/>
                <a:cs typeface="Arial" panose="020B0604020202020204" pitchFamily="34" charset="0"/>
              </a:rPr>
              <a:t>[Online] Available at</a:t>
            </a:r>
            <a:r>
              <a:rPr lang="en-GB" sz="1400" dirty="0">
                <a:solidFill>
                  <a:schemeClr val="accent4"/>
                </a:solidFill>
                <a:latin typeface="Arial" panose="020B0604020202020204" pitchFamily="34" charset="0"/>
                <a:cs typeface="Arial" panose="020B0604020202020204" pitchFamily="34" charset="0"/>
              </a:rPr>
              <a:t>: </a:t>
            </a:r>
            <a:r>
              <a:rPr lang="en-GB" sz="1400" dirty="0">
                <a:solidFill>
                  <a:schemeClr val="accent4"/>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https://www.ageuk.org.uk/information-advice/money-legal/legal-issues/advance-decisions/</a:t>
            </a:r>
            <a:r>
              <a:rPr lang="en-GB" sz="1400" dirty="0">
                <a:solidFill>
                  <a:schemeClr val="accent4"/>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(Accessed:19 February 2021).</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Drugs.com. (2021). </a:t>
            </a:r>
            <a:r>
              <a:rPr kumimoji="0" lang="en-GB" sz="14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UK Drug Database</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[Online] Available at: </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https://www.drugs.com/uk/</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[Accessed 7 Feb. 2021]. </a:t>
            </a:r>
          </a:p>
          <a:p>
            <a:pPr defTabSz="914400">
              <a:lnSpc>
                <a:spcPct val="90000"/>
              </a:lnSpc>
              <a:spcBef>
                <a:spcPts val="1000"/>
              </a:spcBef>
              <a:defRPr/>
            </a:pPr>
            <a:r>
              <a:rPr lang="en-GB" sz="1400" dirty="0">
                <a:effectLst/>
                <a:latin typeface="Arial" panose="020B0604020202020204" pitchFamily="34" charset="0"/>
                <a:ea typeface="Calibri" panose="020F0502020204030204" pitchFamily="34" charset="0"/>
                <a:cs typeface="Arial" panose="020B0604020202020204" pitchFamily="34" charset="0"/>
              </a:rPr>
              <a:t>Health and Safety Executive (2019) </a:t>
            </a:r>
            <a:r>
              <a:rPr lang="en-GB" sz="1400" i="1" dirty="0">
                <a:effectLst/>
                <a:latin typeface="Arial" panose="020B0604020202020204" pitchFamily="34" charset="0"/>
                <a:ea typeface="Calibri" panose="020F0502020204030204" pitchFamily="34" charset="0"/>
                <a:cs typeface="Arial" panose="020B0604020202020204" pitchFamily="34" charset="0"/>
              </a:rPr>
              <a:t>Fire Safety. Guidance </a:t>
            </a:r>
            <a:r>
              <a:rPr lang="en-GB" sz="1400" dirty="0">
                <a:effectLst/>
                <a:latin typeface="Arial" panose="020B0604020202020204" pitchFamily="34" charset="0"/>
                <a:ea typeface="Calibri" panose="020F0502020204030204" pitchFamily="34" charset="0"/>
                <a:cs typeface="Arial" panose="020B0604020202020204" pitchFamily="34" charset="0"/>
              </a:rPr>
              <a:t>[Online] Available at</a:t>
            </a:r>
            <a:r>
              <a:rPr lang="en-GB" sz="1400" dirty="0">
                <a:solidFill>
                  <a:srgbClr val="2C3E50"/>
                </a:solidFill>
                <a:effectLst/>
                <a:latin typeface="Arial" panose="020B0604020202020204" pitchFamily="34" charset="0"/>
                <a:ea typeface="Calibri" panose="020F0502020204030204" pitchFamily="34" charset="0"/>
                <a:cs typeface="Arial" panose="020B0604020202020204" pitchFamily="34" charset="0"/>
              </a:rPr>
              <a:t>:</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u="sng"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https://www.hse.gov.uk/toolbox/fire.htm</a:t>
            </a:r>
            <a:r>
              <a:rPr lang="en-GB" sz="1400" u="sng"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(Accessed:7 February 2021).</a:t>
            </a:r>
          </a:p>
          <a:p>
            <a:pPr defTabSz="914400">
              <a:lnSpc>
                <a:spcPct val="90000"/>
              </a:lnSpc>
              <a:spcBef>
                <a:spcPts val="1000"/>
              </a:spcBef>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HSE (2016)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Person-Centred Principles and Person-Centred Practice Framework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.[Online] Available at: </a:t>
            </a:r>
            <a:r>
              <a:rPr kumimoji="0" lang="en-GB" sz="1400" b="0" i="0" u="none" strike="noStrike" kern="1200" cap="none" spc="0" normalizeH="0" baseline="0" noProof="0" dirty="0">
                <a:ln>
                  <a:noFill/>
                </a:ln>
                <a:solidFill>
                  <a:srgbClr val="8D65EA"/>
                </a:solidFill>
                <a:effectLst/>
                <a:uLnTx/>
                <a:uFillTx/>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https://www.hse.ie/eng/staff/resources/changeguide/resources/person-centred-principles-and-person-centred-practice-framework.pdf</a:t>
            </a:r>
            <a:r>
              <a:rPr kumimoji="0" lang="en-GB" sz="1400" b="0" i="0" u="none" strike="noStrike" kern="1200" cap="none" spc="0" normalizeH="0" baseline="0" noProof="0" dirty="0">
                <a:ln>
                  <a:noFill/>
                </a:ln>
                <a:solidFill>
                  <a:srgbClr val="8D65EA"/>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15 February 2020).</a:t>
            </a:r>
          </a:p>
          <a:p>
            <a:pPr defTabSz="914400">
              <a:lnSpc>
                <a:spcPct val="90000"/>
              </a:lnSpc>
              <a:spcBef>
                <a:spcPts val="1000"/>
              </a:spcBef>
              <a:defRPr/>
            </a:pPr>
            <a:r>
              <a:rPr lang="en-GB" sz="1400" dirty="0">
                <a:latin typeface="Arial" panose="020B0604020202020204" pitchFamily="34" charset="0"/>
                <a:cs typeface="Arial" panose="020B0604020202020204" pitchFamily="34" charset="0"/>
              </a:rPr>
              <a:t>Legislation.gov.uk (2021) </a:t>
            </a:r>
            <a:r>
              <a:rPr lang="en-GB" sz="1400" i="1" dirty="0">
                <a:latin typeface="Arial" panose="020B0604020202020204" pitchFamily="34" charset="0"/>
                <a:cs typeface="Arial" panose="020B0604020202020204" pitchFamily="34" charset="0"/>
              </a:rPr>
              <a:t>Care Act 2014 </a:t>
            </a:r>
            <a:r>
              <a:rPr lang="en-GB" sz="1400" dirty="0">
                <a:latin typeface="Arial" panose="020B0604020202020204" pitchFamily="34" charset="0"/>
                <a:cs typeface="Arial" panose="020B0604020202020204" pitchFamily="34" charset="0"/>
              </a:rPr>
              <a:t>[Online] Available at: </a:t>
            </a:r>
            <a:r>
              <a:rPr lang="en-GB" sz="1400" dirty="0">
                <a:solidFill>
                  <a:schemeClr val="accent4"/>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https://www.legislation.gov.uk/ukpga/2014/23/contents</a:t>
            </a:r>
            <a:r>
              <a:rPr lang="en-GB" sz="1400" dirty="0">
                <a:latin typeface="Arial" panose="020B0604020202020204" pitchFamily="34" charset="0"/>
                <a:cs typeface="Arial" panose="020B0604020202020204" pitchFamily="34" charset="0"/>
              </a:rPr>
              <a:t> (Accessed:19 February 2021).</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NHS Health Education England (2017).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Person-centred care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[Online</a:t>
            </a:r>
            <a:r>
              <a:rPr lang="en-GB" sz="1400" dirty="0">
                <a:solidFill>
                  <a:prstClr val="black"/>
                </a:solidFill>
                <a:latin typeface="Arial" panose="020B0604020202020204" pitchFamily="34" charset="0"/>
                <a:ea typeface="Calibri" panose="020F0502020204030204" pitchFamily="34" charset="0"/>
                <a:cs typeface="Arial" panose="020B0604020202020204" pitchFamily="34" charset="0"/>
              </a:rPr>
              <a: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Health Education England. Available at:</a:t>
            </a:r>
            <a:r>
              <a:rPr kumimoji="0" lang="en-GB" sz="1400" b="0" i="0" u="none" strike="noStrike" kern="1200" cap="none" spc="0" normalizeH="0" baseline="0" noProof="0" dirty="0">
                <a:ln>
                  <a:noFill/>
                </a:ln>
                <a:solidFill>
                  <a:srgbClr val="2C3E50"/>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400" b="0" i="0" u="none" strike="noStrike" kern="1200" cap="none" spc="0" normalizeH="0" baseline="0" noProof="0" dirty="0">
                <a:ln>
                  <a:noFill/>
                </a:ln>
                <a:solidFill>
                  <a:srgbClr val="8D65EA"/>
                </a:solidFill>
                <a:effectLst/>
                <a:uLnTx/>
                <a:uFillTx/>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https://www.hee.nhs.uk/our-work/person-centred-care</a:t>
            </a:r>
            <a:r>
              <a:rPr kumimoji="0" lang="en-GB" sz="1400" b="0" i="0" u="none" strike="noStrike" kern="1200" cap="none" spc="0" normalizeH="0" baseline="0" noProof="0" dirty="0">
                <a:ln>
                  <a:noFill/>
                </a:ln>
                <a:solidFill>
                  <a:srgbClr val="8D65EA"/>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(Accessed:15 February 2021).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National Institute for health and care excellence (2021) Paroxetine .BNF is only available in the UK | NICE. [online] NICE. Available at: </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https://bnf.nice.org.uk/drug/paroxetine.html</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(Accessed:7 February 2021).</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National Institute on Aging (2017.). </a:t>
            </a:r>
            <a:r>
              <a:rPr kumimoji="0" lang="en-GB" sz="1400" b="0" i="1"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Vascular Contributions to Cognitive Impairment and Dementia. </a:t>
            </a:r>
            <a:r>
              <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[Online] Available at: </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Calibri" panose="020F0502020204030204" pitchFamily="34" charset="0"/>
                <a:cs typeface="Arial" panose="020B0604020202020204" pitchFamily="34" charset="0"/>
              </a:rPr>
              <a:t>https://www.nia.nih.gov/health/vascular-contributions-cognitive-impairment-and-dementia   </a:t>
            </a:r>
            <a:r>
              <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[Accessed 10 Feb. 2021].</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14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14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3075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AD5B6-4B7D-4BE2-94C5-690F1A55D278}"/>
              </a:ext>
            </a:extLst>
          </p:cNvPr>
          <p:cNvSpPr>
            <a:spLocks noGrp="1"/>
          </p:cNvSpPr>
          <p:nvPr>
            <p:ph type="title"/>
          </p:nvPr>
        </p:nvSpPr>
        <p:spPr>
          <a:xfrm>
            <a:off x="2895600" y="764373"/>
            <a:ext cx="4476044" cy="1293028"/>
          </a:xfrm>
        </p:spPr>
        <p:txBody>
          <a:bodyPr>
            <a:normAutofit/>
          </a:bodyPr>
          <a:lstStyle/>
          <a:p>
            <a:r>
              <a:rPr lang="en-GB" sz="36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EF2466BC-622C-47B7-8AF6-9392729AD362}"/>
              </a:ext>
            </a:extLst>
          </p:cNvPr>
          <p:cNvSpPr>
            <a:spLocks noGrp="1"/>
          </p:cNvSpPr>
          <p:nvPr>
            <p:ph idx="1"/>
          </p:nvPr>
        </p:nvSpPr>
        <p:spPr>
          <a:xfrm>
            <a:off x="685800" y="2278781"/>
            <a:ext cx="10820400" cy="4250307"/>
          </a:xfrm>
        </p:spPr>
        <p:txBody>
          <a:bodyPr>
            <a:normAutofit fontScale="85000" lnSpcReduction="20000"/>
          </a:bodyPr>
          <a:lstStyle/>
          <a:p>
            <a:pPr marL="0" indent="0">
              <a:buNone/>
            </a:pP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National Institute for Health and Care Excellence (2017) </a:t>
            </a:r>
            <a:r>
              <a:rPr kumimoji="0" lang="en-GB" sz="1600" b="0" i="1"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Overview | Managing medicines for adults receiving social care in the community</a:t>
            </a: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 Guidance | NICE. [Online] Available at: </a:t>
            </a:r>
            <a:r>
              <a:rPr kumimoji="0" lang="en-GB" sz="1600" b="0" i="0" u="none" strike="noStrike" kern="1200" cap="none" spc="0" normalizeH="0" baseline="0" noProof="0" dirty="0">
                <a:ln>
                  <a:noFill/>
                </a:ln>
                <a:solidFill>
                  <a:schemeClr val="accent4"/>
                </a:solidFill>
                <a:effectLst/>
                <a:uLnTx/>
                <a:uFillTx/>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https://www.nice.org.uk/guidance/ng67. </a:t>
            </a:r>
            <a:r>
              <a:rPr kumimoji="0" lang="en-GB" sz="1600" b="0" i="0"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(Accessed:7</a:t>
            </a:r>
            <a:r>
              <a:rPr kumimoji="0" lang="en-GB" sz="1600" b="0" i="0"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February 2021).</a:t>
            </a:r>
          </a:p>
          <a:p>
            <a:pPr marL="0" indent="0">
              <a:buNone/>
            </a:pPr>
            <a:r>
              <a:rPr kumimoji="0" lang="en-GB" sz="1600" b="0" i="0" u="none" strike="noStrike" kern="1200" cap="none" spc="0" normalizeH="0" baseline="0" noProof="0" dirty="0" err="1">
                <a:ln>
                  <a:noFill/>
                </a:ln>
                <a:effectLst/>
                <a:uLnTx/>
                <a:uFillTx/>
                <a:latin typeface="Arial" panose="020B0604020202020204" pitchFamily="34" charset="0"/>
                <a:ea typeface="Calibri" panose="020F0502020204030204" pitchFamily="34" charset="0"/>
                <a:cs typeface="Arial" panose="020B0604020202020204" pitchFamily="34" charset="0"/>
              </a:rPr>
              <a:t>Savulich</a:t>
            </a: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G., O'Brien, J. T. and Sahakian, B. J. (2020) Are neuropsychiatric symptoms modifiable risk factors for cognitive decline in Alzheimer's disease and vascular dementia?, </a:t>
            </a:r>
            <a:r>
              <a:rPr kumimoji="0" lang="en-GB" sz="1600" b="0" i="1"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The British Journal of Psychiatry</a:t>
            </a:r>
            <a:r>
              <a:rPr lang="en-GB" sz="1600" dirty="0">
                <a:latin typeface="Arial" panose="020B0604020202020204" pitchFamily="34" charset="0"/>
                <a:ea typeface="Calibri" panose="020F0502020204030204" pitchFamily="34" charset="0"/>
                <a:cs typeface="Arial" panose="020B0604020202020204" pitchFamily="34" charset="0"/>
              </a:rPr>
              <a:t>,</a:t>
            </a: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Cambridge University Press, 216(1), pp. 1–3.</a:t>
            </a:r>
          </a:p>
          <a:p>
            <a:pPr marL="0" indent="0">
              <a:buNone/>
            </a:pPr>
            <a:r>
              <a:rPr lang="en-GB" sz="1600" dirty="0">
                <a:latin typeface="Arial" panose="020B0604020202020204" pitchFamily="34" charset="0"/>
                <a:cs typeface="Arial" panose="020B0604020202020204" pitchFamily="34" charset="0"/>
              </a:rPr>
              <a:t>Social Care Institute for Excellence (2020) </a:t>
            </a:r>
            <a:r>
              <a:rPr lang="en-GB" sz="1600" i="1" dirty="0">
                <a:latin typeface="Arial" panose="020B0604020202020204" pitchFamily="34" charset="0"/>
                <a:cs typeface="Arial" panose="020B0604020202020204" pitchFamily="34" charset="0"/>
              </a:rPr>
              <a:t>Dementia and sensory loss: hearing loss </a:t>
            </a:r>
            <a:r>
              <a:rPr lang="en-GB" sz="1600" dirty="0">
                <a:latin typeface="Arial" panose="020B0604020202020204" pitchFamily="34" charset="0"/>
                <a:cs typeface="Arial" panose="020B0604020202020204" pitchFamily="34" charset="0"/>
              </a:rPr>
              <a:t>[Online] Available at:</a:t>
            </a:r>
          </a:p>
          <a:p>
            <a:pPr marL="0" indent="0">
              <a:buNone/>
            </a:pPr>
            <a:r>
              <a:rPr lang="en-GB" sz="1600" dirty="0">
                <a:solidFill>
                  <a:schemeClr val="accent4"/>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https://www.scie.org.uk/dementia/living-with-dementia/sensory-loss/hearing-loss.asp</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p>
          <a:p>
            <a:pPr marL="0" indent="0">
              <a:buNone/>
            </a:pPr>
            <a:r>
              <a:rPr lang="en-GB" sz="1600" dirty="0">
                <a:latin typeface="Arial" panose="020B0604020202020204" pitchFamily="34" charset="0"/>
                <a:cs typeface="Arial" panose="020B0604020202020204" pitchFamily="34" charset="0"/>
              </a:rPr>
              <a:t>SCIE (2020) </a:t>
            </a:r>
            <a:r>
              <a:rPr lang="en-GB" sz="1600" i="1" dirty="0">
                <a:latin typeface="Arial" panose="020B0604020202020204" pitchFamily="34" charset="0"/>
                <a:cs typeface="Arial" panose="020B0604020202020204" pitchFamily="34" charset="0"/>
              </a:rPr>
              <a:t>Advocacy: inclusion, empowerment and human rights</a:t>
            </a:r>
            <a:r>
              <a:rPr lang="en-GB" sz="1600" dirty="0">
                <a:latin typeface="Arial" panose="020B0604020202020204" pitchFamily="34" charset="0"/>
                <a:cs typeface="Arial" panose="020B0604020202020204" pitchFamily="34" charset="0"/>
              </a:rPr>
              <a:t>. [Online] Available at: </a:t>
            </a:r>
            <a:r>
              <a:rPr lang="en-GB" sz="1600" dirty="0">
                <a:solidFill>
                  <a:schemeClr val="accent4"/>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https://www.scie.org.uk/advocacy/commissioning/inclusion</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p>
          <a:p>
            <a:pPr marL="0" indent="0">
              <a:buNone/>
            </a:pPr>
            <a:r>
              <a:rPr lang="en-GB" sz="1600" dirty="0">
                <a:latin typeface="Arial" panose="020B0604020202020204" pitchFamily="34" charset="0"/>
                <a:cs typeface="Arial" panose="020B0604020202020204" pitchFamily="34" charset="0"/>
              </a:rPr>
              <a:t>NHS (2020) </a:t>
            </a:r>
            <a:r>
              <a:rPr lang="en-GB" sz="1600" i="1" dirty="0">
                <a:latin typeface="Arial" panose="020B0604020202020204" pitchFamily="34" charset="0"/>
                <a:cs typeface="Arial" panose="020B0604020202020204" pitchFamily="34" charset="0"/>
              </a:rPr>
              <a:t>Personal alarms, security systems (telecare) and </a:t>
            </a:r>
            <a:r>
              <a:rPr lang="en-GB" sz="1600" i="1" dirty="0" err="1">
                <a:latin typeface="Arial" panose="020B0604020202020204" pitchFamily="34" charset="0"/>
                <a:cs typeface="Arial" panose="020B0604020202020204" pitchFamily="34" charset="0"/>
              </a:rPr>
              <a:t>keysafes</a:t>
            </a:r>
            <a:r>
              <a:rPr lang="en-GB" sz="1600" dirty="0">
                <a:latin typeface="Arial" panose="020B0604020202020204" pitchFamily="34" charset="0"/>
                <a:cs typeface="Arial" panose="020B0604020202020204" pitchFamily="34" charset="0"/>
              </a:rPr>
              <a:t>. [Online] Available at</a:t>
            </a:r>
            <a:r>
              <a:rPr lang="en-GB" sz="1600" dirty="0">
                <a:solidFill>
                  <a:schemeClr val="accent4"/>
                </a:solidFill>
                <a:latin typeface="Arial" panose="020B0604020202020204" pitchFamily="34" charset="0"/>
                <a:cs typeface="Arial" panose="020B0604020202020204" pitchFamily="34" charset="0"/>
              </a:rPr>
              <a:t>: </a:t>
            </a:r>
            <a:r>
              <a:rPr lang="en-GB" sz="1600" dirty="0">
                <a:solidFill>
                  <a:schemeClr val="accent4"/>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https://www.nhs.uk/conditions/social-care-and-support-guide/care-services-equipment-and-care-homes/personal-alarms-security-systems-and-keysafes/</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p>
          <a:p>
            <a:pPr marL="0" indent="0">
              <a:buNone/>
            </a:pPr>
            <a:r>
              <a:rPr lang="en-GB" sz="1600" dirty="0">
                <a:latin typeface="Arial" panose="020B0604020202020204" pitchFamily="34" charset="0"/>
                <a:cs typeface="Arial" panose="020B0604020202020204" pitchFamily="34" charset="0"/>
              </a:rPr>
              <a:t>Figure 1. Assessor Training  Direct (2021)</a:t>
            </a:r>
            <a:r>
              <a:rPr lang="en-GB" sz="1600" i="1" dirty="0">
                <a:latin typeface="Arial" panose="020B0604020202020204" pitchFamily="34" charset="0"/>
                <a:cs typeface="Arial" panose="020B0604020202020204" pitchFamily="34" charset="0"/>
              </a:rPr>
              <a:t>Assessor Training. Health and Social Care [</a:t>
            </a:r>
            <a:r>
              <a:rPr lang="en-GB" sz="1600" dirty="0">
                <a:latin typeface="Arial" panose="020B0604020202020204" pitchFamily="34" charset="0"/>
                <a:cs typeface="Arial" panose="020B0604020202020204" pitchFamily="34" charset="0"/>
              </a:rPr>
              <a:t>Online] Available at: </a:t>
            </a:r>
            <a:r>
              <a:rPr lang="en-GB" sz="1600" dirty="0">
                <a:solidFill>
                  <a:schemeClr val="accent4"/>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https://assessortrainingdirect.co.uk/assessor-training-health-social-care/</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r>
              <a:rPr lang="en-GB" sz="1600" dirty="0">
                <a:solidFill>
                  <a:srgbClr val="2C3E50"/>
                </a:solidFill>
                <a:latin typeface="Arial" panose="020B0604020202020204" pitchFamily="34" charset="0"/>
                <a:cs typeface="Arial" panose="020B0604020202020204" pitchFamily="34" charset="0"/>
              </a:rPr>
              <a:t>.</a:t>
            </a:r>
          </a:p>
          <a:p>
            <a:pPr marL="0" indent="0">
              <a:buNone/>
            </a:pPr>
            <a:r>
              <a:rPr lang="en-GB" sz="1600" dirty="0">
                <a:effectLst/>
                <a:latin typeface="Arial" panose="020B0604020202020204" pitchFamily="34" charset="0"/>
                <a:ea typeface="Calibri" panose="020F0502020204030204" pitchFamily="34" charset="0"/>
                <a:cs typeface="Arial" panose="020B0604020202020204" pitchFamily="34" charset="0"/>
              </a:rPr>
              <a:t>Figure 2. Skills for Care (2019)</a:t>
            </a:r>
            <a:r>
              <a:rPr lang="en-GB" sz="1600" i="1" dirty="0">
                <a:latin typeface="Arial" panose="020B0604020202020204" pitchFamily="34" charset="0"/>
                <a:cs typeface="Arial" panose="020B0604020202020204" pitchFamily="34" charset="0"/>
              </a:rPr>
              <a:t> Person-centred approaches in health and care</a:t>
            </a:r>
            <a:r>
              <a:rPr lang="en-GB" sz="1600" dirty="0">
                <a:latin typeface="Arial" panose="020B0604020202020204" pitchFamily="34" charset="0"/>
                <a:cs typeface="Arial" panose="020B0604020202020204" pitchFamily="34" charset="0"/>
              </a:rPr>
              <a:t> [Online] Available at:</a:t>
            </a:r>
            <a:r>
              <a:rPr lang="en-GB" sz="1600" dirty="0">
                <a:solidFill>
                  <a:srgbClr val="2C3E50"/>
                </a:solidFill>
                <a:latin typeface="Arial" panose="020B0604020202020204" pitchFamily="34" charset="0"/>
                <a:cs typeface="Arial" panose="020B0604020202020204" pitchFamily="34" charset="0"/>
              </a:rPr>
              <a:t> </a:t>
            </a:r>
            <a:r>
              <a:rPr lang="en-GB" sz="1600" dirty="0">
                <a:solidFill>
                  <a:schemeClr val="accent4"/>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https://www.skillsforcare.org.uk/Learning-development/ongoing-learning-and-development/person-centred-approaches-health-and-care/Person-centred-approaches-in-health-and-care.aspx</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p>
          <a:p>
            <a:pPr marL="0" indent="0">
              <a:buNone/>
            </a:pPr>
            <a:r>
              <a:rPr lang="en-GB" sz="1600" dirty="0">
                <a:latin typeface="Arial" panose="020B0604020202020204" pitchFamily="34" charset="0"/>
                <a:cs typeface="Arial" panose="020B0604020202020204" pitchFamily="34" charset="0"/>
              </a:rPr>
              <a:t>Figure 3. </a:t>
            </a:r>
            <a:r>
              <a:rPr lang="en-GB" sz="1600" dirty="0">
                <a:effectLst/>
                <a:latin typeface="Arial" panose="020B0604020202020204" pitchFamily="34" charset="0"/>
                <a:ea typeface="Calibri" panose="020F0502020204030204" pitchFamily="34" charset="0"/>
                <a:cs typeface="Arial" panose="020B0604020202020204" pitchFamily="34" charset="0"/>
              </a:rPr>
              <a:t>LIVE LAW NEWS Network (2017). </a:t>
            </a:r>
            <a:r>
              <a:rPr lang="en-GB" sz="1600" i="1" dirty="0">
                <a:effectLst/>
                <a:latin typeface="Arial" panose="020B0604020202020204" pitchFamily="34" charset="0"/>
                <a:ea typeface="Calibri" panose="020F0502020204030204" pitchFamily="34" charset="0"/>
                <a:cs typeface="Arial" panose="020B0604020202020204" pitchFamily="34" charset="0"/>
              </a:rPr>
              <a:t>Drugs, Medicines, Equipment Used In Course Of Treatment At Hospital Not Subject To Sales Tax: </a:t>
            </a:r>
            <a:r>
              <a:rPr lang="en-GB" sz="1600" i="1" dirty="0" err="1">
                <a:effectLst/>
                <a:latin typeface="Arial" panose="020B0604020202020204" pitchFamily="34" charset="0"/>
                <a:ea typeface="Calibri" panose="020F0502020204030204" pitchFamily="34" charset="0"/>
                <a:cs typeface="Arial" panose="020B0604020202020204" pitchFamily="34" charset="0"/>
              </a:rPr>
              <a:t>Maha</a:t>
            </a:r>
            <a:r>
              <a:rPr lang="en-GB" sz="1600" i="1" dirty="0">
                <a:effectLst/>
                <a:latin typeface="Arial" panose="020B0604020202020204" pitchFamily="34" charset="0"/>
                <a:ea typeface="Calibri" panose="020F0502020204030204" pitchFamily="34" charset="0"/>
                <a:cs typeface="Arial" panose="020B0604020202020204" pitchFamily="34" charset="0"/>
              </a:rPr>
              <a:t> Sales Tax Tribunal [Read Judgment]</a:t>
            </a:r>
            <a:r>
              <a:rPr lang="en-GB" sz="1600" dirty="0">
                <a:effectLst/>
                <a:latin typeface="Arial" panose="020B0604020202020204" pitchFamily="34" charset="0"/>
                <a:ea typeface="Calibri" panose="020F0502020204030204" pitchFamily="34" charset="0"/>
                <a:cs typeface="Arial" panose="020B0604020202020204" pitchFamily="34" charset="0"/>
              </a:rPr>
              <a:t>. [Online] www.livelaw.in. Available at: </a:t>
            </a:r>
            <a:r>
              <a:rPr lang="en-GB" sz="1600" u="sng" dirty="0">
                <a:solidFill>
                  <a:schemeClr val="accent4"/>
                </a:solidFill>
                <a:effectLst/>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http://www.livelaw.in/drugs-medicines-equipment-used-course-treatment-hospital-not-subject-sales-tax-maha-sales-tax-tribunal-read-judgment/. </a:t>
            </a:r>
            <a:r>
              <a:rPr lang="en-GB" sz="1600" dirty="0">
                <a:effectLst/>
                <a:latin typeface="Arial" panose="020B0604020202020204" pitchFamily="34" charset="0"/>
                <a:ea typeface="Calibri" panose="020F0502020204030204" pitchFamily="34" charset="0"/>
                <a:cs typeface="Times New Roman" panose="02020603050405020304" pitchFamily="18" charset="0"/>
              </a:rPr>
              <a:t>(Accessed 7 February 2021).</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solidFill>
                <a:schemeClr val="accent4"/>
              </a:solidFill>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57104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722BD-FAD6-4B01-A161-A4D3CC959695}"/>
              </a:ext>
            </a:extLst>
          </p:cNvPr>
          <p:cNvSpPr>
            <a:spLocks noGrp="1"/>
          </p:cNvSpPr>
          <p:nvPr>
            <p:ph type="title"/>
          </p:nvPr>
        </p:nvSpPr>
        <p:spPr>
          <a:xfrm>
            <a:off x="3305908" y="639315"/>
            <a:ext cx="4320448" cy="1293028"/>
          </a:xfrm>
        </p:spPr>
        <p:txBody>
          <a:bodyPr>
            <a:normAutofit/>
          </a:bodyPr>
          <a:lstStyle/>
          <a:p>
            <a:r>
              <a:rPr lang="en-GB" sz="36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33BE56D8-73E6-419A-BD4C-CC026DF48BF7}"/>
              </a:ext>
            </a:extLst>
          </p:cNvPr>
          <p:cNvSpPr>
            <a:spLocks noGrp="1"/>
          </p:cNvSpPr>
          <p:nvPr>
            <p:ph idx="1"/>
          </p:nvPr>
        </p:nvSpPr>
        <p:spPr/>
        <p:txBody>
          <a:bodyPr>
            <a:normAutofit fontScale="70000" lnSpcReduction="20000"/>
          </a:bodyPr>
          <a:lstStyle/>
          <a:p>
            <a:pPr marL="0" indent="0">
              <a:buNone/>
            </a:pPr>
            <a:endParaRPr lang="en-GB" sz="14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Times New Roman" panose="02020603050405020304" pitchFamily="18" charset="0"/>
              </a:rPr>
              <a:t>Figure 4. Birmingham Live (2014) </a:t>
            </a:r>
            <a:r>
              <a:rPr lang="en-GB" sz="2000" i="1" dirty="0">
                <a:latin typeface="Arial" panose="020B0604020202020204" pitchFamily="34" charset="0"/>
                <a:cs typeface="Times New Roman" panose="02020603050405020304" pitchFamily="18" charset="0"/>
              </a:rPr>
              <a:t>Three-bedroom detached Harborne home with park views</a:t>
            </a:r>
            <a:r>
              <a:rPr lang="en-GB" sz="2000" dirty="0">
                <a:latin typeface="Arial" panose="020B0604020202020204" pitchFamily="34" charset="0"/>
                <a:cs typeface="Times New Roman" panose="02020603050405020304" pitchFamily="18" charset="0"/>
              </a:rPr>
              <a:t>.[Online] Birmingham Live. Available at: </a:t>
            </a:r>
            <a:r>
              <a:rPr lang="en-GB" sz="2000" dirty="0">
                <a:solidFill>
                  <a:schemeClr val="accent4"/>
                </a:solidFill>
                <a:latin typeface="Arial" panose="020B06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https://www.birminghammail.co.uk/homes-and-property/three-bedroom-detached-harborne-home-park-7861612</a:t>
            </a:r>
            <a:r>
              <a:rPr lang="en-GB" sz="2000" dirty="0">
                <a:solidFill>
                  <a:schemeClr val="accent4"/>
                </a:solidFill>
                <a:latin typeface="Arial" panose="020B0604020202020204" pitchFamily="34" charset="0"/>
                <a:cs typeface="Times New Roman" panose="02020603050405020304" pitchFamily="18" charset="0"/>
              </a:rPr>
              <a:t> (</a:t>
            </a:r>
            <a:r>
              <a:rPr lang="en-GB" sz="2000" dirty="0">
                <a:latin typeface="Arial" panose="020B0604020202020204" pitchFamily="34" charset="0"/>
                <a:cs typeface="Times New Roman" panose="02020603050405020304" pitchFamily="18" charset="0"/>
              </a:rPr>
              <a:t>Accessed 15 February 2021).</a:t>
            </a:r>
          </a:p>
          <a:p>
            <a:pPr marL="0" indent="0">
              <a:buNone/>
            </a:pPr>
            <a:r>
              <a:rPr lang="en-GB" sz="2000" dirty="0">
                <a:latin typeface="Arial" panose="020B0604020202020204" pitchFamily="34" charset="0"/>
                <a:cs typeface="Arial" panose="020B0604020202020204" pitchFamily="34" charset="0"/>
              </a:rPr>
              <a:t>Figure 5. Bix (2019)  </a:t>
            </a:r>
            <a:r>
              <a:rPr lang="en-GB" sz="2000" i="1" dirty="0">
                <a:latin typeface="Arial" panose="020B0604020202020204" pitchFamily="34" charset="0"/>
                <a:cs typeface="Arial" panose="020B0604020202020204" pitchFamily="34" charset="0"/>
              </a:rPr>
              <a:t>New Study Says Food Allergies Are More Common And Severe Than Thought, Nearly Half Starting In Adulthood</a:t>
            </a:r>
            <a:r>
              <a:rPr lang="en-GB" sz="2000" dirty="0">
                <a:latin typeface="Arial" panose="020B0604020202020204" pitchFamily="34" charset="0"/>
                <a:cs typeface="Arial" panose="020B0604020202020204" pitchFamily="34" charset="0"/>
              </a:rPr>
              <a:t>. [Online] Fanatic Cook Available at</a:t>
            </a:r>
            <a:r>
              <a:rPr lang="en-GB" sz="2000" dirty="0">
                <a:solidFill>
                  <a:schemeClr val="accent4"/>
                </a:solidFill>
                <a:latin typeface="Arial" panose="020B0604020202020204" pitchFamily="34" charset="0"/>
                <a:cs typeface="Arial" panose="020B0604020202020204" pitchFamily="34" charset="0"/>
              </a:rPr>
              <a:t>: </a:t>
            </a:r>
            <a:r>
              <a:rPr lang="en-GB" sz="2000" dirty="0">
                <a:solidFill>
                  <a:schemeClr val="accent4"/>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https://fanaticcook.com/2019/01/07/new-study-says-food-allergies-are-more-common-and-severe-than-thought-nearly-half-starting-in-adulthood/</a:t>
            </a:r>
            <a:r>
              <a:rPr lang="en-GB" sz="2000" dirty="0">
                <a:solidFill>
                  <a:schemeClr val="accent4"/>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(Accessed:7 February 2021).</a:t>
            </a:r>
          </a:p>
          <a:p>
            <a:pPr marL="0" indent="0">
              <a:buNone/>
            </a:pPr>
            <a:r>
              <a:rPr lang="en-GB" sz="2000" dirty="0">
                <a:latin typeface="Arial" panose="020B0604020202020204" pitchFamily="34" charset="0"/>
                <a:cs typeface="Arial" panose="020B0604020202020204" pitchFamily="34" charset="0"/>
              </a:rPr>
              <a:t>Figure 6. Edwards, M. (2018)  Everything you need to know about being vegan. The Independent [Online] Available at: </a:t>
            </a:r>
            <a:r>
              <a:rPr lang="en-GB" sz="2000" dirty="0">
                <a:solidFill>
                  <a:schemeClr val="accent4"/>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https://www.independent.co.uk/life-style/food-and-drink/what-vegan-diet-food-person-lifestyle-health-benefits-beginners-guide-what-not-eat-a8122181.html</a:t>
            </a:r>
            <a:r>
              <a:rPr lang="en-GB" sz="2000" dirty="0">
                <a:solidFill>
                  <a:schemeClr val="accent4"/>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(Accessed:7 February 2021).</a:t>
            </a:r>
          </a:p>
          <a:p>
            <a:pPr marL="0" indent="0">
              <a:buNone/>
            </a:pPr>
            <a:r>
              <a:rPr lang="en-GB" sz="2000" dirty="0">
                <a:latin typeface="Arial" panose="020B0604020202020204" pitchFamily="34" charset="0"/>
                <a:cs typeface="Arial" panose="020B0604020202020204" pitchFamily="34" charset="0"/>
              </a:rPr>
              <a:t> Figure 7. New City College (2021)</a:t>
            </a:r>
            <a:r>
              <a:rPr lang="en-GB" sz="2000" i="1" dirty="0">
                <a:latin typeface="Arial" panose="020B0604020202020204" pitchFamily="34" charset="0"/>
                <a:cs typeface="Arial" panose="020B0604020202020204" pitchFamily="34" charset="0"/>
              </a:rPr>
              <a:t>Health and Social Care Apprenticeships </a:t>
            </a:r>
            <a:r>
              <a:rPr lang="en-GB" sz="2000" dirty="0">
                <a:latin typeface="Arial" panose="020B0604020202020204" pitchFamily="34" charset="0"/>
                <a:cs typeface="Arial" panose="020B0604020202020204" pitchFamily="34" charset="0"/>
              </a:rPr>
              <a:t>[Online] Available at: </a:t>
            </a:r>
            <a:r>
              <a:rPr lang="en-GB" sz="2000" dirty="0">
                <a:solidFill>
                  <a:schemeClr val="accent4"/>
                </a:solidFill>
                <a:latin typeface="Arial" panose="020B0604020202020204" pitchFamily="34" charset="0"/>
                <a:cs typeface="Arial" panose="020B0604020202020204" pitchFamily="34" charset="0"/>
              </a:rPr>
              <a:t>http://nweb.nestamedia.com/healthcare-apprenticeships </a:t>
            </a:r>
            <a:r>
              <a:rPr lang="en-GB" sz="2000" dirty="0">
                <a:latin typeface="Arial" panose="020B0604020202020204" pitchFamily="34" charset="0"/>
                <a:cs typeface="Arial" panose="020B0604020202020204" pitchFamily="34" charset="0"/>
              </a:rPr>
              <a:t>(Accessed:15 February 2021).</a:t>
            </a:r>
          </a:p>
          <a:p>
            <a:pPr marL="0" indent="0">
              <a:buNone/>
            </a:pPr>
            <a:r>
              <a:rPr lang="en-GB" sz="2000" dirty="0">
                <a:latin typeface="Arial" panose="020B0604020202020204" pitchFamily="34" charset="0"/>
                <a:cs typeface="Arial" panose="020B0604020202020204" pitchFamily="34" charset="0"/>
              </a:rPr>
              <a:t>Figure 8. Saga (2019) </a:t>
            </a:r>
            <a:r>
              <a:rPr lang="en-GB" sz="2000" i="1" dirty="0">
                <a:latin typeface="Arial" panose="020B0604020202020204" pitchFamily="34" charset="0"/>
                <a:cs typeface="Arial" panose="020B0604020202020204" pitchFamily="34" charset="0"/>
              </a:rPr>
              <a:t>The health  benefits of gardening </a:t>
            </a:r>
            <a:r>
              <a:rPr lang="en-GB" sz="2000" dirty="0">
                <a:latin typeface="Arial" panose="020B0604020202020204" pitchFamily="34" charset="0"/>
                <a:cs typeface="Arial" panose="020B0604020202020204" pitchFamily="34" charset="0"/>
              </a:rPr>
              <a:t>[Online] Available at</a:t>
            </a:r>
            <a:r>
              <a:rPr lang="en-GB" sz="2000" dirty="0">
                <a:solidFill>
                  <a:schemeClr val="accent4"/>
                </a:solidFill>
                <a:latin typeface="Arial" panose="020B0604020202020204" pitchFamily="34" charset="0"/>
                <a:cs typeface="Arial" panose="020B0604020202020204" pitchFamily="34" charset="0"/>
              </a:rPr>
              <a:t>: </a:t>
            </a:r>
            <a:r>
              <a:rPr lang="en-GB" sz="2000" dirty="0">
                <a:solidFill>
                  <a:schemeClr val="accent4"/>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https://www.saga.co.uk/magazine/health-wellbeing/exercise-fitness/gardening-for-health</a:t>
            </a:r>
            <a:r>
              <a:rPr lang="en-GB" sz="2000" dirty="0">
                <a:solidFill>
                  <a:schemeClr val="accent4"/>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(Accessed:15 February 2021).</a:t>
            </a:r>
          </a:p>
          <a:p>
            <a:pPr marL="0" indent="0">
              <a:buNone/>
            </a:pPr>
            <a:r>
              <a:rPr lang="en-GB" sz="2000" dirty="0">
                <a:latin typeface="Arial" panose="020B0604020202020204" pitchFamily="34" charset="0"/>
                <a:cs typeface="Arial" panose="020B0604020202020204" pitchFamily="34" charset="0"/>
              </a:rPr>
              <a:t>Figure 9. Inclusion Includes Everyone (2015) </a:t>
            </a:r>
            <a:r>
              <a:rPr lang="en-GB" sz="2000" i="1" dirty="0">
                <a:latin typeface="Arial" panose="020B0604020202020204" pitchFamily="34" charset="0"/>
                <a:cs typeface="Arial" panose="020B0604020202020204" pitchFamily="34" charset="0"/>
              </a:rPr>
              <a:t>We All Want Freedom</a:t>
            </a:r>
            <a:r>
              <a:rPr lang="en-GB" sz="2000" dirty="0">
                <a:latin typeface="Arial" panose="020B0604020202020204" pitchFamily="34" charset="0"/>
                <a:cs typeface="Arial" panose="020B0604020202020204" pitchFamily="34" charset="0"/>
              </a:rPr>
              <a:t>. [Online] Available at: </a:t>
            </a:r>
            <a:r>
              <a:rPr lang="en-GB" sz="2000" dirty="0">
                <a:solidFill>
                  <a:schemeClr val="accent4"/>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https://thearcofkingcounty.wordpress.com/2015/07/09/we-all-want-freedom/</a:t>
            </a:r>
            <a:r>
              <a:rPr lang="en-GB" sz="2000" dirty="0">
                <a:solidFill>
                  <a:schemeClr val="accent4"/>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 15 Feb. 2021).</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dirty="0"/>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173949245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10613</TotalTime>
  <Words>2107</Words>
  <Application>Microsoft Office PowerPoint</Application>
  <PresentationFormat>Widescreen</PresentationFormat>
  <Paragraphs>234</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Vapor Trail</vt:lpstr>
      <vt:lpstr>PowerPoint Presentation</vt:lpstr>
      <vt:lpstr>Person centred  planning</vt:lpstr>
      <vt:lpstr>Person centred approaches</vt:lpstr>
      <vt:lpstr>Care Plan   </vt:lpstr>
      <vt:lpstr>Medical history and medication</vt:lpstr>
      <vt:lpstr>environment</vt:lpstr>
      <vt:lpstr>Care plan </vt:lpstr>
      <vt:lpstr>Care plan-life style</vt:lpstr>
      <vt:lpstr>Care plan-Functional abilities</vt:lpstr>
      <vt:lpstr>Safety and preferences  </vt:lpstr>
      <vt:lpstr>PowerPoint Presentation</vt:lpstr>
      <vt:lpstr>Reference list </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Tabita Lincan</dc:creator>
  <cp:lastModifiedBy>Tabita Lincan</cp:lastModifiedBy>
  <cp:revision>208</cp:revision>
  <dcterms:created xsi:type="dcterms:W3CDTF">2021-02-05T15:24:01Z</dcterms:created>
  <dcterms:modified xsi:type="dcterms:W3CDTF">2021-02-25T10:27:55Z</dcterms:modified>
</cp:coreProperties>
</file>