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7" r:id="rId2"/>
    <p:sldId id="270" r:id="rId3"/>
    <p:sldId id="279" r:id="rId4"/>
    <p:sldId id="280" r:id="rId5"/>
    <p:sldId id="284" r:id="rId6"/>
    <p:sldId id="285" r:id="rId7"/>
    <p:sldId id="271" r:id="rId8"/>
    <p:sldId id="260" r:id="rId9"/>
    <p:sldId id="269" r:id="rId10"/>
    <p:sldId id="283" r:id="rId11"/>
    <p:sldId id="262" r:id="rId12"/>
    <p:sldId id="258" r:id="rId13"/>
    <p:sldId id="275" r:id="rId14"/>
    <p:sldId id="259" r:id="rId15"/>
    <p:sldId id="276" r:id="rId16"/>
    <p:sldId id="267" r:id="rId17"/>
    <p:sldId id="282" r:id="rId18"/>
    <p:sldId id="268" r:id="rId19"/>
    <p:sldId id="266" r:id="rId20"/>
    <p:sldId id="281" r:id="rId21"/>
    <p:sldId id="265" r:id="rId22"/>
    <p:sldId id="277" r:id="rId23"/>
    <p:sldId id="274"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p:scale>
          <a:sx n="75" d="100"/>
          <a:sy n="75" d="100"/>
        </p:scale>
        <p:origin x="126" y="6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CDB354-87C2-4EF0-BF32-8AAFC5E4B3CF}" type="datetimeFigureOut">
              <a:rPr lang="en-GB" smtClean="0"/>
              <a:t>26/11/2020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DD27EB-A43E-43B9-B02F-1FA83F8E45A0}" type="slidenum">
              <a:rPr lang="en-GB" smtClean="0"/>
              <a:t>‹#›</a:t>
            </a:fld>
            <a:endParaRPr lang="en-GB"/>
          </a:p>
        </p:txBody>
      </p:sp>
    </p:spTree>
    <p:extLst>
      <p:ext uri="{BB962C8B-B14F-4D97-AF65-F5344CB8AC3E}">
        <p14:creationId xmlns:p14="http://schemas.microsoft.com/office/powerpoint/2010/main" val="375887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3F0625-8F40-4B44-BD6F-8956A283AD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22331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135FED8-F746-410D-AEE5-8BE1D287D022}"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650633-5CA6-42D9-A4BE-AD3951EF0D01}" type="slidenum">
              <a:rPr lang="en-GB" smtClean="0"/>
              <a:t>‹#›</a:t>
            </a:fld>
            <a:endParaRPr lang="en-GB"/>
          </a:p>
        </p:txBody>
      </p:sp>
    </p:spTree>
    <p:extLst>
      <p:ext uri="{BB962C8B-B14F-4D97-AF65-F5344CB8AC3E}">
        <p14:creationId xmlns:p14="http://schemas.microsoft.com/office/powerpoint/2010/main" val="1582553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35FED8-F746-410D-AEE5-8BE1D287D022}"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650633-5CA6-42D9-A4BE-AD3951EF0D01}" type="slidenum">
              <a:rPr lang="en-GB" smtClean="0"/>
              <a:t>‹#›</a:t>
            </a:fld>
            <a:endParaRPr lang="en-GB"/>
          </a:p>
        </p:txBody>
      </p:sp>
    </p:spTree>
    <p:extLst>
      <p:ext uri="{BB962C8B-B14F-4D97-AF65-F5344CB8AC3E}">
        <p14:creationId xmlns:p14="http://schemas.microsoft.com/office/powerpoint/2010/main" val="3681486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135FED8-F746-410D-AEE5-8BE1D287D022}"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650633-5CA6-42D9-A4BE-AD3951EF0D01}" type="slidenum">
              <a:rPr lang="en-GB" smtClean="0"/>
              <a:t>‹#›</a:t>
            </a:fld>
            <a:endParaRPr lang="en-GB"/>
          </a:p>
        </p:txBody>
      </p:sp>
    </p:spTree>
    <p:extLst>
      <p:ext uri="{BB962C8B-B14F-4D97-AF65-F5344CB8AC3E}">
        <p14:creationId xmlns:p14="http://schemas.microsoft.com/office/powerpoint/2010/main" val="1940062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135FED8-F746-410D-AEE5-8BE1D287D022}" type="datetimeFigureOut">
              <a:rPr lang="en-GB" smtClean="0"/>
              <a:t>26/11/2020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650633-5CA6-42D9-A4BE-AD3951EF0D01}" type="slidenum">
              <a:rPr lang="en-GB" smtClean="0"/>
              <a:t>‹#›</a:t>
            </a:fld>
            <a:endParaRPr lang="en-GB"/>
          </a:p>
        </p:txBody>
      </p:sp>
    </p:spTree>
    <p:extLst>
      <p:ext uri="{BB962C8B-B14F-4D97-AF65-F5344CB8AC3E}">
        <p14:creationId xmlns:p14="http://schemas.microsoft.com/office/powerpoint/2010/main" val="3455784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135FED8-F746-410D-AEE5-8BE1D287D022}" type="datetimeFigureOut">
              <a:rPr lang="en-GB" smtClean="0"/>
              <a:t>26/11/2020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5650633-5CA6-42D9-A4BE-AD3951EF0D01}" type="slidenum">
              <a:rPr lang="en-GB" smtClean="0"/>
              <a:t>‹#›</a:t>
            </a:fld>
            <a:endParaRPr lang="en-GB"/>
          </a:p>
        </p:txBody>
      </p:sp>
    </p:spTree>
    <p:extLst>
      <p:ext uri="{BB962C8B-B14F-4D97-AF65-F5344CB8AC3E}">
        <p14:creationId xmlns:p14="http://schemas.microsoft.com/office/powerpoint/2010/main" val="31994715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135FED8-F746-410D-AEE5-8BE1D287D022}" type="datetimeFigureOut">
              <a:rPr lang="en-GB" smtClean="0"/>
              <a:t>26/11/2020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5650633-5CA6-42D9-A4BE-AD3951EF0D01}" type="slidenum">
              <a:rPr lang="en-GB" smtClean="0"/>
              <a:t>‹#›</a:t>
            </a:fld>
            <a:endParaRPr lang="en-GB"/>
          </a:p>
        </p:txBody>
      </p:sp>
    </p:spTree>
    <p:extLst>
      <p:ext uri="{BB962C8B-B14F-4D97-AF65-F5344CB8AC3E}">
        <p14:creationId xmlns:p14="http://schemas.microsoft.com/office/powerpoint/2010/main" val="36782245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35FED8-F746-410D-AEE5-8BE1D287D022}" type="datetimeFigureOut">
              <a:rPr lang="en-GB" smtClean="0"/>
              <a:t>26/11/2020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5650633-5CA6-42D9-A4BE-AD3951EF0D01}" type="slidenum">
              <a:rPr lang="en-GB" smtClean="0"/>
              <a:t>‹#›</a:t>
            </a:fld>
            <a:endParaRPr lang="en-GB"/>
          </a:p>
        </p:txBody>
      </p:sp>
    </p:spTree>
    <p:extLst>
      <p:ext uri="{BB962C8B-B14F-4D97-AF65-F5344CB8AC3E}">
        <p14:creationId xmlns:p14="http://schemas.microsoft.com/office/powerpoint/2010/main" val="4082668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135FED8-F746-410D-AEE5-8BE1D287D022}" type="datetimeFigureOut">
              <a:rPr lang="en-GB" smtClean="0"/>
              <a:t>26/11/2020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650633-5CA6-42D9-A4BE-AD3951EF0D01}" type="slidenum">
              <a:rPr lang="en-GB" smtClean="0"/>
              <a:t>‹#›</a:t>
            </a:fld>
            <a:endParaRPr lang="en-GB"/>
          </a:p>
        </p:txBody>
      </p:sp>
    </p:spTree>
    <p:extLst>
      <p:ext uri="{BB962C8B-B14F-4D97-AF65-F5344CB8AC3E}">
        <p14:creationId xmlns:p14="http://schemas.microsoft.com/office/powerpoint/2010/main" val="3231270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135FED8-F746-410D-AEE5-8BE1D287D022}" type="datetimeFigureOut">
              <a:rPr lang="en-GB" smtClean="0"/>
              <a:t>26/11/2020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650633-5CA6-42D9-A4BE-AD3951EF0D01}" type="slidenum">
              <a:rPr lang="en-GB" smtClean="0"/>
              <a:t>‹#›</a:t>
            </a:fld>
            <a:endParaRPr lang="en-GB"/>
          </a:p>
        </p:txBody>
      </p:sp>
    </p:spTree>
    <p:extLst>
      <p:ext uri="{BB962C8B-B14F-4D97-AF65-F5344CB8AC3E}">
        <p14:creationId xmlns:p14="http://schemas.microsoft.com/office/powerpoint/2010/main" val="1063856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35FED8-F746-410D-AEE5-8BE1D287D022}"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650633-5CA6-42D9-A4BE-AD3951EF0D01}" type="slidenum">
              <a:rPr lang="en-GB" smtClean="0"/>
              <a:t>‹#›</a:t>
            </a:fld>
            <a:endParaRPr lang="en-GB"/>
          </a:p>
        </p:txBody>
      </p:sp>
    </p:spTree>
    <p:extLst>
      <p:ext uri="{BB962C8B-B14F-4D97-AF65-F5344CB8AC3E}">
        <p14:creationId xmlns:p14="http://schemas.microsoft.com/office/powerpoint/2010/main" val="2757935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35FED8-F746-410D-AEE5-8BE1D287D022}"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650633-5CA6-42D9-A4BE-AD3951EF0D01}" type="slidenum">
              <a:rPr lang="en-GB" smtClean="0"/>
              <a:t>‹#›</a:t>
            </a:fld>
            <a:endParaRPr lang="en-GB"/>
          </a:p>
        </p:txBody>
      </p:sp>
    </p:spTree>
    <p:extLst>
      <p:ext uri="{BB962C8B-B14F-4D97-AF65-F5344CB8AC3E}">
        <p14:creationId xmlns:p14="http://schemas.microsoft.com/office/powerpoint/2010/main" val="19879215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8000"/>
            <a:lum/>
          </a:blip>
          <a:srcRect/>
          <a:stretch>
            <a:fillRect t="-19000" b="-1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35FED8-F746-410D-AEE5-8BE1D287D022}" type="datetimeFigureOut">
              <a:rPr lang="en-GB" smtClean="0"/>
              <a:t>26/11/2020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650633-5CA6-42D9-A4BE-AD3951EF0D01}" type="slidenum">
              <a:rPr lang="en-GB" smtClean="0"/>
              <a:t>‹#›</a:t>
            </a:fld>
            <a:endParaRPr lang="en-GB"/>
          </a:p>
        </p:txBody>
      </p:sp>
    </p:spTree>
    <p:extLst>
      <p:ext uri="{BB962C8B-B14F-4D97-AF65-F5344CB8AC3E}">
        <p14:creationId xmlns:p14="http://schemas.microsoft.com/office/powerpoint/2010/main" val="19342287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video" Target="https://www.youtube.com/embed/noDjfibuFWA"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video" Target="https://www.youtube.com/embed/a6L6kelnvwg?start=1098"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margaretthatcher.org/document/110883" TargetMode="External"/><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margaretthatcher.org/archive/Hayek.asp" TargetMode="External"/><Relationship Id="rId2" Type="http://schemas.openxmlformats.org/officeDocument/2006/relationships/image" Target="../media/image11.emf"/><Relationship Id="rId1" Type="http://schemas.openxmlformats.org/officeDocument/2006/relationships/slideLayout" Target="../slideLayouts/slideLayout7.xml"/><Relationship Id="rId4" Type="http://schemas.openxmlformats.org/officeDocument/2006/relationships/hyperlink" Target="https://www.margaretthatcher.org/search?w=Hayekdoc&amp;dt"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emf"/><Relationship Id="rId1" Type="http://schemas.openxmlformats.org/officeDocument/2006/relationships/slideLayout" Target="../slideLayouts/slideLayout7.xml"/><Relationship Id="rId4" Type="http://schemas.openxmlformats.org/officeDocument/2006/relationships/hyperlink" Target="https://www.margaretthatcher.org/search?dt=0&amp;w=pinochet&amp;searchtype=and&amp;t=0&amp;&amp;page=1&amp;starty=&amp;startm=&amp;startd=&amp;endy=&amp;endm=&amp;endd=&amp;onedayy=&amp;onedaym=&amp;onedayd"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margaretthatcher.org/document/104384"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hyperlink" Target="https://www.margaretthatcher.org/document/102726"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margaretthatcher.org/document/104037" TargetMode="External"/><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25.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Layout" Target="../slideLayouts/slideLayout7.xml"/><Relationship Id="rId1" Type="http://schemas.openxmlformats.org/officeDocument/2006/relationships/video" Target="https://www.youtube.com/embed/CoayP5st68E" TargetMode="External"/><Relationship Id="rId5" Type="http://schemas.openxmlformats.org/officeDocument/2006/relationships/image" Target="../media/image7.png"/><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video" Target="https://www.youtube.com/embed/5qJ4HzdRhus" TargetMode="External"/></Relationships>
</file>

<file path=ppt/slides/_rels/slide2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grayscl/>
            <a:lum/>
          </a:blip>
          <a:srcRect/>
          <a:stretch>
            <a:fillRect t="-19000" b="-19000"/>
          </a:stretch>
        </a:blipFill>
        <a:effectLst/>
      </p:bgPr>
    </p:bg>
    <p:spTree>
      <p:nvGrpSpPr>
        <p:cNvPr id="1" name=""/>
        <p:cNvGrpSpPr/>
        <p:nvPr/>
      </p:nvGrpSpPr>
      <p:grpSpPr>
        <a:xfrm>
          <a:off x="0" y="0"/>
          <a:ext cx="0" cy="0"/>
          <a:chOff x="0" y="0"/>
          <a:chExt cx="0" cy="0"/>
        </a:xfrm>
      </p:grpSpPr>
      <p:sp>
        <p:nvSpPr>
          <p:cNvPr id="4" name="Content Placeholder 2"/>
          <p:cNvSpPr txBox="1">
            <a:spLocks/>
          </p:cNvSpPr>
          <p:nvPr/>
        </p:nvSpPr>
        <p:spPr>
          <a:xfrm>
            <a:off x="0" y="0"/>
            <a:ext cx="12191999" cy="7162800"/>
          </a:xfrm>
          <a:prstGeom prst="rect">
            <a:avLst/>
          </a:prstGeom>
        </p:spPr>
        <p:txBody>
          <a:bodyPr vert="horz" lIns="720000" tIns="720000" rIns="720000" bIns="72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buNone/>
              <a:defRPr/>
            </a:pPr>
            <a:r>
              <a:rPr lang="en-GB" b="1" dirty="0">
                <a:solidFill>
                  <a:srgbClr val="002060"/>
                </a:solidFill>
                <a:effectLst>
                  <a:outerShdw blurRad="38100" dist="38100" dir="2700000" algn="tl">
                    <a:srgbClr val="000000">
                      <a:alpha val="43137"/>
                    </a:srgbClr>
                  </a:outerShdw>
                </a:effectLst>
                <a:latin typeface="Arial Black" panose="020B0A04020102020204" pitchFamily="34" charset="0"/>
              </a:rPr>
              <a:t>Week 1 Friday</a:t>
            </a:r>
          </a:p>
          <a:p>
            <a:pPr marL="0" lvl="0" indent="0" algn="r">
              <a:buNone/>
              <a:defRPr/>
            </a:pPr>
            <a:r>
              <a:rPr lang="en-GB" b="1" dirty="0">
                <a:solidFill>
                  <a:srgbClr val="002060"/>
                </a:solidFill>
                <a:effectLst>
                  <a:outerShdw blurRad="38100" dist="38100" dir="2700000" algn="tl">
                    <a:srgbClr val="000000">
                      <a:alpha val="43137"/>
                    </a:srgbClr>
                  </a:outerShdw>
                </a:effectLst>
                <a:latin typeface="Arial Black" panose="020B0A04020102020204" pitchFamily="34" charset="0"/>
              </a:rPr>
              <a:t> Social and Economic Aspects of Thatcherism</a:t>
            </a:r>
          </a:p>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b="1" dirty="0">
              <a:solidFill>
                <a:srgbClr val="0070C0"/>
              </a:solidFill>
              <a:effectLst>
                <a:outerShdw blurRad="38100" dist="38100" dir="2700000" algn="tl">
                  <a:srgbClr val="000000">
                    <a:alpha val="43137"/>
                  </a:srgbClr>
                </a:outerShdw>
              </a:effectLst>
              <a:latin typeface="Arial Black" panose="020B0A04020102020204" pitchFamily="34" charset="0"/>
            </a:endParaRP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1" i="0" u="none" strike="noStrike" kern="1200" cap="none" spc="0" normalizeH="0" baseline="0" noProof="0" dirty="0" smtClean="0">
              <a:ln>
                <a:noFill/>
              </a:ln>
              <a:solidFill>
                <a:schemeClr val="accent4"/>
              </a:solidFill>
              <a:effectLst>
                <a:outerShdw blurRad="38100" dist="38100" dir="2700000" algn="tl">
                  <a:srgbClr val="000000">
                    <a:alpha val="43137"/>
                  </a:srgbClr>
                </a:outerShdw>
              </a:effectLst>
              <a:uLnTx/>
              <a:uFillTx/>
              <a:latin typeface="Arial Black" panose="020B0A04020102020204" pitchFamily="34" charset="0"/>
              <a:ea typeface="+mn-ea"/>
              <a:cs typeface="+mn-cs"/>
            </a:endParaRP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b="1" dirty="0">
              <a:solidFill>
                <a:schemeClr val="accent4"/>
              </a:solidFill>
              <a:effectLst>
                <a:outerShdw blurRad="38100" dist="38100" dir="2700000" algn="tl">
                  <a:srgbClr val="000000">
                    <a:alpha val="43137"/>
                  </a:srgbClr>
                </a:outerShdw>
              </a:effectLst>
              <a:latin typeface="Arial Black" panose="020B0A04020102020204" pitchFamily="34" charset="0"/>
            </a:endParaRP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1" i="0" u="none" strike="noStrike" kern="1200" cap="none" spc="0" normalizeH="0" baseline="0" noProof="0" dirty="0" smtClean="0">
              <a:ln>
                <a:noFill/>
              </a:ln>
              <a:solidFill>
                <a:schemeClr val="accent4"/>
              </a:solidFill>
              <a:effectLst>
                <a:outerShdw blurRad="38100" dist="38100" dir="2700000" algn="tl">
                  <a:srgbClr val="000000">
                    <a:alpha val="43137"/>
                  </a:srgbClr>
                </a:outerShdw>
              </a:effectLst>
              <a:uLnTx/>
              <a:uFillTx/>
              <a:latin typeface="Arial Black" panose="020B0A04020102020204" pitchFamily="34" charset="0"/>
              <a:ea typeface="+mn-ea"/>
              <a:cs typeface="+mn-cs"/>
            </a:endParaRP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b="1" dirty="0">
              <a:solidFill>
                <a:schemeClr val="accent4"/>
              </a:solidFill>
              <a:effectLst>
                <a:outerShdw blurRad="38100" dist="38100" dir="2700000" algn="tl">
                  <a:srgbClr val="000000">
                    <a:alpha val="43137"/>
                  </a:srgbClr>
                </a:outerShdw>
              </a:effectLst>
              <a:latin typeface="Arial Black" panose="020B0A04020102020204" pitchFamily="34" charset="0"/>
            </a:endParaRP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1" i="0" u="none" strike="noStrike" kern="1200" cap="none" spc="0" normalizeH="0" baseline="0" noProof="0" dirty="0" smtClean="0">
              <a:ln>
                <a:noFill/>
              </a:ln>
              <a:solidFill>
                <a:schemeClr val="accent4"/>
              </a:solidFill>
              <a:effectLst>
                <a:outerShdw blurRad="38100" dist="38100" dir="2700000" algn="tl">
                  <a:srgbClr val="000000">
                    <a:alpha val="43137"/>
                  </a:srgbClr>
                </a:outerShdw>
              </a:effectLst>
              <a:uLnTx/>
              <a:uFillTx/>
              <a:latin typeface="Arial Black" panose="020B0A04020102020204" pitchFamily="34" charset="0"/>
              <a:ea typeface="+mn-ea"/>
              <a:cs typeface="+mn-cs"/>
            </a:endParaRP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b="1" dirty="0">
              <a:solidFill>
                <a:schemeClr val="accent4"/>
              </a:solidFill>
              <a:effectLst>
                <a:outerShdw blurRad="38100" dist="38100" dir="2700000" algn="tl">
                  <a:srgbClr val="000000">
                    <a:alpha val="43137"/>
                  </a:srgbClr>
                </a:outerShdw>
              </a:effectLst>
              <a:latin typeface="Arial Black" panose="020B0A04020102020204" pitchFamily="34" charset="0"/>
            </a:endParaRPr>
          </a:p>
          <a:p>
            <a:pPr marL="0" lvl="0" indent="0">
              <a:buNone/>
            </a:pPr>
            <a:r>
              <a:rPr lang="en-GB" b="1" dirty="0" smtClean="0">
                <a:solidFill>
                  <a:schemeClr val="accent4"/>
                </a:solidFill>
                <a:effectLst>
                  <a:outerShdw blurRad="38100" dist="38100" dir="2700000" algn="tl">
                    <a:srgbClr val="000000">
                      <a:alpha val="43137"/>
                    </a:srgbClr>
                  </a:outerShdw>
                </a:effectLst>
                <a:latin typeface="Arial Black" panose="020B0A04020102020204" pitchFamily="34" charset="0"/>
              </a:rPr>
              <a:t>The </a:t>
            </a:r>
            <a:r>
              <a:rPr lang="en-GB" b="1" dirty="0">
                <a:solidFill>
                  <a:schemeClr val="accent4"/>
                </a:solidFill>
                <a:effectLst>
                  <a:outerShdw blurRad="38100" dist="38100" dir="2700000" algn="tl">
                    <a:srgbClr val="000000">
                      <a:alpha val="43137"/>
                    </a:srgbClr>
                  </a:outerShdw>
                </a:effectLst>
                <a:latin typeface="Arial Black" panose="020B0A04020102020204" pitchFamily="34" charset="0"/>
              </a:rPr>
              <a:t>Road from Serfdom to Number 10: </a:t>
            </a:r>
            <a:endParaRPr lang="en-GB" b="1" dirty="0" smtClean="0">
              <a:solidFill>
                <a:schemeClr val="accent4"/>
              </a:solidFill>
              <a:effectLst>
                <a:outerShdw blurRad="38100" dist="38100" dir="2700000" algn="tl">
                  <a:srgbClr val="000000">
                    <a:alpha val="43137"/>
                  </a:srgbClr>
                </a:outerShdw>
              </a:effectLst>
              <a:latin typeface="Arial Black" panose="020B0A04020102020204" pitchFamily="34" charset="0"/>
            </a:endParaRPr>
          </a:p>
          <a:p>
            <a:pPr marL="0" lvl="0" indent="0">
              <a:buNone/>
            </a:pPr>
            <a:r>
              <a:rPr lang="en-GB" b="1" dirty="0" smtClean="0">
                <a:solidFill>
                  <a:schemeClr val="accent4"/>
                </a:solidFill>
                <a:effectLst>
                  <a:outerShdw blurRad="38100" dist="38100" dir="2700000" algn="tl">
                    <a:srgbClr val="000000">
                      <a:alpha val="43137"/>
                    </a:srgbClr>
                  </a:outerShdw>
                </a:effectLst>
                <a:latin typeface="Arial Black" panose="020B0A04020102020204" pitchFamily="34" charset="0"/>
              </a:rPr>
              <a:t>Intellectual </a:t>
            </a:r>
            <a:r>
              <a:rPr lang="en-GB" b="1" dirty="0">
                <a:solidFill>
                  <a:schemeClr val="accent4"/>
                </a:solidFill>
                <a:effectLst>
                  <a:outerShdw blurRad="38100" dist="38100" dir="2700000" algn="tl">
                    <a:srgbClr val="000000">
                      <a:alpha val="43137"/>
                    </a:srgbClr>
                  </a:outerShdw>
                </a:effectLst>
                <a:latin typeface="Arial Black" panose="020B0A04020102020204" pitchFamily="34" charset="0"/>
              </a:rPr>
              <a:t>and Cultural Roots of Thatcherism</a:t>
            </a:r>
            <a:endParaRPr kumimoji="0" lang="en-GB" sz="28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Calibri" panose="020F0502020204030204"/>
            </a:endParaRPr>
          </a:p>
        </p:txBody>
      </p:sp>
    </p:spTree>
    <p:extLst>
      <p:ext uri="{BB962C8B-B14F-4D97-AF65-F5344CB8AC3E}">
        <p14:creationId xmlns:p14="http://schemas.microsoft.com/office/powerpoint/2010/main" val="9328266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41926" y="1848027"/>
            <a:ext cx="7953613" cy="4882738"/>
          </a:xfrm>
        </p:spPr>
        <p:txBody>
          <a:bodyPr>
            <a:normAutofit/>
          </a:bodyPr>
          <a:lstStyle/>
          <a:p>
            <a:pPr marL="45720" indent="0" algn="just">
              <a:buNone/>
            </a:pPr>
            <a:r>
              <a:rPr lang="en-GB" dirty="0" smtClean="0"/>
              <a:t>“‘Thatcherism’ succeeds … by directly engaging the ‘creeping socialism’ and apologetic ‘state collectivism’ of the [Edward] Heath [Conservative Prime Minister, 1970–1974] wing. </a:t>
            </a:r>
            <a:r>
              <a:rPr lang="en-GB" b="1" dirty="0" smtClean="0">
                <a:solidFill>
                  <a:srgbClr val="7030A0"/>
                </a:solidFill>
              </a:rPr>
              <a:t>It thus centres on the very nerve of consensus politics</a:t>
            </a:r>
            <a:r>
              <a:rPr lang="en-GB" dirty="0" smtClean="0">
                <a:solidFill>
                  <a:srgbClr val="7030A0"/>
                </a:solidFill>
              </a:rPr>
              <a:t>, </a:t>
            </a:r>
            <a:r>
              <a:rPr lang="en-GB" dirty="0" smtClean="0"/>
              <a:t>which dominated and stabilized the political scene for over a decade</a:t>
            </a:r>
            <a:r>
              <a:rPr lang="en-GB" dirty="0"/>
              <a:t>. </a:t>
            </a:r>
            <a:r>
              <a:rPr lang="en-GB" dirty="0" smtClean="0"/>
              <a:t>Of course</a:t>
            </a:r>
            <a:r>
              <a:rPr lang="en-GB" dirty="0"/>
              <a:t>, </a:t>
            </a:r>
            <a:r>
              <a:rPr lang="en-GB" sz="3600" b="1" dirty="0">
                <a:solidFill>
                  <a:srgbClr val="7030A0"/>
                </a:solidFill>
                <a:effectLst>
                  <a:outerShdw blurRad="38100" dist="38100" dir="2700000" algn="tl">
                    <a:srgbClr val="000000">
                      <a:alpha val="43137"/>
                    </a:srgbClr>
                  </a:outerShdw>
                </a:effectLst>
              </a:rPr>
              <a:t>it aims for a construction of a </a:t>
            </a:r>
            <a:r>
              <a:rPr lang="en-GB" sz="3600" b="1" dirty="0" smtClean="0">
                <a:solidFill>
                  <a:srgbClr val="7030A0"/>
                </a:solidFill>
                <a:effectLst>
                  <a:outerShdw blurRad="38100" dist="38100" dir="2700000" algn="tl">
                    <a:srgbClr val="000000">
                      <a:alpha val="43137"/>
                    </a:srgbClr>
                  </a:outerShdw>
                </a:effectLst>
              </a:rPr>
              <a:t>national consensus </a:t>
            </a:r>
            <a:r>
              <a:rPr lang="en-GB" sz="3600" b="1" dirty="0">
                <a:solidFill>
                  <a:srgbClr val="7030A0"/>
                </a:solidFill>
                <a:effectLst>
                  <a:outerShdw blurRad="38100" dist="38100" dir="2700000" algn="tl">
                    <a:srgbClr val="000000">
                      <a:alpha val="43137"/>
                    </a:srgbClr>
                  </a:outerShdw>
                </a:effectLst>
              </a:rPr>
              <a:t>of its own</a:t>
            </a:r>
            <a:r>
              <a:rPr lang="en-GB" dirty="0"/>
              <a:t>. What it destroys is that </a:t>
            </a:r>
            <a:r>
              <a:rPr lang="en-GB" dirty="0" smtClean="0"/>
              <a:t>form of </a:t>
            </a:r>
            <a:r>
              <a:rPr lang="en-GB" dirty="0"/>
              <a:t>consensus in which social democracy was </a:t>
            </a:r>
            <a:r>
              <a:rPr lang="en-GB" dirty="0" smtClean="0"/>
              <a:t>the principal </a:t>
            </a:r>
            <a:r>
              <a:rPr lang="en-GB" dirty="0"/>
              <a:t>tendency</a:t>
            </a:r>
            <a:r>
              <a:rPr lang="en-GB" dirty="0" smtClean="0"/>
              <a:t>.”</a:t>
            </a:r>
          </a:p>
          <a:p>
            <a:pPr marL="45720" indent="0">
              <a:buNone/>
            </a:pPr>
            <a:endParaRPr lang="en-GB" dirty="0"/>
          </a:p>
        </p:txBody>
      </p:sp>
      <p:sp>
        <p:nvSpPr>
          <p:cNvPr id="3" name="Title 2"/>
          <p:cNvSpPr>
            <a:spLocks noGrp="1"/>
          </p:cNvSpPr>
          <p:nvPr>
            <p:ph type="title"/>
          </p:nvPr>
        </p:nvSpPr>
        <p:spPr/>
        <p:txBody>
          <a:bodyPr/>
          <a:lstStyle/>
          <a:p>
            <a:r>
              <a:rPr lang="en-GB" b="1" dirty="0" smtClean="0">
                <a:solidFill>
                  <a:srgbClr val="7030A0"/>
                </a:solidFill>
                <a:effectLst>
                  <a:outerShdw blurRad="38100" dist="38100" dir="2700000" algn="tl">
                    <a:srgbClr val="000000">
                      <a:alpha val="43137"/>
                    </a:srgbClr>
                  </a:outerShdw>
                </a:effectLst>
                <a:latin typeface="Arial Black" panose="020B0A04020102020204" pitchFamily="34" charset="0"/>
              </a:rPr>
              <a:t>Defining Thatcherism: </a:t>
            </a:r>
            <a:br>
              <a:rPr lang="en-GB" b="1" dirty="0" smtClean="0">
                <a:solidFill>
                  <a:srgbClr val="7030A0"/>
                </a:solidFill>
                <a:effectLst>
                  <a:outerShdw blurRad="38100" dist="38100" dir="2700000" algn="tl">
                    <a:srgbClr val="000000">
                      <a:alpha val="43137"/>
                    </a:srgbClr>
                  </a:outerShdw>
                </a:effectLst>
                <a:latin typeface="Arial Black" panose="020B0A04020102020204" pitchFamily="34" charset="0"/>
              </a:rPr>
            </a:br>
            <a:r>
              <a:rPr lang="en-GB" b="1" dirty="0" smtClean="0">
                <a:solidFill>
                  <a:srgbClr val="7030A0"/>
                </a:solidFill>
                <a:effectLst>
                  <a:outerShdw blurRad="38100" dist="38100" dir="2700000" algn="tl">
                    <a:srgbClr val="000000">
                      <a:alpha val="43137"/>
                    </a:srgbClr>
                  </a:outerShdw>
                </a:effectLst>
                <a:latin typeface="Arial Black" panose="020B0A04020102020204" pitchFamily="34" charset="0"/>
              </a:rPr>
              <a:t>End of Post-WWII ‘Consensus’</a:t>
            </a:r>
            <a:endParaRPr lang="en-GB"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20787" y="1760559"/>
            <a:ext cx="3221003" cy="48245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450000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 name="Content Placeholder 4"/>
          <p:cNvPicPr>
            <a:picLocks noGrp="1" noChangeAspect="1"/>
          </p:cNvPicPr>
          <p:nvPr>
            <p:ph idx="1"/>
          </p:nvPr>
        </p:nvPicPr>
        <p:blipFill>
          <a:blip r:embed="rId2"/>
          <a:stretch>
            <a:fillRect/>
          </a:stretch>
        </p:blipFill>
        <p:spPr>
          <a:xfrm>
            <a:off x="6096000" y="126998"/>
            <a:ext cx="5185701" cy="6442075"/>
          </a:xfrm>
          <a:prstGeom prst="rect">
            <a:avLst/>
          </a:prstGeom>
        </p:spPr>
      </p:pic>
      <p:pic>
        <p:nvPicPr>
          <p:cNvPr id="4" name="Picture 3"/>
          <p:cNvPicPr>
            <a:picLocks noChangeAspect="1"/>
          </p:cNvPicPr>
          <p:nvPr/>
        </p:nvPicPr>
        <p:blipFill>
          <a:blip r:embed="rId3"/>
          <a:stretch>
            <a:fillRect/>
          </a:stretch>
        </p:blipFill>
        <p:spPr>
          <a:xfrm>
            <a:off x="838200" y="126999"/>
            <a:ext cx="4939457" cy="6442075"/>
          </a:xfrm>
          <a:prstGeom prst="rect">
            <a:avLst/>
          </a:prstGeom>
        </p:spPr>
      </p:pic>
    </p:spTree>
    <p:extLst>
      <p:ext uri="{BB962C8B-B14F-4D97-AF65-F5344CB8AC3E}">
        <p14:creationId xmlns:p14="http://schemas.microsoft.com/office/powerpoint/2010/main" val="29909247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12194" t="11610" r="39031" b="1290"/>
          <a:stretch/>
        </p:blipFill>
        <p:spPr>
          <a:xfrm>
            <a:off x="5808458" y="-88900"/>
            <a:ext cx="5026351" cy="6946900"/>
          </a:xfrm>
          <a:prstGeom prst="rect">
            <a:avLst/>
          </a:prstGeom>
        </p:spPr>
      </p:pic>
      <p:pic>
        <p:nvPicPr>
          <p:cNvPr id="5" name="Picture 4"/>
          <p:cNvPicPr>
            <a:picLocks noChangeAspect="1"/>
          </p:cNvPicPr>
          <p:nvPr/>
        </p:nvPicPr>
        <p:blipFill>
          <a:blip r:embed="rId3"/>
          <a:stretch>
            <a:fillRect/>
          </a:stretch>
        </p:blipFill>
        <p:spPr>
          <a:xfrm>
            <a:off x="838200" y="0"/>
            <a:ext cx="4970258" cy="6858000"/>
          </a:xfrm>
          <a:prstGeom prst="rect">
            <a:avLst/>
          </a:prstGeom>
        </p:spPr>
      </p:pic>
    </p:spTree>
    <p:extLst>
      <p:ext uri="{BB962C8B-B14F-4D97-AF65-F5344CB8AC3E}">
        <p14:creationId xmlns:p14="http://schemas.microsoft.com/office/powerpoint/2010/main" val="28637547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noDjfibuFWA"/>
          <p:cNvPicPr>
            <a:picLocks noGrp="1" noRot="1" noChangeAspect="1"/>
          </p:cNvPicPr>
          <p:nvPr>
            <p:ph idx="1"/>
            <a:videoFile r:link="rId1"/>
          </p:nvPr>
        </p:nvPicPr>
        <p:blipFill>
          <a:blip r:embed="rId3"/>
          <a:stretch>
            <a:fillRect/>
          </a:stretch>
        </p:blipFill>
        <p:spPr>
          <a:xfrm>
            <a:off x="1031157" y="1193236"/>
            <a:ext cx="10070691" cy="5664764"/>
          </a:xfrm>
          <a:prstGeom prst="rect">
            <a:avLst/>
          </a:prstGeom>
        </p:spPr>
      </p:pic>
      <p:sp>
        <p:nvSpPr>
          <p:cNvPr id="5" name="Title 1"/>
          <p:cNvSpPr>
            <a:spLocks noGrp="1"/>
          </p:cNvSpPr>
          <p:nvPr>
            <p:ph type="title"/>
          </p:nvPr>
        </p:nvSpPr>
        <p:spPr>
          <a:xfrm>
            <a:off x="808703" y="0"/>
            <a:ext cx="10515600" cy="1325563"/>
          </a:xfrm>
        </p:spPr>
        <p:txBody>
          <a:bodyPr/>
          <a:lstStyle/>
          <a:p>
            <a:pPr algn="ctr"/>
            <a:r>
              <a:rPr lang="en-GB" b="1" dirty="0" smtClean="0">
                <a:latin typeface="Arial Black" panose="020B0A04020102020204" pitchFamily="34" charset="0"/>
              </a:rPr>
              <a:t>Thatcher on Consensus, 1979</a:t>
            </a:r>
            <a:endParaRPr lang="en-GB" b="1" dirty="0">
              <a:latin typeface="Arial Black" panose="020B0A04020102020204" pitchFamily="34" charset="0"/>
            </a:endParaRPr>
          </a:p>
        </p:txBody>
      </p:sp>
    </p:spTree>
    <p:extLst>
      <p:ext uri="{BB962C8B-B14F-4D97-AF65-F5344CB8AC3E}">
        <p14:creationId xmlns:p14="http://schemas.microsoft.com/office/powerpoint/2010/main" val="15321720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6L6kelnvwg"/>
          <p:cNvPicPr>
            <a:picLocks noGrp="1" noRot="1" noChangeAspect="1"/>
          </p:cNvPicPr>
          <p:nvPr>
            <p:ph idx="1"/>
            <a:videoFile r:link="rId1"/>
          </p:nvPr>
        </p:nvPicPr>
        <p:blipFill>
          <a:blip r:embed="rId3"/>
          <a:stretch>
            <a:fillRect/>
          </a:stretch>
        </p:blipFill>
        <p:spPr>
          <a:xfrm>
            <a:off x="1167172" y="1061884"/>
            <a:ext cx="10230144" cy="5754456"/>
          </a:xfrm>
          <a:prstGeom prst="rect">
            <a:avLst/>
          </a:prstGeom>
        </p:spPr>
      </p:pic>
      <p:sp>
        <p:nvSpPr>
          <p:cNvPr id="7" name="Title 1"/>
          <p:cNvSpPr>
            <a:spLocks noGrp="1"/>
          </p:cNvSpPr>
          <p:nvPr>
            <p:ph type="title"/>
          </p:nvPr>
        </p:nvSpPr>
        <p:spPr>
          <a:xfrm>
            <a:off x="0" y="0"/>
            <a:ext cx="12192000" cy="1325563"/>
          </a:xfrm>
        </p:spPr>
        <p:txBody>
          <a:bodyPr>
            <a:normAutofit/>
          </a:bodyPr>
          <a:lstStyle/>
          <a:p>
            <a:pPr algn="ctr"/>
            <a:r>
              <a:rPr lang="en-GB" dirty="0" smtClean="0">
                <a:latin typeface="Arial Black" panose="020B0A04020102020204" pitchFamily="34" charset="0"/>
              </a:rPr>
              <a:t>Thatcher on Consensus, 1993</a:t>
            </a:r>
            <a:endParaRPr lang="en-GB" dirty="0">
              <a:latin typeface="Arial Black" panose="020B0A04020102020204" pitchFamily="34" charset="0"/>
            </a:endParaRPr>
          </a:p>
        </p:txBody>
      </p:sp>
      <p:sp>
        <p:nvSpPr>
          <p:cNvPr id="8" name="Rectangle 7"/>
          <p:cNvSpPr/>
          <p:nvPr/>
        </p:nvSpPr>
        <p:spPr>
          <a:xfrm>
            <a:off x="0" y="255284"/>
            <a:ext cx="1167172" cy="2031325"/>
          </a:xfrm>
          <a:prstGeom prst="rect">
            <a:avLst/>
          </a:prstGeom>
        </p:spPr>
        <p:txBody>
          <a:bodyPr wrap="square">
            <a:spAutoFit/>
          </a:bodyPr>
          <a:lstStyle/>
          <a:p>
            <a:r>
              <a:rPr lang="en-GB" dirty="0" smtClean="0"/>
              <a:t>From 1993</a:t>
            </a:r>
          </a:p>
          <a:p>
            <a:r>
              <a:rPr lang="en-GB" i="1" dirty="0" smtClean="0"/>
              <a:t>Downing Street Year, 18;18</a:t>
            </a:r>
          </a:p>
          <a:p>
            <a:r>
              <a:rPr lang="en-GB" i="1" dirty="0" smtClean="0"/>
              <a:t>19:43</a:t>
            </a:r>
            <a:endParaRPr lang="en-GB" i="1" dirty="0"/>
          </a:p>
        </p:txBody>
      </p:sp>
    </p:spTree>
    <p:extLst>
      <p:ext uri="{BB962C8B-B14F-4D97-AF65-F5344CB8AC3E}">
        <p14:creationId xmlns:p14="http://schemas.microsoft.com/office/powerpoint/2010/main" val="19483893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dirty="0" smtClean="0">
                <a:solidFill>
                  <a:srgbClr val="7030A0"/>
                </a:solidFill>
                <a:effectLst>
                  <a:outerShdw blurRad="38100" dist="38100" dir="2700000" algn="tl">
                    <a:srgbClr val="000000">
                      <a:alpha val="43137"/>
                    </a:srgbClr>
                  </a:outerShdw>
                </a:effectLst>
                <a:latin typeface="Arial Black" panose="020B0A04020102020204" pitchFamily="34" charset="0"/>
              </a:rPr>
              <a:t/>
            </a:r>
            <a:br>
              <a:rPr lang="en-GB" b="1" dirty="0" smtClean="0">
                <a:solidFill>
                  <a:srgbClr val="7030A0"/>
                </a:solidFill>
                <a:effectLst>
                  <a:outerShdw blurRad="38100" dist="38100" dir="2700000" algn="tl">
                    <a:srgbClr val="000000">
                      <a:alpha val="43137"/>
                    </a:srgbClr>
                  </a:outerShdw>
                </a:effectLst>
                <a:latin typeface="Arial Black" panose="020B0A04020102020204" pitchFamily="34" charset="0"/>
              </a:rPr>
            </a:br>
            <a:r>
              <a:rPr lang="en-GB" b="1" dirty="0" smtClean="0">
                <a:solidFill>
                  <a:srgbClr val="7030A0"/>
                </a:solidFill>
                <a:effectLst>
                  <a:outerShdw blurRad="38100" dist="38100" dir="2700000" algn="tl">
                    <a:srgbClr val="000000">
                      <a:alpha val="43137"/>
                    </a:srgbClr>
                  </a:outerShdw>
                </a:effectLst>
                <a:latin typeface="Arial Black" panose="020B0A04020102020204" pitchFamily="34" charset="0"/>
              </a:rPr>
              <a:t>A New Consensus or simply ‘There Is No Alternative’ (TINA)?</a:t>
            </a:r>
            <a:endParaRPr lang="en-GB" b="1" dirty="0">
              <a:solidFill>
                <a:srgbClr val="7030A0"/>
              </a:solidFill>
              <a:effectLst>
                <a:outerShdw blurRad="38100" dist="38100" dir="2700000" algn="tl">
                  <a:srgbClr val="000000">
                    <a:alpha val="43137"/>
                  </a:srgbClr>
                </a:outerShdw>
              </a:effectLst>
              <a:latin typeface="Arial Black" panose="020B0A04020102020204" pitchFamily="34" charset="0"/>
            </a:endParaRPr>
          </a:p>
        </p:txBody>
      </p:sp>
      <p:pic>
        <p:nvPicPr>
          <p:cNvPr id="4" name="Content Placeholder 3"/>
          <p:cNvPicPr>
            <a:picLocks noGrp="1" noChangeAspect="1"/>
          </p:cNvPicPr>
          <p:nvPr>
            <p:ph idx="1"/>
          </p:nvPr>
        </p:nvPicPr>
        <p:blipFill>
          <a:blip r:embed="rId2"/>
          <a:stretch>
            <a:fillRect/>
          </a:stretch>
        </p:blipFill>
        <p:spPr>
          <a:xfrm>
            <a:off x="1352345" y="2019128"/>
            <a:ext cx="3114368" cy="4714021"/>
          </a:xfrm>
          <a:prstGeom prst="rect">
            <a:avLst/>
          </a:prstGeom>
        </p:spPr>
      </p:pic>
      <p:pic>
        <p:nvPicPr>
          <p:cNvPr id="5" name="Picture 4"/>
          <p:cNvPicPr>
            <a:picLocks noChangeAspect="1"/>
          </p:cNvPicPr>
          <p:nvPr/>
        </p:nvPicPr>
        <p:blipFill>
          <a:blip r:embed="rId3"/>
          <a:stretch>
            <a:fillRect/>
          </a:stretch>
        </p:blipFill>
        <p:spPr>
          <a:xfrm>
            <a:off x="7283655" y="2019128"/>
            <a:ext cx="4381500" cy="4381500"/>
          </a:xfrm>
          <a:prstGeom prst="rect">
            <a:avLst/>
          </a:prstGeom>
        </p:spPr>
      </p:pic>
    </p:spTree>
    <p:extLst>
      <p:ext uri="{BB962C8B-B14F-4D97-AF65-F5344CB8AC3E}">
        <p14:creationId xmlns:p14="http://schemas.microsoft.com/office/powerpoint/2010/main" val="20226860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980213" y="0"/>
            <a:ext cx="7701643" cy="4929051"/>
          </a:xfrm>
        </p:spPr>
      </p:pic>
      <p:sp>
        <p:nvSpPr>
          <p:cNvPr id="3" name="Rectangle 2"/>
          <p:cNvSpPr/>
          <p:nvPr/>
        </p:nvSpPr>
        <p:spPr>
          <a:xfrm>
            <a:off x="7912100" y="6084838"/>
            <a:ext cx="3898900" cy="646331"/>
          </a:xfrm>
          <a:prstGeom prst="rect">
            <a:avLst/>
          </a:prstGeom>
        </p:spPr>
        <p:txBody>
          <a:bodyPr wrap="square">
            <a:spAutoFit/>
          </a:bodyPr>
          <a:lstStyle/>
          <a:p>
            <a:r>
              <a:rPr lang="en-GB" dirty="0"/>
              <a:t>Milton Friedman, Rose Friedman, Edward Teller, and Margaret Thatcher</a:t>
            </a:r>
          </a:p>
        </p:txBody>
      </p:sp>
      <p:sp>
        <p:nvSpPr>
          <p:cNvPr id="5" name="Rectangle 4"/>
          <p:cNvSpPr/>
          <p:nvPr/>
        </p:nvSpPr>
        <p:spPr>
          <a:xfrm>
            <a:off x="0" y="0"/>
            <a:ext cx="4980214" cy="7221117"/>
          </a:xfrm>
          <a:prstGeom prst="rect">
            <a:avLst/>
          </a:prstGeom>
        </p:spPr>
        <p:txBody>
          <a:bodyPr wrap="square" lIns="360000" tIns="360000" rIns="360000" bIns="360000">
            <a:spAutoFit/>
          </a:bodyPr>
          <a:lstStyle/>
          <a:p>
            <a:pPr algn="just"/>
            <a:r>
              <a:rPr lang="en-GB" sz="2600" dirty="0" smtClean="0"/>
              <a:t>“</a:t>
            </a:r>
            <a:r>
              <a:rPr lang="en-GB" sz="2600" dirty="0" smtClean="0">
                <a:latin typeface="Arial Black" panose="020B0A04020102020204" pitchFamily="34" charset="0"/>
              </a:rPr>
              <a:t>Milton </a:t>
            </a:r>
            <a:r>
              <a:rPr lang="en-GB" sz="2600" dirty="0">
                <a:latin typeface="Arial Black" panose="020B0A04020102020204" pitchFamily="34" charset="0"/>
              </a:rPr>
              <a:t>Friedman revived the economics of liberty when it had been all but forgotten. He was an intellectual freedom fighter. Never was there a less dismal practitioner of a dismal science.</a:t>
            </a:r>
          </a:p>
          <a:p>
            <a:pPr algn="just"/>
            <a:r>
              <a:rPr lang="en-GB" sz="2600" dirty="0" smtClean="0">
                <a:latin typeface="Arial Black" panose="020B0A04020102020204" pitchFamily="34" charset="0"/>
              </a:rPr>
              <a:t>	“I </a:t>
            </a:r>
            <a:r>
              <a:rPr lang="en-GB" sz="2600" dirty="0">
                <a:latin typeface="Arial Black" panose="020B0A04020102020204" pitchFamily="34" charset="0"/>
              </a:rPr>
              <a:t>shall greatly </a:t>
            </a:r>
            <a:r>
              <a:rPr lang="en-GB" sz="2600" dirty="0" smtClean="0">
                <a:latin typeface="Arial Black" panose="020B0A04020102020204" pitchFamily="34" charset="0"/>
              </a:rPr>
              <a:t>miss </a:t>
            </a:r>
            <a:r>
              <a:rPr lang="en-GB" sz="2600" dirty="0">
                <a:latin typeface="Arial Black" panose="020B0A04020102020204" pitchFamily="34" charset="0"/>
              </a:rPr>
              <a:t>my old friend's lucid wisdom and mordant humour</a:t>
            </a:r>
            <a:r>
              <a:rPr lang="en-GB" sz="2600" dirty="0" smtClean="0">
                <a:latin typeface="Arial Black" panose="020B0A04020102020204" pitchFamily="34" charset="0"/>
              </a:rPr>
              <a:t>.”</a:t>
            </a:r>
          </a:p>
          <a:p>
            <a:pPr marL="285750" indent="-285750" algn="r">
              <a:buFontTx/>
              <a:buChar char="-"/>
            </a:pPr>
            <a:r>
              <a:rPr lang="en-GB" dirty="0" smtClean="0"/>
              <a:t>Thatcher, Statement </a:t>
            </a:r>
            <a:r>
              <a:rPr lang="en-GB" dirty="0"/>
              <a:t>on the death of Milton </a:t>
            </a:r>
            <a:r>
              <a:rPr lang="en-GB" dirty="0" smtClean="0"/>
              <a:t>Friedman, </a:t>
            </a:r>
            <a:r>
              <a:rPr lang="en-GB" dirty="0"/>
              <a:t>17 November 2006 </a:t>
            </a:r>
            <a:r>
              <a:rPr lang="en-GB" sz="1200" dirty="0"/>
              <a:t>(</a:t>
            </a:r>
            <a:r>
              <a:rPr lang="en-GB" sz="1200" dirty="0">
                <a:hlinkClick r:id="rId3"/>
              </a:rPr>
              <a:t>https://</a:t>
            </a:r>
            <a:r>
              <a:rPr lang="en-GB" sz="1200" dirty="0" smtClean="0">
                <a:hlinkClick r:id="rId3"/>
              </a:rPr>
              <a:t>www.margaretthatcher.org/document/110883</a:t>
            </a:r>
            <a:r>
              <a:rPr lang="en-GB" sz="1200" dirty="0" smtClean="0"/>
              <a:t>)</a:t>
            </a:r>
          </a:p>
          <a:p>
            <a:pPr marL="285750" indent="-285750">
              <a:buFontTx/>
              <a:buChar char="-"/>
            </a:pPr>
            <a:endParaRPr lang="en-GB" dirty="0"/>
          </a:p>
          <a:p>
            <a:endParaRPr lang="en-GB" dirty="0"/>
          </a:p>
        </p:txBody>
      </p:sp>
    </p:spTree>
    <p:extLst>
      <p:ext uri="{BB962C8B-B14F-4D97-AF65-F5344CB8AC3E}">
        <p14:creationId xmlns:p14="http://schemas.microsoft.com/office/powerpoint/2010/main" val="8009506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4460"/>
          <a:stretch/>
        </p:blipFill>
        <p:spPr>
          <a:xfrm>
            <a:off x="2882900" y="0"/>
            <a:ext cx="5791200" cy="6858000"/>
          </a:xfrm>
          <a:prstGeom prst="rect">
            <a:avLst/>
          </a:prstGeom>
        </p:spPr>
      </p:pic>
      <p:sp>
        <p:nvSpPr>
          <p:cNvPr id="5" name="Rectangle 4"/>
          <p:cNvSpPr/>
          <p:nvPr/>
        </p:nvSpPr>
        <p:spPr>
          <a:xfrm>
            <a:off x="6596720" y="2023184"/>
            <a:ext cx="5251053" cy="646331"/>
          </a:xfrm>
          <a:prstGeom prst="rect">
            <a:avLst/>
          </a:prstGeom>
        </p:spPr>
        <p:txBody>
          <a:bodyPr wrap="none">
            <a:spAutoFit/>
          </a:bodyPr>
          <a:lstStyle/>
          <a:p>
            <a:r>
              <a:rPr lang="en-GB" dirty="0">
                <a:hlinkClick r:id="rId3"/>
              </a:rPr>
              <a:t>https://</a:t>
            </a:r>
            <a:r>
              <a:rPr lang="en-GB" dirty="0" smtClean="0">
                <a:hlinkClick r:id="rId3"/>
              </a:rPr>
              <a:t>www.margaretthatcher.org/archive/Hayek.asp</a:t>
            </a:r>
            <a:endParaRPr lang="en-GB" dirty="0" smtClean="0"/>
          </a:p>
          <a:p>
            <a:endParaRPr lang="en-GB" dirty="0"/>
          </a:p>
        </p:txBody>
      </p:sp>
      <p:sp>
        <p:nvSpPr>
          <p:cNvPr id="2" name="Rectangle 1"/>
          <p:cNvSpPr/>
          <p:nvPr/>
        </p:nvSpPr>
        <p:spPr>
          <a:xfrm>
            <a:off x="7289800" y="2669515"/>
            <a:ext cx="4419600" cy="923330"/>
          </a:xfrm>
          <a:prstGeom prst="rect">
            <a:avLst/>
          </a:prstGeom>
        </p:spPr>
        <p:txBody>
          <a:bodyPr wrap="square">
            <a:spAutoFit/>
          </a:bodyPr>
          <a:lstStyle/>
          <a:p>
            <a:r>
              <a:rPr lang="en-GB" dirty="0">
                <a:hlinkClick r:id="rId4"/>
              </a:rPr>
              <a:t>https://www.margaretthatcher.org/search?w=Hayekdoc&amp;dt</a:t>
            </a:r>
            <a:r>
              <a:rPr lang="en-GB" dirty="0" smtClean="0"/>
              <a:t>=</a:t>
            </a:r>
          </a:p>
          <a:p>
            <a:endParaRPr lang="en-GB" dirty="0"/>
          </a:p>
        </p:txBody>
      </p:sp>
    </p:spTree>
    <p:extLst>
      <p:ext uri="{BB962C8B-B14F-4D97-AF65-F5344CB8AC3E}">
        <p14:creationId xmlns:p14="http://schemas.microsoft.com/office/powerpoint/2010/main" val="26106840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6083300" cy="6786186"/>
          </a:xfrm>
          <a:prstGeom prst="rect">
            <a:avLst/>
          </a:prstGeom>
        </p:spPr>
      </p:pic>
      <p:pic>
        <p:nvPicPr>
          <p:cNvPr id="4" name="Picture 3"/>
          <p:cNvPicPr>
            <a:picLocks noChangeAspect="1"/>
          </p:cNvPicPr>
          <p:nvPr/>
        </p:nvPicPr>
        <p:blipFill>
          <a:blip r:embed="rId3"/>
          <a:stretch>
            <a:fillRect/>
          </a:stretch>
        </p:blipFill>
        <p:spPr>
          <a:xfrm>
            <a:off x="7010400" y="473074"/>
            <a:ext cx="4889500" cy="3667125"/>
          </a:xfrm>
          <a:prstGeom prst="rect">
            <a:avLst/>
          </a:prstGeom>
        </p:spPr>
      </p:pic>
      <p:sp>
        <p:nvSpPr>
          <p:cNvPr id="5" name="Rectangle 4"/>
          <p:cNvSpPr/>
          <p:nvPr/>
        </p:nvSpPr>
        <p:spPr>
          <a:xfrm>
            <a:off x="6654800" y="4885035"/>
            <a:ext cx="6096000" cy="1200329"/>
          </a:xfrm>
          <a:prstGeom prst="rect">
            <a:avLst/>
          </a:prstGeom>
        </p:spPr>
        <p:txBody>
          <a:bodyPr>
            <a:spAutoFit/>
          </a:bodyPr>
          <a:lstStyle/>
          <a:p>
            <a:r>
              <a:rPr lang="en-GB" dirty="0">
                <a:hlinkClick r:id="rId4"/>
              </a:rPr>
              <a:t>https://www.margaretthatcher.org/search?dt=0&amp;w=pinochet&amp;searchtype=and&amp;t=0&amp;&amp;page=1&amp;starty=&amp;startm=&amp;startd=&amp;endy=&amp;endm=&amp;endd=&amp;onedayy=&amp;onedaym=&amp;onedayd</a:t>
            </a:r>
            <a:r>
              <a:rPr lang="en-GB" dirty="0" smtClean="0"/>
              <a:t>=</a:t>
            </a:r>
          </a:p>
          <a:p>
            <a:endParaRPr lang="en-GB" dirty="0"/>
          </a:p>
        </p:txBody>
      </p:sp>
    </p:spTree>
    <p:extLst>
      <p:ext uri="{BB962C8B-B14F-4D97-AF65-F5344CB8AC3E}">
        <p14:creationId xmlns:p14="http://schemas.microsoft.com/office/powerpoint/2010/main" val="12975946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7600" y="-11112"/>
            <a:ext cx="10515600" cy="1325563"/>
          </a:xfrm>
        </p:spPr>
        <p:txBody>
          <a:bodyPr/>
          <a:lstStyle/>
          <a:p>
            <a:endParaRPr lang="en-GB"/>
          </a:p>
        </p:txBody>
      </p:sp>
      <p:sp>
        <p:nvSpPr>
          <p:cNvPr id="3" name="Content Placeholder 2"/>
          <p:cNvSpPr>
            <a:spLocks noGrp="1"/>
          </p:cNvSpPr>
          <p:nvPr>
            <p:ph idx="1"/>
          </p:nvPr>
        </p:nvSpPr>
        <p:spPr>
          <a:xfrm>
            <a:off x="2481674" y="365125"/>
            <a:ext cx="4573766" cy="4343399"/>
          </a:xfrm>
        </p:spPr>
        <p:txBody>
          <a:bodyPr>
            <a:normAutofit/>
          </a:bodyPr>
          <a:lstStyle/>
          <a:p>
            <a:r>
              <a:rPr lang="en-GB" sz="2200" dirty="0" smtClean="0"/>
              <a:t>BSc (Chemistry) Oxford (1943–1947)</a:t>
            </a:r>
          </a:p>
          <a:p>
            <a:endParaRPr lang="en-GB" sz="2200" dirty="0" smtClean="0"/>
          </a:p>
          <a:p>
            <a:r>
              <a:rPr lang="en-GB" sz="2200" dirty="0" smtClean="0"/>
              <a:t>Worked as research chemist, </a:t>
            </a:r>
            <a:r>
              <a:rPr lang="en-GB" sz="2200" dirty="0" err="1" smtClean="0"/>
              <a:t>inc.</a:t>
            </a:r>
            <a:r>
              <a:rPr lang="en-GB" sz="2200" dirty="0" smtClean="0"/>
              <a:t> </a:t>
            </a:r>
            <a:r>
              <a:rPr lang="en-GB" sz="2200" dirty="0"/>
              <a:t>time at J. Lyons and Co.</a:t>
            </a:r>
            <a:endParaRPr lang="en-GB" sz="2200" dirty="0" smtClean="0"/>
          </a:p>
          <a:p>
            <a:endParaRPr lang="en-GB" sz="2200" dirty="0" smtClean="0"/>
          </a:p>
          <a:p>
            <a:r>
              <a:rPr lang="en-GB" sz="2200" dirty="0" smtClean="0"/>
              <a:t>Later trained as barrister</a:t>
            </a:r>
            <a:endParaRPr lang="en-GB" sz="2200" dirty="0"/>
          </a:p>
        </p:txBody>
      </p:sp>
      <p:pic>
        <p:nvPicPr>
          <p:cNvPr id="4" name="Picture 3"/>
          <p:cNvPicPr>
            <a:picLocks noChangeAspect="1"/>
          </p:cNvPicPr>
          <p:nvPr/>
        </p:nvPicPr>
        <p:blipFill>
          <a:blip r:embed="rId2"/>
          <a:stretch>
            <a:fillRect/>
          </a:stretch>
        </p:blipFill>
        <p:spPr>
          <a:xfrm>
            <a:off x="7191375" y="0"/>
            <a:ext cx="5000625" cy="3619500"/>
          </a:xfrm>
          <a:prstGeom prst="rect">
            <a:avLst/>
          </a:prstGeom>
        </p:spPr>
      </p:pic>
      <p:pic>
        <p:nvPicPr>
          <p:cNvPr id="6" name="Picture 5"/>
          <p:cNvPicPr>
            <a:picLocks noChangeAspect="1"/>
          </p:cNvPicPr>
          <p:nvPr/>
        </p:nvPicPr>
        <p:blipFill>
          <a:blip r:embed="rId3"/>
          <a:stretch>
            <a:fillRect/>
          </a:stretch>
        </p:blipFill>
        <p:spPr>
          <a:xfrm>
            <a:off x="0" y="0"/>
            <a:ext cx="2194750" cy="3127519"/>
          </a:xfrm>
          <a:prstGeom prst="rect">
            <a:avLst/>
          </a:prstGeom>
        </p:spPr>
      </p:pic>
      <p:pic>
        <p:nvPicPr>
          <p:cNvPr id="5" name="Picture 4"/>
          <p:cNvPicPr>
            <a:picLocks noChangeAspect="1"/>
          </p:cNvPicPr>
          <p:nvPr/>
        </p:nvPicPr>
        <p:blipFill>
          <a:blip r:embed="rId4"/>
          <a:stretch>
            <a:fillRect/>
          </a:stretch>
        </p:blipFill>
        <p:spPr>
          <a:xfrm>
            <a:off x="0" y="3488215"/>
            <a:ext cx="2194750" cy="3369786"/>
          </a:xfrm>
          <a:prstGeom prst="rect">
            <a:avLst/>
          </a:prstGeom>
        </p:spPr>
      </p:pic>
      <p:pic>
        <p:nvPicPr>
          <p:cNvPr id="7" name="Picture 6"/>
          <p:cNvPicPr>
            <a:picLocks noChangeAspect="1"/>
          </p:cNvPicPr>
          <p:nvPr/>
        </p:nvPicPr>
        <p:blipFill>
          <a:blip r:embed="rId5"/>
          <a:stretch>
            <a:fillRect/>
          </a:stretch>
        </p:blipFill>
        <p:spPr>
          <a:xfrm>
            <a:off x="2387600" y="3127519"/>
            <a:ext cx="4927601" cy="3644032"/>
          </a:xfrm>
          <a:prstGeom prst="rect">
            <a:avLst/>
          </a:prstGeom>
        </p:spPr>
      </p:pic>
      <p:sp>
        <p:nvSpPr>
          <p:cNvPr id="8" name="Content Placeholder 2"/>
          <p:cNvSpPr txBox="1">
            <a:spLocks/>
          </p:cNvSpPr>
          <p:nvPr/>
        </p:nvSpPr>
        <p:spPr>
          <a:xfrm>
            <a:off x="7451136" y="3870325"/>
            <a:ext cx="4639263" cy="43433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200" dirty="0" smtClean="0"/>
              <a:t>Unsuccessful (but game) candidate in 1950 and 1951 General Elections </a:t>
            </a:r>
          </a:p>
          <a:p>
            <a:endParaRPr lang="en-GB" sz="1600" dirty="0"/>
          </a:p>
          <a:p>
            <a:r>
              <a:rPr lang="en-GB" sz="2200" dirty="0" smtClean="0"/>
              <a:t>Elected MP for Finchley, Middlesex, 1959</a:t>
            </a:r>
          </a:p>
          <a:p>
            <a:endParaRPr lang="en-GB" sz="1400" dirty="0"/>
          </a:p>
          <a:p>
            <a:r>
              <a:rPr lang="en-GB" sz="2200" dirty="0"/>
              <a:t>Secretary of </a:t>
            </a:r>
            <a:r>
              <a:rPr lang="en-GB" sz="2200" dirty="0" smtClean="0"/>
              <a:t>State for </a:t>
            </a:r>
            <a:r>
              <a:rPr lang="en-GB" sz="2200" dirty="0"/>
              <a:t>Education and </a:t>
            </a:r>
            <a:r>
              <a:rPr lang="en-GB" sz="2200" dirty="0" smtClean="0"/>
              <a:t>Science, 1970–1974</a:t>
            </a:r>
          </a:p>
          <a:p>
            <a:endParaRPr lang="en-GB" dirty="0"/>
          </a:p>
        </p:txBody>
      </p:sp>
    </p:spTree>
    <p:extLst>
      <p:ext uri="{BB962C8B-B14F-4D97-AF65-F5344CB8AC3E}">
        <p14:creationId xmlns:p14="http://schemas.microsoft.com/office/powerpoint/2010/main" val="7041855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6003925" y="29936"/>
            <a:ext cx="6188075" cy="4785445"/>
          </a:xfrm>
          <a:prstGeom prst="rect">
            <a:avLst/>
          </a:prstGeom>
        </p:spPr>
      </p:pic>
      <p:pic>
        <p:nvPicPr>
          <p:cNvPr id="4" name="Picture 3"/>
          <p:cNvPicPr>
            <a:picLocks noChangeAspect="1"/>
          </p:cNvPicPr>
          <p:nvPr/>
        </p:nvPicPr>
        <p:blipFill>
          <a:blip r:embed="rId3"/>
          <a:stretch>
            <a:fillRect/>
          </a:stretch>
        </p:blipFill>
        <p:spPr>
          <a:xfrm>
            <a:off x="0" y="2990850"/>
            <a:ext cx="6038850" cy="3867150"/>
          </a:xfrm>
          <a:prstGeom prst="rect">
            <a:avLst/>
          </a:prstGeom>
        </p:spPr>
      </p:pic>
      <p:sp>
        <p:nvSpPr>
          <p:cNvPr id="6" name="Rectangle 5"/>
          <p:cNvSpPr/>
          <p:nvPr/>
        </p:nvSpPr>
        <p:spPr>
          <a:xfrm>
            <a:off x="0" y="29935"/>
            <a:ext cx="5793922" cy="2438948"/>
          </a:xfrm>
          <a:prstGeom prst="rect">
            <a:avLst/>
          </a:prstGeom>
        </p:spPr>
        <p:txBody>
          <a:bodyPr wrap="square" lIns="720000" tIns="720000" rIns="720000" bIns="720000">
            <a:spAutoFit/>
          </a:bodyPr>
          <a:lstStyle/>
          <a:p>
            <a:r>
              <a:rPr lang="en-GB" sz="3200" dirty="0" smtClean="0">
                <a:solidFill>
                  <a:srgbClr val="7030A0"/>
                </a:solidFill>
                <a:latin typeface="Arial Black" panose="020B0A04020102020204" pitchFamily="34" charset="0"/>
              </a:rPr>
              <a:t>Grocer’s Daughter </a:t>
            </a:r>
            <a:br>
              <a:rPr lang="en-GB" sz="3200" dirty="0" smtClean="0">
                <a:solidFill>
                  <a:srgbClr val="7030A0"/>
                </a:solidFill>
                <a:latin typeface="Arial Black" panose="020B0A04020102020204" pitchFamily="34" charset="0"/>
              </a:rPr>
            </a:br>
            <a:r>
              <a:rPr lang="en-GB" sz="3200" dirty="0" smtClean="0">
                <a:solidFill>
                  <a:srgbClr val="7030A0"/>
                </a:solidFill>
                <a:latin typeface="Arial Black" panose="020B0A04020102020204" pitchFamily="34" charset="0"/>
              </a:rPr>
              <a:t>Economics</a:t>
            </a:r>
            <a:endParaRPr lang="en-GB" sz="3200" dirty="0">
              <a:solidFill>
                <a:srgbClr val="7030A0"/>
              </a:solidFill>
              <a:latin typeface="Arial Black" panose="020B0A04020102020204" pitchFamily="34" charset="0"/>
            </a:endParaRPr>
          </a:p>
        </p:txBody>
      </p:sp>
    </p:spTree>
    <p:extLst>
      <p:ext uri="{BB962C8B-B14F-4D97-AF65-F5344CB8AC3E}">
        <p14:creationId xmlns:p14="http://schemas.microsoft.com/office/powerpoint/2010/main" val="332552080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29935"/>
            <a:ext cx="12192000" cy="7375005"/>
          </a:xfrm>
          <a:prstGeom prst="rect">
            <a:avLst/>
          </a:prstGeom>
        </p:spPr>
        <p:txBody>
          <a:bodyPr wrap="square" lIns="540000" tIns="360000" rIns="540000" bIns="360000">
            <a:spAutoFit/>
          </a:bodyPr>
          <a:lstStyle/>
          <a:p>
            <a:pPr algn="ctr"/>
            <a:r>
              <a:rPr lang="en-GB" sz="3200" dirty="0" smtClean="0">
                <a:solidFill>
                  <a:srgbClr val="7030A0"/>
                </a:solidFill>
                <a:effectLst>
                  <a:outerShdw blurRad="38100" dist="38100" dir="2700000" algn="tl">
                    <a:srgbClr val="000000">
                      <a:alpha val="43137"/>
                    </a:srgbClr>
                  </a:outerShdw>
                </a:effectLst>
                <a:latin typeface="Arial Black" panose="020B0A04020102020204" pitchFamily="34" charset="0"/>
              </a:rPr>
              <a:t>Grocer’s Daughter Economics</a:t>
            </a:r>
          </a:p>
          <a:p>
            <a:endParaRPr lang="en-GB" dirty="0" smtClean="0"/>
          </a:p>
          <a:p>
            <a:pPr algn="just"/>
            <a:r>
              <a:rPr lang="en-GB" sz="2200" dirty="0" smtClean="0"/>
              <a:t>“Mrs</a:t>
            </a:r>
            <a:r>
              <a:rPr lang="en-GB" sz="2200" dirty="0"/>
              <a:t>. Thatcher, dressed in Tory blue, told her audience that she had </a:t>
            </a:r>
            <a:r>
              <a:rPr lang="en-GB" sz="2200" dirty="0" smtClean="0"/>
              <a:t>been </a:t>
            </a:r>
            <a:r>
              <a:rPr lang="en-GB" sz="2200" b="1" dirty="0" smtClean="0">
                <a:solidFill>
                  <a:srgbClr val="7030A0"/>
                </a:solidFill>
                <a:effectLst>
                  <a:outerShdw blurRad="38100" dist="38100" dir="2700000" algn="tl">
                    <a:srgbClr val="000000">
                      <a:alpha val="43137"/>
                    </a:srgbClr>
                  </a:outerShdw>
                </a:effectLst>
              </a:rPr>
              <a:t>‘born </a:t>
            </a:r>
            <a:r>
              <a:rPr lang="en-GB" sz="2200" b="1" dirty="0">
                <a:solidFill>
                  <a:srgbClr val="7030A0"/>
                </a:solidFill>
                <a:effectLst>
                  <a:outerShdw blurRad="38100" dist="38100" dir="2700000" algn="tl">
                    <a:srgbClr val="000000">
                      <a:alpha val="43137"/>
                    </a:srgbClr>
                  </a:outerShdw>
                </a:effectLst>
              </a:rPr>
              <a:t>and bred in </a:t>
            </a:r>
            <a:r>
              <a:rPr lang="en-GB" sz="2200" b="1" dirty="0" smtClean="0">
                <a:solidFill>
                  <a:srgbClr val="7030A0"/>
                </a:solidFill>
                <a:effectLst>
                  <a:outerShdw blurRad="38100" dist="38100" dir="2700000" algn="tl">
                    <a:srgbClr val="000000">
                      <a:alpha val="43137"/>
                    </a:srgbClr>
                  </a:outerShdw>
                </a:effectLst>
              </a:rPr>
              <a:t>trade’</a:t>
            </a:r>
            <a:r>
              <a:rPr lang="en-GB" sz="2200" b="1" dirty="0" smtClean="0"/>
              <a:t> </a:t>
            </a:r>
            <a:r>
              <a:rPr lang="en-GB" sz="2200" b="1" dirty="0"/>
              <a:t>and talked again of the virtues of private </a:t>
            </a:r>
            <a:r>
              <a:rPr lang="en-GB" sz="2200" b="1" dirty="0" smtClean="0"/>
              <a:t>enterprise.</a:t>
            </a:r>
            <a:endParaRPr lang="en-GB" sz="2200" b="1" dirty="0">
              <a:effectLst>
                <a:outerShdw blurRad="38100" dist="38100" dir="2700000" algn="tl">
                  <a:srgbClr val="000000">
                    <a:alpha val="43137"/>
                  </a:srgbClr>
                </a:outerShdw>
              </a:effectLst>
            </a:endParaRPr>
          </a:p>
          <a:p>
            <a:pPr algn="just"/>
            <a:r>
              <a:rPr lang="en-GB" sz="2200" dirty="0" smtClean="0">
                <a:effectLst>
                  <a:outerShdw blurRad="38100" dist="38100" dir="2700000" algn="tl">
                    <a:srgbClr val="000000">
                      <a:alpha val="43137"/>
                    </a:srgbClr>
                  </a:outerShdw>
                </a:effectLst>
              </a:rPr>
              <a:t>	“</a:t>
            </a:r>
            <a:r>
              <a:rPr lang="en-GB" sz="2200" dirty="0" smtClean="0"/>
              <a:t>She said that </a:t>
            </a:r>
            <a:r>
              <a:rPr lang="en-GB" sz="2200" b="1" dirty="0" smtClean="0"/>
              <a:t>the road to self-satisfaction was by working all day and making a living by one’s own labour</a:t>
            </a:r>
            <a:r>
              <a:rPr lang="en-GB" sz="2200" dirty="0" smtClean="0"/>
              <a:t>. She said in this way, ‘the luxuries of the few would be brought to the pleasures of the many.’	</a:t>
            </a:r>
          </a:p>
          <a:p>
            <a:pPr algn="just"/>
            <a:r>
              <a:rPr lang="en-GB" sz="2200" dirty="0"/>
              <a:t>	</a:t>
            </a:r>
            <a:r>
              <a:rPr lang="en-GB" sz="2200" dirty="0" smtClean="0"/>
              <a:t>“She </a:t>
            </a:r>
            <a:r>
              <a:rPr lang="en-GB" sz="2200" dirty="0"/>
              <a:t>stressed that </a:t>
            </a:r>
            <a:r>
              <a:rPr lang="en-GB" sz="2200" b="1" dirty="0"/>
              <a:t>no one would get a better standard of living by voting in a government to do it, but only by achieving it personally</a:t>
            </a:r>
            <a:r>
              <a:rPr lang="en-GB" sz="2200" dirty="0" smtClean="0"/>
              <a:t>.”</a:t>
            </a:r>
          </a:p>
          <a:p>
            <a:pPr marL="342900" indent="-342900" algn="r">
              <a:buFontTx/>
              <a:buChar char="-"/>
            </a:pPr>
            <a:r>
              <a:rPr lang="en-GB" sz="2200" dirty="0" smtClean="0"/>
              <a:t>Thatcher</a:t>
            </a:r>
            <a:r>
              <a:rPr lang="en-GB" sz="2200" dirty="0"/>
              <a:t>, Speech to Finchley Chamber of </a:t>
            </a:r>
            <a:r>
              <a:rPr lang="en-GB" sz="2200" dirty="0" smtClean="0"/>
              <a:t>Commerce, </a:t>
            </a:r>
            <a:r>
              <a:rPr lang="nb-NO" sz="2200" dirty="0" smtClean="0"/>
              <a:t>Barnet </a:t>
            </a:r>
            <a:r>
              <a:rPr lang="nb-NO" sz="2200" dirty="0"/>
              <a:t>Press, 27 June </a:t>
            </a:r>
            <a:r>
              <a:rPr lang="nb-NO" sz="2200" dirty="0" smtClean="0"/>
              <a:t>1980 </a:t>
            </a:r>
            <a:r>
              <a:rPr lang="nb-NO" sz="1600" dirty="0" smtClean="0"/>
              <a:t>(</a:t>
            </a:r>
            <a:r>
              <a:rPr lang="nb-NO" sz="1600" dirty="0" smtClean="0">
                <a:hlinkClick r:id="rId2"/>
              </a:rPr>
              <a:t>https</a:t>
            </a:r>
            <a:r>
              <a:rPr lang="nb-NO" sz="1600" dirty="0">
                <a:hlinkClick r:id="rId2"/>
              </a:rPr>
              <a:t>://</a:t>
            </a:r>
            <a:r>
              <a:rPr lang="nb-NO" sz="1600" dirty="0" smtClean="0">
                <a:hlinkClick r:id="rId2"/>
              </a:rPr>
              <a:t>www.margaretthatcher.org/document/104384</a:t>
            </a:r>
            <a:r>
              <a:rPr lang="nb-NO" sz="1600" dirty="0" smtClean="0"/>
              <a:t>)</a:t>
            </a:r>
          </a:p>
          <a:p>
            <a:pPr algn="just"/>
            <a:endParaRPr lang="en-GB" sz="2200" dirty="0" smtClean="0"/>
          </a:p>
          <a:p>
            <a:pPr algn="just"/>
            <a:r>
              <a:rPr lang="en-GB" sz="2200" dirty="0" smtClean="0"/>
              <a:t>“Mrs Thatcher ... said she had been in trade and industry for more than 21 years. ‘I was born into it,’ she said – a reference to her upbringing as a grocer’s daughter in Grantham. ‘</a:t>
            </a:r>
            <a:r>
              <a:rPr lang="en-GB" sz="2200" b="1" dirty="0" smtClean="0"/>
              <a:t>If you are in business on your own you work all day and can’t pass the buck</a:t>
            </a:r>
            <a:r>
              <a:rPr lang="en-GB" sz="2200" dirty="0" smtClean="0"/>
              <a:t>,’ Mrs Thatcher said, defending her monetarist policy, ‘</a:t>
            </a:r>
            <a:r>
              <a:rPr lang="en-GB" sz="2200" b="1" dirty="0" smtClean="0"/>
              <a:t>it means sound money</a:t>
            </a:r>
            <a:r>
              <a:rPr lang="en-GB" sz="2200" dirty="0" smtClean="0"/>
              <a:t>.’”</a:t>
            </a:r>
          </a:p>
          <a:p>
            <a:pPr marL="342900" indent="-342900" algn="r">
              <a:buFontTx/>
              <a:buChar char="-"/>
            </a:pPr>
            <a:r>
              <a:rPr lang="en-GB" sz="2200" dirty="0" smtClean="0"/>
              <a:t>Thatcher</a:t>
            </a:r>
            <a:r>
              <a:rPr lang="en-GB" sz="2200" dirty="0"/>
              <a:t>, Speech to Finchley Chamber of Commerce, </a:t>
            </a:r>
            <a:r>
              <a:rPr lang="nb-NO" sz="2200" dirty="0"/>
              <a:t>Barnet Press, 27 June 1980 </a:t>
            </a:r>
            <a:r>
              <a:rPr lang="nb-NO" sz="1400" dirty="0"/>
              <a:t>(</a:t>
            </a:r>
            <a:r>
              <a:rPr lang="nb-NO" sz="1400" dirty="0">
                <a:hlinkClick r:id="rId2"/>
              </a:rPr>
              <a:t>https://www.margaretthatcher.org/document/104384</a:t>
            </a:r>
            <a:r>
              <a:rPr lang="nb-NO" sz="1400" dirty="0" smtClean="0"/>
              <a:t>)</a:t>
            </a:r>
          </a:p>
          <a:p>
            <a:pPr algn="just"/>
            <a:endParaRPr lang="nb-NO" sz="2200" dirty="0"/>
          </a:p>
          <a:p>
            <a:pPr algn="just"/>
            <a:endParaRPr lang="en-GB" sz="2200" dirty="0" smtClean="0"/>
          </a:p>
        </p:txBody>
      </p:sp>
    </p:spTree>
    <p:extLst>
      <p:ext uri="{BB962C8B-B14F-4D97-AF65-F5344CB8AC3E}">
        <p14:creationId xmlns:p14="http://schemas.microsoft.com/office/powerpoint/2010/main" val="18723226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965844" y="2628900"/>
            <a:ext cx="4242484" cy="4229100"/>
          </a:xfrm>
          <a:prstGeom prst="rect">
            <a:avLst/>
          </a:prstGeom>
        </p:spPr>
      </p:pic>
      <p:pic>
        <p:nvPicPr>
          <p:cNvPr id="4" name="Picture 3"/>
          <p:cNvPicPr>
            <a:picLocks noChangeAspect="1"/>
          </p:cNvPicPr>
          <p:nvPr/>
        </p:nvPicPr>
        <p:blipFill>
          <a:blip r:embed="rId3"/>
          <a:stretch>
            <a:fillRect/>
          </a:stretch>
        </p:blipFill>
        <p:spPr>
          <a:xfrm flipH="1">
            <a:off x="6455450" y="-32657"/>
            <a:ext cx="3722914" cy="4647188"/>
          </a:xfrm>
          <a:prstGeom prst="rect">
            <a:avLst/>
          </a:prstGeom>
        </p:spPr>
      </p:pic>
      <p:sp>
        <p:nvSpPr>
          <p:cNvPr id="5" name="Rectangle 4"/>
          <p:cNvSpPr/>
          <p:nvPr/>
        </p:nvSpPr>
        <p:spPr>
          <a:xfrm>
            <a:off x="0" y="29935"/>
            <a:ext cx="6400800" cy="1946505"/>
          </a:xfrm>
          <a:prstGeom prst="rect">
            <a:avLst/>
          </a:prstGeom>
        </p:spPr>
        <p:txBody>
          <a:bodyPr wrap="square" lIns="720000" tIns="720000" rIns="720000" bIns="720000">
            <a:spAutoFit/>
          </a:bodyPr>
          <a:lstStyle/>
          <a:p>
            <a:r>
              <a:rPr lang="en-GB" sz="3200" dirty="0" smtClean="0">
                <a:solidFill>
                  <a:srgbClr val="7030A0"/>
                </a:solidFill>
                <a:latin typeface="Arial Black" panose="020B0A04020102020204" pitchFamily="34" charset="0"/>
              </a:rPr>
              <a:t>Housewife Economics</a:t>
            </a:r>
            <a:endParaRPr lang="en-GB" sz="3200" dirty="0">
              <a:solidFill>
                <a:srgbClr val="7030A0"/>
              </a:solidFill>
              <a:latin typeface="Arial Black" panose="020B0A04020102020204" pitchFamily="34" charset="0"/>
            </a:endParaRPr>
          </a:p>
        </p:txBody>
      </p:sp>
      <p:sp>
        <p:nvSpPr>
          <p:cNvPr id="6" name="Rectangle 5"/>
          <p:cNvSpPr/>
          <p:nvPr/>
        </p:nvSpPr>
        <p:spPr>
          <a:xfrm>
            <a:off x="9650186" y="-114301"/>
            <a:ext cx="2541813" cy="2573691"/>
          </a:xfrm>
          <a:prstGeom prst="rect">
            <a:avLst/>
          </a:prstGeom>
        </p:spPr>
        <p:txBody>
          <a:bodyPr wrap="square" lIns="720000" tIns="360000" rIns="360000" bIns="360000">
            <a:spAutoFit/>
          </a:bodyPr>
          <a:lstStyle/>
          <a:p>
            <a:r>
              <a:rPr lang="en-GB" sz="2000" dirty="0" smtClean="0"/>
              <a:t>Thatcher pictured at her home in 1975, and in Downing St, 1980s</a:t>
            </a:r>
            <a:endParaRPr lang="en-GB" sz="2000" dirty="0"/>
          </a:p>
        </p:txBody>
      </p:sp>
      <p:sp>
        <p:nvSpPr>
          <p:cNvPr id="2" name="Rectangle 1"/>
          <p:cNvSpPr/>
          <p:nvPr/>
        </p:nvSpPr>
        <p:spPr>
          <a:xfrm>
            <a:off x="-1" y="1273629"/>
            <a:ext cx="6662058" cy="6359342"/>
          </a:xfrm>
          <a:prstGeom prst="rect">
            <a:avLst/>
          </a:prstGeom>
        </p:spPr>
        <p:txBody>
          <a:bodyPr wrap="square" lIns="540000" tIns="360000" rIns="540000" bIns="360000">
            <a:spAutoFit/>
          </a:bodyPr>
          <a:lstStyle/>
          <a:p>
            <a:pPr algn="just"/>
            <a:r>
              <a:rPr lang="en-GB" sz="2400" dirty="0" smtClean="0"/>
              <a:t>“</a:t>
            </a:r>
            <a:r>
              <a:rPr lang="en-GB" sz="2400" dirty="0" smtClean="0">
                <a:latin typeface="Arial Black" panose="020B0A04020102020204" pitchFamily="34" charset="0"/>
              </a:rPr>
              <a:t>Perhaps </a:t>
            </a:r>
            <a:r>
              <a:rPr lang="en-GB" sz="2400" dirty="0">
                <a:latin typeface="Arial Black" panose="020B0A04020102020204" pitchFamily="34" charset="0"/>
              </a:rPr>
              <a:t>it takes a housewife to see that Britain's national housekeeping is appalling</a:t>
            </a:r>
            <a:r>
              <a:rPr lang="en-GB" sz="2400" dirty="0" smtClean="0"/>
              <a:t>.</a:t>
            </a:r>
          </a:p>
          <a:p>
            <a:pPr algn="just"/>
            <a:r>
              <a:rPr lang="en-GB" sz="2400" dirty="0" smtClean="0"/>
              <a:t>	“</a:t>
            </a:r>
            <a:r>
              <a:rPr lang="en-GB" sz="2400" dirty="0"/>
              <a:t>No family could survive like </a:t>
            </a:r>
            <a:r>
              <a:rPr lang="en-GB" sz="2400" dirty="0" smtClean="0"/>
              <a:t>that [the status quo]. </a:t>
            </a:r>
            <a:r>
              <a:rPr lang="en-GB" sz="2400" dirty="0"/>
              <a:t>For a bit they can borrow, buy on </a:t>
            </a:r>
            <a:r>
              <a:rPr lang="en-GB" sz="2400" dirty="0" smtClean="0"/>
              <a:t>HP [hire purchase], </a:t>
            </a:r>
            <a:r>
              <a:rPr lang="en-GB" sz="2400" dirty="0"/>
              <a:t>and delay paying the bills. But in the end the only way to get straight is to stop spending so much.</a:t>
            </a:r>
          </a:p>
          <a:p>
            <a:pPr algn="just"/>
            <a:r>
              <a:rPr lang="en-GB" sz="2400" dirty="0" smtClean="0"/>
              <a:t>	“What </a:t>
            </a:r>
            <a:r>
              <a:rPr lang="en-GB" sz="2400" dirty="0"/>
              <a:t>is right for the family is right for Britain. The first priority is to cut Government spending drastically</a:t>
            </a:r>
            <a:r>
              <a:rPr lang="en-GB" sz="2400" dirty="0" smtClean="0"/>
              <a:t>.”</a:t>
            </a:r>
            <a:r>
              <a:rPr lang="en-GB" sz="2400" dirty="0"/>
              <a:t> </a:t>
            </a:r>
          </a:p>
          <a:p>
            <a:pPr marL="285750" indent="-285750" algn="r">
              <a:buFontTx/>
              <a:buChar char="-"/>
            </a:pPr>
            <a:r>
              <a:rPr lang="en-GB" dirty="0" smtClean="0"/>
              <a:t>Thatcher</a:t>
            </a:r>
            <a:r>
              <a:rPr lang="en-GB" dirty="0"/>
              <a:t>, ‘Speech to Shipley </a:t>
            </a:r>
            <a:r>
              <a:rPr lang="en-GB" dirty="0" smtClean="0"/>
              <a:t>Conservatives,’ </a:t>
            </a:r>
            <a:r>
              <a:rPr lang="en-GB" dirty="0"/>
              <a:t>28 June 1975 (</a:t>
            </a:r>
            <a:r>
              <a:rPr lang="en-GB" dirty="0">
                <a:hlinkClick r:id="rId4"/>
              </a:rPr>
              <a:t>https://</a:t>
            </a:r>
            <a:r>
              <a:rPr lang="en-GB" dirty="0" smtClean="0">
                <a:hlinkClick r:id="rId4"/>
              </a:rPr>
              <a:t>www.margaretthatcher.org/document/102726</a:t>
            </a:r>
            <a:r>
              <a:rPr lang="en-GB" dirty="0" smtClean="0"/>
              <a:t>)</a:t>
            </a:r>
          </a:p>
          <a:p>
            <a:pPr marL="285750" indent="-285750" algn="just">
              <a:buFontTx/>
              <a:buChar char="-"/>
            </a:pPr>
            <a:endParaRPr lang="en-GB" sz="2400" dirty="0"/>
          </a:p>
          <a:p>
            <a:pPr algn="just"/>
            <a:endParaRPr lang="en-GB" sz="2400" dirty="0"/>
          </a:p>
        </p:txBody>
      </p:sp>
    </p:spTree>
    <p:extLst>
      <p:ext uri="{BB962C8B-B14F-4D97-AF65-F5344CB8AC3E}">
        <p14:creationId xmlns:p14="http://schemas.microsoft.com/office/powerpoint/2010/main" val="6576044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409215" y="3087149"/>
            <a:ext cx="3782785" cy="3770851"/>
          </a:xfrm>
          <a:prstGeom prst="rect">
            <a:avLst/>
          </a:prstGeom>
        </p:spPr>
      </p:pic>
      <p:sp>
        <p:nvSpPr>
          <p:cNvPr id="5" name="Rectangle 4"/>
          <p:cNvSpPr/>
          <p:nvPr/>
        </p:nvSpPr>
        <p:spPr>
          <a:xfrm>
            <a:off x="0" y="29935"/>
            <a:ext cx="6400800" cy="1946505"/>
          </a:xfrm>
          <a:prstGeom prst="rect">
            <a:avLst/>
          </a:prstGeom>
        </p:spPr>
        <p:txBody>
          <a:bodyPr wrap="square" lIns="720000" tIns="720000" rIns="720000" bIns="720000">
            <a:spAutoFit/>
          </a:bodyPr>
          <a:lstStyle/>
          <a:p>
            <a:r>
              <a:rPr lang="en-GB" sz="3200" dirty="0" smtClean="0">
                <a:solidFill>
                  <a:srgbClr val="7030A0"/>
                </a:solidFill>
                <a:latin typeface="Arial Black" panose="020B0A04020102020204" pitchFamily="34" charset="0"/>
              </a:rPr>
              <a:t>Housewife Economics</a:t>
            </a:r>
            <a:endParaRPr lang="en-GB" sz="3200" dirty="0">
              <a:solidFill>
                <a:srgbClr val="7030A0"/>
              </a:solidFill>
              <a:latin typeface="Arial Black" panose="020B0A04020102020204" pitchFamily="34" charset="0"/>
            </a:endParaRPr>
          </a:p>
        </p:txBody>
      </p:sp>
      <p:sp>
        <p:nvSpPr>
          <p:cNvPr id="2" name="Rectangle 1"/>
          <p:cNvSpPr/>
          <p:nvPr/>
        </p:nvSpPr>
        <p:spPr>
          <a:xfrm>
            <a:off x="-1" y="1273629"/>
            <a:ext cx="8245930" cy="5866900"/>
          </a:xfrm>
          <a:prstGeom prst="rect">
            <a:avLst/>
          </a:prstGeom>
        </p:spPr>
        <p:txBody>
          <a:bodyPr wrap="square" lIns="540000" tIns="360000" rIns="540000" bIns="360000">
            <a:spAutoFit/>
          </a:bodyPr>
          <a:lstStyle/>
          <a:p>
            <a:pPr algn="just"/>
            <a:r>
              <a:rPr lang="en-GB" sz="2000" dirty="0" smtClean="0"/>
              <a:t>“The </a:t>
            </a:r>
            <a:r>
              <a:rPr lang="en-GB" sz="2000" dirty="0"/>
              <a:t>first thing that governments ought to do, and </a:t>
            </a:r>
            <a:r>
              <a:rPr lang="en-GB" sz="2000" dirty="0" smtClean="0"/>
              <a:t> </a:t>
            </a:r>
            <a:r>
              <a:rPr lang="en-GB" sz="2000" dirty="0"/>
              <a:t>where </a:t>
            </a:r>
            <a:r>
              <a:rPr lang="en-GB" sz="2000" dirty="0" err="1" smtClean="0"/>
              <a:t>th</a:t>
            </a:r>
            <a:r>
              <a:rPr lang="en-GB" sz="2000" dirty="0" smtClean="0"/>
              <a:t>[e Labour] Government </a:t>
            </a:r>
            <a:r>
              <a:rPr lang="en-GB" sz="2000" dirty="0"/>
              <a:t>has failed singularly, is to keep its spending within the nation's means. </a:t>
            </a:r>
            <a:r>
              <a:rPr lang="en-GB" sz="2000" dirty="0">
                <a:latin typeface="Arial Black" panose="020B0A04020102020204" pitchFamily="34" charset="0"/>
              </a:rPr>
              <a:t>Now, every housewife knows exactly what that means. She has to keep her spending within the family's means, otherwise, if she borrows, borrows and borrows, then the </a:t>
            </a:r>
            <a:r>
              <a:rPr lang="en-GB" sz="2000" dirty="0" smtClean="0">
                <a:latin typeface="Arial Black" panose="020B0A04020102020204" pitchFamily="34" charset="0"/>
              </a:rPr>
              <a:t>whole </a:t>
            </a:r>
            <a:r>
              <a:rPr lang="en-GB" sz="2000" dirty="0">
                <a:latin typeface="Arial Black" panose="020B0A04020102020204" pitchFamily="34" charset="0"/>
              </a:rPr>
              <a:t>family will soon be in trouble</a:t>
            </a:r>
            <a:r>
              <a:rPr lang="en-GB" sz="2000" dirty="0"/>
              <a:t>. But this Government has not kept its spending within the nation's means. </a:t>
            </a:r>
            <a:r>
              <a:rPr lang="en-GB" sz="2000" dirty="0" smtClean="0"/>
              <a:t>It’s </a:t>
            </a:r>
            <a:r>
              <a:rPr lang="en-GB" sz="2000" dirty="0"/>
              <a:t>taxed us extra, we've paid extra rates, and even that hasn't been enough. It has the biggest borrowing Government, borrowing for our children to pay, again of any Government in history. Now, if you are to keep a stable currency and to have honest money, which we haven't had for a long time now, the first thing governments must do is to keep their spending within the </a:t>
            </a:r>
            <a:r>
              <a:rPr lang="en-GB" sz="2000" dirty="0" smtClean="0"/>
              <a:t>nation’s </a:t>
            </a:r>
            <a:r>
              <a:rPr lang="en-GB" sz="2000" dirty="0"/>
              <a:t>means</a:t>
            </a:r>
            <a:r>
              <a:rPr lang="en-GB" sz="2000" dirty="0" smtClean="0"/>
              <a:t>.”</a:t>
            </a:r>
          </a:p>
          <a:p>
            <a:pPr algn="r"/>
            <a:r>
              <a:rPr lang="en-GB" dirty="0"/>
              <a:t>- Thatcher, </a:t>
            </a:r>
            <a:r>
              <a:rPr lang="en-GB" dirty="0" smtClean="0"/>
              <a:t>‘Speech </a:t>
            </a:r>
            <a:r>
              <a:rPr lang="en-GB" dirty="0"/>
              <a:t>to Conservative Rally in </a:t>
            </a:r>
            <a:r>
              <a:rPr lang="en-GB" dirty="0" smtClean="0"/>
              <a:t>Darlington,’</a:t>
            </a:r>
            <a:endParaRPr lang="en-GB" dirty="0"/>
          </a:p>
          <a:p>
            <a:pPr algn="r"/>
            <a:r>
              <a:rPr lang="en-GB" dirty="0"/>
              <a:t>April 23 1979 (</a:t>
            </a:r>
            <a:r>
              <a:rPr lang="en-GB" dirty="0">
                <a:hlinkClick r:id="rId3"/>
              </a:rPr>
              <a:t>https://</a:t>
            </a:r>
            <a:r>
              <a:rPr lang="en-GB" dirty="0" smtClean="0">
                <a:hlinkClick r:id="rId3"/>
              </a:rPr>
              <a:t>www.margaretthatcher.org/document/104037</a:t>
            </a:r>
            <a:r>
              <a:rPr lang="en-GB" dirty="0" smtClean="0"/>
              <a:t>)</a:t>
            </a:r>
          </a:p>
          <a:p>
            <a:endParaRPr lang="en-GB" dirty="0"/>
          </a:p>
        </p:txBody>
      </p:sp>
      <p:pic>
        <p:nvPicPr>
          <p:cNvPr id="8" name="Picture 7"/>
          <p:cNvPicPr>
            <a:picLocks noChangeAspect="1"/>
          </p:cNvPicPr>
          <p:nvPr/>
        </p:nvPicPr>
        <p:blipFill>
          <a:blip r:embed="rId4"/>
          <a:stretch>
            <a:fillRect/>
          </a:stretch>
        </p:blipFill>
        <p:spPr>
          <a:xfrm flipH="1">
            <a:off x="8409215" y="0"/>
            <a:ext cx="2629281" cy="3282043"/>
          </a:xfrm>
          <a:prstGeom prst="rect">
            <a:avLst/>
          </a:prstGeom>
        </p:spPr>
      </p:pic>
    </p:spTree>
    <p:extLst>
      <p:ext uri="{BB962C8B-B14F-4D97-AF65-F5344CB8AC3E}">
        <p14:creationId xmlns:p14="http://schemas.microsoft.com/office/powerpoint/2010/main" val="38350369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John Biffen thatch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254"/>
            <a:ext cx="6524625" cy="43434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rotWithShape="1">
          <a:blip r:embed="rId3"/>
          <a:srcRect l="10534" t="444" r="14265" b="4559"/>
          <a:stretch/>
        </p:blipFill>
        <p:spPr>
          <a:xfrm>
            <a:off x="7837247" y="0"/>
            <a:ext cx="4260862" cy="4330146"/>
          </a:xfrm>
          <a:prstGeom prst="rect">
            <a:avLst/>
          </a:prstGeom>
        </p:spPr>
      </p:pic>
      <p:sp>
        <p:nvSpPr>
          <p:cNvPr id="13" name="Rectangle 12"/>
          <p:cNvSpPr/>
          <p:nvPr/>
        </p:nvSpPr>
        <p:spPr>
          <a:xfrm>
            <a:off x="5994399" y="3947884"/>
            <a:ext cx="6346021" cy="4758904"/>
          </a:xfrm>
          <a:prstGeom prst="rect">
            <a:avLst/>
          </a:prstGeom>
        </p:spPr>
        <p:txBody>
          <a:bodyPr wrap="square" lIns="360000" tIns="360000" rIns="360000" bIns="360000">
            <a:spAutoFit/>
          </a:bodyPr>
          <a:lstStyle/>
          <a:p>
            <a:pPr algn="r"/>
            <a:r>
              <a:rPr lang="en-GB" sz="3200" b="1" dirty="0" smtClean="0"/>
              <a:t>Keith Joseph</a:t>
            </a:r>
          </a:p>
          <a:p>
            <a:pPr algn="r"/>
            <a:endParaRPr lang="en-GB" sz="1600" dirty="0" smtClean="0"/>
          </a:p>
          <a:p>
            <a:pPr algn="r"/>
            <a:r>
              <a:rPr lang="en-GB" sz="2000" dirty="0" smtClean="0"/>
              <a:t>Secretary of State for Industry (1979–81)</a:t>
            </a:r>
          </a:p>
          <a:p>
            <a:pPr algn="r"/>
            <a:r>
              <a:rPr lang="en-GB" sz="2000" dirty="0" smtClean="0"/>
              <a:t>Secretary of State for Education and Science (81-86)</a:t>
            </a:r>
          </a:p>
          <a:p>
            <a:pPr algn="r"/>
            <a:r>
              <a:rPr lang="en-GB" sz="2000" dirty="0" smtClean="0"/>
              <a:t>Co-founded the Centre for Policy Studies</a:t>
            </a:r>
          </a:p>
          <a:p>
            <a:pPr algn="r"/>
            <a:endParaRPr lang="en-GB" sz="2000" dirty="0"/>
          </a:p>
          <a:p>
            <a:pPr algn="r"/>
            <a:r>
              <a:rPr lang="en-GB" sz="1600" dirty="0" smtClean="0"/>
              <a:t>Listen: </a:t>
            </a:r>
            <a:r>
              <a:rPr lang="en-GB" sz="1600" dirty="0"/>
              <a:t>BBC Radio 4, </a:t>
            </a:r>
            <a:r>
              <a:rPr lang="en-GB" sz="1600" i="1" dirty="0"/>
              <a:t>Thatcher’s Mad Monk or True Prophet? </a:t>
            </a:r>
            <a:r>
              <a:rPr lang="en-GB" sz="1600" dirty="0"/>
              <a:t>(2014</a:t>
            </a:r>
            <a:r>
              <a:rPr lang="en-GB" sz="1600" dirty="0" smtClean="0"/>
              <a:t>)</a:t>
            </a:r>
            <a:endParaRPr lang="en-GB" sz="1600" dirty="0"/>
          </a:p>
          <a:p>
            <a:pPr algn="r"/>
            <a:r>
              <a:rPr lang="en-GB" sz="1600" dirty="0" smtClean="0"/>
              <a:t> </a:t>
            </a:r>
          </a:p>
          <a:p>
            <a:endParaRPr lang="en-GB" sz="1600" dirty="0" smtClean="0"/>
          </a:p>
          <a:p>
            <a:endParaRPr lang="en-GB" sz="2000" dirty="0"/>
          </a:p>
          <a:p>
            <a:endParaRPr lang="en-GB" sz="2000" dirty="0" smtClean="0"/>
          </a:p>
          <a:p>
            <a:endParaRPr lang="en-GB" sz="2000" dirty="0"/>
          </a:p>
          <a:p>
            <a:endParaRPr lang="en-GB" sz="2000" dirty="0"/>
          </a:p>
        </p:txBody>
      </p:sp>
      <p:pic>
        <p:nvPicPr>
          <p:cNvPr id="2" name="Picture 1"/>
          <p:cNvPicPr>
            <a:picLocks noChangeAspect="1"/>
          </p:cNvPicPr>
          <p:nvPr/>
        </p:nvPicPr>
        <p:blipFill>
          <a:blip r:embed="rId4"/>
          <a:stretch>
            <a:fillRect/>
          </a:stretch>
        </p:blipFill>
        <p:spPr>
          <a:xfrm>
            <a:off x="0" y="5447887"/>
            <a:ext cx="6108700" cy="1627384"/>
          </a:xfrm>
          <a:prstGeom prst="rect">
            <a:avLst/>
          </a:prstGeom>
        </p:spPr>
      </p:pic>
      <p:sp>
        <p:nvSpPr>
          <p:cNvPr id="7" name="Rectangle 6"/>
          <p:cNvSpPr/>
          <p:nvPr/>
        </p:nvSpPr>
        <p:spPr>
          <a:xfrm>
            <a:off x="0" y="3484090"/>
            <a:ext cx="5092700" cy="3373910"/>
          </a:xfrm>
          <a:prstGeom prst="rect">
            <a:avLst/>
          </a:prstGeom>
        </p:spPr>
        <p:txBody>
          <a:bodyPr wrap="square" lIns="360000" tIns="360000" rIns="360000" bIns="360000">
            <a:spAutoFit/>
          </a:bodyPr>
          <a:lstStyle/>
          <a:p>
            <a:pPr algn="ctr"/>
            <a:r>
              <a:rPr lang="en-GB" sz="3200" dirty="0" smtClean="0">
                <a:solidFill>
                  <a:srgbClr val="FFFF00"/>
                </a:solidFill>
                <a:effectLst>
                  <a:outerShdw blurRad="38100" dist="38100" dir="2700000" algn="tl">
                    <a:srgbClr val="000000">
                      <a:alpha val="43137"/>
                    </a:srgbClr>
                  </a:outerShdw>
                </a:effectLst>
              </a:rPr>
              <a:t>John </a:t>
            </a:r>
            <a:r>
              <a:rPr lang="en-GB" sz="3200" dirty="0" err="1" smtClean="0">
                <a:solidFill>
                  <a:srgbClr val="FFFF00"/>
                </a:solidFill>
                <a:effectLst>
                  <a:outerShdw blurRad="38100" dist="38100" dir="2700000" algn="tl">
                    <a:srgbClr val="000000">
                      <a:alpha val="43137"/>
                    </a:srgbClr>
                  </a:outerShdw>
                </a:effectLst>
              </a:rPr>
              <a:t>Biffen</a:t>
            </a:r>
            <a:endParaRPr lang="en-GB" sz="3200" dirty="0" smtClean="0">
              <a:solidFill>
                <a:srgbClr val="FFFF00"/>
              </a:solidFill>
              <a:effectLst>
                <a:outerShdw blurRad="38100" dist="38100" dir="2700000" algn="tl">
                  <a:srgbClr val="000000">
                    <a:alpha val="43137"/>
                  </a:srgbClr>
                </a:outerShdw>
              </a:effectLst>
            </a:endParaRPr>
          </a:p>
          <a:p>
            <a:r>
              <a:rPr lang="en-GB" sz="2000" dirty="0" smtClean="0"/>
              <a:t>Chief Secretary to the Treasury (1979–81)</a:t>
            </a:r>
          </a:p>
          <a:p>
            <a:r>
              <a:rPr lang="en-GB" sz="2000" dirty="0" smtClean="0"/>
              <a:t>Secretary of State for Trade (81-82)</a:t>
            </a:r>
          </a:p>
          <a:p>
            <a:r>
              <a:rPr lang="en-GB" sz="2000" dirty="0" smtClean="0"/>
              <a:t>Leader of Commons (82-87)</a:t>
            </a:r>
          </a:p>
          <a:p>
            <a:endParaRPr lang="en-GB" sz="2000" dirty="0"/>
          </a:p>
          <a:p>
            <a:endParaRPr lang="en-GB" sz="2000" dirty="0" smtClean="0"/>
          </a:p>
          <a:p>
            <a:endParaRPr lang="en-GB" sz="2000" dirty="0"/>
          </a:p>
          <a:p>
            <a:endParaRPr lang="en-GB" sz="2000" dirty="0"/>
          </a:p>
        </p:txBody>
      </p:sp>
    </p:spTree>
    <p:extLst>
      <p:ext uri="{BB962C8B-B14F-4D97-AF65-F5344CB8AC3E}">
        <p14:creationId xmlns:p14="http://schemas.microsoft.com/office/powerpoint/2010/main" val="11548990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
            <a:ext cx="6017342" cy="6610849"/>
          </a:xfrm>
          <a:prstGeom prst="rect">
            <a:avLst/>
          </a:prstGeom>
        </p:spPr>
      </p:pic>
      <p:pic>
        <p:nvPicPr>
          <p:cNvPr id="3" name="Picture 2"/>
          <p:cNvPicPr>
            <a:picLocks noChangeAspect="1"/>
          </p:cNvPicPr>
          <p:nvPr/>
        </p:nvPicPr>
        <p:blipFill>
          <a:blip r:embed="rId3"/>
          <a:stretch>
            <a:fillRect/>
          </a:stretch>
        </p:blipFill>
        <p:spPr>
          <a:xfrm>
            <a:off x="6143104" y="0"/>
            <a:ext cx="6048896" cy="6602081"/>
          </a:xfrm>
          <a:prstGeom prst="rect">
            <a:avLst/>
          </a:prstGeom>
        </p:spPr>
      </p:pic>
    </p:spTree>
    <p:extLst>
      <p:ext uri="{BB962C8B-B14F-4D97-AF65-F5344CB8AC3E}">
        <p14:creationId xmlns:p14="http://schemas.microsoft.com/office/powerpoint/2010/main" val="38246021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5367828" cy="6858000"/>
          </a:xfrm>
          <a:prstGeom prst="rect">
            <a:avLst/>
          </a:prstGeom>
        </p:spPr>
      </p:pic>
      <p:pic>
        <p:nvPicPr>
          <p:cNvPr id="3" name="Picture 2"/>
          <p:cNvPicPr>
            <a:picLocks noChangeAspect="1"/>
          </p:cNvPicPr>
          <p:nvPr/>
        </p:nvPicPr>
        <p:blipFill>
          <a:blip r:embed="rId3"/>
          <a:stretch>
            <a:fillRect/>
          </a:stretch>
        </p:blipFill>
        <p:spPr>
          <a:xfrm>
            <a:off x="9179302" y="0"/>
            <a:ext cx="3012698" cy="4243236"/>
          </a:xfrm>
          <a:prstGeom prst="rect">
            <a:avLst/>
          </a:prstGeom>
        </p:spPr>
      </p:pic>
      <p:pic>
        <p:nvPicPr>
          <p:cNvPr id="4" name="Picture 3"/>
          <p:cNvPicPr>
            <a:picLocks noChangeAspect="1"/>
          </p:cNvPicPr>
          <p:nvPr/>
        </p:nvPicPr>
        <p:blipFill>
          <a:blip r:embed="rId4"/>
          <a:stretch>
            <a:fillRect/>
          </a:stretch>
        </p:blipFill>
        <p:spPr>
          <a:xfrm>
            <a:off x="4110252" y="0"/>
            <a:ext cx="5577214" cy="2554130"/>
          </a:xfrm>
          <a:prstGeom prst="rect">
            <a:avLst/>
          </a:prstGeom>
        </p:spPr>
      </p:pic>
      <p:sp>
        <p:nvSpPr>
          <p:cNvPr id="5" name="Rectangle 4"/>
          <p:cNvSpPr/>
          <p:nvPr/>
        </p:nvSpPr>
        <p:spPr>
          <a:xfrm>
            <a:off x="9179302" y="4267240"/>
            <a:ext cx="3012698" cy="3312354"/>
          </a:xfrm>
          <a:prstGeom prst="rect">
            <a:avLst/>
          </a:prstGeom>
        </p:spPr>
        <p:txBody>
          <a:bodyPr wrap="square" lIns="360000" tIns="360000" rIns="360000" bIns="360000">
            <a:spAutoFit/>
          </a:bodyPr>
          <a:lstStyle/>
          <a:p>
            <a:pPr algn="r"/>
            <a:r>
              <a:rPr lang="en-GB" sz="3200" b="1" dirty="0" smtClean="0"/>
              <a:t>Ralph Harris</a:t>
            </a:r>
          </a:p>
          <a:p>
            <a:endParaRPr lang="en-GB" sz="1600" dirty="0" smtClean="0"/>
          </a:p>
          <a:p>
            <a:pPr algn="r"/>
            <a:r>
              <a:rPr lang="en-GB" sz="2000" dirty="0" smtClean="0"/>
              <a:t>Made a life peer as Baron Harris of High Cross, 1979</a:t>
            </a:r>
            <a:endParaRPr lang="en-GB" sz="2000" dirty="0"/>
          </a:p>
          <a:p>
            <a:endParaRPr lang="en-GB" sz="2000" dirty="0" smtClean="0"/>
          </a:p>
          <a:p>
            <a:endParaRPr lang="en-GB" sz="2000" dirty="0"/>
          </a:p>
          <a:p>
            <a:endParaRPr lang="en-GB" sz="2000" dirty="0"/>
          </a:p>
        </p:txBody>
      </p:sp>
      <p:sp>
        <p:nvSpPr>
          <p:cNvPr id="6" name="Rectangle 5"/>
          <p:cNvSpPr/>
          <p:nvPr/>
        </p:nvSpPr>
        <p:spPr>
          <a:xfrm>
            <a:off x="6055336" y="-41586"/>
            <a:ext cx="4345858" cy="2389025"/>
          </a:xfrm>
          <a:prstGeom prst="rect">
            <a:avLst/>
          </a:prstGeom>
        </p:spPr>
        <p:txBody>
          <a:bodyPr wrap="square" lIns="360000" tIns="360000" rIns="360000" bIns="360000">
            <a:spAutoFit/>
          </a:bodyPr>
          <a:lstStyle/>
          <a:p>
            <a:pPr algn="ctr"/>
            <a:r>
              <a:rPr lang="en-GB" sz="3200" b="1" dirty="0" smtClean="0">
                <a:solidFill>
                  <a:schemeClr val="bg1"/>
                </a:solidFill>
              </a:rPr>
              <a:t>Enoch Powell</a:t>
            </a:r>
            <a:endParaRPr lang="en-GB" sz="1600" dirty="0" smtClean="0">
              <a:solidFill>
                <a:schemeClr val="bg1"/>
              </a:solidFill>
            </a:endParaRPr>
          </a:p>
          <a:p>
            <a:endParaRPr lang="en-GB" sz="1600" dirty="0" smtClean="0"/>
          </a:p>
          <a:p>
            <a:endParaRPr lang="en-GB" sz="2000" dirty="0" smtClean="0"/>
          </a:p>
          <a:p>
            <a:endParaRPr lang="en-GB" sz="2000" dirty="0"/>
          </a:p>
          <a:p>
            <a:endParaRPr lang="en-GB" sz="2000" dirty="0"/>
          </a:p>
        </p:txBody>
      </p:sp>
      <p:sp>
        <p:nvSpPr>
          <p:cNvPr id="7" name="Rectangle 6"/>
          <p:cNvSpPr/>
          <p:nvPr/>
        </p:nvSpPr>
        <p:spPr>
          <a:xfrm>
            <a:off x="5367829" y="2595350"/>
            <a:ext cx="3811473" cy="4789682"/>
          </a:xfrm>
          <a:prstGeom prst="rect">
            <a:avLst/>
          </a:prstGeom>
        </p:spPr>
        <p:txBody>
          <a:bodyPr wrap="square" lIns="360000" tIns="360000" rIns="360000" bIns="360000">
            <a:spAutoFit/>
          </a:bodyPr>
          <a:lstStyle/>
          <a:p>
            <a:r>
              <a:rPr lang="en-GB" sz="3200" b="1" dirty="0" smtClean="0"/>
              <a:t>Geoffrey Howe</a:t>
            </a:r>
          </a:p>
          <a:p>
            <a:endParaRPr lang="en-GB" sz="1600" dirty="0" smtClean="0"/>
          </a:p>
          <a:p>
            <a:endParaRPr lang="en-GB" sz="1600" dirty="0" smtClean="0"/>
          </a:p>
          <a:p>
            <a:r>
              <a:rPr lang="en-GB" dirty="0" smtClean="0"/>
              <a:t>Chancellor of the Exchequer (79-83)</a:t>
            </a:r>
          </a:p>
          <a:p>
            <a:r>
              <a:rPr lang="en-GB" dirty="0"/>
              <a:t> </a:t>
            </a:r>
            <a:r>
              <a:rPr lang="en-GB" dirty="0" smtClean="0"/>
              <a:t>Secretary of State for Foreign and Commonwealth Affairs (83-89)</a:t>
            </a:r>
          </a:p>
          <a:p>
            <a:endParaRPr lang="en-GB" dirty="0" smtClean="0"/>
          </a:p>
          <a:p>
            <a:r>
              <a:rPr lang="en-GB" dirty="0" smtClean="0"/>
              <a:t>Leader of the House of Commons (89-90)</a:t>
            </a:r>
          </a:p>
          <a:p>
            <a:endParaRPr lang="en-GB" dirty="0"/>
          </a:p>
          <a:p>
            <a:r>
              <a:rPr lang="en-GB" dirty="0" smtClean="0"/>
              <a:t>Deputy Prime Minister (89-90)</a:t>
            </a:r>
            <a:endParaRPr lang="en-GB" dirty="0"/>
          </a:p>
          <a:p>
            <a:endParaRPr lang="en-GB" sz="2000" dirty="0"/>
          </a:p>
        </p:txBody>
      </p:sp>
      <p:pic>
        <p:nvPicPr>
          <p:cNvPr id="8" name="Picture 7"/>
          <p:cNvPicPr>
            <a:picLocks noChangeAspect="1"/>
          </p:cNvPicPr>
          <p:nvPr/>
        </p:nvPicPr>
        <p:blipFill>
          <a:blip r:embed="rId5"/>
          <a:stretch>
            <a:fillRect/>
          </a:stretch>
        </p:blipFill>
        <p:spPr>
          <a:xfrm>
            <a:off x="-1" y="5626100"/>
            <a:ext cx="5375012" cy="1431927"/>
          </a:xfrm>
          <a:prstGeom prst="rect">
            <a:avLst/>
          </a:prstGeom>
        </p:spPr>
      </p:pic>
    </p:spTree>
    <p:extLst>
      <p:ext uri="{BB962C8B-B14F-4D97-AF65-F5344CB8AC3E}">
        <p14:creationId xmlns:p14="http://schemas.microsoft.com/office/powerpoint/2010/main" val="394771692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0"/>
            <a:ext cx="5238750" cy="5457825"/>
          </a:xfrm>
          <a:prstGeom prst="rect">
            <a:avLst/>
          </a:prstGeom>
        </p:spPr>
      </p:pic>
      <p:sp>
        <p:nvSpPr>
          <p:cNvPr id="4" name="Rectangle 3"/>
          <p:cNvSpPr/>
          <p:nvPr/>
        </p:nvSpPr>
        <p:spPr>
          <a:xfrm>
            <a:off x="0" y="5572125"/>
            <a:ext cx="4564904" cy="369332"/>
          </a:xfrm>
          <a:prstGeom prst="rect">
            <a:avLst/>
          </a:prstGeom>
        </p:spPr>
        <p:txBody>
          <a:bodyPr wrap="none">
            <a:spAutoFit/>
          </a:bodyPr>
          <a:lstStyle/>
          <a:p>
            <a:r>
              <a:rPr lang="en-GB" dirty="0" smtClean="0"/>
              <a:t>(l-r: Lord Harris, Arthur </a:t>
            </a:r>
            <a:r>
              <a:rPr lang="en-GB" dirty="0" err="1" smtClean="0"/>
              <a:t>Seldon</a:t>
            </a:r>
            <a:r>
              <a:rPr lang="en-GB" dirty="0" smtClean="0"/>
              <a:t>, FA Hayek; 1984</a:t>
            </a:r>
            <a:endParaRPr lang="en-GB" dirty="0"/>
          </a:p>
        </p:txBody>
      </p:sp>
      <p:pic>
        <p:nvPicPr>
          <p:cNvPr id="5" name="Picture 4"/>
          <p:cNvPicPr>
            <a:picLocks noChangeAspect="1"/>
          </p:cNvPicPr>
          <p:nvPr/>
        </p:nvPicPr>
        <p:blipFill rotWithShape="1">
          <a:blip r:embed="rId4"/>
          <a:srcRect l="20925" r="21785" b="2861"/>
          <a:stretch/>
        </p:blipFill>
        <p:spPr>
          <a:xfrm>
            <a:off x="9258300" y="1"/>
            <a:ext cx="2962310" cy="2825328"/>
          </a:xfrm>
          <a:prstGeom prst="rect">
            <a:avLst/>
          </a:prstGeom>
        </p:spPr>
      </p:pic>
      <p:pic>
        <p:nvPicPr>
          <p:cNvPr id="6" name="CoayP5st68E"/>
          <p:cNvPicPr>
            <a:picLocks noRot="1" noChangeAspect="1"/>
          </p:cNvPicPr>
          <p:nvPr>
            <a:videoFile r:link="rId1"/>
          </p:nvPr>
        </p:nvPicPr>
        <p:blipFill>
          <a:blip r:embed="rId5"/>
          <a:stretch>
            <a:fillRect/>
          </a:stretch>
        </p:blipFill>
        <p:spPr>
          <a:xfrm>
            <a:off x="4996039" y="2806700"/>
            <a:ext cx="7224571" cy="4063821"/>
          </a:xfrm>
          <a:prstGeom prst="rect">
            <a:avLst/>
          </a:prstGeom>
        </p:spPr>
      </p:pic>
    </p:spTree>
    <p:extLst>
      <p:ext uri="{BB962C8B-B14F-4D97-AF65-F5344CB8AC3E}">
        <p14:creationId xmlns:p14="http://schemas.microsoft.com/office/powerpoint/2010/main" val="40062585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13956" r="1875"/>
          <a:stretch/>
        </p:blipFill>
        <p:spPr>
          <a:xfrm>
            <a:off x="5183520" y="0"/>
            <a:ext cx="7008480" cy="4724400"/>
          </a:xfrm>
          <a:prstGeom prst="rect">
            <a:avLst/>
          </a:prstGeom>
        </p:spPr>
      </p:pic>
      <p:pic>
        <p:nvPicPr>
          <p:cNvPr id="3" name="Picture 2"/>
          <p:cNvPicPr>
            <a:picLocks noChangeAspect="1"/>
          </p:cNvPicPr>
          <p:nvPr/>
        </p:nvPicPr>
        <p:blipFill>
          <a:blip r:embed="rId3"/>
          <a:stretch>
            <a:fillRect/>
          </a:stretch>
        </p:blipFill>
        <p:spPr>
          <a:xfrm>
            <a:off x="-1" y="0"/>
            <a:ext cx="5450489" cy="3733800"/>
          </a:xfrm>
          <a:prstGeom prst="rect">
            <a:avLst/>
          </a:prstGeom>
        </p:spPr>
      </p:pic>
      <p:pic>
        <p:nvPicPr>
          <p:cNvPr id="4" name="Picture 3"/>
          <p:cNvPicPr>
            <a:picLocks noChangeAspect="1"/>
          </p:cNvPicPr>
          <p:nvPr/>
        </p:nvPicPr>
        <p:blipFill rotWithShape="1">
          <a:blip r:embed="rId4"/>
          <a:srcRect l="12476" t="33495" r="29309" b="3805"/>
          <a:stretch/>
        </p:blipFill>
        <p:spPr>
          <a:xfrm>
            <a:off x="-165442" y="3733799"/>
            <a:ext cx="3951243" cy="3404419"/>
          </a:xfrm>
          <a:prstGeom prst="rect">
            <a:avLst/>
          </a:prstGeom>
        </p:spPr>
      </p:pic>
    </p:spTree>
    <p:extLst>
      <p:ext uri="{BB962C8B-B14F-4D97-AF65-F5344CB8AC3E}">
        <p14:creationId xmlns:p14="http://schemas.microsoft.com/office/powerpoint/2010/main" val="42620920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509000" y="1"/>
            <a:ext cx="3683000" cy="3683000"/>
          </a:xfrm>
          <a:prstGeom prst="rect">
            <a:avLst/>
          </a:prstGeom>
        </p:spPr>
      </p:pic>
      <p:pic>
        <p:nvPicPr>
          <p:cNvPr id="7" name="Picture 6"/>
          <p:cNvPicPr>
            <a:picLocks noChangeAspect="1"/>
          </p:cNvPicPr>
          <p:nvPr/>
        </p:nvPicPr>
        <p:blipFill>
          <a:blip r:embed="rId3"/>
          <a:stretch>
            <a:fillRect/>
          </a:stretch>
        </p:blipFill>
        <p:spPr>
          <a:xfrm>
            <a:off x="0" y="1"/>
            <a:ext cx="7175500" cy="4305300"/>
          </a:xfrm>
          <a:prstGeom prst="rect">
            <a:avLst/>
          </a:prstGeom>
        </p:spPr>
      </p:pic>
      <p:sp>
        <p:nvSpPr>
          <p:cNvPr id="8" name="Rectangle 7"/>
          <p:cNvSpPr/>
          <p:nvPr/>
        </p:nvSpPr>
        <p:spPr>
          <a:xfrm>
            <a:off x="0" y="4446461"/>
            <a:ext cx="4876800" cy="646331"/>
          </a:xfrm>
          <a:prstGeom prst="rect">
            <a:avLst/>
          </a:prstGeom>
        </p:spPr>
        <p:txBody>
          <a:bodyPr wrap="square">
            <a:spAutoFit/>
          </a:bodyPr>
          <a:lstStyle/>
          <a:p>
            <a:r>
              <a:rPr lang="en-GB" dirty="0" smtClean="0"/>
              <a:t>Thatcher, Joseph and Alfred Sherman </a:t>
            </a:r>
            <a:r>
              <a:rPr lang="en-GB" dirty="0"/>
              <a:t>at the launch of the Centre for Policy Studies in 1974</a:t>
            </a:r>
          </a:p>
        </p:txBody>
      </p:sp>
      <p:pic>
        <p:nvPicPr>
          <p:cNvPr id="6" name="Picture 5"/>
          <p:cNvPicPr>
            <a:picLocks noChangeAspect="1"/>
          </p:cNvPicPr>
          <p:nvPr/>
        </p:nvPicPr>
        <p:blipFill rotWithShape="1">
          <a:blip r:embed="rId4"/>
          <a:srcRect l="24271" t="35095" r="1874" b="17344"/>
          <a:stretch/>
        </p:blipFill>
        <p:spPr>
          <a:xfrm>
            <a:off x="5168900" y="3381120"/>
            <a:ext cx="7023100" cy="3476880"/>
          </a:xfrm>
          <a:prstGeom prst="rect">
            <a:avLst/>
          </a:prstGeom>
        </p:spPr>
      </p:pic>
    </p:spTree>
    <p:extLst>
      <p:ext uri="{BB962C8B-B14F-4D97-AF65-F5344CB8AC3E}">
        <p14:creationId xmlns:p14="http://schemas.microsoft.com/office/powerpoint/2010/main" val="281117245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5qJ4HzdRhus"/>
          <p:cNvPicPr>
            <a:picLocks noRot="1" noChangeAspect="1"/>
          </p:cNvPicPr>
          <p:nvPr>
            <a:videoFile r:link="rId1"/>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82181953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229556" y="1"/>
            <a:ext cx="3962443" cy="2921000"/>
          </a:xfrm>
          <a:prstGeom prst="rect">
            <a:avLst/>
          </a:prstGeom>
        </p:spPr>
      </p:pic>
      <p:sp>
        <p:nvSpPr>
          <p:cNvPr id="5" name="Rectangle 4"/>
          <p:cNvSpPr/>
          <p:nvPr/>
        </p:nvSpPr>
        <p:spPr>
          <a:xfrm>
            <a:off x="-2" y="0"/>
            <a:ext cx="8229558" cy="6630525"/>
          </a:xfrm>
          <a:prstGeom prst="rect">
            <a:avLst/>
          </a:prstGeom>
        </p:spPr>
        <p:txBody>
          <a:bodyPr wrap="square" lIns="540000" tIns="540000" rIns="540000" bIns="540000">
            <a:spAutoFit/>
          </a:bodyPr>
          <a:lstStyle/>
          <a:p>
            <a:pPr marL="342900" indent="-342900" algn="just">
              <a:buFont typeface="Arial" panose="020B0604020202020204" pitchFamily="34" charset="0"/>
              <a:buChar char="•"/>
              <a:defRPr/>
            </a:pPr>
            <a:r>
              <a:rPr lang="en-GB" sz="2400" b="1" dirty="0" smtClean="0">
                <a:solidFill>
                  <a:prstClr val="black"/>
                </a:solidFill>
                <a:cs typeface="Arial" charset="0"/>
              </a:rPr>
              <a:t>What insights might this speech provide about Thatcher’s general social, cultural and political attitudes?</a:t>
            </a:r>
          </a:p>
          <a:p>
            <a:pPr marL="342900" indent="-342900" algn="just">
              <a:buFont typeface="Arial" panose="020B0604020202020204" pitchFamily="34" charset="0"/>
              <a:buChar char="•"/>
              <a:defRPr/>
            </a:pPr>
            <a:endParaRPr lang="en-GB" sz="2400" b="1" dirty="0" smtClean="0">
              <a:solidFill>
                <a:prstClr val="black"/>
              </a:solidFill>
              <a:cs typeface="Arial" charset="0"/>
            </a:endParaRPr>
          </a:p>
          <a:p>
            <a:pPr marL="342900" indent="-342900" algn="just">
              <a:buFont typeface="Arial" panose="020B0604020202020204" pitchFamily="34" charset="0"/>
              <a:buChar char="•"/>
              <a:defRPr/>
            </a:pPr>
            <a:r>
              <a:rPr lang="en-GB" sz="2400" b="1" dirty="0" smtClean="0">
                <a:solidFill>
                  <a:prstClr val="black"/>
                </a:solidFill>
                <a:cs typeface="Arial" charset="0"/>
              </a:rPr>
              <a:t>What does Thatcher identify as the key </a:t>
            </a:r>
            <a:r>
              <a:rPr lang="en-GB" sz="2400" b="1" dirty="0" smtClean="0">
                <a:solidFill>
                  <a:srgbClr val="7030A0"/>
                </a:solidFill>
                <a:cs typeface="Arial" charset="0"/>
              </a:rPr>
              <a:t>challenge(s) </a:t>
            </a:r>
            <a:r>
              <a:rPr lang="en-GB" sz="2400" b="1" dirty="0" smtClean="0">
                <a:solidFill>
                  <a:prstClr val="black"/>
                </a:solidFill>
                <a:cs typeface="Arial" charset="0"/>
              </a:rPr>
              <a:t>and </a:t>
            </a:r>
            <a:r>
              <a:rPr lang="en-GB" sz="2400" b="1" dirty="0" err="1" smtClean="0">
                <a:solidFill>
                  <a:srgbClr val="7030A0"/>
                </a:solidFill>
                <a:cs typeface="Arial" charset="0"/>
              </a:rPr>
              <a:t>cris</a:t>
            </a:r>
            <a:r>
              <a:rPr lang="en-GB" sz="2400" b="1" dirty="0" smtClean="0">
                <a:solidFill>
                  <a:srgbClr val="7030A0"/>
                </a:solidFill>
                <a:cs typeface="Arial" charset="0"/>
              </a:rPr>
              <a:t>(e)s</a:t>
            </a:r>
            <a:r>
              <a:rPr lang="en-GB" sz="2400" b="1" dirty="0" smtClean="0">
                <a:solidFill>
                  <a:prstClr val="black"/>
                </a:solidFill>
                <a:cs typeface="Arial" charset="0"/>
              </a:rPr>
              <a:t> facing 1970s Britain? </a:t>
            </a:r>
          </a:p>
          <a:p>
            <a:pPr marL="342900" indent="-342900" algn="just">
              <a:buFont typeface="Arial" panose="020B0604020202020204" pitchFamily="34" charset="0"/>
              <a:buChar char="•"/>
              <a:defRPr/>
            </a:pPr>
            <a:endParaRPr lang="en-GB" sz="2400" b="1" dirty="0" smtClean="0">
              <a:solidFill>
                <a:prstClr val="black"/>
              </a:solidFill>
              <a:cs typeface="Arial" charset="0"/>
            </a:endParaRPr>
          </a:p>
          <a:p>
            <a:pPr marL="342900" indent="-342900" algn="just">
              <a:buFont typeface="Arial" panose="020B0604020202020204" pitchFamily="34" charset="0"/>
              <a:buChar char="•"/>
              <a:defRPr/>
            </a:pPr>
            <a:r>
              <a:rPr lang="en-GB" sz="2400" b="1" dirty="0" smtClean="0">
                <a:solidFill>
                  <a:prstClr val="black"/>
                </a:solidFill>
                <a:cs typeface="Arial" charset="0"/>
              </a:rPr>
              <a:t>Are there are any suggestions of </a:t>
            </a:r>
            <a:r>
              <a:rPr lang="en-GB" sz="2400" b="1" dirty="0" smtClean="0">
                <a:solidFill>
                  <a:srgbClr val="7030A0"/>
                </a:solidFill>
                <a:cs typeface="Arial" charset="0"/>
              </a:rPr>
              <a:t>neoliberal</a:t>
            </a:r>
            <a:r>
              <a:rPr lang="en-GB" sz="2400" b="1" dirty="0" smtClean="0">
                <a:solidFill>
                  <a:prstClr val="black"/>
                </a:solidFill>
                <a:cs typeface="Arial" charset="0"/>
              </a:rPr>
              <a:t> or </a:t>
            </a:r>
            <a:r>
              <a:rPr lang="en-GB" sz="2400" b="1" dirty="0" smtClean="0">
                <a:solidFill>
                  <a:srgbClr val="7030A0"/>
                </a:solidFill>
                <a:cs typeface="Arial" charset="0"/>
              </a:rPr>
              <a:t>Hayekian</a:t>
            </a:r>
            <a:r>
              <a:rPr lang="en-GB" sz="2400" b="1" dirty="0" smtClean="0">
                <a:solidFill>
                  <a:prstClr val="black"/>
                </a:solidFill>
                <a:cs typeface="Arial" charset="0"/>
              </a:rPr>
              <a:t> thought in the speech? </a:t>
            </a:r>
            <a:endParaRPr lang="en-GB" sz="2400" b="1" dirty="0">
              <a:solidFill>
                <a:prstClr val="black"/>
              </a:solidFill>
              <a:cs typeface="Arial" charset="0"/>
            </a:endParaRPr>
          </a:p>
          <a:p>
            <a:pPr marL="342900" indent="-342900" algn="just">
              <a:buFont typeface="Arial" panose="020B0604020202020204" pitchFamily="34" charset="0"/>
              <a:buChar char="•"/>
              <a:defRPr/>
            </a:pPr>
            <a:endParaRPr lang="en-GB" sz="2400" b="1" dirty="0" smtClean="0">
              <a:solidFill>
                <a:prstClr val="black"/>
              </a:solidFill>
              <a:cs typeface="Arial" charset="0"/>
            </a:endParaRPr>
          </a:p>
          <a:p>
            <a:pPr marL="342900" indent="-342900" algn="just">
              <a:buFont typeface="Arial" panose="020B0604020202020204" pitchFamily="34" charset="0"/>
              <a:buChar char="•"/>
              <a:defRPr/>
            </a:pPr>
            <a:r>
              <a:rPr lang="en-GB" sz="2400" b="1" dirty="0" smtClean="0">
                <a:solidFill>
                  <a:prstClr val="black"/>
                </a:solidFill>
                <a:cs typeface="Arial" charset="0"/>
              </a:rPr>
              <a:t>What does Thatcher say about:</a:t>
            </a:r>
          </a:p>
          <a:p>
            <a:pPr marL="800100" lvl="1" indent="-342900" algn="just">
              <a:buFontTx/>
              <a:buChar char="-"/>
              <a:defRPr/>
            </a:pPr>
            <a:r>
              <a:rPr lang="en-GB" sz="2400" b="1" dirty="0" smtClean="0">
                <a:solidFill>
                  <a:prstClr val="black"/>
                </a:solidFill>
                <a:cs typeface="Arial" charset="0"/>
              </a:rPr>
              <a:t>Freedom 	- Enterprise</a:t>
            </a:r>
          </a:p>
          <a:p>
            <a:pPr marL="800100" lvl="1" indent="-342900" algn="just">
              <a:buFontTx/>
              <a:buChar char="-"/>
              <a:defRPr/>
            </a:pPr>
            <a:r>
              <a:rPr lang="en-GB" sz="2400" b="1" dirty="0" smtClean="0">
                <a:solidFill>
                  <a:prstClr val="black"/>
                </a:solidFill>
                <a:cs typeface="Arial" charset="0"/>
              </a:rPr>
              <a:t>The State 	- Trade Unions</a:t>
            </a:r>
          </a:p>
          <a:p>
            <a:pPr marL="800100" lvl="1" indent="-342900" algn="just">
              <a:buFontTx/>
              <a:buChar char="-"/>
              <a:defRPr/>
            </a:pPr>
            <a:r>
              <a:rPr lang="en-GB" sz="2400" b="1" dirty="0" smtClean="0">
                <a:solidFill>
                  <a:prstClr val="black"/>
                </a:solidFill>
                <a:cs typeface="Arial" charset="0"/>
              </a:rPr>
              <a:t>Socialism	- Small businesses</a:t>
            </a:r>
          </a:p>
          <a:p>
            <a:pPr marL="800100" lvl="1" indent="-342900" algn="just">
              <a:buFontTx/>
              <a:buChar char="-"/>
              <a:defRPr/>
            </a:pPr>
            <a:r>
              <a:rPr lang="en-GB" sz="2400" b="1" dirty="0" smtClean="0">
                <a:solidFill>
                  <a:prstClr val="black"/>
                </a:solidFill>
                <a:cs typeface="Arial" charset="0"/>
              </a:rPr>
              <a:t>Laissez-faire 	- Law and order?</a:t>
            </a:r>
            <a:endParaRPr lang="en-GB" sz="2400" b="1" dirty="0">
              <a:solidFill>
                <a:prstClr val="black"/>
              </a:solidFill>
              <a:cs typeface="Arial" charset="0"/>
            </a:endParaRPr>
          </a:p>
        </p:txBody>
      </p:sp>
      <p:sp>
        <p:nvSpPr>
          <p:cNvPr id="3" name="Rectangle 2"/>
          <p:cNvSpPr/>
          <p:nvPr/>
        </p:nvSpPr>
        <p:spPr>
          <a:xfrm>
            <a:off x="8229556" y="3108255"/>
            <a:ext cx="3073400" cy="2954655"/>
          </a:xfrm>
          <a:prstGeom prst="rect">
            <a:avLst/>
          </a:prstGeom>
        </p:spPr>
        <p:txBody>
          <a:bodyPr wrap="square">
            <a:spAutoFit/>
          </a:bodyPr>
          <a:lstStyle/>
          <a:p>
            <a:r>
              <a:rPr lang="en-GB" sz="2800" b="1" dirty="0" smtClean="0"/>
              <a:t>Margaret </a:t>
            </a:r>
            <a:r>
              <a:rPr lang="en-GB" sz="2800" b="1" dirty="0"/>
              <a:t>Thatcher, Leader's speech to Conservative Party Conference, Blackpool, October 10 1975</a:t>
            </a:r>
          </a:p>
          <a:p>
            <a:endParaRPr lang="en-GB" dirty="0"/>
          </a:p>
        </p:txBody>
      </p:sp>
    </p:spTree>
    <p:extLst>
      <p:ext uri="{BB962C8B-B14F-4D97-AF65-F5344CB8AC3E}">
        <p14:creationId xmlns:p14="http://schemas.microsoft.com/office/powerpoint/2010/main" val="919288036"/>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9234</TotalTime>
  <Words>1097</Words>
  <Application>Microsoft Office PowerPoint</Application>
  <PresentationFormat>Widescreen</PresentationFormat>
  <Paragraphs>104</Paragraphs>
  <Slides>23</Slides>
  <Notes>1</Notes>
  <HiddenSlides>0</HiddenSlides>
  <MMClips>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Arial Black</vt:lpstr>
      <vt:lpstr>Calibri</vt:lpstr>
      <vt:lpstr>Calibri Light</vt:lpstr>
      <vt:lpstr>1_Office Theme</vt:lpstr>
      <vt:lpstr>PowerPoint Presentation</vt:lpstr>
      <vt:lpstr>Defining Thatcherism:  End of Post-WWII ‘Consensus’</vt:lpstr>
      <vt:lpstr>PowerPoint Presentation</vt:lpstr>
      <vt:lpstr>PowerPoint Presentation</vt:lpstr>
      <vt:lpstr>Thatcher on Consensus, 1979</vt:lpstr>
      <vt:lpstr>Thatcher on Consensus, 1993</vt:lpstr>
      <vt:lpstr> A New Consensus or simply ‘There Is No Alternative’ (TINA)?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Alexander Scott</dc:creator>
  <cp:lastModifiedBy>Alexander Scott</cp:lastModifiedBy>
  <cp:revision>49</cp:revision>
  <dcterms:created xsi:type="dcterms:W3CDTF">2019-01-24T16:17:44Z</dcterms:created>
  <dcterms:modified xsi:type="dcterms:W3CDTF">2020-11-26T17:21:14Z</dcterms:modified>
</cp:coreProperties>
</file>