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5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6.xml" ContentType="application/vnd.openxmlformats-officedocument.theme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7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theme/theme8.xml" ContentType="application/vnd.openxmlformats-officedocument.theme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theme/theme9.xml" ContentType="application/vnd.openxmlformats-officedocument.theme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theme/theme10.xml" ContentType="application/vnd.openxmlformats-officedocument.theme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theme/theme11.xml" ContentType="application/vnd.openxmlformats-officedocument.theme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60" r:id="rId1"/>
    <p:sldMasterId id="2147483672" r:id="rId2"/>
    <p:sldMasterId id="2147483685" r:id="rId3"/>
    <p:sldMasterId id="2147483701" r:id="rId4"/>
    <p:sldMasterId id="2147483713" r:id="rId5"/>
    <p:sldMasterId id="2147483726" r:id="rId6"/>
    <p:sldMasterId id="2147483756" r:id="rId7"/>
    <p:sldMasterId id="2147483770" r:id="rId8"/>
    <p:sldMasterId id="2147483795" r:id="rId9"/>
    <p:sldMasterId id="2147483811" r:id="rId10"/>
    <p:sldMasterId id="2147483827" r:id="rId11"/>
    <p:sldMasterId id="2147483843" r:id="rId12"/>
  </p:sldMasterIdLst>
  <p:notesMasterIdLst>
    <p:notesMasterId r:id="rId26"/>
  </p:notesMasterIdLst>
  <p:sldIdLst>
    <p:sldId id="257" r:id="rId13"/>
    <p:sldId id="318" r:id="rId14"/>
    <p:sldId id="407" r:id="rId15"/>
    <p:sldId id="416" r:id="rId16"/>
    <p:sldId id="417" r:id="rId17"/>
    <p:sldId id="420" r:id="rId18"/>
    <p:sldId id="408" r:id="rId19"/>
    <p:sldId id="414" r:id="rId20"/>
    <p:sldId id="427" r:id="rId21"/>
    <p:sldId id="406" r:id="rId22"/>
    <p:sldId id="419" r:id="rId23"/>
    <p:sldId id="428" r:id="rId24"/>
    <p:sldId id="421" r:id="rId25"/>
  </p:sldIdLst>
  <p:sldSz cx="9144000" cy="6858000" type="screen4x3"/>
  <p:notesSz cx="6858000" cy="9144000"/>
  <p:embeddedFontLst>
    <p:embeddedFont>
      <p:font typeface="Tahoma" panose="020B0604030504040204" pitchFamily="34" charset="0"/>
      <p:regular r:id="rId27"/>
      <p:bold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 Zinn" initials="KZ" lastIdx="1" clrIdx="0">
    <p:extLst>
      <p:ext uri="{19B8F6BF-5375-455C-9EA6-DF929625EA0E}">
        <p15:presenceInfo xmlns:p15="http://schemas.microsoft.com/office/powerpoint/2012/main" userId="K Zin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9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2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font" Target="fonts/font2.fntdata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7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font" Target="fonts/font1.fntdata"/><Relationship Id="rId30" Type="http://schemas.openxmlformats.org/officeDocument/2006/relationships/presProps" Target="presProps.xml"/><Relationship Id="rId8" Type="http://schemas.openxmlformats.org/officeDocument/2006/relationships/slideMaster" Target="slideMasters/slideMaster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CDF17-921E-425B-A0AE-D8A2C61FE00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A9B5DF-B069-4070-897C-24CE31A2D7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571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7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Google maps: http://maps.google.co.uk/maps?hl=en&amp;q=egypt&amp;um=1&amp;ie=UTF-8&amp;sa=N&amp;tab=wl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823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https://www.dailynewsegypt.com/2020/01/02/dne-fact-check-did-egypt-forfeit-its-rights-in-the-eastern-mediterraneans-eez/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2503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file:///C:/Users/katha/Downloads/BraudelsMatureMediterraneanCivilizationandCapitalism.pdf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7A9B5DF-B069-4070-897C-24CE31A2D76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69002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https://en.wikipedia.org/wiki/Late_Bronze_Age_collapse#/media/File:Bronze_Age_End.svg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7A9B5DF-B069-4070-897C-24CE31A2D76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66122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https://www.newarab.com/news/five-egyptian-migrants-die-boat-sinks-libya-coast</a:t>
            </a:r>
          </a:p>
          <a:p>
            <a:r>
              <a:rPr lang="en-GB" dirty="0"/>
              <a:t>https://www.newarab.com/analysis/why-are-more-egyptians-taking-mediterranean </a:t>
            </a:r>
          </a:p>
          <a:p>
            <a:r>
              <a:rPr lang="en-GB" dirty="0"/>
              <a:t>https://www.newarab.com/news/libya-19-people-missing-presumed-dead-after-boat-capsizes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1412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https://www.nrc.no/feature/2024/10-things-you-should-know-about-the-Central-Mediterranean-migration-route#:~:text=The%20Central%20Mediterranean%20route%20(the,cross%20the%20stretch%20in%202023.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9289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https://www.infomigrants.net/en/post/41607/poverty-restrictions-censorship-whats-driving-egyptians-to-head-for-europe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A9B5DF-B069-4070-897C-24CE31A2D767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91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6E35FD60-2CE6-481B-9A33-23F82689334A}" type="datetimeFigureOut">
              <a:rPr lang="de-DE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C722B2D8-945B-4ECF-B028-99B08F46F2B0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35FD60-2CE6-481B-9A33-23F82689334A}" type="datetimeFigureOut">
              <a:rPr lang="de-DE" smtClean="0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22B2D8-945B-4ECF-B028-99B08F46F2B0}" type="slidenum">
              <a:rPr lang="de-DE" smtClean="0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6A3DE4-7D11-4316-B6D8-2B1EAC32FC5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9FDB3C-028F-487C-B720-4E347A7D025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755490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9F279B-ABA5-4A4B-B28C-803FADD0F85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169141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D14AFE-C435-4B81-AD44-6BD4C15AAC5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310192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AE924F-8F0A-4938-840F-C7CDB25808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221119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946C0D-7012-4C1C-A0C7-A2DEED0969A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082358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E588DB-B80D-4415-A3A3-FDAE10E4DD0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409246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F1980-ACD0-4565-891B-5684EEAA5C0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593319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8895B0-DCAE-4422-85E2-F95656FA3F2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163426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E042A5-DF9E-4414-8C93-4144EF8DAA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514277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ABBE14-4868-4DD0-9B6C-81146CD92B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809100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60BA7C-F54E-4FD0-8A35-DF2A4E426AE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57207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812C4-A82F-47FD-B19F-6A45253FF13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911360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812C4-A82F-47FD-B19F-6A45253FF13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484442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812C4-A82F-47FD-B19F-6A45253FF13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723601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812C4-A82F-47FD-B19F-6A45253FF13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874197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694179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574167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505778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48040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030314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94521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757767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04823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524959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598907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040348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029680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166885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706478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670613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defTabSz="449263">
                <a:lnSpc>
                  <a:spcPct val="87000"/>
                </a:lnSpc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de-DE" sz="1800">
                <a:solidFill>
                  <a:srgbClr val="720000"/>
                </a:solidFill>
                <a:latin typeface="Arial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defTabSz="449263">
                <a:lnSpc>
                  <a:spcPct val="87000"/>
                </a:lnSpc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de-DE" sz="1800">
                <a:solidFill>
                  <a:srgbClr val="720000"/>
                </a:solidFill>
                <a:latin typeface="Arial" charset="0"/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2434B-3009-4937-8316-7D97E21FC089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08484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68F339-2B40-498F-98D1-E2121AD4BAEB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364007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D4BF40-DE51-4726-92CC-0B3AA44CC197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140255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3DA0B8-950F-4CC7-8CD6-F11637112C47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825521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0334C-1F9C-4C5C-B6D7-33A3A5C9C083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807470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9BF9D7-6065-4A91-8F7A-EC307B79BFD8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1028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38D3D4-DF80-4049-9356-7424BFE3F256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997174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A20DB-FC9E-4933-AC37-D1145EA0E61D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098449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D943AE-9DB6-40B5-A2CD-25B067A2DBC2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756009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FA0A78-C433-4521-8201-E361AABC5BB2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104512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DD63D3-0473-4673-A2FE-0B839BCE2FC5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774971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4133B5-BD94-4E88-9F21-740E5670600C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074911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518A39-AB33-4F73-8047-8CFA676800FD}" type="slidenum">
              <a:rPr lang="en-GB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5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6" Type="http://schemas.openxmlformats.org/officeDocument/2006/relationships/theme" Target="../theme/theme3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13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slideLayout" Target="../slideLayouts/slideLayout73.xml"/><Relationship Id="rId2" Type="http://schemas.openxmlformats.org/officeDocument/2006/relationships/slideLayout" Target="../slideLayouts/slideLayout63.xml"/><Relationship Id="rId16" Type="http://schemas.openxmlformats.org/officeDocument/2006/relationships/theme" Target="../theme/theme6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5" Type="http://schemas.openxmlformats.org/officeDocument/2006/relationships/slideLayout" Target="../slideLayouts/slideLayout7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Relationship Id="rId14" Type="http://schemas.openxmlformats.org/officeDocument/2006/relationships/slideLayout" Target="../slideLayouts/slideLayout7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13" Type="http://schemas.openxmlformats.org/officeDocument/2006/relationships/slideLayout" Target="../slideLayouts/slideLayout89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slideLayout" Target="../slideLayouts/slideLayout88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Relationship Id="rId1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91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0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8.xml"/><Relationship Id="rId13" Type="http://schemas.openxmlformats.org/officeDocument/2006/relationships/slideLayout" Target="../slideLayouts/slideLayout113.xml"/><Relationship Id="rId3" Type="http://schemas.openxmlformats.org/officeDocument/2006/relationships/slideLayout" Target="../slideLayouts/slideLayout103.xml"/><Relationship Id="rId7" Type="http://schemas.openxmlformats.org/officeDocument/2006/relationships/slideLayout" Target="../slideLayouts/slideLayout107.xml"/><Relationship Id="rId12" Type="http://schemas.openxmlformats.org/officeDocument/2006/relationships/slideLayout" Target="../slideLayouts/slideLayout112.xml"/><Relationship Id="rId2" Type="http://schemas.openxmlformats.org/officeDocument/2006/relationships/slideLayout" Target="../slideLayouts/slideLayout102.xml"/><Relationship Id="rId16" Type="http://schemas.openxmlformats.org/officeDocument/2006/relationships/theme" Target="../theme/theme9.xml"/><Relationship Id="rId1" Type="http://schemas.openxmlformats.org/officeDocument/2006/relationships/slideLayout" Target="../slideLayouts/slideLayout101.xml"/><Relationship Id="rId6" Type="http://schemas.openxmlformats.org/officeDocument/2006/relationships/slideLayout" Target="../slideLayouts/slideLayout106.xml"/><Relationship Id="rId11" Type="http://schemas.openxmlformats.org/officeDocument/2006/relationships/slideLayout" Target="../slideLayouts/slideLayout111.xml"/><Relationship Id="rId5" Type="http://schemas.openxmlformats.org/officeDocument/2006/relationships/slideLayout" Target="../slideLayouts/slideLayout105.xml"/><Relationship Id="rId1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10.xml"/><Relationship Id="rId4" Type="http://schemas.openxmlformats.org/officeDocument/2006/relationships/slideLayout" Target="../slideLayouts/slideLayout104.xml"/><Relationship Id="rId9" Type="http://schemas.openxmlformats.org/officeDocument/2006/relationships/slideLayout" Target="../slideLayouts/slideLayout109.xml"/><Relationship Id="rId14" Type="http://schemas.openxmlformats.org/officeDocument/2006/relationships/slideLayout" Target="../slideLayouts/slideLayout114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3.xml"/><Relationship Id="rId13" Type="http://schemas.openxmlformats.org/officeDocument/2006/relationships/slideLayout" Target="../slideLayouts/slideLayout128.xml"/><Relationship Id="rId3" Type="http://schemas.openxmlformats.org/officeDocument/2006/relationships/slideLayout" Target="../slideLayouts/slideLayout118.xml"/><Relationship Id="rId7" Type="http://schemas.openxmlformats.org/officeDocument/2006/relationships/slideLayout" Target="../slideLayouts/slideLayout122.xml"/><Relationship Id="rId12" Type="http://schemas.openxmlformats.org/officeDocument/2006/relationships/slideLayout" Target="../slideLayouts/slideLayout127.xml"/><Relationship Id="rId2" Type="http://schemas.openxmlformats.org/officeDocument/2006/relationships/slideLayout" Target="../slideLayouts/slideLayout117.xml"/><Relationship Id="rId16" Type="http://schemas.openxmlformats.org/officeDocument/2006/relationships/theme" Target="../theme/theme10.xml"/><Relationship Id="rId1" Type="http://schemas.openxmlformats.org/officeDocument/2006/relationships/slideLayout" Target="../slideLayouts/slideLayout116.xml"/><Relationship Id="rId6" Type="http://schemas.openxmlformats.org/officeDocument/2006/relationships/slideLayout" Target="../slideLayouts/slideLayout121.xml"/><Relationship Id="rId11" Type="http://schemas.openxmlformats.org/officeDocument/2006/relationships/slideLayout" Target="../slideLayouts/slideLayout126.xml"/><Relationship Id="rId5" Type="http://schemas.openxmlformats.org/officeDocument/2006/relationships/slideLayout" Target="../slideLayouts/slideLayout120.xml"/><Relationship Id="rId15" Type="http://schemas.openxmlformats.org/officeDocument/2006/relationships/slideLayout" Target="../slideLayouts/slideLayout130.xml"/><Relationship Id="rId10" Type="http://schemas.openxmlformats.org/officeDocument/2006/relationships/slideLayout" Target="../slideLayouts/slideLayout125.xml"/><Relationship Id="rId4" Type="http://schemas.openxmlformats.org/officeDocument/2006/relationships/slideLayout" Target="../slideLayouts/slideLayout119.xml"/><Relationship Id="rId9" Type="http://schemas.openxmlformats.org/officeDocument/2006/relationships/slideLayout" Target="../slideLayouts/slideLayout124.xml"/><Relationship Id="rId14" Type="http://schemas.openxmlformats.org/officeDocument/2006/relationships/slideLayout" Target="../slideLayouts/slideLayout129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8.xml"/><Relationship Id="rId13" Type="http://schemas.openxmlformats.org/officeDocument/2006/relationships/slideLayout" Target="../slideLayouts/slideLayout143.xml"/><Relationship Id="rId3" Type="http://schemas.openxmlformats.org/officeDocument/2006/relationships/slideLayout" Target="../slideLayouts/slideLayout133.xml"/><Relationship Id="rId7" Type="http://schemas.openxmlformats.org/officeDocument/2006/relationships/slideLayout" Target="../slideLayouts/slideLayout137.xml"/><Relationship Id="rId12" Type="http://schemas.openxmlformats.org/officeDocument/2006/relationships/slideLayout" Target="../slideLayouts/slideLayout142.xml"/><Relationship Id="rId2" Type="http://schemas.openxmlformats.org/officeDocument/2006/relationships/slideLayout" Target="../slideLayouts/slideLayout132.xml"/><Relationship Id="rId16" Type="http://schemas.openxmlformats.org/officeDocument/2006/relationships/theme" Target="../theme/theme11.xml"/><Relationship Id="rId1" Type="http://schemas.openxmlformats.org/officeDocument/2006/relationships/slideLayout" Target="../slideLayouts/slideLayout131.xml"/><Relationship Id="rId6" Type="http://schemas.openxmlformats.org/officeDocument/2006/relationships/slideLayout" Target="../slideLayouts/slideLayout136.xml"/><Relationship Id="rId11" Type="http://schemas.openxmlformats.org/officeDocument/2006/relationships/slideLayout" Target="../slideLayouts/slideLayout141.xml"/><Relationship Id="rId5" Type="http://schemas.openxmlformats.org/officeDocument/2006/relationships/slideLayout" Target="../slideLayouts/slideLayout135.xml"/><Relationship Id="rId15" Type="http://schemas.openxmlformats.org/officeDocument/2006/relationships/slideLayout" Target="../slideLayouts/slideLayout145.xml"/><Relationship Id="rId10" Type="http://schemas.openxmlformats.org/officeDocument/2006/relationships/slideLayout" Target="../slideLayouts/slideLayout140.xml"/><Relationship Id="rId4" Type="http://schemas.openxmlformats.org/officeDocument/2006/relationships/slideLayout" Target="../slideLayouts/slideLayout134.xml"/><Relationship Id="rId9" Type="http://schemas.openxmlformats.org/officeDocument/2006/relationships/slideLayout" Target="../slideLayouts/slideLayout139.xml"/><Relationship Id="rId14" Type="http://schemas.openxmlformats.org/officeDocument/2006/relationships/slideLayout" Target="../slideLayouts/slideLayout144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3.xml"/><Relationship Id="rId13" Type="http://schemas.openxmlformats.org/officeDocument/2006/relationships/slideLayout" Target="../slideLayouts/slideLayout158.xml"/><Relationship Id="rId3" Type="http://schemas.openxmlformats.org/officeDocument/2006/relationships/slideLayout" Target="../slideLayouts/slideLayout148.xml"/><Relationship Id="rId7" Type="http://schemas.openxmlformats.org/officeDocument/2006/relationships/slideLayout" Target="../slideLayouts/slideLayout152.xml"/><Relationship Id="rId12" Type="http://schemas.openxmlformats.org/officeDocument/2006/relationships/slideLayout" Target="../slideLayouts/slideLayout157.xml"/><Relationship Id="rId2" Type="http://schemas.openxmlformats.org/officeDocument/2006/relationships/slideLayout" Target="../slideLayouts/slideLayout147.xml"/><Relationship Id="rId1" Type="http://schemas.openxmlformats.org/officeDocument/2006/relationships/slideLayout" Target="../slideLayouts/slideLayout146.xml"/><Relationship Id="rId6" Type="http://schemas.openxmlformats.org/officeDocument/2006/relationships/slideLayout" Target="../slideLayouts/slideLayout151.xml"/><Relationship Id="rId11" Type="http://schemas.openxmlformats.org/officeDocument/2006/relationships/slideLayout" Target="../slideLayouts/slideLayout156.xml"/><Relationship Id="rId5" Type="http://schemas.openxmlformats.org/officeDocument/2006/relationships/slideLayout" Target="../slideLayouts/slideLayout150.xml"/><Relationship Id="rId10" Type="http://schemas.openxmlformats.org/officeDocument/2006/relationships/slideLayout" Target="../slideLayouts/slideLayout155.xml"/><Relationship Id="rId4" Type="http://schemas.openxmlformats.org/officeDocument/2006/relationships/slideLayout" Target="../slideLayouts/slideLayout149.xml"/><Relationship Id="rId9" Type="http://schemas.openxmlformats.org/officeDocument/2006/relationships/slideLayout" Target="../slideLayouts/slideLayout154.xml"/><Relationship Id="rId14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44CFC1DE-588F-4F0A-838C-7696D58DFE12}" type="datetimeFigureOut">
              <a:rPr lang="en-US" smtClean="0"/>
              <a:pPr/>
              <a:t>1/26/2026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6E35FD60-2CE6-481B-9A33-23F82689334A}" type="datetimeFigureOut">
              <a:rPr lang="de-DE">
                <a:solidFill>
                  <a:srgbClr val="FFFFFF"/>
                </a:solidFill>
              </a:rPr>
              <a:pPr/>
              <a:t>26.01.2026</a:t>
            </a:fld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de-DE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722B2D8-945B-4ECF-B028-99B08F46F2B0}" type="slidenum">
              <a:rPr lang="de-DE">
                <a:solidFill>
                  <a:srgbClr val="FFFFFF"/>
                </a:solidFill>
              </a:rPr>
              <a:pPr/>
              <a:t>‹#›</a:t>
            </a:fld>
            <a:endParaRPr lang="de-DE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6" r:id="rId1"/>
    <p:sldLayoutId id="2147483797" r:id="rId2"/>
    <p:sldLayoutId id="2147483798" r:id="rId3"/>
    <p:sldLayoutId id="2147483799" r:id="rId4"/>
    <p:sldLayoutId id="2147483800" r:id="rId5"/>
    <p:sldLayoutId id="2147483801" r:id="rId6"/>
    <p:sldLayoutId id="2147483802" r:id="rId7"/>
    <p:sldLayoutId id="2147483803" r:id="rId8"/>
    <p:sldLayoutId id="2147483804" r:id="rId9"/>
    <p:sldLayoutId id="2147483805" r:id="rId10"/>
    <p:sldLayoutId id="2147483806" r:id="rId11"/>
    <p:sldLayoutId id="2147483807" r:id="rId12"/>
    <p:sldLayoutId id="2147483808" r:id="rId13"/>
    <p:sldLayoutId id="2147483809" r:id="rId14"/>
    <p:sldLayoutId id="2147483810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>
              <a:defRPr/>
            </a:pPr>
            <a:fld id="{C4F812C4-A82F-47FD-B19F-6A45253FF13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23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  <p:sldLayoutId id="2147483813" r:id="rId2"/>
    <p:sldLayoutId id="2147483814" r:id="rId3"/>
    <p:sldLayoutId id="2147483815" r:id="rId4"/>
    <p:sldLayoutId id="2147483816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  <p:sldLayoutId id="2147483823" r:id="rId12"/>
    <p:sldLayoutId id="2147483824" r:id="rId13"/>
    <p:sldLayoutId id="2147483825" r:id="rId14"/>
    <p:sldLayoutId id="2147483826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latin typeface="Tahoma"/>
                <a:cs typeface="Arial"/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</a:pPr>
              <a:endParaRPr lang="de-DE" sz="1800">
                <a:solidFill>
                  <a:srgbClr val="000000"/>
                </a:solidFill>
                <a:latin typeface="Tahoma"/>
                <a:cs typeface="Arial"/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Klicken Sie, um die Formate des Gliederungstextes zu bearbeiten</a:t>
            </a:r>
          </a:p>
          <a:p>
            <a:pPr lvl="1"/>
            <a:r>
              <a:rPr lang="en-GB"/>
              <a:t>Zweite Gliederungsebene</a:t>
            </a:r>
          </a:p>
          <a:p>
            <a:pPr lvl="2"/>
            <a:r>
              <a:rPr lang="en-GB"/>
              <a:t>Dritte Gliederungsebene</a:t>
            </a:r>
          </a:p>
          <a:p>
            <a:pPr lvl="3"/>
            <a:r>
              <a:rPr lang="en-GB"/>
              <a:t>Vierte Gliederungsebene</a:t>
            </a:r>
          </a:p>
          <a:p>
            <a:pPr lvl="4"/>
            <a:r>
              <a:rPr lang="en-GB"/>
              <a:t>Fünfte Gliederungsebene</a:t>
            </a:r>
          </a:p>
          <a:p>
            <a:pPr lvl="4"/>
            <a:r>
              <a:rPr lang="en-GB"/>
              <a:t>Sechste Gliederungsebene</a:t>
            </a:r>
          </a:p>
          <a:p>
            <a:pPr lvl="4"/>
            <a:r>
              <a:rPr lang="en-GB"/>
              <a:t>Siebente Gliederungsebene</a:t>
            </a:r>
          </a:p>
          <a:p>
            <a:pPr lvl="4"/>
            <a:r>
              <a:rPr lang="en-GB"/>
              <a:t>Achte Gliederungsebene</a:t>
            </a:r>
          </a:p>
          <a:p>
            <a:pPr lvl="4"/>
            <a:r>
              <a:rPr lang="en-GB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E507C12C-684F-4CB1-9D32-7DC420495FD3}" type="datetimeFigureOut">
              <a:rPr lang="en-US" smtClean="0"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1/26/2026</a:t>
            </a:fld>
            <a:endParaRPr lang="en-US">
              <a:cs typeface="Arial"/>
            </a:endParaRP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US">
              <a:cs typeface="Arial"/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95555D97-94B6-4A5D-B65F-2DBF954C7CF3}" type="slidenum">
              <a:rPr lang="en-US" smtClean="0">
                <a:cs typeface="Arial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US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96678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842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defTabSz="449263">
                <a:lnSpc>
                  <a:spcPct val="87000"/>
                </a:lnSpc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de-DE" sz="1800">
                <a:solidFill>
                  <a:srgbClr val="720000"/>
                </a:solidFill>
                <a:latin typeface="Arial" charset="0"/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defTabSz="449263">
                <a:lnSpc>
                  <a:spcPct val="87000"/>
                </a:lnSpc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endParaRPr lang="de-DE" sz="1800">
                <a:solidFill>
                  <a:srgbClr val="720000"/>
                </a:solidFill>
                <a:latin typeface="Arial" charset="0"/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defTabSz="449263">
              <a:lnSpc>
                <a:spcPct val="87000"/>
              </a:lnSpc>
              <a:buClr>
                <a:srgbClr val="FFFFFF"/>
              </a:buClr>
              <a:buSzPct val="100000"/>
              <a:buFont typeface="Arial" charset="0"/>
              <a:buNone/>
              <a:defRPr/>
            </a:pPr>
            <a:endParaRPr lang="en-US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defTabSz="449263">
              <a:lnSpc>
                <a:spcPct val="87000"/>
              </a:lnSpc>
              <a:buClr>
                <a:srgbClr val="FFFFFF"/>
              </a:buClr>
              <a:buSzPct val="100000"/>
              <a:buFont typeface="Arial" charset="0"/>
              <a:buNone/>
              <a:defRPr/>
            </a:pPr>
            <a:endParaRPr lang="en-US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defTabSz="449263">
              <a:lnSpc>
                <a:spcPct val="87000"/>
              </a:lnSpc>
              <a:buClr>
                <a:srgbClr val="FFFFFF"/>
              </a:buClr>
              <a:buSzPct val="100000"/>
              <a:buFont typeface="Arial" charset="0"/>
              <a:buNone/>
              <a:defRPr/>
            </a:pPr>
            <a:fld id="{301D5D21-3DF3-443E-803A-F80B2B521528}" type="slidenum">
              <a:rPr lang="en-GB">
                <a:solidFill>
                  <a:srgbClr val="FFFFFF"/>
                </a:solidFill>
                <a:latin typeface="Arial" charset="0"/>
              </a:rPr>
              <a:pPr defTabSz="449263">
                <a:lnSpc>
                  <a:spcPct val="87000"/>
                </a:lnSpc>
                <a:buClr>
                  <a:srgbClr val="FFFFFF"/>
                </a:buClr>
                <a:buSzPct val="100000"/>
                <a:buFont typeface="Arial" charset="0"/>
                <a:buNone/>
                <a:defRPr/>
              </a:pPr>
              <a:t>‹#›</a:t>
            </a:fld>
            <a:endParaRPr lang="en-GB">
              <a:solidFill>
                <a:srgbClr val="FFFFFF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79311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  <p:sldLayoutId id="2147483855" r:id="rId12"/>
    <p:sldLayoutId id="214748385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2880319"/>
          </a:xfrm>
        </p:spPr>
        <p:txBody>
          <a:bodyPr/>
          <a:lstStyle/>
          <a:p>
            <a:r>
              <a:rPr lang="en-GB" dirty="0"/>
              <a:t>Week </a:t>
            </a:r>
            <a:r>
              <a:rPr lang="en-GB"/>
              <a:t>4 Thursday</a:t>
            </a:r>
            <a:br>
              <a:rPr lang="en-GB" dirty="0"/>
            </a:br>
            <a:r>
              <a:rPr lang="en-GB" dirty="0"/>
              <a:t>E12</a:t>
            </a:r>
            <a:br>
              <a:rPr lang="en-GB" dirty="0"/>
            </a:br>
            <a:r>
              <a:rPr lang="en-GB" b="1" dirty="0"/>
              <a:t>Summary: Thinking about the Mediterranean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920880" cy="2279104"/>
          </a:xfrm>
        </p:spPr>
        <p:txBody>
          <a:bodyPr/>
          <a:lstStyle/>
          <a:p>
            <a:r>
              <a:rPr lang="en-GB" dirty="0"/>
              <a:t>HPHP4013</a:t>
            </a:r>
          </a:p>
          <a:p>
            <a:r>
              <a:rPr lang="en-GB" dirty="0"/>
              <a:t>From Egypt to the Near East: Phenomena of the Mediterranean</a:t>
            </a:r>
          </a:p>
          <a:p>
            <a:r>
              <a:rPr lang="en-GB" dirty="0"/>
              <a:t>Dr. Katharina Zinn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1006" t="26281" r="6903" b="8004"/>
          <a:stretch>
            <a:fillRect/>
          </a:stretch>
        </p:blipFill>
        <p:spPr bwMode="auto">
          <a:xfrm>
            <a:off x="395536" y="44624"/>
            <a:ext cx="8226425" cy="6486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ounded Rectangle 1"/>
          <p:cNvSpPr/>
          <p:nvPr/>
        </p:nvSpPr>
        <p:spPr bwMode="auto">
          <a:xfrm>
            <a:off x="971600" y="1114727"/>
            <a:ext cx="4392488" cy="1878260"/>
          </a:xfrm>
          <a:prstGeom prst="roundRect">
            <a:avLst/>
          </a:prstGeom>
          <a:noFill/>
          <a:ln w="1111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B636CD-AFF5-48CC-98D7-6F7074034D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669" b="4475"/>
          <a:stretch/>
        </p:blipFill>
        <p:spPr>
          <a:xfrm>
            <a:off x="2411760" y="3207370"/>
            <a:ext cx="6588224" cy="352839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4AC91A-FE49-4B47-A83B-636200ABF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Mediterranean – a microcosm?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3B82CBD-5724-4C92-82A2-CFD98B5F7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828800"/>
            <a:ext cx="8712968" cy="4298950"/>
          </a:xfrm>
        </p:spPr>
        <p:txBody>
          <a:bodyPr/>
          <a:lstStyle/>
          <a:p>
            <a:r>
              <a:rPr lang="en-GB" sz="2800" dirty="0"/>
              <a:t>Is it / can it be </a:t>
            </a:r>
            <a:r>
              <a:rPr lang="en-US" sz="2800" dirty="0"/>
              <a:t>an intellectual construct?</a:t>
            </a:r>
          </a:p>
          <a:p>
            <a:r>
              <a:rPr lang="en-US" sz="2800" dirty="0"/>
              <a:t>How should it be studied? </a:t>
            </a:r>
          </a:p>
          <a:p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Problem first raised in Fernand Braudel </a:t>
            </a:r>
            <a:r>
              <a:rPr lang="en-US" sz="2800" i="1" dirty="0">
                <a:solidFill>
                  <a:schemeClr val="bg1">
                    <a:lumMod val="65000"/>
                  </a:schemeClr>
                </a:solidFill>
              </a:rPr>
              <a:t>The Mediterranean: The Mediterranean World in the Age of Philip II </a:t>
            </a:r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(1949) – under topic civilization and capitalism</a:t>
            </a:r>
          </a:p>
          <a:p>
            <a:r>
              <a:rPr lang="en-US" sz="2800" dirty="0">
                <a:solidFill>
                  <a:schemeClr val="bg1">
                    <a:lumMod val="65000"/>
                  </a:schemeClr>
                </a:solidFill>
              </a:rPr>
              <a:t>Problem also raised in anthropology (since 1960s)</a:t>
            </a:r>
          </a:p>
          <a:p>
            <a:r>
              <a:rPr lang="en-US" sz="2800" dirty="0"/>
              <a:t>Present: politically very important (war, migration, …)</a:t>
            </a:r>
          </a:p>
          <a:p>
            <a:r>
              <a:rPr lang="en-GB" sz="2800" dirty="0"/>
              <a:t>Connectivity</a:t>
            </a:r>
          </a:p>
          <a:p>
            <a:r>
              <a:rPr lang="en-GB" sz="2800" dirty="0"/>
              <a:t>Ethnicity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03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6FB71-A9E4-2328-852C-53372A60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Can Egypt be used as an example to understand / define Mediterranean?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288A5-CA8D-FD06-D9CD-4F487072E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28800"/>
            <a:ext cx="8856984" cy="4298950"/>
          </a:xfrm>
        </p:spPr>
        <p:txBody>
          <a:bodyPr/>
          <a:lstStyle/>
          <a:p>
            <a:pPr>
              <a:spcBef>
                <a:spcPts val="200"/>
              </a:spcBef>
            </a:pPr>
            <a:r>
              <a:rPr lang="en-GB" sz="2800" dirty="0"/>
              <a:t>Defining the Mediterranean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Mapping Egypt: spatial and temporal aspects 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Cross Disciplinary Forum: The Production of Meaning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Egyptian Empires in the Levant 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Egypt and its neighbours –Late Period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Ptolemaic and Roman Egypt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From Egypt to </a:t>
            </a:r>
            <a:r>
              <a:rPr lang="en-GB" sz="2800" dirty="0" err="1"/>
              <a:t>Misr</a:t>
            </a:r>
            <a:r>
              <a:rPr lang="en-GB" sz="2800" dirty="0"/>
              <a:t> – the Arab conquest in the 7th cent.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Egyptomania and Reception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Facts and Infotainment – Sakkara as TV star</a:t>
            </a:r>
          </a:p>
          <a:p>
            <a:pPr>
              <a:spcBef>
                <a:spcPts val="200"/>
              </a:spcBef>
            </a:pPr>
            <a:r>
              <a:rPr lang="en-GB" sz="2800" dirty="0"/>
              <a:t>Between </a:t>
            </a:r>
            <a:r>
              <a:rPr lang="en-GB" sz="2800" dirty="0" err="1"/>
              <a:t>Pharaonism</a:t>
            </a:r>
            <a:r>
              <a:rPr lang="en-GB" sz="2800" dirty="0"/>
              <a:t> and Arab Spring – Whose heritage or the relevance of the past in the present </a:t>
            </a:r>
          </a:p>
          <a:p>
            <a:pPr>
              <a:spcBef>
                <a:spcPts val="200"/>
              </a:spcBef>
            </a:pPr>
            <a:r>
              <a:rPr lang="en-GB" sz="2800" dirty="0">
                <a:solidFill>
                  <a:schemeClr val="bg1">
                    <a:lumMod val="65000"/>
                  </a:schemeClr>
                </a:solidFill>
              </a:rPr>
              <a:t>Summarising - Thinking about the Mediterranean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531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E6ED8-C138-189C-38AA-BC0A2280C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BE5C8-B457-8B66-09F8-253AD1A74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two groups: bring together phenomena which situate Egypt in the Mediterranean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4C1F8D-B6D8-FDAD-7C05-288F4CA9B8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2847" y="2924945"/>
            <a:ext cx="6563121" cy="3691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462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EE11D-65DD-5965-79CE-ED15E4B5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4EC1-BFD4-EBDB-63AA-7B673D21AA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does this help us to define the Mediterranean?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553F79-126B-833F-5C5F-27F967D6D2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7904" y="2492896"/>
            <a:ext cx="5224329" cy="3918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83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7B7C2-3D82-4851-8462-09E0B11A4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831C6-A9D2-4016-A279-2A88ECC7B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828800"/>
            <a:ext cx="8568952" cy="4298950"/>
          </a:xfrm>
        </p:spPr>
        <p:txBody>
          <a:bodyPr/>
          <a:lstStyle/>
          <a:p>
            <a:pPr>
              <a:spcBef>
                <a:spcPts val="300"/>
              </a:spcBef>
            </a:pPr>
            <a:r>
              <a:rPr lang="en-US" sz="2400" dirty="0"/>
              <a:t>Braudel: conception as a physical and human unity in the long durée as a ‘world-maker’ with full world historical significance</a:t>
            </a:r>
          </a:p>
          <a:p>
            <a:pPr>
              <a:spcBef>
                <a:spcPts val="300"/>
              </a:spcBef>
            </a:pPr>
            <a:r>
              <a:rPr lang="en-US" sz="2400" i="1" dirty="0"/>
              <a:t>The Corrupting Sea </a:t>
            </a:r>
            <a:r>
              <a:rPr lang="en-US" sz="2400" dirty="0"/>
              <a:t>(</a:t>
            </a:r>
            <a:r>
              <a:rPr lang="en-US" sz="2400" dirty="0" err="1"/>
              <a:t>Horden</a:t>
            </a:r>
            <a:r>
              <a:rPr lang="en-US" sz="2400" dirty="0"/>
              <a:t> and Purcell 2000): </a:t>
            </a:r>
            <a:r>
              <a:rPr lang="en-GB" sz="2400" dirty="0"/>
              <a:t>not a geo-spatial unity – </a:t>
            </a:r>
            <a:r>
              <a:rPr lang="en-US" sz="2400" dirty="0"/>
              <a:t>Mediterranean as web of exchanges between its micro regions which makes it special</a:t>
            </a:r>
          </a:p>
          <a:p>
            <a:pPr>
              <a:spcBef>
                <a:spcPts val="300"/>
              </a:spcBef>
            </a:pPr>
            <a:r>
              <a:rPr lang="en-GB" sz="2400" dirty="0"/>
              <a:t>Harris (2005): Rethinking the Mediterranean - </a:t>
            </a:r>
            <a:r>
              <a:rPr lang="en-US" sz="2400" dirty="0"/>
              <a:t>humans as historical performers remain at the </a:t>
            </a:r>
            <a:r>
              <a:rPr lang="en-US" sz="2400" dirty="0" err="1"/>
              <a:t>centre</a:t>
            </a:r>
            <a:r>
              <a:rPr lang="en-US" sz="2400" dirty="0"/>
              <a:t> of Mediterranean history </a:t>
            </a:r>
            <a:r>
              <a:rPr lang="en-US" sz="2400" dirty="0">
                <a:sym typeface="Wingdings" panose="05000000000000000000" pitchFamily="2" charset="2"/>
              </a:rPr>
              <a:t> </a:t>
            </a:r>
            <a:r>
              <a:rPr lang="en-US" sz="2400" dirty="0"/>
              <a:t>define "the limits of the Mediterranean world”</a:t>
            </a:r>
          </a:p>
          <a:p>
            <a:pPr>
              <a:spcBef>
                <a:spcPts val="300"/>
              </a:spcBef>
            </a:pPr>
            <a:r>
              <a:rPr lang="en-GB" sz="2400" dirty="0"/>
              <a:t>Van </a:t>
            </a:r>
            <a:r>
              <a:rPr lang="en-GB" sz="2400" dirty="0" err="1"/>
              <a:t>Dommelen</a:t>
            </a:r>
            <a:r>
              <a:rPr lang="en-GB" sz="2400" dirty="0"/>
              <a:t> / Knapp (2010): Material Connections - </a:t>
            </a:r>
            <a:r>
              <a:rPr lang="en-US" sz="2400" dirty="0"/>
              <a:t>things as mediators of experience </a:t>
            </a:r>
          </a:p>
          <a:p>
            <a:pPr>
              <a:spcBef>
                <a:spcPts val="300"/>
              </a:spcBef>
            </a:pPr>
            <a:r>
              <a:rPr lang="en-GB" sz="2400" dirty="0" err="1"/>
              <a:t>Broodbank</a:t>
            </a:r>
            <a:r>
              <a:rPr lang="en-GB" sz="2400" dirty="0"/>
              <a:t> (2013): The Making of the Middle Sea</a:t>
            </a:r>
            <a:r>
              <a:rPr lang="en-US" sz="2400" dirty="0"/>
              <a:t>Mediterranean as geographical and cultural entity</a:t>
            </a:r>
            <a:endParaRPr lang="en-GB" sz="2400" dirty="0"/>
          </a:p>
          <a:p>
            <a:pPr>
              <a:spcBef>
                <a:spcPts val="300"/>
              </a:spcBef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4131900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Mediterranean">
            <a:extLst>
              <a:ext uri="{FF2B5EF4-FFF2-40B4-BE49-F238E27FC236}">
                <a16:creationId xmlns:a16="http://schemas.microsoft.com/office/drawing/2014/main" id="{AF8FD04E-037C-453D-B8AF-F2526819B3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2" y="1268760"/>
            <a:ext cx="9147670" cy="558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C2115E-0FA2-469C-9DC9-6C3782323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2370658"/>
          </a:xfrm>
        </p:spPr>
        <p:txBody>
          <a:bodyPr/>
          <a:lstStyle/>
          <a:p>
            <a:r>
              <a:rPr lang="en-GB" dirty="0"/>
              <a:t>So…</a:t>
            </a:r>
            <a:br>
              <a:rPr lang="en-GB" dirty="0"/>
            </a:br>
            <a:r>
              <a:rPr lang="en-GB" dirty="0"/>
              <a:t>What is the Mediterranean? </a:t>
            </a:r>
          </a:p>
        </p:txBody>
      </p:sp>
    </p:spTree>
    <p:extLst>
      <p:ext uri="{BB962C8B-B14F-4D97-AF65-F5344CB8AC3E}">
        <p14:creationId xmlns:p14="http://schemas.microsoft.com/office/powerpoint/2010/main" val="3669180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F9BD3-84BC-4BA0-9E01-5ADBDADEA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238"/>
            <a:ext cx="9144000" cy="570458"/>
          </a:xfrm>
        </p:spPr>
        <p:txBody>
          <a:bodyPr/>
          <a:lstStyle/>
          <a:p>
            <a:r>
              <a:rPr lang="en-GB" sz="3600" dirty="0"/>
              <a:t>Change and ethnicity in the Mediterranean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CE65FE7-4C20-4FB5-9E06-5A786EEA155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63032"/>
            <a:ext cx="8790004" cy="619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655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D8102F-DA25-40A2-9476-844E407AB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587500"/>
          </a:xfrm>
        </p:spPr>
        <p:txBody>
          <a:bodyPr/>
          <a:lstStyle/>
          <a:p>
            <a:r>
              <a:rPr lang="en-GB" dirty="0"/>
              <a:t>The Mediterranean and the concept of ethnicity and identity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536752-90E8-48FF-B4D7-666C5B74F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828800"/>
            <a:ext cx="8856984" cy="4298950"/>
          </a:xfrm>
        </p:spPr>
        <p:txBody>
          <a:bodyPr/>
          <a:lstStyle/>
          <a:p>
            <a:r>
              <a:rPr lang="en-GB" dirty="0"/>
              <a:t>Ethnicity and Language </a:t>
            </a:r>
          </a:p>
          <a:p>
            <a:r>
              <a:rPr lang="en-GB" dirty="0"/>
              <a:t>Mediterranean Archaeology and Ethnicity </a:t>
            </a:r>
          </a:p>
          <a:p>
            <a:r>
              <a:rPr lang="en-GB" dirty="0"/>
              <a:t>Ethnicity and World-Systems </a:t>
            </a:r>
          </a:p>
          <a:p>
            <a:r>
              <a:rPr lang="en-GB" dirty="0"/>
              <a:t>Ancient Ethnicity and Modern Identity </a:t>
            </a:r>
          </a:p>
          <a:p>
            <a:r>
              <a:rPr lang="en-GB" dirty="0"/>
              <a:t>Bronze Age: development from Social to Cultural and Ethnic Identity</a:t>
            </a:r>
          </a:p>
          <a:p>
            <a:r>
              <a:rPr lang="en-GB" dirty="0"/>
              <a:t>Networks </a:t>
            </a:r>
          </a:p>
          <a:p>
            <a:r>
              <a:rPr lang="en-GB" dirty="0"/>
              <a:t>Ethnic Identities, Borderlands, and Hybridity</a:t>
            </a:r>
          </a:p>
        </p:txBody>
      </p:sp>
    </p:spTree>
    <p:extLst>
      <p:ext uri="{BB962C8B-B14F-4D97-AF65-F5344CB8AC3E}">
        <p14:creationId xmlns:p14="http://schemas.microsoft.com/office/powerpoint/2010/main" val="1026851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4DF3FE0-359F-29B2-D75C-1F9C511B5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41300"/>
            <a:ext cx="8640960" cy="1431925"/>
          </a:xfrm>
        </p:spPr>
        <p:txBody>
          <a:bodyPr/>
          <a:lstStyle/>
          <a:p>
            <a:r>
              <a:rPr lang="en-GB" dirty="0"/>
              <a:t>What does this mean for the present?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D3CB89-5DC7-ADA9-E87C-C3681E79E8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828800"/>
            <a:ext cx="5040560" cy="4298950"/>
          </a:xfrm>
        </p:spPr>
        <p:txBody>
          <a:bodyPr/>
          <a:lstStyle/>
          <a:p>
            <a:r>
              <a:rPr lang="en-GB" dirty="0"/>
              <a:t>“Five Egyptian migrants die, 16 missing as boat sinks off Libya coast”</a:t>
            </a:r>
          </a:p>
          <a:p>
            <a:r>
              <a:rPr lang="en-GB" dirty="0"/>
              <a:t>Egyptians now largest nationality of migrants arriving in Italy (2022) – 1/5 of all arrivals</a:t>
            </a:r>
          </a:p>
          <a:p>
            <a:r>
              <a:rPr lang="en-GB" dirty="0"/>
              <a:t>economic / political situation in Egypt /dire, activists expect more Egyptians will seek a better life across the sea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Analysis-Rise in Egyptian migration">
            <a:extLst>
              <a:ext uri="{FF2B5EF4-FFF2-40B4-BE49-F238E27FC236}">
                <a16:creationId xmlns:a16="http://schemas.microsoft.com/office/drawing/2014/main" id="{6D345355-981C-82CA-6EFF-719BC49EDD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74" r="20719" b="-1"/>
          <a:stretch/>
        </p:blipFill>
        <p:spPr bwMode="auto">
          <a:xfrm>
            <a:off x="5283347" y="2031159"/>
            <a:ext cx="3681141" cy="4096591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2048190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B8579-DAF6-92B2-5192-A16036F76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The deadliest migration route of the world - Central Mediterranean route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21B15CF-4A11-4C60-1A2B-69A4F81A1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828800"/>
            <a:ext cx="8928992" cy="4298950"/>
          </a:xfrm>
        </p:spPr>
        <p:txBody>
          <a:bodyPr/>
          <a:lstStyle/>
          <a:p>
            <a:pPr>
              <a:spcBef>
                <a:spcPts val="200"/>
              </a:spcBef>
            </a:pPr>
            <a:r>
              <a:rPr lang="en-GB" sz="2400" dirty="0"/>
              <a:t>Central Mediterranean route = from Algeria, Egypt, Libya and Tunisia to Italy and Malta) </a:t>
            </a:r>
          </a:p>
          <a:p>
            <a:pPr>
              <a:spcBef>
                <a:spcPts val="200"/>
              </a:spcBef>
            </a:pPr>
            <a:r>
              <a:rPr lang="en-GB" sz="2400" dirty="0"/>
              <a:t>According International Organization for Migration (IOM): 2,500 people died or went missing when attempted to cross in 2023</a:t>
            </a:r>
          </a:p>
          <a:p>
            <a:pPr>
              <a:spcBef>
                <a:spcPts val="200"/>
              </a:spcBef>
            </a:pPr>
            <a:r>
              <a:rPr lang="en-GB" sz="2400" dirty="0"/>
              <a:t>2023: 157,651 arrived in Italy coming from: </a:t>
            </a:r>
          </a:p>
          <a:p>
            <a:pPr lvl="1">
              <a:spcBef>
                <a:spcPts val="200"/>
              </a:spcBef>
            </a:pPr>
            <a:r>
              <a:rPr lang="en-GB" sz="2000" dirty="0"/>
              <a:t>Guinea (12%), Tunisia (11%) Côte d’Ivoire (10%), Bangladesh (8%), </a:t>
            </a:r>
            <a:r>
              <a:rPr lang="en-GB" sz="2000" dirty="0">
                <a:solidFill>
                  <a:srgbClr val="FF0000"/>
                </a:solidFill>
              </a:rPr>
              <a:t>Egypt (7%)</a:t>
            </a:r>
            <a:r>
              <a:rPr lang="en-GB" sz="2000" dirty="0"/>
              <a:t>, Syria (6%), Burkina Faso (5%), Pakistan (5%), Mali (4%), Sudan (4%), Others: 27% - departing mostly from Tunisia and Libya</a:t>
            </a:r>
          </a:p>
          <a:p>
            <a:pPr>
              <a:spcBef>
                <a:spcPts val="200"/>
              </a:spcBef>
            </a:pPr>
            <a:r>
              <a:rPr lang="en-GB" sz="2400" dirty="0"/>
              <a:t>Norwegian Refugee Council (2024): using route shows</a:t>
            </a:r>
          </a:p>
          <a:p>
            <a:pPr lvl="1">
              <a:spcBef>
                <a:spcPts val="300"/>
              </a:spcBef>
            </a:pPr>
            <a:r>
              <a:rPr lang="en-GB" sz="2000" dirty="0"/>
              <a:t>Testimony of desperation</a:t>
            </a:r>
          </a:p>
          <a:p>
            <a:pPr lvl="1">
              <a:spcBef>
                <a:spcPts val="300"/>
              </a:spcBef>
            </a:pPr>
            <a:r>
              <a:rPr lang="en-GB" sz="2000" dirty="0"/>
              <a:t>Discrimination and lack of protection, No safe way to seek protection</a:t>
            </a:r>
          </a:p>
          <a:p>
            <a:pPr lvl="1">
              <a:spcBef>
                <a:spcPts val="300"/>
              </a:spcBef>
            </a:pPr>
            <a:r>
              <a:rPr lang="en-GB" sz="2000" dirty="0"/>
              <a:t>Fleeing war, conflict, climate change, police state</a:t>
            </a:r>
          </a:p>
          <a:p>
            <a:pPr lvl="1">
              <a:spcBef>
                <a:spcPts val="300"/>
              </a:spcBef>
            </a:pPr>
            <a:r>
              <a:rPr lang="en-GB" sz="2000" dirty="0"/>
              <a:t>Deteriorating economic situation in North Africa</a:t>
            </a:r>
          </a:p>
          <a:p>
            <a:pPr lvl="1">
              <a:spcBef>
                <a:spcPts val="300"/>
              </a:spcBef>
            </a:pPr>
            <a:r>
              <a:rPr lang="en-GB" sz="2000" dirty="0"/>
              <a:t>Lack of viable routes forcing people to take longer + more dangerous ones</a:t>
            </a:r>
          </a:p>
          <a:p>
            <a:pPr lvl="1">
              <a:spcBef>
                <a:spcPts val="300"/>
              </a:spcBef>
            </a:pPr>
            <a:r>
              <a:rPr lang="en-GB" sz="2000" dirty="0"/>
              <a:t>Fortress Europe – deterrence, interception rather than protection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16329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Title 1">
            <a:extLst>
              <a:ext uri="{FF2B5EF4-FFF2-40B4-BE49-F238E27FC236}">
                <a16:creationId xmlns:a16="http://schemas.microsoft.com/office/drawing/2014/main" id="{CC5A016F-104A-9788-3B7A-E111BA7E7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dirty="0"/>
              <a:t>The problem</a:t>
            </a:r>
          </a:p>
        </p:txBody>
      </p:sp>
      <p:pic>
        <p:nvPicPr>
          <p:cNvPr id="3074" name="Picture 2" descr="In Egypt, subsidized bread is consumed by 70% of the population. Photo: FlickrCC">
            <a:extLst>
              <a:ext uri="{FF2B5EF4-FFF2-40B4-BE49-F238E27FC236}">
                <a16:creationId xmlns:a16="http://schemas.microsoft.com/office/drawing/2014/main" id="{CAD00CCF-E706-F76C-1529-5CC1FD6E4C3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85" r="17446" b="2"/>
          <a:stretch/>
        </p:blipFill>
        <p:spPr bwMode="auto">
          <a:xfrm>
            <a:off x="35496" y="2132856"/>
            <a:ext cx="3834151" cy="408292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DCE0C3-91C1-E49B-64D1-2F359CA6F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35896" y="1828800"/>
            <a:ext cx="5472608" cy="4298950"/>
          </a:xfrm>
        </p:spPr>
        <p:txBody>
          <a:bodyPr wrap="square" anchor="t">
            <a:noAutofit/>
          </a:bodyPr>
          <a:lstStyle/>
          <a:p>
            <a:pPr>
              <a:spcBef>
                <a:spcPts val="200"/>
              </a:spcBef>
            </a:pPr>
            <a:r>
              <a:rPr lang="en-GB" sz="2400" dirty="0"/>
              <a:t>Egypt suffered prolonged economic crisis</a:t>
            </a:r>
          </a:p>
          <a:p>
            <a:pPr lvl="1">
              <a:spcBef>
                <a:spcPts val="200"/>
              </a:spcBef>
            </a:pPr>
            <a:r>
              <a:rPr lang="en-GB" sz="2000" dirty="0"/>
              <a:t>2016: received a $12 billion loan -International Monetary Fund (IMF)</a:t>
            </a:r>
            <a:r>
              <a:rPr lang="en-GB" sz="2000" dirty="0">
                <a:sym typeface="Wingdings" panose="05000000000000000000" pitchFamily="2" charset="2"/>
              </a:rPr>
              <a:t></a:t>
            </a:r>
            <a:r>
              <a:rPr lang="en-GB" sz="2000" dirty="0"/>
              <a:t> required austerity measures, pushed 1/3 of 102 million Egyptians into poverty</a:t>
            </a:r>
          </a:p>
          <a:p>
            <a:pPr>
              <a:spcBef>
                <a:spcPts val="200"/>
              </a:spcBef>
            </a:pPr>
            <a:r>
              <a:rPr lang="en-GB" sz="2400" dirty="0"/>
              <a:t>economy hit after Russian invasion of Ukraine as world’s largest wheat importer (&gt;80% from Russia/Ukraine)</a:t>
            </a:r>
          </a:p>
          <a:p>
            <a:pPr lvl="1">
              <a:spcBef>
                <a:spcPts val="200"/>
              </a:spcBef>
            </a:pPr>
            <a:r>
              <a:rPr lang="en-GB" sz="2000" dirty="0"/>
              <a:t>70% live of subsidised bread</a:t>
            </a:r>
          </a:p>
          <a:p>
            <a:pPr lvl="1">
              <a:spcBef>
                <a:spcPts val="200"/>
              </a:spcBef>
            </a:pPr>
            <a:r>
              <a:rPr lang="en-GB" sz="2000" dirty="0"/>
              <a:t>wheat prices in Egypt rose by almost 50%, </a:t>
            </a:r>
            <a:r>
              <a:rPr lang="en-GB" sz="2000" dirty="0">
                <a:sym typeface="Wingdings" panose="05000000000000000000" pitchFamily="2" charset="2"/>
              </a:rPr>
              <a:t> </a:t>
            </a:r>
            <a:r>
              <a:rPr lang="en-GB" sz="2000" dirty="0"/>
              <a:t>soaring prices, shortages, and inflation have left many struggling to even afford bread</a:t>
            </a:r>
          </a:p>
        </p:txBody>
      </p:sp>
    </p:spTree>
    <p:extLst>
      <p:ext uri="{BB962C8B-B14F-4D97-AF65-F5344CB8AC3E}">
        <p14:creationId xmlns:p14="http://schemas.microsoft.com/office/powerpoint/2010/main" val="3619985612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4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1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2_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3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4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5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2.xml><?xml version="1.0" encoding="utf-8"?>
<a:theme xmlns:a="http://schemas.openxmlformats.org/drawingml/2006/main" name="6_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896</Words>
  <Application>Microsoft Office PowerPoint</Application>
  <PresentationFormat>On-screen Show (4:3)</PresentationFormat>
  <Paragraphs>83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13</vt:i4>
      </vt:variant>
    </vt:vector>
  </HeadingPairs>
  <TitlesOfParts>
    <vt:vector size="30" baseType="lpstr">
      <vt:lpstr>Calibri</vt:lpstr>
      <vt:lpstr>Arial</vt:lpstr>
      <vt:lpstr>Wingdings</vt:lpstr>
      <vt:lpstr>Tahoma</vt:lpstr>
      <vt:lpstr>Times New Roman</vt:lpstr>
      <vt:lpstr>1_Office Theme</vt:lpstr>
      <vt:lpstr>2_Office Theme</vt:lpstr>
      <vt:lpstr>Katharina</vt:lpstr>
      <vt:lpstr>3_Office Theme</vt:lpstr>
      <vt:lpstr>4_Office Theme</vt:lpstr>
      <vt:lpstr>1_Katharina</vt:lpstr>
      <vt:lpstr>2_Katharina</vt:lpstr>
      <vt:lpstr>Quadrant</vt:lpstr>
      <vt:lpstr>3_Katharina</vt:lpstr>
      <vt:lpstr>4_Katharina</vt:lpstr>
      <vt:lpstr>5_Katharina</vt:lpstr>
      <vt:lpstr>6_Katharina</vt:lpstr>
      <vt:lpstr>Week 4 Thursday E12 Summary: Thinking about the Mediterranean</vt:lpstr>
      <vt:lpstr>PowerPoint Presentation</vt:lpstr>
      <vt:lpstr>The Mediterranean – a microcosm?</vt:lpstr>
      <vt:lpstr>Can Egypt be used as an example to understand / define Mediterranean?</vt:lpstr>
      <vt:lpstr>YOUR TASK 1</vt:lpstr>
      <vt:lpstr>YOUR TASK 2</vt:lpstr>
      <vt:lpstr>What is it?</vt:lpstr>
      <vt:lpstr>So… What is the Mediterranean? </vt:lpstr>
      <vt:lpstr>Change and ethnicity in the Mediterranean</vt:lpstr>
      <vt:lpstr>The Mediterranean and the concept of ethnicity and identity</vt:lpstr>
      <vt:lpstr>What does this mean for the present?</vt:lpstr>
      <vt:lpstr>The deadliest migration route of the world - Central Mediterranean route </vt:lpstr>
      <vt:lpstr>The problem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 Prehistory and the Naqada Period (4000-3200 BC)</dc:title>
  <dc:creator>Katharina</dc:creator>
  <cp:lastModifiedBy>Katharina Zinn</cp:lastModifiedBy>
  <cp:revision>198</cp:revision>
  <dcterms:created xsi:type="dcterms:W3CDTF">2010-10-14T16:10:38Z</dcterms:created>
  <dcterms:modified xsi:type="dcterms:W3CDTF">2026-01-26T13:09:33Z</dcterms:modified>
</cp:coreProperties>
</file>