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59" r:id="rId5"/>
    <p:sldId id="260" r:id="rId6"/>
    <p:sldId id="262" r:id="rId7"/>
    <p:sldId id="263" r:id="rId8"/>
    <p:sldId id="264" r:id="rId9"/>
    <p:sldId id="265"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4CC60E-A62A-0F38-6E41-2E7CE32DDEAC}" v="2501" dt="2025-04-28T19:29:47.3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Grainger-Brooks (2405201)" userId="S::2405201@student.uwtsd.ac.uk::96dbdf13-29c9-46dc-b1cf-7b18cf046aed" providerId="AD" clId="Web-{C74CC60E-A62A-0F38-6E41-2E7CE32DDEAC}"/>
    <pc:docChg chg="addSld modSld addMainMaster delMainMaster">
      <pc:chgData name="Amelia Grainger-Brooks (2405201)" userId="S::2405201@student.uwtsd.ac.uk::96dbdf13-29c9-46dc-b1cf-7b18cf046aed" providerId="AD" clId="Web-{C74CC60E-A62A-0F38-6E41-2E7CE32DDEAC}" dt="2025-04-28T19:29:47.383" v="2486" actId="20577"/>
      <pc:docMkLst>
        <pc:docMk/>
      </pc:docMkLst>
      <pc:sldChg chg="addSp delSp modSp mod setBg modClrScheme setClrOvrMap chgLayout">
        <pc:chgData name="Amelia Grainger-Brooks (2405201)" userId="S::2405201@student.uwtsd.ac.uk::96dbdf13-29c9-46dc-b1cf-7b18cf046aed" providerId="AD" clId="Web-{C74CC60E-A62A-0F38-6E41-2E7CE32DDEAC}" dt="2025-04-22T12:37:28.853" v="64" actId="20577"/>
        <pc:sldMkLst>
          <pc:docMk/>
          <pc:sldMk cId="109857222" sldId="256"/>
        </pc:sldMkLst>
        <pc:spChg chg="mod">
          <ac:chgData name="Amelia Grainger-Brooks (2405201)" userId="S::2405201@student.uwtsd.ac.uk::96dbdf13-29c9-46dc-b1cf-7b18cf046aed" providerId="AD" clId="Web-{C74CC60E-A62A-0F38-6E41-2E7CE32DDEAC}" dt="2025-04-22T12:36:29.286" v="45" actId="20577"/>
          <ac:spMkLst>
            <pc:docMk/>
            <pc:sldMk cId="109857222" sldId="256"/>
            <ac:spMk id="2" creationId="{00000000-0000-0000-0000-000000000000}"/>
          </ac:spMkLst>
        </pc:spChg>
        <pc:spChg chg="mod">
          <ac:chgData name="Amelia Grainger-Brooks (2405201)" userId="S::2405201@student.uwtsd.ac.uk::96dbdf13-29c9-46dc-b1cf-7b18cf046aed" providerId="AD" clId="Web-{C74CC60E-A62A-0F38-6E41-2E7CE32DDEAC}" dt="2025-04-22T12:37:28.853" v="64" actId="20577"/>
          <ac:spMkLst>
            <pc:docMk/>
            <pc:sldMk cId="109857222" sldId="256"/>
            <ac:spMk id="3" creationId="{00000000-0000-0000-0000-000000000000}"/>
          </ac:spMkLst>
        </pc:spChg>
        <pc:spChg chg="add del">
          <ac:chgData name="Amelia Grainger-Brooks (2405201)" userId="S::2405201@student.uwtsd.ac.uk::96dbdf13-29c9-46dc-b1cf-7b18cf046aed" providerId="AD" clId="Web-{C74CC60E-A62A-0F38-6E41-2E7CE32DDEAC}" dt="2025-04-22T12:33:34.976" v="40"/>
          <ac:spMkLst>
            <pc:docMk/>
            <pc:sldMk cId="109857222" sldId="256"/>
            <ac:spMk id="9" creationId="{E20BB609-EF92-42DB-836C-0699A590B5CF}"/>
          </ac:spMkLst>
        </pc:spChg>
        <pc:spChg chg="add del">
          <ac:chgData name="Amelia Grainger-Brooks (2405201)" userId="S::2405201@student.uwtsd.ac.uk::96dbdf13-29c9-46dc-b1cf-7b18cf046aed" providerId="AD" clId="Web-{C74CC60E-A62A-0F38-6E41-2E7CE32DDEAC}" dt="2025-04-22T12:33:34.976" v="40"/>
          <ac:spMkLst>
            <pc:docMk/>
            <pc:sldMk cId="109857222" sldId="256"/>
            <ac:spMk id="11" creationId="{475D337E-317A-4DE5-A744-F0371BBDAD5F}"/>
          </ac:spMkLst>
        </pc:spChg>
        <pc:spChg chg="add del">
          <ac:chgData name="Amelia Grainger-Brooks (2405201)" userId="S::2405201@student.uwtsd.ac.uk::96dbdf13-29c9-46dc-b1cf-7b18cf046aed" providerId="AD" clId="Web-{C74CC60E-A62A-0F38-6E41-2E7CE32DDEAC}" dt="2025-04-22T12:33:34.976" v="40"/>
          <ac:spMkLst>
            <pc:docMk/>
            <pc:sldMk cId="109857222" sldId="256"/>
            <ac:spMk id="13" creationId="{B2C335F7-F61C-4EB4-80F2-4B1438FE66BB}"/>
          </ac:spMkLst>
        </pc:spChg>
        <pc:spChg chg="add del">
          <ac:chgData name="Amelia Grainger-Brooks (2405201)" userId="S::2405201@student.uwtsd.ac.uk::96dbdf13-29c9-46dc-b1cf-7b18cf046aed" providerId="AD" clId="Web-{C74CC60E-A62A-0F38-6E41-2E7CE32DDEAC}" dt="2025-04-22T12:36:13.597" v="44"/>
          <ac:spMkLst>
            <pc:docMk/>
            <pc:sldMk cId="109857222" sldId="256"/>
            <ac:spMk id="15" creationId="{B1C3281D-A46F-4842-9340-4CBC29E1B260}"/>
          </ac:spMkLst>
        </pc:spChg>
        <pc:spChg chg="add">
          <ac:chgData name="Amelia Grainger-Brooks (2405201)" userId="S::2405201@student.uwtsd.ac.uk::96dbdf13-29c9-46dc-b1cf-7b18cf046aed" providerId="AD" clId="Web-{C74CC60E-A62A-0F38-6E41-2E7CE32DDEAC}" dt="2025-04-22T12:36:13.597" v="44"/>
          <ac:spMkLst>
            <pc:docMk/>
            <pc:sldMk cId="109857222" sldId="256"/>
            <ac:spMk id="22" creationId="{B1C3281D-A46F-4842-9340-4CBC29E1B260}"/>
          </ac:spMkLst>
        </pc:spChg>
        <pc:spChg chg="add">
          <ac:chgData name="Amelia Grainger-Brooks (2405201)" userId="S::2405201@student.uwtsd.ac.uk::96dbdf13-29c9-46dc-b1cf-7b18cf046aed" providerId="AD" clId="Web-{C74CC60E-A62A-0F38-6E41-2E7CE32DDEAC}" dt="2025-04-22T12:36:13.597" v="44"/>
          <ac:spMkLst>
            <pc:docMk/>
            <pc:sldMk cId="109857222" sldId="256"/>
            <ac:spMk id="24" creationId="{87B080E6-308F-4DD8-A448-707DFB83CE5E}"/>
          </ac:spMkLst>
        </pc:spChg>
        <pc:picChg chg="add del">
          <ac:chgData name="Amelia Grainger-Brooks (2405201)" userId="S::2405201@student.uwtsd.ac.uk::96dbdf13-29c9-46dc-b1cf-7b18cf046aed" providerId="AD" clId="Web-{C74CC60E-A62A-0F38-6E41-2E7CE32DDEAC}" dt="2025-04-22T12:33:34.976" v="40"/>
          <ac:picMkLst>
            <pc:docMk/>
            <pc:sldMk cId="109857222" sldId="256"/>
            <ac:picMk id="4" creationId="{2D84AF66-ABE3-8505-26D2-A688B521948D}"/>
          </ac:picMkLst>
        </pc:picChg>
        <pc:picChg chg="add mod ord">
          <ac:chgData name="Amelia Grainger-Brooks (2405201)" userId="S::2405201@student.uwtsd.ac.uk::96dbdf13-29c9-46dc-b1cf-7b18cf046aed" providerId="AD" clId="Web-{C74CC60E-A62A-0F38-6E41-2E7CE32DDEAC}" dt="2025-04-22T12:36:13.597" v="44"/>
          <ac:picMkLst>
            <pc:docMk/>
            <pc:sldMk cId="109857222" sldId="256"/>
            <ac:picMk id="5" creationId="{2D440211-6A59-EAA2-991E-D60D56333E99}"/>
          </ac:picMkLst>
        </pc:picChg>
        <pc:picChg chg="add del">
          <ac:chgData name="Amelia Grainger-Brooks (2405201)" userId="S::2405201@student.uwtsd.ac.uk::96dbdf13-29c9-46dc-b1cf-7b18cf046aed" providerId="AD" clId="Web-{C74CC60E-A62A-0F38-6E41-2E7CE32DDEAC}" dt="2025-04-22T12:33:43.680" v="42"/>
          <ac:picMkLst>
            <pc:docMk/>
            <pc:sldMk cId="109857222" sldId="256"/>
            <ac:picMk id="16" creationId="{0A4B7374-70AE-69D9-80B7-EFD83BB357A4}"/>
          </ac:picMkLst>
        </pc:picChg>
        <pc:cxnChg chg="add del">
          <ac:chgData name="Amelia Grainger-Brooks (2405201)" userId="S::2405201@student.uwtsd.ac.uk::96dbdf13-29c9-46dc-b1cf-7b18cf046aed" providerId="AD" clId="Web-{C74CC60E-A62A-0F38-6E41-2E7CE32DDEAC}" dt="2025-04-22T12:36:13.597" v="44"/>
          <ac:cxnSpMkLst>
            <pc:docMk/>
            <pc:sldMk cId="109857222" sldId="256"/>
            <ac:cxnSpMk id="17" creationId="{D4EDB048-C82F-4E9B-BCE9-3D1DBE5D59CE}"/>
          </ac:cxnSpMkLst>
        </pc:cxnChg>
        <pc:cxnChg chg="add">
          <ac:chgData name="Amelia Grainger-Brooks (2405201)" userId="S::2405201@student.uwtsd.ac.uk::96dbdf13-29c9-46dc-b1cf-7b18cf046aed" providerId="AD" clId="Web-{C74CC60E-A62A-0F38-6E41-2E7CE32DDEAC}" dt="2025-04-22T12:36:13.597" v="44"/>
          <ac:cxnSpMkLst>
            <pc:docMk/>
            <pc:sldMk cId="109857222" sldId="256"/>
            <ac:cxnSpMk id="26" creationId="{313FECB8-44EE-4A45-9F7B-66ECF1C3C888}"/>
          </ac:cxnSpMkLst>
        </pc:cxnChg>
      </pc:sldChg>
      <pc:sldChg chg="modSp new">
        <pc:chgData name="Amelia Grainger-Brooks (2405201)" userId="S::2405201@student.uwtsd.ac.uk::96dbdf13-29c9-46dc-b1cf-7b18cf046aed" providerId="AD" clId="Web-{C74CC60E-A62A-0F38-6E41-2E7CE32DDEAC}" dt="2025-04-28T18:26:21.820" v="1678" actId="20577"/>
        <pc:sldMkLst>
          <pc:docMk/>
          <pc:sldMk cId="197665712" sldId="257"/>
        </pc:sldMkLst>
        <pc:spChg chg="mod">
          <ac:chgData name="Amelia Grainger-Brooks (2405201)" userId="S::2405201@student.uwtsd.ac.uk::96dbdf13-29c9-46dc-b1cf-7b18cf046aed" providerId="AD" clId="Web-{C74CC60E-A62A-0F38-6E41-2E7CE32DDEAC}" dt="2025-04-22T13:21:25.826" v="76" actId="20577"/>
          <ac:spMkLst>
            <pc:docMk/>
            <pc:sldMk cId="197665712" sldId="257"/>
            <ac:spMk id="2" creationId="{BBAD6553-0EBC-778E-E98F-4F0C7E28689C}"/>
          </ac:spMkLst>
        </pc:spChg>
        <pc:spChg chg="mod">
          <ac:chgData name="Amelia Grainger-Brooks (2405201)" userId="S::2405201@student.uwtsd.ac.uk::96dbdf13-29c9-46dc-b1cf-7b18cf046aed" providerId="AD" clId="Web-{C74CC60E-A62A-0F38-6E41-2E7CE32DDEAC}" dt="2025-04-28T18:26:21.820" v="1678" actId="20577"/>
          <ac:spMkLst>
            <pc:docMk/>
            <pc:sldMk cId="197665712" sldId="257"/>
            <ac:spMk id="3" creationId="{E8FC2F6B-A665-1301-45F7-12A6B19E53A6}"/>
          </ac:spMkLst>
        </pc:spChg>
      </pc:sldChg>
      <pc:sldChg chg="modSp new">
        <pc:chgData name="Amelia Grainger-Brooks (2405201)" userId="S::2405201@student.uwtsd.ac.uk::96dbdf13-29c9-46dc-b1cf-7b18cf046aed" providerId="AD" clId="Web-{C74CC60E-A62A-0F38-6E41-2E7CE32DDEAC}" dt="2025-04-28T15:20:03.651" v="913" actId="20577"/>
        <pc:sldMkLst>
          <pc:docMk/>
          <pc:sldMk cId="437260918" sldId="258"/>
        </pc:sldMkLst>
        <pc:spChg chg="mod">
          <ac:chgData name="Amelia Grainger-Brooks (2405201)" userId="S::2405201@student.uwtsd.ac.uk::96dbdf13-29c9-46dc-b1cf-7b18cf046aed" providerId="AD" clId="Web-{C74CC60E-A62A-0F38-6E41-2E7CE32DDEAC}" dt="2025-04-24T16:01:20.025" v="120" actId="20577"/>
          <ac:spMkLst>
            <pc:docMk/>
            <pc:sldMk cId="437260918" sldId="258"/>
            <ac:spMk id="2" creationId="{516D450B-318D-A781-42B4-6D1A801832FF}"/>
          </ac:spMkLst>
        </pc:spChg>
        <pc:spChg chg="mod">
          <ac:chgData name="Amelia Grainger-Brooks (2405201)" userId="S::2405201@student.uwtsd.ac.uk::96dbdf13-29c9-46dc-b1cf-7b18cf046aed" providerId="AD" clId="Web-{C74CC60E-A62A-0F38-6E41-2E7CE32DDEAC}" dt="2025-04-28T15:20:03.651" v="913" actId="20577"/>
          <ac:spMkLst>
            <pc:docMk/>
            <pc:sldMk cId="437260918" sldId="258"/>
            <ac:spMk id="3" creationId="{ED9EDC75-BC67-E58D-4A50-66E42A8D56F5}"/>
          </ac:spMkLst>
        </pc:spChg>
      </pc:sldChg>
      <pc:sldChg chg="modSp new">
        <pc:chgData name="Amelia Grainger-Brooks (2405201)" userId="S::2405201@student.uwtsd.ac.uk::96dbdf13-29c9-46dc-b1cf-7b18cf046aed" providerId="AD" clId="Web-{C74CC60E-A62A-0F38-6E41-2E7CE32DDEAC}" dt="2025-04-28T17:54:35.285" v="1163" actId="20577"/>
        <pc:sldMkLst>
          <pc:docMk/>
          <pc:sldMk cId="417025732" sldId="259"/>
        </pc:sldMkLst>
        <pc:spChg chg="mod">
          <ac:chgData name="Amelia Grainger-Brooks (2405201)" userId="S::2405201@student.uwtsd.ac.uk::96dbdf13-29c9-46dc-b1cf-7b18cf046aed" providerId="AD" clId="Web-{C74CC60E-A62A-0F38-6E41-2E7CE32DDEAC}" dt="2025-04-28T14:20:56.562" v="446" actId="20577"/>
          <ac:spMkLst>
            <pc:docMk/>
            <pc:sldMk cId="417025732" sldId="259"/>
            <ac:spMk id="2" creationId="{9CC2FAAB-73F1-0EBA-E9D1-053ED3C14866}"/>
          </ac:spMkLst>
        </pc:spChg>
        <pc:spChg chg="mod">
          <ac:chgData name="Amelia Grainger-Brooks (2405201)" userId="S::2405201@student.uwtsd.ac.uk::96dbdf13-29c9-46dc-b1cf-7b18cf046aed" providerId="AD" clId="Web-{C74CC60E-A62A-0F38-6E41-2E7CE32DDEAC}" dt="2025-04-28T17:54:35.285" v="1163" actId="20577"/>
          <ac:spMkLst>
            <pc:docMk/>
            <pc:sldMk cId="417025732" sldId="259"/>
            <ac:spMk id="3" creationId="{2901F9EF-281A-F275-951A-BBED599144CB}"/>
          </ac:spMkLst>
        </pc:spChg>
      </pc:sldChg>
      <pc:sldChg chg="modSp new">
        <pc:chgData name="Amelia Grainger-Brooks (2405201)" userId="S::2405201@student.uwtsd.ac.uk::96dbdf13-29c9-46dc-b1cf-7b18cf046aed" providerId="AD" clId="Web-{C74CC60E-A62A-0F38-6E41-2E7CE32DDEAC}" dt="2025-04-28T15:46:38.976" v="1047" actId="20577"/>
        <pc:sldMkLst>
          <pc:docMk/>
          <pc:sldMk cId="2988414875" sldId="260"/>
        </pc:sldMkLst>
        <pc:spChg chg="mod">
          <ac:chgData name="Amelia Grainger-Brooks (2405201)" userId="S::2405201@student.uwtsd.ac.uk::96dbdf13-29c9-46dc-b1cf-7b18cf046aed" providerId="AD" clId="Web-{C74CC60E-A62A-0F38-6E41-2E7CE32DDEAC}" dt="2025-04-28T14:01:02.198" v="292" actId="20577"/>
          <ac:spMkLst>
            <pc:docMk/>
            <pc:sldMk cId="2988414875" sldId="260"/>
            <ac:spMk id="2" creationId="{5FAAFE63-3408-F40E-64D0-5E7D7FB3735D}"/>
          </ac:spMkLst>
        </pc:spChg>
        <pc:spChg chg="mod">
          <ac:chgData name="Amelia Grainger-Brooks (2405201)" userId="S::2405201@student.uwtsd.ac.uk::96dbdf13-29c9-46dc-b1cf-7b18cf046aed" providerId="AD" clId="Web-{C74CC60E-A62A-0F38-6E41-2E7CE32DDEAC}" dt="2025-04-28T15:46:38.976" v="1047" actId="20577"/>
          <ac:spMkLst>
            <pc:docMk/>
            <pc:sldMk cId="2988414875" sldId="260"/>
            <ac:spMk id="3" creationId="{A4495973-C10D-8A93-750A-115F494C8A87}"/>
          </ac:spMkLst>
        </pc:spChg>
      </pc:sldChg>
      <pc:sldChg chg="modSp new">
        <pc:chgData name="Amelia Grainger-Brooks (2405201)" userId="S::2405201@student.uwtsd.ac.uk::96dbdf13-29c9-46dc-b1cf-7b18cf046aed" providerId="AD" clId="Web-{C74CC60E-A62A-0F38-6E41-2E7CE32DDEAC}" dt="2025-04-28T19:25:43.452" v="2454" actId="20577"/>
        <pc:sldMkLst>
          <pc:docMk/>
          <pc:sldMk cId="2286956495" sldId="261"/>
        </pc:sldMkLst>
        <pc:spChg chg="mod">
          <ac:chgData name="Amelia Grainger-Brooks (2405201)" userId="S::2405201@student.uwtsd.ac.uk::96dbdf13-29c9-46dc-b1cf-7b18cf046aed" providerId="AD" clId="Web-{C74CC60E-A62A-0F38-6E41-2E7CE32DDEAC}" dt="2025-04-28T19:06:46.129" v="2076" actId="1076"/>
          <ac:spMkLst>
            <pc:docMk/>
            <pc:sldMk cId="2286956495" sldId="261"/>
            <ac:spMk id="2" creationId="{D218A44D-B133-2FAE-010E-A4C75EACAD41}"/>
          </ac:spMkLst>
        </pc:spChg>
        <pc:spChg chg="mod">
          <ac:chgData name="Amelia Grainger-Brooks (2405201)" userId="S::2405201@student.uwtsd.ac.uk::96dbdf13-29c9-46dc-b1cf-7b18cf046aed" providerId="AD" clId="Web-{C74CC60E-A62A-0F38-6E41-2E7CE32DDEAC}" dt="2025-04-28T19:25:43.452" v="2454" actId="20577"/>
          <ac:spMkLst>
            <pc:docMk/>
            <pc:sldMk cId="2286956495" sldId="261"/>
            <ac:spMk id="3" creationId="{22EB0CE1-D826-D87D-4D8B-B194E1CB627F}"/>
          </ac:spMkLst>
        </pc:spChg>
      </pc:sldChg>
      <pc:sldChg chg="modSp new">
        <pc:chgData name="Amelia Grainger-Brooks (2405201)" userId="S::2405201@student.uwtsd.ac.uk::96dbdf13-29c9-46dc-b1cf-7b18cf046aed" providerId="AD" clId="Web-{C74CC60E-A62A-0F38-6E41-2E7CE32DDEAC}" dt="2025-04-28T19:26:26.750" v="2457" actId="20577"/>
        <pc:sldMkLst>
          <pc:docMk/>
          <pc:sldMk cId="534559564" sldId="262"/>
        </pc:sldMkLst>
        <pc:spChg chg="mod">
          <ac:chgData name="Amelia Grainger-Brooks (2405201)" userId="S::2405201@student.uwtsd.ac.uk::96dbdf13-29c9-46dc-b1cf-7b18cf046aed" providerId="AD" clId="Web-{C74CC60E-A62A-0F38-6E41-2E7CE32DDEAC}" dt="2025-04-28T19:26:26.750" v="2457" actId="20577"/>
          <ac:spMkLst>
            <pc:docMk/>
            <pc:sldMk cId="534559564" sldId="262"/>
            <ac:spMk id="2" creationId="{FE4006EC-C080-21A8-4EC1-CD0928B96880}"/>
          </ac:spMkLst>
        </pc:spChg>
        <pc:spChg chg="mod">
          <ac:chgData name="Amelia Grainger-Brooks (2405201)" userId="S::2405201@student.uwtsd.ac.uk::96dbdf13-29c9-46dc-b1cf-7b18cf046aed" providerId="AD" clId="Web-{C74CC60E-A62A-0F38-6E41-2E7CE32DDEAC}" dt="2025-04-28T19:11:32.655" v="2105" actId="14100"/>
          <ac:spMkLst>
            <pc:docMk/>
            <pc:sldMk cId="534559564" sldId="262"/>
            <ac:spMk id="3" creationId="{EC9B6130-E751-322A-A47C-E226C3C4AC48}"/>
          </ac:spMkLst>
        </pc:spChg>
      </pc:sldChg>
      <pc:sldChg chg="modSp new">
        <pc:chgData name="Amelia Grainger-Brooks (2405201)" userId="S::2405201@student.uwtsd.ac.uk::96dbdf13-29c9-46dc-b1cf-7b18cf046aed" providerId="AD" clId="Web-{C74CC60E-A62A-0F38-6E41-2E7CE32DDEAC}" dt="2025-04-28T19:26:46.188" v="2461" actId="20577"/>
        <pc:sldMkLst>
          <pc:docMk/>
          <pc:sldMk cId="1606405161" sldId="263"/>
        </pc:sldMkLst>
        <pc:spChg chg="mod">
          <ac:chgData name="Amelia Grainger-Brooks (2405201)" userId="S::2405201@student.uwtsd.ac.uk::96dbdf13-29c9-46dc-b1cf-7b18cf046aed" providerId="AD" clId="Web-{C74CC60E-A62A-0F38-6E41-2E7CE32DDEAC}" dt="2025-04-28T19:26:33.797" v="2459" actId="20577"/>
          <ac:spMkLst>
            <pc:docMk/>
            <pc:sldMk cId="1606405161" sldId="263"/>
            <ac:spMk id="2" creationId="{7917F316-A858-720C-51BA-106E609620CF}"/>
          </ac:spMkLst>
        </pc:spChg>
        <pc:spChg chg="mod">
          <ac:chgData name="Amelia Grainger-Brooks (2405201)" userId="S::2405201@student.uwtsd.ac.uk::96dbdf13-29c9-46dc-b1cf-7b18cf046aed" providerId="AD" clId="Web-{C74CC60E-A62A-0F38-6E41-2E7CE32DDEAC}" dt="2025-04-28T19:26:46.188" v="2461" actId="20577"/>
          <ac:spMkLst>
            <pc:docMk/>
            <pc:sldMk cId="1606405161" sldId="263"/>
            <ac:spMk id="3" creationId="{B022ACF3-AB0F-9A92-25ED-D45FBCDF98BB}"/>
          </ac:spMkLst>
        </pc:spChg>
      </pc:sldChg>
      <pc:sldChg chg="modSp new">
        <pc:chgData name="Amelia Grainger-Brooks (2405201)" userId="S::2405201@student.uwtsd.ac.uk::96dbdf13-29c9-46dc-b1cf-7b18cf046aed" providerId="AD" clId="Web-{C74CC60E-A62A-0F38-6E41-2E7CE32DDEAC}" dt="2025-04-28T19:29:47.383" v="2486" actId="20577"/>
        <pc:sldMkLst>
          <pc:docMk/>
          <pc:sldMk cId="1026989634" sldId="264"/>
        </pc:sldMkLst>
        <pc:spChg chg="mod">
          <ac:chgData name="Amelia Grainger-Brooks (2405201)" userId="S::2405201@student.uwtsd.ac.uk::96dbdf13-29c9-46dc-b1cf-7b18cf046aed" providerId="AD" clId="Web-{C74CC60E-A62A-0F38-6E41-2E7CE32DDEAC}" dt="2025-04-28T19:27:56.722" v="2481" actId="20577"/>
          <ac:spMkLst>
            <pc:docMk/>
            <pc:sldMk cId="1026989634" sldId="264"/>
            <ac:spMk id="2" creationId="{2467B5EA-5FEF-EC60-D189-A32CDB2F3B6C}"/>
          </ac:spMkLst>
        </pc:spChg>
        <pc:spChg chg="mod">
          <ac:chgData name="Amelia Grainger-Brooks (2405201)" userId="S::2405201@student.uwtsd.ac.uk::96dbdf13-29c9-46dc-b1cf-7b18cf046aed" providerId="AD" clId="Web-{C74CC60E-A62A-0F38-6E41-2E7CE32DDEAC}" dt="2025-04-28T19:29:47.383" v="2486" actId="20577"/>
          <ac:spMkLst>
            <pc:docMk/>
            <pc:sldMk cId="1026989634" sldId="264"/>
            <ac:spMk id="3" creationId="{A5D32B3E-C340-F714-5615-3C4FD327B0E5}"/>
          </ac:spMkLst>
        </pc:spChg>
      </pc:sldChg>
      <pc:sldChg chg="modSp new">
        <pc:chgData name="Amelia Grainger-Brooks (2405201)" userId="S::2405201@student.uwtsd.ac.uk::96dbdf13-29c9-46dc-b1cf-7b18cf046aed" providerId="AD" clId="Web-{C74CC60E-A62A-0F38-6E41-2E7CE32DDEAC}" dt="2025-04-28T19:28:03.051" v="2483" actId="20577"/>
        <pc:sldMkLst>
          <pc:docMk/>
          <pc:sldMk cId="1503952855" sldId="265"/>
        </pc:sldMkLst>
        <pc:spChg chg="mod">
          <ac:chgData name="Amelia Grainger-Brooks (2405201)" userId="S::2405201@student.uwtsd.ac.uk::96dbdf13-29c9-46dc-b1cf-7b18cf046aed" providerId="AD" clId="Web-{C74CC60E-A62A-0F38-6E41-2E7CE32DDEAC}" dt="2025-04-28T19:28:03.051" v="2483" actId="20577"/>
          <ac:spMkLst>
            <pc:docMk/>
            <pc:sldMk cId="1503952855" sldId="265"/>
            <ac:spMk id="2" creationId="{208D9772-8D2D-1BAD-C40A-FE9DE498D4C8}"/>
          </ac:spMkLst>
        </pc:spChg>
        <pc:spChg chg="mod">
          <ac:chgData name="Amelia Grainger-Brooks (2405201)" userId="S::2405201@student.uwtsd.ac.uk::96dbdf13-29c9-46dc-b1cf-7b18cf046aed" providerId="AD" clId="Web-{C74CC60E-A62A-0F38-6E41-2E7CE32DDEAC}" dt="2025-04-28T19:21:22.833" v="2398" actId="20577"/>
          <ac:spMkLst>
            <pc:docMk/>
            <pc:sldMk cId="1503952855" sldId="265"/>
            <ac:spMk id="3" creationId="{041C9F8F-DD78-0C77-59BE-C249EF16D037}"/>
          </ac:spMkLst>
        </pc:spChg>
      </pc:sldChg>
      <pc:sldMasterChg chg="add del addSldLayout delSldLayout">
        <pc:chgData name="Amelia Grainger-Brooks (2405201)" userId="S::2405201@student.uwtsd.ac.uk::96dbdf13-29c9-46dc-b1cf-7b18cf046aed" providerId="AD" clId="Web-{C74CC60E-A62A-0F38-6E41-2E7CE32DDEAC}" dt="2025-04-22T12:33:35.055" v="41"/>
        <pc:sldMasterMkLst>
          <pc:docMk/>
          <pc:sldMasterMk cId="2460954070" sldId="2147483660"/>
        </pc:sldMasterMkLst>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2385387890" sldId="2147483661"/>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949138452" sldId="2147483662"/>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2591524520" sldId="2147483663"/>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1203092039" sldId="2147483664"/>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3733172339" sldId="2147483665"/>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3210312558" sldId="2147483666"/>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3146388984" sldId="2147483667"/>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3171841454" sldId="2147483668"/>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1718958274" sldId="2147483669"/>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2202905451" sldId="2147483670"/>
          </pc:sldLayoutMkLst>
        </pc:sldLayoutChg>
        <pc:sldLayoutChg chg="add del">
          <pc:chgData name="Amelia Grainger-Brooks (2405201)" userId="S::2405201@student.uwtsd.ac.uk::96dbdf13-29c9-46dc-b1cf-7b18cf046aed" providerId="AD" clId="Web-{C74CC60E-A62A-0F38-6E41-2E7CE32DDEAC}" dt="2025-04-22T12:33:35.055" v="41"/>
          <pc:sldLayoutMkLst>
            <pc:docMk/>
            <pc:sldMasterMk cId="2460954070" sldId="2147483660"/>
            <pc:sldLayoutMk cId="3479445657" sldId="2147483671"/>
          </pc:sldLayoutMkLst>
        </pc:sldLayoutChg>
      </pc:sldMasterChg>
      <pc:sldMasterChg chg="add del addSldLayout delSldLayout">
        <pc:chgData name="Amelia Grainger-Brooks (2405201)" userId="S::2405201@student.uwtsd.ac.uk::96dbdf13-29c9-46dc-b1cf-7b18cf046aed" providerId="AD" clId="Web-{C74CC60E-A62A-0F38-6E41-2E7CE32DDEAC}" dt="2025-04-22T12:33:34.976" v="40"/>
        <pc:sldMasterMkLst>
          <pc:docMk/>
          <pc:sldMasterMk cId="4240993320" sldId="2147483672"/>
        </pc:sldMasterMkLst>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2699405452" sldId="2147483673"/>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2298278441" sldId="2147483674"/>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1956484720" sldId="2147483675"/>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380908799" sldId="2147483676"/>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89377142" sldId="2147483677"/>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3563742647" sldId="2147483678"/>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2546035739" sldId="2147483679"/>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3294700304" sldId="2147483680"/>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1640756237" sldId="2147483681"/>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2054711924" sldId="2147483682"/>
          </pc:sldLayoutMkLst>
        </pc:sldLayoutChg>
        <pc:sldLayoutChg chg="add del">
          <pc:chgData name="Amelia Grainger-Brooks (2405201)" userId="S::2405201@student.uwtsd.ac.uk::96dbdf13-29c9-46dc-b1cf-7b18cf046aed" providerId="AD" clId="Web-{C74CC60E-A62A-0F38-6E41-2E7CE32DDEAC}" dt="2025-04-22T12:33:34.976" v="40"/>
          <pc:sldLayoutMkLst>
            <pc:docMk/>
            <pc:sldMasterMk cId="4240993320" sldId="2147483672"/>
            <pc:sldLayoutMk cId="3023121824" sldId="2147483683"/>
          </pc:sldLayoutMkLst>
        </pc:sldLayoutChg>
      </pc:sldMasterChg>
      <pc:sldMasterChg chg="add addSldLayout">
        <pc:chgData name="Amelia Grainger-Brooks (2405201)" userId="S::2405201@student.uwtsd.ac.uk::96dbdf13-29c9-46dc-b1cf-7b18cf046aed" providerId="AD" clId="Web-{C74CC60E-A62A-0F38-6E41-2E7CE32DDEAC}" dt="2025-04-22T12:33:35.055" v="41"/>
        <pc:sldMasterMkLst>
          <pc:docMk/>
          <pc:sldMasterMk cId="628036481" sldId="2147483747"/>
        </pc:sldMasterMkLst>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174056739" sldId="2147483736"/>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672921070" sldId="2147483737"/>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1062112147" sldId="2147483738"/>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437089188" sldId="2147483739"/>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1639955757" sldId="2147483740"/>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2407686883" sldId="2147483741"/>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4048974470" sldId="2147483742"/>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1683844356" sldId="2147483743"/>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4226491636" sldId="2147483744"/>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3935783020" sldId="2147483745"/>
          </pc:sldLayoutMkLst>
        </pc:sldLayoutChg>
        <pc:sldLayoutChg chg="add">
          <pc:chgData name="Amelia Grainger-Brooks (2405201)" userId="S::2405201@student.uwtsd.ac.uk::96dbdf13-29c9-46dc-b1cf-7b18cf046aed" providerId="AD" clId="Web-{C74CC60E-A62A-0F38-6E41-2E7CE32DDEAC}" dt="2025-04-22T12:33:35.055" v="41"/>
          <pc:sldLayoutMkLst>
            <pc:docMk/>
            <pc:sldMasterMk cId="628036481" sldId="2147483747"/>
            <pc:sldLayoutMk cId="931553684" sldId="214748374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8974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683844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26491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35783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1553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639955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74056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72921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62112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37089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4/28/2025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407686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4/28/2025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628036481"/>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ethnicity-facts-figures.service.gov.uk/crime-justice-and-the-law/policing/confidence-in-the-local-police/latest/#:~:text=Confidence%20in%20the%20local%20police%20*%20in,rates%20of%20confidence%20in%20their%20local%20police" TargetMode="External"/><Relationship Id="rId3" Type="http://schemas.openxmlformats.org/officeDocument/2006/relationships/hyperlink" Target="https://www.college.police.uk/research/crime-reduction-toolkit/problem-oriented-policing" TargetMode="External"/><Relationship Id="rId7" Type="http://schemas.openxmlformats.org/officeDocument/2006/relationships/hyperlink" Target="https://www.endviolenceagainstwomen.org.uk/almost-half-of-women-have-less-trust-in-police-following-sarah-everard-murder/" TargetMode="External"/><Relationship Id="rId2" Type="http://schemas.openxmlformats.org/officeDocument/2006/relationships/hyperlink" Target="https://researchbriefings.files.parliament.uk/documents/POST-PN-0693/POST-PN-0693.pdf" TargetMode="External"/><Relationship Id="rId1" Type="http://schemas.openxmlformats.org/officeDocument/2006/relationships/slideLayout" Target="../slideLayouts/slideLayout2.xml"/><Relationship Id="rId6" Type="http://schemas.openxmlformats.org/officeDocument/2006/relationships/hyperlink" Target="https://www.college.police.uk/guidance/problem-solving-policing#:~:text=The%20SARA%20model%20helps%20to,removed%2C%20reduced%20or%20unintentionally%20aggravated" TargetMode="External"/><Relationship Id="rId11" Type="http://schemas.openxmlformats.org/officeDocument/2006/relationships/hyperlink" Target="https://policinginsight.com/feature/opinion/police-and-the-media-negative-bias-needs-to-be-replaced-with-balanced-reporting/" TargetMode="External"/><Relationship Id="rId5" Type="http://schemas.openxmlformats.org/officeDocument/2006/relationships/hyperlink" Target="https://assets.college.police.uk/s3fs-public/2025-01/Improving-public-confidence-in-the-police-guide.pdf?VersionId=XpjDwAk0rd7AjDXNdBY75ImCNWDJJ_7k" TargetMode="External"/><Relationship Id="rId10" Type="http://schemas.openxmlformats.org/officeDocument/2006/relationships/hyperlink" Target="https://lordslibrary.parliament.uk/police-standards-and-culture-restoring-public-trust/#:~:text=Confidence%20in%20the%20police's%20ability,offender%20was%20a%20police%20officer" TargetMode="External"/><Relationship Id="rId4" Type="http://schemas.openxmlformats.org/officeDocument/2006/relationships/hyperlink" Target="https://www.college.police.uk/research/what-works-policing-reduce-crime/targeted-approaches#:~:text=The%20evidence%20tends%20to%20suggest,benefits%20for%20police%2Dcommunity%20relations" TargetMode="External"/><Relationship Id="rId9" Type="http://schemas.openxmlformats.org/officeDocument/2006/relationships/hyperlink" Target="https://www.ons.gov.uk/peoplepopulationandcommunity/crimeandjustice/bulletins/crimeinenglandandwales/yearendingseptember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officers walking down a street&#10;&#10;AI-generated content may be incorrect.">
            <a:extLst>
              <a:ext uri="{FF2B5EF4-FFF2-40B4-BE49-F238E27FC236}">
                <a16:creationId xmlns:a16="http://schemas.microsoft.com/office/drawing/2014/main" id="{2D440211-6A59-EAA2-991E-D60D56333E99}"/>
              </a:ext>
            </a:extLst>
          </p:cNvPr>
          <p:cNvPicPr>
            <a:picLocks noChangeAspect="1"/>
          </p:cNvPicPr>
          <p:nvPr/>
        </p:nvPicPr>
        <p:blipFill>
          <a:blip r:embed="rId2">
            <a:alphaModFix/>
          </a:blip>
          <a:srcRect t="2943" b="12788"/>
          <a:stretch/>
        </p:blipFill>
        <p:spPr>
          <a:xfrm>
            <a:off x="-1" y="10"/>
            <a:ext cx="12191999" cy="6857990"/>
          </a:xfrm>
          <a:prstGeom prst="rect">
            <a:avLst/>
          </a:prstGeom>
        </p:spPr>
      </p:pic>
      <p:sp>
        <p:nvSpPr>
          <p:cNvPr id="24" name="Rectangle 23">
            <a:extLst>
              <a:ext uri="{FF2B5EF4-FFF2-40B4-BE49-F238E27FC236}">
                <a16:creationId xmlns:a16="http://schemas.microsoft.com/office/drawing/2014/main" id="{87B080E6-308F-4DD8-A448-707DFB83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8637" y="1"/>
            <a:ext cx="8894726" cy="6858000"/>
          </a:xfrm>
          <a:prstGeom prst="rect">
            <a:avLst/>
          </a:prstGeom>
          <a:gradFill flip="none" rotWithShape="1">
            <a:gsLst>
              <a:gs pos="0">
                <a:srgbClr val="000000">
                  <a:alpha val="34902"/>
                </a:srgbClr>
              </a:gs>
              <a:gs pos="80000">
                <a:srgbClr val="000000">
                  <a:alpha val="0"/>
                </a:srgbClr>
              </a:gs>
              <a:gs pos="51000">
                <a:srgbClr val="000000">
                  <a:alpha val="20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2286000" y="1523999"/>
            <a:ext cx="7620000" cy="1905001"/>
          </a:xfrm>
        </p:spPr>
        <p:txBody>
          <a:bodyPr>
            <a:normAutofit/>
          </a:bodyPr>
          <a:lstStyle/>
          <a:p>
            <a:pPr algn="ctr"/>
            <a:r>
              <a:rPr lang="en-GB" sz="3200" dirty="0">
                <a:solidFill>
                  <a:srgbClr val="FFFFFF"/>
                </a:solidFill>
              </a:rPr>
              <a:t>Evidence Based Approaches to Community Policing</a:t>
            </a:r>
          </a:p>
        </p:txBody>
      </p:sp>
      <p:sp>
        <p:nvSpPr>
          <p:cNvPr id="3" name="Subtitle 2"/>
          <p:cNvSpPr>
            <a:spLocks noGrp="1"/>
          </p:cNvSpPr>
          <p:nvPr>
            <p:ph type="subTitle" idx="1"/>
          </p:nvPr>
        </p:nvSpPr>
        <p:spPr>
          <a:xfrm>
            <a:off x="2191612" y="4161329"/>
            <a:ext cx="7714388" cy="1172672"/>
          </a:xfrm>
        </p:spPr>
        <p:txBody>
          <a:bodyPr vert="horz" lIns="91440" tIns="45720" rIns="91440" bIns="45720" rtlCol="0" anchor="t">
            <a:normAutofit/>
          </a:bodyPr>
          <a:lstStyle/>
          <a:p>
            <a:pPr algn="ctr"/>
            <a:r>
              <a:rPr lang="en-GB" dirty="0">
                <a:solidFill>
                  <a:srgbClr val="FFFFFF"/>
                </a:solidFill>
              </a:rPr>
              <a:t>Evidence-Based Policing, BSc Professional Policing</a:t>
            </a:r>
          </a:p>
          <a:p>
            <a:pPr algn="ctr"/>
            <a:r>
              <a:rPr lang="en-GB" dirty="0">
                <a:solidFill>
                  <a:srgbClr val="FFFFFF"/>
                </a:solidFill>
              </a:rPr>
              <a:t>Amelia Grainger-Brooks, 2405201</a:t>
            </a:r>
          </a:p>
          <a:p>
            <a:pPr algn="ctr"/>
            <a:endParaRPr lang="en-GB">
              <a:solidFill>
                <a:srgbClr val="FFFFFF"/>
              </a:solidFill>
            </a:endParaRPr>
          </a:p>
        </p:txBody>
      </p:sp>
      <p:cxnSp>
        <p:nvCxnSpPr>
          <p:cNvPr id="26" name="Straight Connector 25">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3228" y="3795164"/>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6553-0EBC-778E-E98F-4F0C7E28689C}"/>
              </a:ext>
            </a:extLst>
          </p:cNvPr>
          <p:cNvSpPr>
            <a:spLocks noGrp="1"/>
          </p:cNvSpPr>
          <p:nvPr>
            <p:ph type="title"/>
          </p:nvPr>
        </p:nvSpPr>
        <p:spPr/>
        <p:txBody>
          <a:bodyPr/>
          <a:lstStyle/>
          <a:p>
            <a:r>
              <a:rPr lang="en-GB" sz="1800" b="0" dirty="0">
                <a:latin typeface="Arial"/>
                <a:cs typeface="Arial"/>
              </a:rPr>
              <a:t>The effectiveness of current strategies in improving public confidence and trust</a:t>
            </a:r>
            <a:endParaRPr lang="en-US" sz="1800" dirty="0"/>
          </a:p>
        </p:txBody>
      </p:sp>
      <p:sp>
        <p:nvSpPr>
          <p:cNvPr id="3" name="Content Placeholder 2">
            <a:extLst>
              <a:ext uri="{FF2B5EF4-FFF2-40B4-BE49-F238E27FC236}">
                <a16:creationId xmlns:a16="http://schemas.microsoft.com/office/drawing/2014/main" id="{E8FC2F6B-A665-1301-45F7-12A6B19E53A6}"/>
              </a:ext>
            </a:extLst>
          </p:cNvPr>
          <p:cNvSpPr>
            <a:spLocks noGrp="1"/>
          </p:cNvSpPr>
          <p:nvPr>
            <p:ph idx="1"/>
          </p:nvPr>
        </p:nvSpPr>
        <p:spPr/>
        <p:txBody>
          <a:bodyPr vert="horz" lIns="91440" tIns="45720" rIns="91440" bIns="45720" rtlCol="0" anchor="t">
            <a:normAutofit/>
          </a:bodyPr>
          <a:lstStyle/>
          <a:p>
            <a:pPr marL="0" indent="0">
              <a:buNone/>
            </a:pPr>
            <a:r>
              <a:rPr lang="en-GB" b="1" u="sng" dirty="0">
                <a:ea typeface="+mn-lt"/>
                <a:cs typeface="+mn-lt"/>
              </a:rPr>
              <a:t>Targeted Public Visibility</a:t>
            </a:r>
            <a:endParaRPr lang="en-GB" u="sng" dirty="0">
              <a:ea typeface="+mn-lt"/>
              <a:cs typeface="+mn-lt"/>
            </a:endParaRPr>
          </a:p>
          <a:p>
            <a:pPr marL="0" indent="0">
              <a:buNone/>
            </a:pPr>
            <a:r>
              <a:rPr lang="en-GB" sz="1600" dirty="0">
                <a:ea typeface="+mn-lt"/>
                <a:cs typeface="+mn-lt"/>
              </a:rPr>
              <a:t>Enhancing foot patrols in areas with high crime, anti-social behaviour, or low public trust can:</a:t>
            </a:r>
            <a:endParaRPr lang="en-GB" sz="1600"/>
          </a:p>
          <a:p>
            <a:r>
              <a:rPr lang="en-GB" sz="1600" dirty="0">
                <a:ea typeface="+mn-lt"/>
                <a:cs typeface="+mn-lt"/>
              </a:rPr>
              <a:t>Help deter criminal and disruptive activities</a:t>
            </a:r>
            <a:endParaRPr lang="en-GB" sz="1600"/>
          </a:p>
          <a:p>
            <a:r>
              <a:rPr lang="en-GB" sz="1600" dirty="0">
                <a:ea typeface="+mn-lt"/>
                <a:cs typeface="+mn-lt"/>
              </a:rPr>
              <a:t>Create chances for informal community interaction</a:t>
            </a:r>
            <a:endParaRPr lang="en-GB" sz="1600"/>
          </a:p>
          <a:p>
            <a:r>
              <a:rPr lang="en-GB" sz="1600" dirty="0">
                <a:ea typeface="+mn-lt"/>
                <a:cs typeface="+mn-lt"/>
              </a:rPr>
              <a:t>Demonstrate the police’s commitment to addressing local concerns</a:t>
            </a:r>
            <a:endParaRPr lang="en-GB" sz="1600" dirty="0"/>
          </a:p>
          <a:p>
            <a:pPr marL="0" indent="0">
              <a:buNone/>
            </a:pPr>
            <a:r>
              <a:rPr lang="en-GB" sz="1400" dirty="0"/>
              <a:t>(College of Policing, 2025)</a:t>
            </a:r>
          </a:p>
          <a:p>
            <a:pPr marL="0" indent="0">
              <a:buNone/>
            </a:pPr>
            <a:r>
              <a:rPr lang="en-GB" sz="1600" dirty="0"/>
              <a:t>Braga et al, 2019, shows that police went through a systematic review where they found that by increasing police presence in crime high crime areas, crime can be effectively reduced.</a:t>
            </a:r>
          </a:p>
          <a:p>
            <a:pPr marL="0" indent="0">
              <a:buNone/>
            </a:pPr>
            <a:r>
              <a:rPr lang="en-GB" sz="1400" dirty="0"/>
              <a:t>(College of Policing, 2021)</a:t>
            </a:r>
          </a:p>
        </p:txBody>
      </p:sp>
    </p:spTree>
    <p:extLst>
      <p:ext uri="{BB962C8B-B14F-4D97-AF65-F5344CB8AC3E}">
        <p14:creationId xmlns:p14="http://schemas.microsoft.com/office/powerpoint/2010/main" val="197665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D450B-318D-A781-42B4-6D1A801832FF}"/>
              </a:ext>
            </a:extLst>
          </p:cNvPr>
          <p:cNvSpPr>
            <a:spLocks noGrp="1"/>
          </p:cNvSpPr>
          <p:nvPr>
            <p:ph type="title"/>
          </p:nvPr>
        </p:nvSpPr>
        <p:spPr/>
        <p:txBody>
          <a:bodyPr/>
          <a:lstStyle/>
          <a:p>
            <a:r>
              <a:rPr lang="en-GB" sz="1800" b="0" dirty="0">
                <a:latin typeface="Arial"/>
                <a:cs typeface="Arial"/>
              </a:rPr>
              <a:t>The effectiveness of current strategies in improving public confidence and trust</a:t>
            </a:r>
            <a:endParaRPr lang="en-US" dirty="0"/>
          </a:p>
        </p:txBody>
      </p:sp>
      <p:sp>
        <p:nvSpPr>
          <p:cNvPr id="3" name="Content Placeholder 2">
            <a:extLst>
              <a:ext uri="{FF2B5EF4-FFF2-40B4-BE49-F238E27FC236}">
                <a16:creationId xmlns:a16="http://schemas.microsoft.com/office/drawing/2014/main" id="{ED9EDC75-BC67-E58D-4A50-66E42A8D56F5}"/>
              </a:ext>
            </a:extLst>
          </p:cNvPr>
          <p:cNvSpPr>
            <a:spLocks noGrp="1"/>
          </p:cNvSpPr>
          <p:nvPr>
            <p:ph idx="1"/>
          </p:nvPr>
        </p:nvSpPr>
        <p:spPr/>
        <p:txBody>
          <a:bodyPr vert="horz" lIns="91440" tIns="45720" rIns="91440" bIns="45720" rtlCol="0" anchor="t">
            <a:normAutofit/>
          </a:bodyPr>
          <a:lstStyle/>
          <a:p>
            <a:pPr marL="0" indent="0">
              <a:buNone/>
            </a:pPr>
            <a:r>
              <a:rPr lang="en-GB" b="1" u="sng" dirty="0">
                <a:ea typeface="+mn-lt"/>
                <a:cs typeface="+mn-lt"/>
              </a:rPr>
              <a:t>Community Engagement</a:t>
            </a:r>
            <a:br>
              <a:rPr lang="en-GB" b="1" dirty="0">
                <a:ea typeface="+mn-lt"/>
                <a:cs typeface="+mn-lt"/>
              </a:rPr>
            </a:br>
            <a:r>
              <a:rPr lang="en-GB" sz="1600" dirty="0">
                <a:ea typeface="+mn-lt"/>
                <a:cs typeface="+mn-lt"/>
              </a:rPr>
              <a:t>Effective community engagement requires a structured approach where police work closely with the public to identify and prioritise local crime and anti-social behaviour concerns. </a:t>
            </a:r>
          </a:p>
          <a:p>
            <a:pPr marL="0" indent="0">
              <a:buNone/>
            </a:pPr>
            <a:r>
              <a:rPr lang="en-GB" sz="1600" dirty="0">
                <a:ea typeface="+mn-lt"/>
                <a:cs typeface="+mn-lt"/>
              </a:rPr>
              <a:t>This includes proactive outreach methods like:</a:t>
            </a:r>
          </a:p>
          <a:p>
            <a:r>
              <a:rPr lang="en-GB" sz="1600" dirty="0">
                <a:ea typeface="+mn-lt"/>
                <a:cs typeface="+mn-lt"/>
              </a:rPr>
              <a:t>Street briefings</a:t>
            </a:r>
          </a:p>
          <a:p>
            <a:r>
              <a:rPr lang="en-GB" sz="1600" dirty="0">
                <a:ea typeface="+mn-lt"/>
                <a:cs typeface="+mn-lt"/>
              </a:rPr>
              <a:t>Door-knocking</a:t>
            </a:r>
          </a:p>
          <a:p>
            <a:r>
              <a:rPr lang="en-GB" sz="1600" dirty="0">
                <a:ea typeface="+mn-lt"/>
                <a:cs typeface="+mn-lt"/>
              </a:rPr>
              <a:t>Environmental assessments</a:t>
            </a:r>
          </a:p>
          <a:p>
            <a:r>
              <a:rPr lang="en-GB" sz="1600" dirty="0">
                <a:ea typeface="+mn-lt"/>
                <a:cs typeface="+mn-lt"/>
              </a:rPr>
              <a:t>Informal events in public spaces</a:t>
            </a:r>
          </a:p>
          <a:p>
            <a:pPr marL="0" indent="0">
              <a:buNone/>
            </a:pPr>
            <a:r>
              <a:rPr lang="en-GB" sz="1400" dirty="0"/>
              <a:t>(College of Policing, 2025)</a:t>
            </a:r>
          </a:p>
          <a:p>
            <a:endParaRPr lang="en-GB"/>
          </a:p>
        </p:txBody>
      </p:sp>
    </p:spTree>
    <p:extLst>
      <p:ext uri="{BB962C8B-B14F-4D97-AF65-F5344CB8AC3E}">
        <p14:creationId xmlns:p14="http://schemas.microsoft.com/office/powerpoint/2010/main" val="437260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2FAAB-73F1-0EBA-E9D1-053ED3C14866}"/>
              </a:ext>
            </a:extLst>
          </p:cNvPr>
          <p:cNvSpPr>
            <a:spLocks noGrp="1"/>
          </p:cNvSpPr>
          <p:nvPr>
            <p:ph type="title"/>
          </p:nvPr>
        </p:nvSpPr>
        <p:spPr/>
        <p:txBody>
          <a:bodyPr/>
          <a:lstStyle/>
          <a:p>
            <a:r>
              <a:rPr lang="en-GB" sz="1800" b="0" dirty="0">
                <a:latin typeface="Arial"/>
                <a:cs typeface="Arial"/>
              </a:rPr>
              <a:t>The effectiveness of current strategies in improving public confidence and trust</a:t>
            </a:r>
            <a:endParaRPr lang="en-US" sz="1800" dirty="0"/>
          </a:p>
        </p:txBody>
      </p:sp>
      <p:sp>
        <p:nvSpPr>
          <p:cNvPr id="3" name="Content Placeholder 2">
            <a:extLst>
              <a:ext uri="{FF2B5EF4-FFF2-40B4-BE49-F238E27FC236}">
                <a16:creationId xmlns:a16="http://schemas.microsoft.com/office/drawing/2014/main" id="{2901F9EF-281A-F275-951A-BBED599144CB}"/>
              </a:ext>
            </a:extLst>
          </p:cNvPr>
          <p:cNvSpPr>
            <a:spLocks noGrp="1"/>
          </p:cNvSpPr>
          <p:nvPr>
            <p:ph idx="1"/>
          </p:nvPr>
        </p:nvSpPr>
        <p:spPr/>
        <p:txBody>
          <a:bodyPr vert="horz" lIns="91440" tIns="45720" rIns="91440" bIns="45720" rtlCol="0" anchor="t">
            <a:normAutofit/>
          </a:bodyPr>
          <a:lstStyle/>
          <a:p>
            <a:pPr marL="0" indent="0">
              <a:buNone/>
            </a:pPr>
            <a:r>
              <a:rPr lang="en-GB" b="1" u="sng" dirty="0">
                <a:ea typeface="+mn-lt"/>
                <a:cs typeface="+mn-lt"/>
              </a:rPr>
              <a:t>Problem-Solving</a:t>
            </a:r>
          </a:p>
          <a:p>
            <a:r>
              <a:rPr lang="en-GB" sz="1600" dirty="0">
                <a:ea typeface="+mn-lt"/>
                <a:cs typeface="+mn-lt"/>
              </a:rPr>
              <a:t>Effective neighbourhood policing relies on a structured problem-solving approach, where officers address local concerns, tackle root causes, measure outcomes, and work with partners to resolve broader issues.</a:t>
            </a:r>
            <a:r>
              <a:rPr lang="en-GB" dirty="0">
                <a:ea typeface="+mn-lt"/>
                <a:cs typeface="+mn-lt"/>
              </a:rPr>
              <a:t> </a:t>
            </a:r>
            <a:r>
              <a:rPr lang="en-GB" sz="1400" dirty="0">
                <a:ea typeface="+mn-lt"/>
                <a:cs typeface="+mn-lt"/>
              </a:rPr>
              <a:t>(College of Policing, 2025). </a:t>
            </a:r>
          </a:p>
          <a:p>
            <a:r>
              <a:rPr lang="en-GB" sz="1600" dirty="0"/>
              <a:t>Problem-solving solutions such as the</a:t>
            </a:r>
            <a:r>
              <a:rPr lang="en-GB" sz="1600" dirty="0">
                <a:ea typeface="+mn-lt"/>
                <a:cs typeface="+mn-lt"/>
              </a:rPr>
              <a:t> SARA model, promote proactive policing but requires commitment, resources, and regular evaluation for success. </a:t>
            </a:r>
            <a:r>
              <a:rPr lang="en-GB" sz="1400" dirty="0">
                <a:ea typeface="+mn-lt"/>
                <a:cs typeface="+mn-lt"/>
              </a:rPr>
              <a:t>(College of Policing, 2022). </a:t>
            </a:r>
          </a:p>
          <a:p>
            <a:r>
              <a:rPr lang="en-GB" sz="1600" dirty="0">
                <a:ea typeface="+mn-lt"/>
                <a:cs typeface="+mn-lt"/>
              </a:rPr>
              <a:t>According to the College of Policing (2020), says how the implementation of Problem-Oriented Policing (POP), has reduced crime rates by 33% showing the effectiveness of the current strategies. </a:t>
            </a:r>
            <a:r>
              <a:rPr lang="en-GB" sz="1400" dirty="0">
                <a:ea typeface="+mn-lt"/>
                <a:cs typeface="+mn-lt"/>
              </a:rPr>
              <a:t>(College of Policing, 2020).</a:t>
            </a:r>
          </a:p>
        </p:txBody>
      </p:sp>
    </p:spTree>
    <p:extLst>
      <p:ext uri="{BB962C8B-B14F-4D97-AF65-F5344CB8AC3E}">
        <p14:creationId xmlns:p14="http://schemas.microsoft.com/office/powerpoint/2010/main" val="417025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AFE63-3408-F40E-64D0-5E7D7FB3735D}"/>
              </a:ext>
            </a:extLst>
          </p:cNvPr>
          <p:cNvSpPr>
            <a:spLocks noGrp="1"/>
          </p:cNvSpPr>
          <p:nvPr>
            <p:ph type="title"/>
          </p:nvPr>
        </p:nvSpPr>
        <p:spPr/>
        <p:txBody>
          <a:bodyPr/>
          <a:lstStyle/>
          <a:p>
            <a:r>
              <a:rPr lang="en-GB" sz="1800" b="0" dirty="0">
                <a:latin typeface="Arial"/>
                <a:cs typeface="Arial"/>
              </a:rPr>
              <a:t>The challenges of implementing EBP within community policing</a:t>
            </a:r>
            <a:endParaRPr lang="en-US" sz="1400" dirty="0"/>
          </a:p>
          <a:p>
            <a:pPr marL="285750" indent="-285750">
              <a:buFont typeface="Arial"/>
              <a:buChar char="•"/>
            </a:pPr>
            <a:endParaRPr lang="en-GB" sz="1200" b="0" dirty="0">
              <a:latin typeface="Arial"/>
              <a:cs typeface="Arial"/>
            </a:endParaRPr>
          </a:p>
        </p:txBody>
      </p:sp>
      <p:sp>
        <p:nvSpPr>
          <p:cNvPr id="3" name="Content Placeholder 2">
            <a:extLst>
              <a:ext uri="{FF2B5EF4-FFF2-40B4-BE49-F238E27FC236}">
                <a16:creationId xmlns:a16="http://schemas.microsoft.com/office/drawing/2014/main" id="{A4495973-C10D-8A93-750A-115F494C8A87}"/>
              </a:ext>
            </a:extLst>
          </p:cNvPr>
          <p:cNvSpPr>
            <a:spLocks noGrp="1"/>
          </p:cNvSpPr>
          <p:nvPr>
            <p:ph idx="1"/>
          </p:nvPr>
        </p:nvSpPr>
        <p:spPr/>
        <p:txBody>
          <a:bodyPr vert="horz" lIns="91440" tIns="45720" rIns="91440" bIns="45720" rtlCol="0" anchor="t">
            <a:normAutofit fontScale="92500"/>
          </a:bodyPr>
          <a:lstStyle/>
          <a:p>
            <a:pPr marL="0" indent="0">
              <a:buNone/>
            </a:pPr>
            <a:r>
              <a:rPr lang="en-GB" sz="1900" b="1" u="sng" dirty="0"/>
              <a:t>Challenges to community engagement</a:t>
            </a:r>
            <a:endParaRPr lang="en-US" sz="1900" u="sng" dirty="0"/>
          </a:p>
          <a:p>
            <a:r>
              <a:rPr lang="en-GB" sz="1700" dirty="0">
                <a:ea typeface="+mn-lt"/>
                <a:cs typeface="+mn-lt"/>
              </a:rPr>
              <a:t>Resource </a:t>
            </a:r>
            <a:r>
              <a:rPr lang="en-GB" sz="1700" dirty="0"/>
              <a:t>constraints</a:t>
            </a:r>
            <a:r>
              <a:rPr lang="en-GB" sz="1700" dirty="0">
                <a:ea typeface="+mn-lt"/>
                <a:cs typeface="+mn-lt"/>
              </a:rPr>
              <a:t> (budget cuts, officer shortages) often limit sustained engagement.</a:t>
            </a:r>
          </a:p>
          <a:p>
            <a:r>
              <a:rPr lang="en-GB" sz="1700" dirty="0">
                <a:ea typeface="+mn-lt"/>
                <a:cs typeface="+mn-lt"/>
              </a:rPr>
              <a:t>Some communities, especially minority groups, remain sceptical regardless of visibility.</a:t>
            </a:r>
            <a:r>
              <a:rPr lang="en-GB" sz="1500" dirty="0">
                <a:ea typeface="+mn-lt"/>
                <a:cs typeface="+mn-lt"/>
              </a:rPr>
              <a:t> (Gov.UK, 2024)</a:t>
            </a:r>
          </a:p>
          <a:p>
            <a:r>
              <a:rPr lang="en-GB" sz="1700" dirty="0"/>
              <a:t>Perception of racism and sexism within the police contributed to the increase of negative sentiment. </a:t>
            </a:r>
            <a:r>
              <a:rPr lang="en-GB" sz="1500" dirty="0"/>
              <a:t>(</a:t>
            </a:r>
            <a:r>
              <a:rPr lang="en-GB" sz="1500" dirty="0" err="1"/>
              <a:t>Tudor.S</a:t>
            </a:r>
            <a:r>
              <a:rPr lang="en-GB" sz="1500" dirty="0"/>
              <a:t>, 2023).</a:t>
            </a:r>
          </a:p>
          <a:p>
            <a:r>
              <a:rPr lang="en-GB" sz="1700" dirty="0"/>
              <a:t>The rape and murder of Sarah Everard heavily impacted the trust between the police and the public but especially with the women of the public not feeling like the police can keep them safe. </a:t>
            </a:r>
            <a:r>
              <a:rPr lang="en-GB" sz="1500" dirty="0"/>
              <a:t>(</a:t>
            </a:r>
            <a:r>
              <a:rPr lang="en-GB" sz="1500" dirty="0" err="1"/>
              <a:t>Tudor.S</a:t>
            </a:r>
            <a:r>
              <a:rPr lang="en-GB" sz="1500" dirty="0"/>
              <a:t>, 2023).</a:t>
            </a:r>
          </a:p>
          <a:p>
            <a:r>
              <a:rPr lang="en-GB" sz="1700" dirty="0"/>
              <a:t>Negative media coverage effects the way the public view the police.</a:t>
            </a:r>
            <a:r>
              <a:rPr lang="en-GB" sz="1900" dirty="0"/>
              <a:t> </a:t>
            </a:r>
            <a:r>
              <a:rPr lang="en-GB" sz="1500" dirty="0"/>
              <a:t>(</a:t>
            </a:r>
            <a:r>
              <a:rPr lang="en-GB" sz="1500" err="1"/>
              <a:t>Wettone.G</a:t>
            </a:r>
            <a:r>
              <a:rPr lang="en-GB" sz="1500" dirty="0"/>
              <a:t>, 2023).</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988414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006EC-C080-21A8-4EC1-CD0928B96880}"/>
              </a:ext>
            </a:extLst>
          </p:cNvPr>
          <p:cNvSpPr>
            <a:spLocks noGrp="1"/>
          </p:cNvSpPr>
          <p:nvPr>
            <p:ph type="title"/>
          </p:nvPr>
        </p:nvSpPr>
        <p:spPr/>
        <p:txBody>
          <a:bodyPr/>
          <a:lstStyle/>
          <a:p>
            <a:r>
              <a:rPr lang="en-GB" sz="2400" b="0" dirty="0"/>
              <a:t>Case study</a:t>
            </a:r>
          </a:p>
        </p:txBody>
      </p:sp>
      <p:sp>
        <p:nvSpPr>
          <p:cNvPr id="3" name="Content Placeholder 2">
            <a:extLst>
              <a:ext uri="{FF2B5EF4-FFF2-40B4-BE49-F238E27FC236}">
                <a16:creationId xmlns:a16="http://schemas.microsoft.com/office/drawing/2014/main" id="{EC9B6130-E751-322A-A47C-E226C3C4AC48}"/>
              </a:ext>
            </a:extLst>
          </p:cNvPr>
          <p:cNvSpPr>
            <a:spLocks noGrp="1"/>
          </p:cNvSpPr>
          <p:nvPr>
            <p:ph idx="1"/>
          </p:nvPr>
        </p:nvSpPr>
        <p:spPr>
          <a:xfrm>
            <a:off x="1429566" y="2286000"/>
            <a:ext cx="9572644" cy="4130842"/>
          </a:xfrm>
        </p:spPr>
        <p:txBody>
          <a:bodyPr vert="horz" lIns="91440" tIns="45720" rIns="91440" bIns="45720" rtlCol="0" anchor="t">
            <a:normAutofit fontScale="92500" lnSpcReduction="10000"/>
          </a:bodyPr>
          <a:lstStyle/>
          <a:p>
            <a:pPr marL="0" indent="0">
              <a:buNone/>
            </a:pPr>
            <a:r>
              <a:rPr lang="en-GB" sz="2100" b="1" u="sng" dirty="0"/>
              <a:t>The Casey Review</a:t>
            </a:r>
          </a:p>
          <a:p>
            <a:pPr marL="0" indent="0">
              <a:buNone/>
            </a:pPr>
            <a:r>
              <a:rPr lang="en-GB" sz="1600" dirty="0"/>
              <a:t>Policing by consent is the key principle of policing. To do this, the police must have the trust and support of the public.</a:t>
            </a:r>
            <a:endParaRPr lang="en-GB" sz="1600"/>
          </a:p>
          <a:p>
            <a:pPr marL="285750" indent="-285750"/>
            <a:r>
              <a:rPr lang="en-GB" sz="1600" dirty="0"/>
              <a:t>After the murder of Sarah Everard, the police was faced much public scrutiny and had to find ways to change the system and gain the trust back. Urgent and significant changes were needed. </a:t>
            </a:r>
            <a:endParaRPr lang="en-GB" sz="1600"/>
          </a:p>
          <a:p>
            <a:pPr marL="285750" indent="-285750"/>
            <a:r>
              <a:rPr lang="en-GB" sz="1600" dirty="0"/>
              <a:t> An internal review (the Casey Review) of the system was conducted where it was found there were many institutional failures such as misogynistic, racist and homophobic behaviours rooted in the system. </a:t>
            </a:r>
            <a:endParaRPr lang="en-GB" sz="1600"/>
          </a:p>
          <a:p>
            <a:pPr marL="285750" indent="-285750"/>
            <a:r>
              <a:rPr lang="en-GB" sz="1600" dirty="0"/>
              <a:t>The Casey Review called for change within the institution resulting in reform and further debates of the changes necessary. </a:t>
            </a:r>
            <a:endParaRPr lang="en-GB" sz="1600"/>
          </a:p>
          <a:p>
            <a:pPr marL="285750" indent="-285750"/>
            <a:r>
              <a:rPr lang="en-GB" sz="1600" dirty="0"/>
              <a:t>From this, there has been a gradual increase of trust being built back between the police and the public.</a:t>
            </a:r>
          </a:p>
          <a:p>
            <a:pPr marL="0" indent="0">
              <a:buNone/>
            </a:pPr>
            <a:r>
              <a:rPr lang="en-GB" sz="1400" dirty="0"/>
              <a:t>(</a:t>
            </a:r>
            <a:r>
              <a:rPr lang="en-GB" sz="1400" dirty="0" err="1"/>
              <a:t>Tudor.S</a:t>
            </a:r>
            <a:r>
              <a:rPr lang="en-GB" sz="1400" dirty="0"/>
              <a:t>, 2023)</a:t>
            </a:r>
          </a:p>
          <a:p>
            <a:endParaRPr lang="en-GB" dirty="0"/>
          </a:p>
        </p:txBody>
      </p:sp>
    </p:spTree>
    <p:extLst>
      <p:ext uri="{BB962C8B-B14F-4D97-AF65-F5344CB8AC3E}">
        <p14:creationId xmlns:p14="http://schemas.microsoft.com/office/powerpoint/2010/main" val="534559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7F316-A858-720C-51BA-106E609620CF}"/>
              </a:ext>
            </a:extLst>
          </p:cNvPr>
          <p:cNvSpPr>
            <a:spLocks noGrp="1"/>
          </p:cNvSpPr>
          <p:nvPr>
            <p:ph type="title"/>
          </p:nvPr>
        </p:nvSpPr>
        <p:spPr/>
        <p:txBody>
          <a:bodyPr/>
          <a:lstStyle/>
          <a:p>
            <a:r>
              <a:rPr lang="en-GB" sz="2400" b="0" dirty="0"/>
              <a:t>Case study</a:t>
            </a:r>
            <a:r>
              <a:rPr lang="en-GB" dirty="0"/>
              <a:t> </a:t>
            </a:r>
          </a:p>
        </p:txBody>
      </p:sp>
      <p:sp>
        <p:nvSpPr>
          <p:cNvPr id="3" name="Content Placeholder 2">
            <a:extLst>
              <a:ext uri="{FF2B5EF4-FFF2-40B4-BE49-F238E27FC236}">
                <a16:creationId xmlns:a16="http://schemas.microsoft.com/office/drawing/2014/main" id="{B022ACF3-AB0F-9A92-25ED-D45FBCDF98BB}"/>
              </a:ext>
            </a:extLst>
          </p:cNvPr>
          <p:cNvSpPr>
            <a:spLocks noGrp="1"/>
          </p:cNvSpPr>
          <p:nvPr>
            <p:ph idx="1"/>
          </p:nvPr>
        </p:nvSpPr>
        <p:spPr/>
        <p:txBody>
          <a:bodyPr vert="horz" lIns="91440" tIns="45720" rIns="91440" bIns="45720" rtlCol="0" anchor="t">
            <a:normAutofit/>
          </a:bodyPr>
          <a:lstStyle/>
          <a:p>
            <a:pPr marL="0" indent="0">
              <a:buNone/>
            </a:pPr>
            <a:r>
              <a:rPr lang="en-GB" b="1" u="sng" dirty="0"/>
              <a:t>The Crime Survey of Wales and England (CSWE)</a:t>
            </a:r>
          </a:p>
          <a:p>
            <a:r>
              <a:rPr lang="en-GB" sz="1600"/>
              <a:t>This survey shows </a:t>
            </a:r>
            <a:r>
              <a:rPr lang="en-GB" sz="1600" dirty="0">
                <a:ea typeface="+mn-lt"/>
                <a:cs typeface="+mn-lt"/>
              </a:rPr>
              <a:t>decline in public perceptions of the police between 2017/18 and 2021/22. During this period:</a:t>
            </a:r>
            <a:endParaRPr lang="en-GB" sz="1600" dirty="0"/>
          </a:p>
          <a:p>
            <a:r>
              <a:rPr lang="en-GB" sz="1600" dirty="0">
                <a:ea typeface="+mn-lt"/>
                <a:cs typeface="+mn-lt"/>
              </a:rPr>
              <a:t>The proportion of people rating the police as doing a "good" or "excellent" job fell from 62% to 52%.</a:t>
            </a:r>
            <a:endParaRPr lang="en-GB" sz="1600" dirty="0"/>
          </a:p>
          <a:p>
            <a:r>
              <a:rPr lang="en-GB" sz="1600" dirty="0">
                <a:ea typeface="+mn-lt"/>
                <a:cs typeface="+mn-lt"/>
              </a:rPr>
              <a:t>Overall confidence in local policing dropped from 78% to 69%.</a:t>
            </a:r>
            <a:endParaRPr lang="en-GB" sz="1600" dirty="0"/>
          </a:p>
          <a:p>
            <a:pPr marL="0" indent="0">
              <a:buNone/>
            </a:pPr>
            <a:r>
              <a:rPr lang="en-GB" sz="1400" dirty="0"/>
              <a:t>(</a:t>
            </a:r>
            <a:r>
              <a:rPr lang="en-GB" sz="1400" dirty="0" err="1"/>
              <a:t>Brown.R</a:t>
            </a:r>
            <a:r>
              <a:rPr lang="en-GB" sz="1400" dirty="0"/>
              <a:t>, </a:t>
            </a:r>
            <a:r>
              <a:rPr lang="en-GB" sz="1400" dirty="0" err="1"/>
              <a:t>Hobbs.A</a:t>
            </a:r>
            <a:r>
              <a:rPr lang="en-GB" sz="1400" dirty="0"/>
              <a:t>, 2023)</a:t>
            </a:r>
          </a:p>
        </p:txBody>
      </p:sp>
    </p:spTree>
    <p:extLst>
      <p:ext uri="{BB962C8B-B14F-4D97-AF65-F5344CB8AC3E}">
        <p14:creationId xmlns:p14="http://schemas.microsoft.com/office/powerpoint/2010/main" val="1606405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7B5EA-5FEF-EC60-D189-A32CDB2F3B6C}"/>
              </a:ext>
            </a:extLst>
          </p:cNvPr>
          <p:cNvSpPr>
            <a:spLocks noGrp="1"/>
          </p:cNvSpPr>
          <p:nvPr>
            <p:ph type="title"/>
          </p:nvPr>
        </p:nvSpPr>
        <p:spPr/>
        <p:txBody>
          <a:bodyPr/>
          <a:lstStyle/>
          <a:p>
            <a:r>
              <a:rPr lang="en-GB" sz="2400" b="0" dirty="0"/>
              <a:t>Supporting Case study </a:t>
            </a:r>
          </a:p>
        </p:txBody>
      </p:sp>
      <p:sp>
        <p:nvSpPr>
          <p:cNvPr id="3" name="Content Placeholder 2">
            <a:extLst>
              <a:ext uri="{FF2B5EF4-FFF2-40B4-BE49-F238E27FC236}">
                <a16:creationId xmlns:a16="http://schemas.microsoft.com/office/drawing/2014/main" id="{A5D32B3E-C340-F714-5615-3C4FD327B0E5}"/>
              </a:ext>
            </a:extLst>
          </p:cNvPr>
          <p:cNvSpPr>
            <a:spLocks noGrp="1"/>
          </p:cNvSpPr>
          <p:nvPr>
            <p:ph idx="1"/>
          </p:nvPr>
        </p:nvSpPr>
        <p:spPr/>
        <p:txBody>
          <a:bodyPr vert="horz" lIns="91440" tIns="45720" rIns="91440" bIns="45720" rtlCol="0" anchor="t">
            <a:normAutofit/>
          </a:bodyPr>
          <a:lstStyle/>
          <a:p>
            <a:pPr marL="0" indent="0">
              <a:buNone/>
            </a:pPr>
            <a:r>
              <a:rPr lang="en-GB" b="1" u="sng"/>
              <a:t>More in Common Research</a:t>
            </a:r>
            <a:r>
              <a:rPr lang="en-GB" dirty="0"/>
              <a:t> </a:t>
            </a:r>
          </a:p>
          <a:p>
            <a:r>
              <a:rPr lang="en-GB" sz="1600"/>
              <a:t>Research </a:t>
            </a:r>
            <a:r>
              <a:rPr lang="en-GB" sz="1600" dirty="0">
                <a:ea typeface="+mn-lt"/>
                <a:cs typeface="+mn-lt"/>
              </a:rPr>
              <a:t>by More in Common, found that trust in the police fell from 63% in February 2020 to 53% by November 2021, following the sentencing of former MPS officer Wayne Couzens for the murder of Sarah Everard. </a:t>
            </a:r>
            <a:endParaRPr lang="en-US" sz="1600"/>
          </a:p>
          <a:p>
            <a:r>
              <a:rPr lang="en-GB" sz="1600" dirty="0">
                <a:ea typeface="+mn-lt"/>
                <a:cs typeface="+mn-lt"/>
              </a:rPr>
              <a:t>This further supports the results from the Casey Review where public trust significantly decreased after the murder of Sarah Everard and the failure of the police and Criminal Justice System in the eyes of the public. </a:t>
            </a:r>
          </a:p>
          <a:p>
            <a:pPr marL="0" indent="0">
              <a:buNone/>
            </a:pPr>
            <a:r>
              <a:rPr lang="en-GB" sz="1600" dirty="0">
                <a:ea typeface="+mn-lt"/>
                <a:cs typeface="+mn-lt"/>
              </a:rPr>
              <a:t>(</a:t>
            </a:r>
            <a:r>
              <a:rPr lang="en-GB" sz="1600" dirty="0" err="1">
                <a:ea typeface="+mn-lt"/>
                <a:cs typeface="+mn-lt"/>
              </a:rPr>
              <a:t>Brown.R</a:t>
            </a:r>
            <a:r>
              <a:rPr lang="en-GB" sz="1600" dirty="0">
                <a:ea typeface="+mn-lt"/>
                <a:cs typeface="+mn-lt"/>
              </a:rPr>
              <a:t>, </a:t>
            </a:r>
            <a:r>
              <a:rPr lang="en-GB" sz="1600" dirty="0" err="1">
                <a:ea typeface="+mn-lt"/>
                <a:cs typeface="+mn-lt"/>
              </a:rPr>
              <a:t>Hobbs.A</a:t>
            </a:r>
            <a:r>
              <a:rPr lang="en-GB" sz="1600" dirty="0">
                <a:ea typeface="+mn-lt"/>
                <a:cs typeface="+mn-lt"/>
              </a:rPr>
              <a:t>, 2023)</a:t>
            </a:r>
            <a:endParaRPr lang="en-GB" sz="1600" dirty="0"/>
          </a:p>
        </p:txBody>
      </p:sp>
    </p:spTree>
    <p:extLst>
      <p:ext uri="{BB962C8B-B14F-4D97-AF65-F5344CB8AC3E}">
        <p14:creationId xmlns:p14="http://schemas.microsoft.com/office/powerpoint/2010/main" val="1026989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D9772-8D2D-1BAD-C40A-FE9DE498D4C8}"/>
              </a:ext>
            </a:extLst>
          </p:cNvPr>
          <p:cNvSpPr>
            <a:spLocks noGrp="1"/>
          </p:cNvSpPr>
          <p:nvPr>
            <p:ph type="title"/>
          </p:nvPr>
        </p:nvSpPr>
        <p:spPr/>
        <p:txBody>
          <a:bodyPr/>
          <a:lstStyle/>
          <a:p>
            <a:r>
              <a:rPr lang="en-GB" sz="2400" b="0" dirty="0"/>
              <a:t>Further supporting case study</a:t>
            </a:r>
          </a:p>
        </p:txBody>
      </p:sp>
      <p:sp>
        <p:nvSpPr>
          <p:cNvPr id="3" name="Content Placeholder 2">
            <a:extLst>
              <a:ext uri="{FF2B5EF4-FFF2-40B4-BE49-F238E27FC236}">
                <a16:creationId xmlns:a16="http://schemas.microsoft.com/office/drawing/2014/main" id="{041C9F8F-DD78-0C77-59BE-C249EF16D037}"/>
              </a:ext>
            </a:extLst>
          </p:cNvPr>
          <p:cNvSpPr>
            <a:spLocks noGrp="1"/>
          </p:cNvSpPr>
          <p:nvPr>
            <p:ph idx="1"/>
          </p:nvPr>
        </p:nvSpPr>
        <p:spPr/>
        <p:txBody>
          <a:bodyPr vert="horz" lIns="91440" tIns="45720" rIns="91440" bIns="45720" rtlCol="0" anchor="t">
            <a:normAutofit/>
          </a:bodyPr>
          <a:lstStyle/>
          <a:p>
            <a:pPr marL="0" indent="0">
              <a:buNone/>
            </a:pPr>
            <a:r>
              <a:rPr lang="en-GB"/>
              <a:t>Research from End Violence Against Women (2021), further supports research from the Casey Review </a:t>
            </a:r>
            <a:r>
              <a:rPr lang="en-GB" dirty="0"/>
              <a:t>and the CSWE survey showing a significant decrease in public trust following the murder of Sarah Everard. </a:t>
            </a:r>
            <a:endParaRPr lang="en-US" dirty="0"/>
          </a:p>
          <a:p>
            <a:r>
              <a:rPr lang="en-GB">
                <a:ea typeface="+mn-lt"/>
                <a:cs typeface="+mn-lt"/>
              </a:rPr>
              <a:t>47% of women and 40% of men reported reduced trust in the police.</a:t>
            </a:r>
            <a:endParaRPr lang="en-GB" dirty="0"/>
          </a:p>
          <a:p>
            <a:r>
              <a:rPr lang="en-GB">
                <a:ea typeface="+mn-lt"/>
                <a:cs typeface="+mn-lt"/>
              </a:rPr>
              <a:t>76% of women (and 71% of all adults) believe policing culture must change to better tackle violence against women and girls.</a:t>
            </a:r>
            <a:endParaRPr lang="en-GB"/>
          </a:p>
          <a:p>
            <a:r>
              <a:rPr lang="en-GB">
                <a:ea typeface="+mn-lt"/>
                <a:cs typeface="+mn-lt"/>
              </a:rPr>
              <a:t>1 in 10 women</a:t>
            </a:r>
            <a:r>
              <a:rPr lang="en-GB" dirty="0">
                <a:ea typeface="+mn-lt"/>
                <a:cs typeface="+mn-lt"/>
              </a:rPr>
              <a:t> </a:t>
            </a:r>
            <a:r>
              <a:rPr lang="en-GB">
                <a:ea typeface="+mn-lt"/>
                <a:cs typeface="+mn-lt"/>
              </a:rPr>
              <a:t>said they would now be less likely to report sexual assault to the police.</a:t>
            </a:r>
            <a:endParaRPr lang="en-GB"/>
          </a:p>
          <a:p>
            <a:pPr marL="0" indent="0">
              <a:buNone/>
            </a:pPr>
            <a:r>
              <a:rPr lang="en-GB"/>
              <a:t>There is a clear pattern of the police failing the public which results in the public losing trust in the police. </a:t>
            </a:r>
            <a:endParaRPr lang="en-GB" dirty="0"/>
          </a:p>
          <a:p>
            <a:endParaRPr lang="en-GB" dirty="0"/>
          </a:p>
        </p:txBody>
      </p:sp>
    </p:spTree>
    <p:extLst>
      <p:ext uri="{BB962C8B-B14F-4D97-AF65-F5344CB8AC3E}">
        <p14:creationId xmlns:p14="http://schemas.microsoft.com/office/powerpoint/2010/main" val="1503952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8A44D-B133-2FAE-010E-A4C75EACAD41}"/>
              </a:ext>
            </a:extLst>
          </p:cNvPr>
          <p:cNvSpPr>
            <a:spLocks noGrp="1"/>
          </p:cNvSpPr>
          <p:nvPr>
            <p:ph type="title"/>
          </p:nvPr>
        </p:nvSpPr>
        <p:spPr>
          <a:xfrm>
            <a:off x="1483040" y="2708"/>
            <a:ext cx="9238434" cy="857559"/>
          </a:xfrm>
        </p:spPr>
        <p:txBody>
          <a:bodyPr/>
          <a:lstStyle/>
          <a:p>
            <a:r>
              <a:rPr lang="en-GB" sz="1800" b="0" dirty="0">
                <a:latin typeface="Arial"/>
                <a:cs typeface="Arial"/>
              </a:rPr>
              <a:t>references</a:t>
            </a:r>
          </a:p>
        </p:txBody>
      </p:sp>
      <p:sp>
        <p:nvSpPr>
          <p:cNvPr id="3" name="Content Placeholder 2">
            <a:extLst>
              <a:ext uri="{FF2B5EF4-FFF2-40B4-BE49-F238E27FC236}">
                <a16:creationId xmlns:a16="http://schemas.microsoft.com/office/drawing/2014/main" id="{22EB0CE1-D826-D87D-4D8B-B194E1CB627F}"/>
              </a:ext>
            </a:extLst>
          </p:cNvPr>
          <p:cNvSpPr>
            <a:spLocks noGrp="1"/>
          </p:cNvSpPr>
          <p:nvPr>
            <p:ph idx="1"/>
          </p:nvPr>
        </p:nvSpPr>
        <p:spPr>
          <a:xfrm>
            <a:off x="186303" y="1296737"/>
            <a:ext cx="11831907" cy="3810000"/>
          </a:xfrm>
        </p:spPr>
        <p:txBody>
          <a:bodyPr vert="horz" lIns="91440" tIns="45720" rIns="91440" bIns="45720" rtlCol="0" anchor="t">
            <a:noAutofit/>
          </a:bodyPr>
          <a:lstStyle/>
          <a:p>
            <a:r>
              <a:rPr lang="en-GB" sz="1100" dirty="0" err="1"/>
              <a:t>Brown.R</a:t>
            </a:r>
            <a:r>
              <a:rPr lang="en-GB" sz="1100" dirty="0"/>
              <a:t>, </a:t>
            </a:r>
            <a:r>
              <a:rPr lang="en-GB" sz="1100" dirty="0" err="1"/>
              <a:t>Hobbs.A</a:t>
            </a:r>
            <a:r>
              <a:rPr lang="en-GB" sz="1100" dirty="0"/>
              <a:t>, 2023, 'Trust in the Police'. [Online]. </a:t>
            </a:r>
            <a:r>
              <a:rPr lang="en-GB" sz="1100" dirty="0">
                <a:ea typeface="+mn-lt"/>
                <a:cs typeface="+mn-lt"/>
                <a:hlinkClick r:id="rId2">
                  <a:extLst>
                    <a:ext uri="{A12FA001-AC4F-418D-AE19-62706E023703}">
                      <ahyp:hlinkClr xmlns:ahyp="http://schemas.microsoft.com/office/drawing/2018/hyperlinkcolor" val="tx"/>
                    </a:ext>
                  </a:extLst>
                </a:hlinkClick>
              </a:rPr>
              <a:t>https://researchbriefings.files.parliament.uk/documents/POST-PN-0693/POST-PN-0693.pdf</a:t>
            </a:r>
            <a:r>
              <a:rPr lang="en-GB" sz="1100" dirty="0">
                <a:ea typeface="+mn-lt"/>
                <a:cs typeface="+mn-lt"/>
              </a:rPr>
              <a:t>. [Accessed: 21/04/25]. </a:t>
            </a:r>
            <a:endParaRPr lang="en-GB" sz="1100" dirty="0"/>
          </a:p>
          <a:p>
            <a:r>
              <a:rPr lang="en-GB" sz="1100" dirty="0"/>
              <a:t>College of Policing, 2020, 'Problem-Oriented Policing'. [Online]. </a:t>
            </a:r>
            <a:r>
              <a:rPr lang="en-GB" sz="1100" dirty="0">
                <a:ea typeface="+mn-lt"/>
                <a:cs typeface="+mn-lt"/>
                <a:hlinkClick r:id="rId3">
                  <a:extLst>
                    <a:ext uri="{A12FA001-AC4F-418D-AE19-62706E023703}">
                      <ahyp:hlinkClr xmlns:ahyp="http://schemas.microsoft.com/office/drawing/2018/hyperlinkcolor" val="tx"/>
                    </a:ext>
                  </a:extLst>
                </a:hlinkClick>
              </a:rPr>
              <a:t>https://www.college.police.uk/research/crime-reduction-toolkit/problem-oriented-policing</a:t>
            </a:r>
            <a:r>
              <a:rPr lang="en-GB" sz="1100" dirty="0">
                <a:ea typeface="+mn-lt"/>
                <a:cs typeface="+mn-lt"/>
              </a:rPr>
              <a:t> . [Accessed: 19/04/25]. </a:t>
            </a:r>
            <a:endParaRPr lang="en-GB" sz="1100" dirty="0"/>
          </a:p>
          <a:p>
            <a:r>
              <a:rPr lang="en-GB" sz="1100" dirty="0"/>
              <a:t>College of Policing, 2021, </a:t>
            </a:r>
            <a:r>
              <a:rPr lang="en-GB" sz="1100" dirty="0">
                <a:ea typeface="+mn-lt"/>
                <a:cs typeface="+mn-lt"/>
              </a:rPr>
              <a:t>'</a:t>
            </a:r>
            <a:r>
              <a:rPr lang="en-GB" sz="1100" i="1" dirty="0">
                <a:ea typeface="+mn-lt"/>
                <a:cs typeface="+mn-lt"/>
              </a:rPr>
              <a:t>Targeted approaches to crime and disorder reduction</a:t>
            </a:r>
            <a:r>
              <a:rPr lang="en-GB" sz="1100" dirty="0">
                <a:ea typeface="+mn-lt"/>
                <a:cs typeface="+mn-lt"/>
              </a:rPr>
              <a:t>'. [Online]. </a:t>
            </a:r>
            <a:r>
              <a:rPr lang="en-GB" sz="1100" dirty="0">
                <a:latin typeface="Trade Gothic Next Light"/>
                <a:ea typeface="Calibri"/>
                <a:cs typeface="Calibri"/>
                <a:hlinkClick r:id="rId4">
                  <a:extLst>
                    <a:ext uri="{A12FA001-AC4F-418D-AE19-62706E023703}">
                      <ahyp:hlinkClr xmlns:ahyp="http://schemas.microsoft.com/office/drawing/2018/hyperlinkcolor" val="tx"/>
                    </a:ext>
                  </a:extLst>
                </a:hlinkClick>
              </a:rPr>
              <a:t>https://www.college.police.uk/research/what-works-policing-reduce-crime/targeted-approaches#:~:text=The%20evidence%20tends%20to%20suggest,benefits%20for%20police%2Dcommunity%20relations</a:t>
            </a:r>
            <a:r>
              <a:rPr lang="en-GB" sz="1100" dirty="0">
                <a:latin typeface="Trade Gothic Next Light"/>
                <a:ea typeface="Calibri"/>
                <a:cs typeface="Calibri"/>
              </a:rPr>
              <a:t>. [Accessed: 20/04/25].</a:t>
            </a:r>
            <a:endParaRPr lang="en-GB" sz="1100"/>
          </a:p>
          <a:p>
            <a:r>
              <a:rPr lang="en-GB" sz="1100" dirty="0"/>
              <a:t>College of Policing, 2025, </a:t>
            </a:r>
            <a:r>
              <a:rPr lang="en-GB" sz="1100" dirty="0">
                <a:ea typeface="+mn-lt"/>
                <a:cs typeface="+mn-lt"/>
              </a:rPr>
              <a:t>'</a:t>
            </a:r>
            <a:r>
              <a:rPr lang="en-GB" sz="1100" i="1" dirty="0">
                <a:ea typeface="+mn-lt"/>
                <a:cs typeface="+mn-lt"/>
              </a:rPr>
              <a:t>Improving Public Confidence Guide</a:t>
            </a:r>
            <a:r>
              <a:rPr lang="en-GB" sz="1100" dirty="0">
                <a:ea typeface="+mn-lt"/>
                <a:cs typeface="+mn-lt"/>
              </a:rPr>
              <a:t>'. [Online]. </a:t>
            </a:r>
            <a:r>
              <a:rPr lang="en-GB" sz="1100" dirty="0">
                <a:ea typeface="+mn-lt"/>
                <a:cs typeface="+mn-lt"/>
                <a:hlinkClick r:id="rId5">
                  <a:extLst>
                    <a:ext uri="{A12FA001-AC4F-418D-AE19-62706E023703}">
                      <ahyp:hlinkClr xmlns:ahyp="http://schemas.microsoft.com/office/drawing/2018/hyperlinkcolor" val="tx"/>
                    </a:ext>
                  </a:extLst>
                </a:hlinkClick>
              </a:rPr>
              <a:t>https://assets.college.police.uk/s3fs-public/2025-01/Improving-public-confidence-in-the-police-guide.pdf?VersionId=XpjDwAk0rd7AjDXNdBY75ImCNWDJJ_7k</a:t>
            </a:r>
            <a:r>
              <a:rPr lang="en-GB" sz="1100" dirty="0">
                <a:ea typeface="+mn-lt"/>
                <a:cs typeface="+mn-lt"/>
              </a:rPr>
              <a:t> . [Accessed: 20/04/25]. </a:t>
            </a:r>
          </a:p>
          <a:p>
            <a:r>
              <a:rPr lang="en-GB" sz="1100" dirty="0">
                <a:latin typeface="Trade Gothic Next Light"/>
                <a:ea typeface="+mn-lt"/>
                <a:cs typeface="Arial"/>
              </a:rPr>
              <a:t>College of Policing, 2022, '</a:t>
            </a:r>
            <a:r>
              <a:rPr lang="en-GB" sz="1100" i="1" dirty="0">
                <a:latin typeface="Trade Gothic Next Light"/>
                <a:ea typeface="+mn-lt"/>
                <a:cs typeface="Arial"/>
              </a:rPr>
              <a:t>Problem-Solving Policing</a:t>
            </a:r>
            <a:r>
              <a:rPr lang="en-GB" sz="1100" dirty="0">
                <a:latin typeface="Trade Gothic Next Light"/>
                <a:ea typeface="+mn-lt"/>
                <a:cs typeface="Arial"/>
              </a:rPr>
              <a:t>'. [Online]. </a:t>
            </a:r>
            <a:r>
              <a:rPr lang="en-GB" sz="1100" dirty="0">
                <a:ea typeface="+mn-lt"/>
                <a:cs typeface="+mn-lt"/>
                <a:hlinkClick r:id="rId6">
                  <a:extLst>
                    <a:ext uri="{A12FA001-AC4F-418D-AE19-62706E023703}">
                      <ahyp:hlinkClr xmlns:ahyp="http://schemas.microsoft.com/office/drawing/2018/hyperlinkcolor" val="tx"/>
                    </a:ext>
                  </a:extLst>
                </a:hlinkClick>
              </a:rPr>
              <a:t>https://www.college.police.uk/guidance/problem-solving-policing#:~:text=The%20SARA%20model%20helps%20to,removed%2C%20reduced%20or%20unintentionally%20aggravated</a:t>
            </a:r>
            <a:r>
              <a:rPr lang="en-GB" sz="1100" dirty="0">
                <a:ea typeface="+mn-lt"/>
                <a:cs typeface="+mn-lt"/>
              </a:rPr>
              <a:t>. [Accessed: 21/04/25]. </a:t>
            </a:r>
          </a:p>
          <a:p>
            <a:r>
              <a:rPr lang="en-GB" sz="1100">
                <a:latin typeface="Trade Gothic Next Light"/>
                <a:ea typeface="+mn-lt"/>
                <a:cs typeface="Arial"/>
              </a:rPr>
              <a:t>End Violence Against Women, 2021, </a:t>
            </a:r>
            <a:r>
              <a:rPr lang="en-GB" sz="1100">
                <a:cs typeface="Arial"/>
              </a:rPr>
              <a:t>'</a:t>
            </a:r>
            <a:r>
              <a:rPr lang="en-GB" sz="1100" i="1"/>
              <a:t>Almost half of women have less trust in police following Sarah Everard murder'. </a:t>
            </a:r>
            <a:r>
              <a:rPr lang="en-GB" sz="1100"/>
              <a:t>[Online]. </a:t>
            </a:r>
            <a:r>
              <a:rPr lang="en-GB" sz="1100" dirty="0">
                <a:ea typeface="+mn-lt"/>
                <a:cs typeface="+mn-lt"/>
                <a:hlinkClick r:id="rId7">
                  <a:extLst>
                    <a:ext uri="{A12FA001-AC4F-418D-AE19-62706E023703}">
                      <ahyp:hlinkClr xmlns:ahyp="http://schemas.microsoft.com/office/drawing/2018/hyperlinkcolor" val="tx"/>
                    </a:ext>
                  </a:extLst>
                </a:hlinkClick>
              </a:rPr>
              <a:t>https://www.endviolenceagainstwomen.org.uk/almost-half-of-women-have-less-trust-in-police-following-sarah-everard-murder/</a:t>
            </a:r>
            <a:r>
              <a:rPr lang="en-GB" sz="1100">
                <a:ea typeface="+mn-lt"/>
                <a:cs typeface="+mn-lt"/>
              </a:rPr>
              <a:t> . [Accessed: 23/04/25]. </a:t>
            </a:r>
            <a:endParaRPr lang="en-GB" sz="1100">
              <a:latin typeface="Trade Gothic Next Light"/>
              <a:ea typeface="+mn-lt"/>
              <a:cs typeface="Arial"/>
            </a:endParaRPr>
          </a:p>
          <a:p>
            <a:r>
              <a:rPr lang="en-GB" sz="1100" dirty="0">
                <a:latin typeface="Trade Gothic Next Light"/>
                <a:ea typeface="+mn-lt"/>
                <a:cs typeface="Arial"/>
              </a:rPr>
              <a:t>Gov.UK, 2024, '</a:t>
            </a:r>
            <a:r>
              <a:rPr lang="en-GB" sz="1100" i="1" dirty="0">
                <a:latin typeface="Trade Gothic Next Light"/>
                <a:ea typeface="+mn-lt"/>
                <a:cs typeface="Arial"/>
              </a:rPr>
              <a:t>Confidence in the Local Police</a:t>
            </a:r>
            <a:r>
              <a:rPr lang="en-GB" sz="1100" dirty="0">
                <a:latin typeface="Trade Gothic Next Light"/>
                <a:ea typeface="+mn-lt"/>
                <a:cs typeface="Arial"/>
              </a:rPr>
              <a:t>'. [Online]. </a:t>
            </a:r>
            <a:r>
              <a:rPr lang="en-GB" sz="1100" dirty="0">
                <a:ea typeface="+mn-lt"/>
                <a:cs typeface="+mn-lt"/>
                <a:hlinkClick r:id="rId8">
                  <a:extLst>
                    <a:ext uri="{A12FA001-AC4F-418D-AE19-62706E023703}">
                      <ahyp:hlinkClr xmlns:ahyp="http://schemas.microsoft.com/office/drawing/2018/hyperlinkcolor" val="tx"/>
                    </a:ext>
                  </a:extLst>
                </a:hlinkClick>
              </a:rPr>
              <a:t>https://www.ethnicity-facts-figures.service.gov.uk/crime-justice-and-the-law/policing/confidence-in-the-local-police/latest/#:~:text=Confidence%20in%20the%20local%20police%20*%20in,rates%20of%20confidence%20in%20their%20local%20police</a:t>
            </a:r>
            <a:r>
              <a:rPr lang="en-GB" sz="1100" dirty="0">
                <a:ea typeface="+mn-lt"/>
                <a:cs typeface="+mn-lt"/>
              </a:rPr>
              <a:t>. [Accessed:21/04/25]. </a:t>
            </a:r>
          </a:p>
          <a:p>
            <a:r>
              <a:rPr lang="en-GB" sz="1100" dirty="0">
                <a:latin typeface="Trade Gothic Next Light"/>
                <a:ea typeface="+mn-lt"/>
                <a:cs typeface="Arial"/>
              </a:rPr>
              <a:t>Office for National Statistics, 2024, </a:t>
            </a:r>
            <a:r>
              <a:rPr lang="en-GB" sz="1100" dirty="0">
                <a:latin typeface="Trade Gothic Next Light"/>
                <a:ea typeface="Open Sans"/>
                <a:cs typeface="Arial"/>
              </a:rPr>
              <a:t>'</a:t>
            </a:r>
            <a:r>
              <a:rPr lang="en-GB" sz="1100" i="1" dirty="0">
                <a:latin typeface="Trade Gothic Next Light"/>
                <a:ea typeface="Open Sans"/>
                <a:cs typeface="Open Sans"/>
              </a:rPr>
              <a:t>Crime in England and Wales: year ending September 2024'. </a:t>
            </a:r>
            <a:r>
              <a:rPr lang="en-GB" sz="1100" dirty="0">
                <a:latin typeface="Trade Gothic Next Light"/>
                <a:ea typeface="Open Sans"/>
                <a:cs typeface="Open Sans"/>
              </a:rPr>
              <a:t>[Online] </a:t>
            </a:r>
            <a:r>
              <a:rPr lang="en-GB" sz="1100" dirty="0">
                <a:ea typeface="+mn-lt"/>
                <a:cs typeface="Arial"/>
              </a:rPr>
              <a:t> </a:t>
            </a:r>
            <a:r>
              <a:rPr lang="en-GB" sz="1100" dirty="0">
                <a:ea typeface="+mn-lt"/>
                <a:cs typeface="+mn-lt"/>
                <a:hlinkClick r:id="rId9">
                  <a:extLst>
                    <a:ext uri="{A12FA001-AC4F-418D-AE19-62706E023703}">
                      <ahyp:hlinkClr xmlns:ahyp="http://schemas.microsoft.com/office/drawing/2018/hyperlinkcolor" val="tx"/>
                    </a:ext>
                  </a:extLst>
                </a:hlinkClick>
              </a:rPr>
              <a:t>https://www.ons.gov.uk/peoplepopulationandcommunity/crimeandjustice/bulletins/crimeinenglandandwales/yearendingseptember2024</a:t>
            </a:r>
            <a:r>
              <a:rPr lang="en-GB" sz="1100" dirty="0">
                <a:ea typeface="+mn-lt"/>
                <a:cs typeface="+mn-lt"/>
              </a:rPr>
              <a:t> . [Accessed: 20/04/25]. </a:t>
            </a:r>
            <a:endParaRPr lang="en-GB" sz="1100" dirty="0">
              <a:latin typeface="Trade Gothic Next Light"/>
              <a:ea typeface="+mn-lt"/>
              <a:cs typeface="Arial"/>
            </a:endParaRPr>
          </a:p>
          <a:p>
            <a:r>
              <a:rPr lang="en-GB" sz="1100" dirty="0" err="1">
                <a:latin typeface="Trade Gothic Next Light"/>
                <a:ea typeface="+mn-lt"/>
                <a:cs typeface="Arial"/>
              </a:rPr>
              <a:t>Tudor.S</a:t>
            </a:r>
            <a:r>
              <a:rPr lang="en-GB" sz="1100" dirty="0">
                <a:latin typeface="Trade Gothic Next Light"/>
                <a:ea typeface="+mn-lt"/>
                <a:cs typeface="Arial"/>
              </a:rPr>
              <a:t>, 2023, '</a:t>
            </a:r>
            <a:r>
              <a:rPr lang="en-GB" sz="1100" i="1" dirty="0">
                <a:latin typeface="Trade Gothic Next Light"/>
                <a:ea typeface="+mn-lt"/>
                <a:cs typeface="Arial"/>
              </a:rPr>
              <a:t>Policing Standards and Culture: Restoring Public Trust</a:t>
            </a:r>
            <a:r>
              <a:rPr lang="en-GB" sz="1100" dirty="0">
                <a:latin typeface="Trade Gothic Next Light"/>
                <a:ea typeface="+mn-lt"/>
                <a:cs typeface="Arial"/>
              </a:rPr>
              <a:t>'. [Online]. </a:t>
            </a:r>
            <a:r>
              <a:rPr lang="en-GB" sz="1100" dirty="0">
                <a:latin typeface="Trade Gothic Next Light"/>
                <a:ea typeface="+mn-lt"/>
                <a:cs typeface="+mn-lt"/>
                <a:hlinkClick r:id="rId10">
                  <a:extLst>
                    <a:ext uri="{A12FA001-AC4F-418D-AE19-62706E023703}">
                      <ahyp:hlinkClr xmlns:ahyp="http://schemas.microsoft.com/office/drawing/2018/hyperlinkcolor" val="tx"/>
                    </a:ext>
                  </a:extLst>
                </a:hlinkClick>
              </a:rPr>
              <a:t>https://lordslibrary.parliament.uk/police-standards-and-culture-restoring-public-trust/#:~:text=Confidence%20in%20the%20police's%20ability,offender%20was%20a%20police%20officer</a:t>
            </a:r>
            <a:r>
              <a:rPr lang="en-GB" sz="1100" dirty="0">
                <a:latin typeface="Trade Gothic Next Light"/>
                <a:ea typeface="+mn-lt"/>
                <a:cs typeface="+mn-lt"/>
              </a:rPr>
              <a:t>. [Accessed: 20/04/25]. </a:t>
            </a:r>
          </a:p>
          <a:p>
            <a:r>
              <a:rPr lang="en-GB" sz="1100" err="1">
                <a:latin typeface="Trade Gothic Next Light"/>
                <a:cs typeface="Arial"/>
              </a:rPr>
              <a:t>Wettone.G</a:t>
            </a:r>
            <a:r>
              <a:rPr lang="en-GB" sz="1100" dirty="0">
                <a:latin typeface="Trade Gothic Next Light"/>
                <a:cs typeface="Arial"/>
              </a:rPr>
              <a:t>, 2023, '</a:t>
            </a:r>
            <a:r>
              <a:rPr lang="en-GB" sz="1100" i="1" dirty="0">
                <a:latin typeface="Trade Gothic Next Light"/>
                <a:ea typeface="Source Sans Pro"/>
                <a:cs typeface="Arial"/>
              </a:rPr>
              <a:t>Police and the media: Negative bias needs to be replaced with balanced reporting</a:t>
            </a:r>
            <a:r>
              <a:rPr lang="en-GB" sz="1100" dirty="0">
                <a:latin typeface="Trade Gothic Next Light"/>
                <a:ea typeface="Source Sans Pro"/>
                <a:cs typeface="Arial"/>
              </a:rPr>
              <a:t>'. [Online]. </a:t>
            </a:r>
            <a:r>
              <a:rPr lang="en-GB" sz="1100" dirty="0">
                <a:ea typeface="+mn-lt"/>
                <a:cs typeface="+mn-lt"/>
                <a:hlinkClick r:id="rId11">
                  <a:extLst>
                    <a:ext uri="{A12FA001-AC4F-418D-AE19-62706E023703}">
                      <ahyp:hlinkClr xmlns:ahyp="http://schemas.microsoft.com/office/drawing/2018/hyperlinkcolor" val="tx"/>
                    </a:ext>
                  </a:extLst>
                </a:hlinkClick>
              </a:rPr>
              <a:t>https://policinginsight.com/feature/opinion/police-and-the-media-negative-bias-needs-to-be-replaced-with-balanced-reporting/</a:t>
            </a:r>
            <a:r>
              <a:rPr lang="en-GB" sz="1100" dirty="0">
                <a:ea typeface="+mn-lt"/>
                <a:cs typeface="+mn-lt"/>
              </a:rPr>
              <a:t> . [Accessed: 21/04/25]. </a:t>
            </a:r>
            <a:endParaRPr lang="en-GB" sz="1100" dirty="0">
              <a:latin typeface="Trade Gothic Next Light"/>
              <a:cs typeface="Arial"/>
            </a:endParaRPr>
          </a:p>
          <a:p>
            <a:endParaRPr lang="en-GB" sz="1000" dirty="0">
              <a:latin typeface="Trade Gothic Next Light"/>
              <a:cs typeface="Arial"/>
            </a:endParaRPr>
          </a:p>
        </p:txBody>
      </p:sp>
    </p:spTree>
    <p:extLst>
      <p:ext uri="{BB962C8B-B14F-4D97-AF65-F5344CB8AC3E}">
        <p14:creationId xmlns:p14="http://schemas.microsoft.com/office/powerpoint/2010/main" val="2286956495"/>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PortalVTI</vt:lpstr>
      <vt:lpstr>Evidence Based Approaches to Community Policing</vt:lpstr>
      <vt:lpstr>The effectiveness of current strategies in improving public confidence and trust</vt:lpstr>
      <vt:lpstr>The effectiveness of current strategies in improving public confidence and trust</vt:lpstr>
      <vt:lpstr>The effectiveness of current strategies in improving public confidence and trust</vt:lpstr>
      <vt:lpstr>The challenges of implementing EBP within community policing </vt:lpstr>
      <vt:lpstr>Case study</vt:lpstr>
      <vt:lpstr>Case study </vt:lpstr>
      <vt:lpstr>Supporting Case study </vt:lpstr>
      <vt:lpstr>Further supporting case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692</cp:revision>
  <dcterms:created xsi:type="dcterms:W3CDTF">2025-04-22T12:31:54Z</dcterms:created>
  <dcterms:modified xsi:type="dcterms:W3CDTF">2025-04-28T19:29:54Z</dcterms:modified>
</cp:coreProperties>
</file>