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4" r:id="rId1"/>
  </p:sldMasterIdLst>
  <p:notesMasterIdLst>
    <p:notesMasterId r:id="rId20"/>
  </p:notesMasterIdLst>
  <p:handoutMasterIdLst>
    <p:handoutMasterId r:id="rId21"/>
  </p:handoutMasterIdLst>
  <p:sldIdLst>
    <p:sldId id="312" r:id="rId2"/>
    <p:sldId id="313" r:id="rId3"/>
    <p:sldId id="332" r:id="rId4"/>
    <p:sldId id="320" r:id="rId5"/>
    <p:sldId id="321" r:id="rId6"/>
    <p:sldId id="324" r:id="rId7"/>
    <p:sldId id="323" r:id="rId8"/>
    <p:sldId id="325" r:id="rId9"/>
    <p:sldId id="328" r:id="rId10"/>
    <p:sldId id="329" r:id="rId11"/>
    <p:sldId id="315" r:id="rId12"/>
    <p:sldId id="333" r:id="rId13"/>
    <p:sldId id="307" r:id="rId14"/>
    <p:sldId id="326" r:id="rId15"/>
    <p:sldId id="285" r:id="rId16"/>
    <p:sldId id="317" r:id="rId17"/>
    <p:sldId id="330" r:id="rId18"/>
    <p:sldId id="319" r:id="rId19"/>
  </p:sldIdLst>
  <p:sldSz cx="9906000" cy="6858000" type="A4"/>
  <p:notesSz cx="6858000" cy="952500"/>
  <p:defaultTextStyle>
    <a:defPPr>
      <a:defRPr lang="en-US"/>
    </a:defPPr>
    <a:lvl1pPr marL="0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1pPr>
    <a:lvl2pPr marL="383906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2pPr>
    <a:lvl3pPr marL="767813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3pPr>
    <a:lvl4pPr marL="1151720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4pPr>
    <a:lvl5pPr marL="1535625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5pPr>
    <a:lvl6pPr marL="1919532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6pPr>
    <a:lvl7pPr marL="2303438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7pPr>
    <a:lvl8pPr marL="2687344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8pPr>
    <a:lvl9pPr marL="3071251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12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763" autoAdjust="0"/>
    <p:restoredTop sz="68401"/>
  </p:normalViewPr>
  <p:slideViewPr>
    <p:cSldViewPr snapToGrid="0">
      <p:cViewPr>
        <p:scale>
          <a:sx n="61" d="100"/>
          <a:sy n="61" d="100"/>
        </p:scale>
        <p:origin x="960" y="144"/>
      </p:cViewPr>
      <p:guideLst>
        <p:guide orient="horz" pos="2160"/>
        <p:guide pos="312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210" d="100"/>
          <a:sy n="210" d="100"/>
        </p:scale>
        <p:origin x="184" y="16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handoutMaster" Target="handoutMasters/handout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2555426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6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2D5867-3427-DE4E-B17E-CF7187FCCB29}" type="datetimeFigureOut">
              <a:rPr lang="en-US" smtClean="0"/>
              <a:t>2/4/19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6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8BEE66-3738-6544-A113-74D8F7BE6B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765353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1pPr>
    <a:lvl2pPr marL="383906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2pPr>
    <a:lvl3pPr marL="767813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3pPr>
    <a:lvl4pPr marL="1151720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4pPr>
    <a:lvl5pPr marL="1535625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5pPr>
    <a:lvl6pPr marL="1919532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6pPr>
    <a:lvl7pPr marL="2303438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7pPr>
    <a:lvl8pPr marL="2687344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8pPr>
    <a:lvl9pPr marL="3071251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498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4913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699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vimeo.com</a:t>
            </a:r>
            <a:r>
              <a:rPr lang="en-US" dirty="0" smtClean="0"/>
              <a:t>/user7358057/review/105292689/7a6ab2e2aa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3984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8058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3958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305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2902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76781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Mae’r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aseiniad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hwn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gofyn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chi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ddangos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b="1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pam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gwybodaeth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pwnc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athro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bwysig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perthynas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ag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addysgu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Iaith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Mathemateg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ysgolion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cynradd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yng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Nghymru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US" sz="1050" dirty="0" smtClean="0"/>
          </a:p>
          <a:p>
            <a:endParaRPr lang="en-US" sz="1050" dirty="0" smtClean="0"/>
          </a:p>
          <a:p>
            <a:r>
              <a:rPr lang="en-US" sz="1050" i="1" dirty="0" smtClean="0">
                <a:solidFill>
                  <a:schemeClr val="accent1"/>
                </a:solidFill>
              </a:rPr>
              <a:t>This</a:t>
            </a:r>
            <a:r>
              <a:rPr lang="en-US" sz="1050" i="1" baseline="0" dirty="0" smtClean="0">
                <a:solidFill>
                  <a:schemeClr val="accent1"/>
                </a:solidFill>
              </a:rPr>
              <a:t> assignment r</a:t>
            </a:r>
            <a:r>
              <a:rPr lang="en-US" sz="1050" i="1" dirty="0" smtClean="0">
                <a:solidFill>
                  <a:schemeClr val="accent1"/>
                </a:solidFill>
              </a:rPr>
              <a:t>equires you to show </a:t>
            </a:r>
            <a:r>
              <a:rPr lang="en-US" sz="1050" b="1" i="1" dirty="0" smtClean="0">
                <a:solidFill>
                  <a:schemeClr val="accent1"/>
                </a:solidFill>
              </a:rPr>
              <a:t>why </a:t>
            </a:r>
            <a:r>
              <a:rPr lang="en-US" sz="1050" i="1" dirty="0" smtClean="0">
                <a:solidFill>
                  <a:schemeClr val="accent1"/>
                </a:solidFill>
              </a:rPr>
              <a:t>teacher subject knowledge is important in relation to teaching Language and Mathematics in primary schools in Wales. </a:t>
            </a:r>
          </a:p>
          <a:p>
            <a:endParaRPr lang="en-US" sz="1050" dirty="0" smtClean="0"/>
          </a:p>
          <a:p>
            <a:pPr marL="0" marR="0" indent="0" algn="l" defTabSz="76781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fewn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aseiniad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ystyrir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gwybodaeth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bynciol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mwy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na’r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ydych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wybod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am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bwnc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bod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amlwg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bwysig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 At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bwrpas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aseiniad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hwn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trafodir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gwybodaeth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bynciol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dealltwriaeth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o’r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ydych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addysgu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ynghyd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â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dealltwriaeth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o’r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ffyrdd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gallech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addysgu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mwyn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sicrhau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dealltwriaeth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US" sz="1008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disgybl</a:t>
            </a:r>
            <a:r>
              <a:rPr lang="en-US" sz="1008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US" sz="1050" dirty="0" smtClean="0">
              <a:effectLst/>
            </a:endParaRPr>
          </a:p>
          <a:p>
            <a:endParaRPr lang="en-US" sz="1050" i="1" dirty="0" smtClean="0"/>
          </a:p>
          <a:p>
            <a:r>
              <a:rPr lang="en-US" sz="1008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Within this assignment, subject knowledge is considered as more than what you know about what you are teaching (although that</a:t>
            </a:r>
            <a:r>
              <a:rPr lang="en-US" sz="1008" i="1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clearly important). For the purpose of this assignment, subject </a:t>
            </a:r>
            <a:r>
              <a:rPr lang="en-US" sz="1008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knowledge is seen as an understanding of what you are teaching, together with an </a:t>
            </a:r>
            <a:endParaRPr lang="en-US" i="1" dirty="0" smtClean="0"/>
          </a:p>
          <a:p>
            <a:r>
              <a:rPr lang="en-US" sz="1008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understanding of ways in which you might teach this to ensure pupil understanding. </a:t>
            </a:r>
            <a:endParaRPr lang="en-US" i="1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0043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033E51-E2EE-4B24-90CD-2F9BCBBF549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420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9003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837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872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p.edu/read/11101/chapter/6#123" TargetMode="External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hyperlink" Target="https://www.ncetm.org.uk/resources/43589" TargetMode="External"/><Relationship Id="rId5" Type="http://schemas.openxmlformats.org/officeDocument/2006/relationships/hyperlink" Target="https://vimeo.com/83485518" TargetMode="External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hyperlink" Target="https://vimeo.com/70320808" TargetMode="External"/><Relationship Id="rId5" Type="http://schemas.openxmlformats.org/officeDocument/2006/relationships/hyperlink" Target="https://www.ncetm.org.uk/resources/43589" TargetMode="External"/><Relationship Id="rId6" Type="http://schemas.openxmlformats.org/officeDocument/2006/relationships/hyperlink" Target="https://vimeo.com/83485518" TargetMode="External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moodle.uwtsd.ac.uk/mod/folder/view.php?id=148393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26370" y="688129"/>
            <a:ext cx="7042547" cy="14160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56" dirty="0" smtClean="0">
                <a:solidFill>
                  <a:schemeClr val="bg1"/>
                </a:solidFill>
              </a:rPr>
              <a:t>ECAD4003/C</a:t>
            </a:r>
            <a:endParaRPr lang="en-US" sz="3656" dirty="0">
              <a:solidFill>
                <a:schemeClr val="bg1"/>
              </a:solidFill>
            </a:endParaRPr>
          </a:p>
          <a:p>
            <a:pPr algn="ctr"/>
            <a:r>
              <a:rPr lang="en-US" sz="3656" dirty="0" err="1" smtClean="0">
                <a:solidFill>
                  <a:schemeClr val="bg1"/>
                </a:solidFill>
              </a:rPr>
              <a:t>Sesiwn</a:t>
            </a:r>
            <a:r>
              <a:rPr lang="en-US" sz="3656" dirty="0" smtClean="0">
                <a:solidFill>
                  <a:schemeClr val="bg1"/>
                </a:solidFill>
              </a:rPr>
              <a:t> – Session 7</a:t>
            </a:r>
            <a:endParaRPr lang="en-US" sz="3656" dirty="0">
              <a:solidFill>
                <a:schemeClr val="bg1"/>
              </a:solidFill>
            </a:endParaRPr>
          </a:p>
          <a:p>
            <a:pPr algn="ctr"/>
            <a:endParaRPr lang="en-US" sz="129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26370" y="4486111"/>
            <a:ext cx="7042547" cy="740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925" dirty="0" err="1" smtClean="0">
                <a:solidFill>
                  <a:schemeClr val="bg1"/>
                </a:solidFill>
              </a:rPr>
              <a:t>Ymresymu</a:t>
            </a:r>
            <a:r>
              <a:rPr lang="en-US" sz="2925" dirty="0" smtClean="0">
                <a:solidFill>
                  <a:schemeClr val="bg1"/>
                </a:solidFill>
              </a:rPr>
              <a:t> </a:t>
            </a:r>
            <a:r>
              <a:rPr lang="en-US" sz="2925" dirty="0" err="1" smtClean="0">
                <a:solidFill>
                  <a:schemeClr val="bg1"/>
                </a:solidFill>
              </a:rPr>
              <a:t>lluosol</a:t>
            </a:r>
            <a:r>
              <a:rPr lang="en-US" sz="2925" dirty="0" smtClean="0">
                <a:solidFill>
                  <a:schemeClr val="bg1"/>
                </a:solidFill>
              </a:rPr>
              <a:t> – Multiplicative reasoning</a:t>
            </a:r>
            <a:endParaRPr lang="en-US" sz="2925" dirty="0">
              <a:solidFill>
                <a:schemeClr val="bg1"/>
              </a:solidFill>
            </a:endParaRPr>
          </a:p>
          <a:p>
            <a:pPr algn="ctr"/>
            <a:endParaRPr lang="en-US" sz="129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85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2316619" y="1626477"/>
            <a:ext cx="5377543" cy="776748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3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23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230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1516857" y="2200602"/>
            <a:ext cx="6691616" cy="250091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731"/>
              </a:spcAft>
            </a:pPr>
            <a:endParaRPr lang="en-US" sz="1706" dirty="0"/>
          </a:p>
        </p:txBody>
      </p:sp>
      <p:sp>
        <p:nvSpPr>
          <p:cNvPr id="4" name="TextBox 3"/>
          <p:cNvSpPr txBox="1"/>
          <p:nvPr/>
        </p:nvSpPr>
        <p:spPr>
          <a:xfrm>
            <a:off x="333988" y="249935"/>
            <a:ext cx="9299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Pwy</a:t>
            </a:r>
            <a:r>
              <a:rPr lang="en-GB" sz="2800" b="1" dirty="0"/>
              <a:t> </a:t>
            </a:r>
            <a:r>
              <a:rPr lang="en-GB" sz="2800" b="1" dirty="0" err="1"/>
              <a:t>sydd</a:t>
            </a:r>
            <a:r>
              <a:rPr lang="en-GB" sz="2800" b="1" dirty="0"/>
              <a:t> </a:t>
            </a:r>
            <a:r>
              <a:rPr lang="en-GB" sz="2800" b="1" dirty="0" err="1"/>
              <a:t>wedi</a:t>
            </a:r>
            <a:r>
              <a:rPr lang="en-GB" sz="2800" b="1" dirty="0"/>
              <a:t> </a:t>
            </a:r>
            <a:r>
              <a:rPr lang="en-GB" sz="2800" b="1" dirty="0" err="1"/>
              <a:t>tyfu</a:t>
            </a:r>
            <a:r>
              <a:rPr lang="en-GB" sz="2800" b="1" dirty="0"/>
              <a:t> </a:t>
            </a:r>
            <a:r>
              <a:rPr lang="en-GB" sz="2800" b="1" dirty="0" err="1"/>
              <a:t>fwyaf</a:t>
            </a:r>
            <a:r>
              <a:rPr lang="en-GB" sz="2800" b="1" dirty="0"/>
              <a:t>? </a:t>
            </a:r>
            <a:r>
              <a:rPr lang="en-GB" sz="2800" b="1" dirty="0" err="1"/>
              <a:t>Neidr</a:t>
            </a:r>
            <a:r>
              <a:rPr lang="en-GB" sz="2800" b="1" dirty="0"/>
              <a:t> </a:t>
            </a:r>
            <a:r>
              <a:rPr lang="en-GB" sz="2800" b="1" dirty="0" err="1"/>
              <a:t>Werdd</a:t>
            </a:r>
            <a:r>
              <a:rPr lang="en-GB" sz="2800" b="1" dirty="0"/>
              <a:t> </a:t>
            </a:r>
            <a:r>
              <a:rPr lang="en-GB" sz="2800" b="1" dirty="0" err="1"/>
              <a:t>neu</a:t>
            </a:r>
            <a:r>
              <a:rPr lang="en-GB" sz="2800" b="1" dirty="0"/>
              <a:t> </a:t>
            </a:r>
            <a:r>
              <a:rPr lang="en-GB" sz="2800" b="1" dirty="0" err="1"/>
              <a:t>Neidr</a:t>
            </a:r>
            <a:r>
              <a:rPr lang="en-GB" sz="2800" b="1" dirty="0"/>
              <a:t> Goch? </a:t>
            </a:r>
          </a:p>
        </p:txBody>
      </p:sp>
      <p:sp>
        <p:nvSpPr>
          <p:cNvPr id="6" name="Rectangle 5"/>
          <p:cNvSpPr/>
          <p:nvPr/>
        </p:nvSpPr>
        <p:spPr>
          <a:xfrm>
            <a:off x="3212288" y="4827511"/>
            <a:ext cx="3542508" cy="4893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90" dirty="0">
                <a:hlinkClick r:id="rId3"/>
              </a:rPr>
              <a:t>https://www.nap.edu/read/11101/chapter/6#123</a:t>
            </a:r>
            <a:endParaRPr lang="en-GB" sz="1290" dirty="0"/>
          </a:p>
          <a:p>
            <a:endParaRPr lang="en-GB" sz="129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3091" y="1503558"/>
            <a:ext cx="1369814" cy="89966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5102" y="2946763"/>
            <a:ext cx="2296839" cy="9712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4242" y="1503318"/>
            <a:ext cx="1642201" cy="82353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2801" y="2773901"/>
            <a:ext cx="2103891" cy="110644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169043" y="2548839"/>
            <a:ext cx="1358537" cy="290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90" dirty="0"/>
              <a:t>2 </a:t>
            </a:r>
            <a:r>
              <a:rPr lang="en-GB" sz="1290" dirty="0" err="1" smtClean="0"/>
              <a:t>metr</a:t>
            </a:r>
            <a:r>
              <a:rPr lang="en-GB" sz="1290" dirty="0" smtClean="0"/>
              <a:t> / metres</a:t>
            </a:r>
            <a:endParaRPr lang="en-GB" sz="1290" dirty="0"/>
          </a:p>
        </p:txBody>
      </p:sp>
      <p:sp>
        <p:nvSpPr>
          <p:cNvPr id="13" name="TextBox 12"/>
          <p:cNvSpPr txBox="1"/>
          <p:nvPr/>
        </p:nvSpPr>
        <p:spPr>
          <a:xfrm>
            <a:off x="2259260" y="3985600"/>
            <a:ext cx="1504666" cy="290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90" dirty="0"/>
              <a:t>4 </a:t>
            </a:r>
            <a:r>
              <a:rPr lang="en-GB" sz="1290" dirty="0" err="1" smtClean="0"/>
              <a:t>metr</a:t>
            </a:r>
            <a:r>
              <a:rPr lang="en-GB" sz="1290" dirty="0" smtClean="0"/>
              <a:t>  metres</a:t>
            </a:r>
            <a:endParaRPr lang="en-GB" sz="1290" dirty="0"/>
          </a:p>
        </p:txBody>
      </p:sp>
      <p:sp>
        <p:nvSpPr>
          <p:cNvPr id="14" name="TextBox 13"/>
          <p:cNvSpPr txBox="1"/>
          <p:nvPr/>
        </p:nvSpPr>
        <p:spPr>
          <a:xfrm>
            <a:off x="5936860" y="2403225"/>
            <a:ext cx="1806663" cy="290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90" dirty="0"/>
              <a:t>3 </a:t>
            </a:r>
            <a:r>
              <a:rPr lang="en-GB" sz="1290" dirty="0" err="1" smtClean="0"/>
              <a:t>metr</a:t>
            </a:r>
            <a:r>
              <a:rPr lang="en-GB" sz="1290" dirty="0" smtClean="0"/>
              <a:t> / metres</a:t>
            </a:r>
            <a:endParaRPr lang="en-GB" sz="1290" dirty="0"/>
          </a:p>
        </p:txBody>
      </p:sp>
      <p:sp>
        <p:nvSpPr>
          <p:cNvPr id="15" name="TextBox 14"/>
          <p:cNvSpPr txBox="1"/>
          <p:nvPr/>
        </p:nvSpPr>
        <p:spPr>
          <a:xfrm>
            <a:off x="5894409" y="3917989"/>
            <a:ext cx="1592033" cy="290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90" dirty="0"/>
              <a:t>5 </a:t>
            </a:r>
            <a:r>
              <a:rPr lang="en-GB" sz="1290" dirty="0" err="1" smtClean="0"/>
              <a:t>metr</a:t>
            </a:r>
            <a:r>
              <a:rPr lang="en-GB" sz="1290" dirty="0" smtClean="0"/>
              <a:t> / metres</a:t>
            </a:r>
            <a:endParaRPr lang="en-GB" sz="1290" dirty="0"/>
          </a:p>
        </p:txBody>
      </p:sp>
      <p:sp>
        <p:nvSpPr>
          <p:cNvPr id="16" name="TextBox 15"/>
          <p:cNvSpPr txBox="1"/>
          <p:nvPr/>
        </p:nvSpPr>
        <p:spPr>
          <a:xfrm>
            <a:off x="333989" y="841750"/>
            <a:ext cx="96055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Who has grown the most? Green Snake or Red Snake? </a:t>
            </a:r>
          </a:p>
        </p:txBody>
      </p:sp>
    </p:spTree>
    <p:extLst>
      <p:ext uri="{BB962C8B-B14F-4D97-AF65-F5344CB8AC3E}">
        <p14:creationId xmlns:p14="http://schemas.microsoft.com/office/powerpoint/2010/main" val="1692789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609725" y="770663"/>
            <a:ext cx="6686550" cy="874235"/>
          </a:xfrm>
          <a:prstGeom prst="rect">
            <a:avLst/>
          </a:prstGeom>
        </p:spPr>
        <p:txBody>
          <a:bodyPr>
            <a:normAutofit fontScale="4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7800" b="1" dirty="0" err="1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7800" b="1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7800" b="1" dirty="0" err="1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7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mr-IN" sz="7800" b="1" dirty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en-GB" sz="7800" b="1" dirty="0">
                <a:solidFill>
                  <a:schemeClr val="accent1">
                    <a:lumMod val="75000"/>
                  </a:schemeClr>
                </a:solidFill>
              </a:rPr>
              <a:t> Session objectives</a:t>
            </a:r>
            <a:endParaRPr lang="en-US" sz="7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43622" y="1825276"/>
            <a:ext cx="4677666" cy="356053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742950">
              <a:spcBef>
                <a:spcPts val="0"/>
              </a:spcBef>
              <a:buNone/>
              <a:defRPr/>
            </a:pPr>
            <a:endParaRPr lang="en-US" sz="2600" dirty="0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2254742" y="1345080"/>
            <a:ext cx="4958628" cy="5198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275" b="1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140514" y="1406336"/>
            <a:ext cx="4356389" cy="345905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275" dirty="0" err="1"/>
              <a:t>Deall</a:t>
            </a:r>
            <a:r>
              <a:rPr lang="en-US" sz="2275" dirty="0"/>
              <a:t> </a:t>
            </a:r>
            <a:r>
              <a:rPr lang="en-US" sz="2275" dirty="0" err="1"/>
              <a:t>ymresymu</a:t>
            </a:r>
            <a:r>
              <a:rPr lang="en-US" sz="2275" dirty="0"/>
              <a:t> </a:t>
            </a:r>
            <a:r>
              <a:rPr lang="en-US" sz="2275" dirty="0" err="1" smtClean="0"/>
              <a:t>lluosol</a:t>
            </a:r>
            <a:r>
              <a:rPr lang="en-US" sz="2275" dirty="0" smtClean="0"/>
              <a:t> </a:t>
            </a:r>
            <a:r>
              <a:rPr lang="en-US" sz="2275" dirty="0" err="1"/>
              <a:t>fel</a:t>
            </a:r>
            <a:r>
              <a:rPr lang="en-US" sz="2275" dirty="0"/>
              <a:t> </a:t>
            </a:r>
            <a:r>
              <a:rPr lang="en-US" sz="2275" dirty="0" err="1"/>
              <a:t>cysyniad</a:t>
            </a:r>
            <a:r>
              <a:rPr lang="en-US" sz="2275" dirty="0"/>
              <a:t> a </a:t>
            </a:r>
            <a:r>
              <a:rPr lang="en-US" sz="2275" dirty="0" err="1"/>
              <a:t>deall</a:t>
            </a:r>
            <a:r>
              <a:rPr lang="en-US" sz="2275" dirty="0"/>
              <a:t> </a:t>
            </a:r>
            <a:r>
              <a:rPr lang="en-US" sz="2275" dirty="0" err="1"/>
              <a:t>sut</a:t>
            </a:r>
            <a:r>
              <a:rPr lang="en-US" sz="2275" dirty="0"/>
              <a:t> </a:t>
            </a:r>
            <a:r>
              <a:rPr lang="en-US" sz="2275" dirty="0" err="1"/>
              <a:t>mae</a:t>
            </a:r>
            <a:r>
              <a:rPr lang="en-US" sz="2275" dirty="0"/>
              <a:t> </a:t>
            </a:r>
            <a:r>
              <a:rPr lang="en-US" sz="2275" dirty="0" err="1" smtClean="0"/>
              <a:t>lluosi</a:t>
            </a:r>
            <a:r>
              <a:rPr lang="en-US" sz="2275" dirty="0" smtClean="0"/>
              <a:t> </a:t>
            </a:r>
            <a:r>
              <a:rPr lang="en-US" sz="2275" dirty="0"/>
              <a:t>a </a:t>
            </a:r>
            <a:r>
              <a:rPr lang="en-US" sz="2275" dirty="0" err="1" smtClean="0"/>
              <a:t>rhannu</a:t>
            </a:r>
            <a:r>
              <a:rPr lang="en-US" sz="2275" dirty="0" smtClean="0"/>
              <a:t> </a:t>
            </a:r>
            <a:r>
              <a:rPr lang="en-US" sz="2275" dirty="0" err="1"/>
              <a:t>yn</a:t>
            </a:r>
            <a:r>
              <a:rPr lang="en-US" sz="2275" dirty="0"/>
              <a:t> </a:t>
            </a:r>
            <a:r>
              <a:rPr lang="en-US" sz="2275" dirty="0" err="1"/>
              <a:t>datblygu</a:t>
            </a:r>
            <a:r>
              <a:rPr lang="en-US" sz="2275" dirty="0"/>
              <a:t> o </a:t>
            </a:r>
            <a:r>
              <a:rPr lang="en-US" sz="2275" dirty="0" err="1"/>
              <a:t>fewn</a:t>
            </a:r>
            <a:r>
              <a:rPr lang="en-US" sz="2275" dirty="0"/>
              <a:t> </a:t>
            </a:r>
            <a:r>
              <a:rPr lang="en-US" sz="2275" dirty="0" err="1"/>
              <a:t>yr</a:t>
            </a:r>
            <a:r>
              <a:rPr lang="en-US" sz="2275" dirty="0"/>
              <a:t> </a:t>
            </a:r>
            <a:r>
              <a:rPr lang="en-US" sz="2275" dirty="0" err="1"/>
              <a:t>y</a:t>
            </a:r>
            <a:r>
              <a:rPr lang="en-US" sz="2275" dirty="0" err="1"/>
              <a:t>sgol</a:t>
            </a:r>
            <a:r>
              <a:rPr lang="en-US" sz="2275" dirty="0"/>
              <a:t> </a:t>
            </a:r>
            <a:r>
              <a:rPr lang="en-US" sz="2275" dirty="0" err="1"/>
              <a:t>gynradd</a:t>
            </a:r>
            <a:endParaRPr lang="en-US" sz="2275" dirty="0"/>
          </a:p>
          <a:p>
            <a:pPr>
              <a:lnSpc>
                <a:spcPct val="100000"/>
              </a:lnSpc>
            </a:pPr>
            <a:r>
              <a:rPr lang="en-US" sz="2275" dirty="0" err="1"/>
              <a:t>Deall</a:t>
            </a:r>
            <a:r>
              <a:rPr lang="en-US" sz="2275" dirty="0"/>
              <a:t> y </a:t>
            </a:r>
            <a:r>
              <a:rPr lang="en-US" sz="2275" dirty="0" err="1"/>
              <a:t>strwythurau</a:t>
            </a:r>
            <a:r>
              <a:rPr lang="en-US" sz="2275" dirty="0"/>
              <a:t> o </a:t>
            </a:r>
            <a:r>
              <a:rPr lang="en-US" sz="2275" dirty="0" err="1"/>
              <a:t>fewn</a:t>
            </a:r>
            <a:r>
              <a:rPr lang="en-US" sz="2275" dirty="0"/>
              <a:t> </a:t>
            </a:r>
            <a:r>
              <a:rPr lang="en-US" sz="2275" dirty="0" err="1"/>
              <a:t>lluosi</a:t>
            </a:r>
            <a:r>
              <a:rPr lang="en-US" sz="2275" dirty="0"/>
              <a:t> a </a:t>
            </a:r>
            <a:r>
              <a:rPr lang="en-US" sz="2275" dirty="0" err="1"/>
              <a:t>rhannu</a:t>
            </a:r>
            <a:r>
              <a:rPr lang="en-US" sz="2275" dirty="0"/>
              <a:t> </a:t>
            </a:r>
            <a:r>
              <a:rPr lang="en-US" sz="2275" dirty="0" smtClean="0"/>
              <a:t>ac </a:t>
            </a:r>
            <a:r>
              <a:rPr lang="en-US" sz="2275" dirty="0" err="1"/>
              <a:t>ystyried</a:t>
            </a:r>
            <a:r>
              <a:rPr lang="en-US" sz="2275" dirty="0"/>
              <a:t> </a:t>
            </a:r>
            <a:r>
              <a:rPr lang="en-US" sz="2275" dirty="0" err="1"/>
              <a:t>modelau</a:t>
            </a:r>
            <a:r>
              <a:rPr lang="en-US" sz="2275" dirty="0"/>
              <a:t> </a:t>
            </a:r>
            <a:r>
              <a:rPr lang="en-US" sz="2275" dirty="0" err="1"/>
              <a:t>i</a:t>
            </a:r>
            <a:r>
              <a:rPr lang="en-US" sz="2275" dirty="0"/>
              <a:t> </a:t>
            </a:r>
            <a:r>
              <a:rPr lang="en-US" sz="2275" dirty="0" err="1"/>
              <a:t>hybu</a:t>
            </a:r>
            <a:r>
              <a:rPr lang="en-US" sz="2275" dirty="0"/>
              <a:t> </a:t>
            </a:r>
            <a:r>
              <a:rPr lang="en-US" sz="2275" dirty="0" err="1"/>
              <a:t>dealltwriaeth</a:t>
            </a:r>
            <a:r>
              <a:rPr lang="en-US" sz="2275" dirty="0"/>
              <a:t> o </a:t>
            </a:r>
            <a:r>
              <a:rPr lang="en-US" sz="2275" dirty="0" err="1"/>
              <a:t>hyn</a:t>
            </a:r>
            <a:endParaRPr lang="en-US" sz="2275" dirty="0"/>
          </a:p>
          <a:p>
            <a:pPr>
              <a:lnSpc>
                <a:spcPct val="100000"/>
              </a:lnSpc>
            </a:pPr>
            <a:r>
              <a:rPr lang="en-US" sz="2275" dirty="0" err="1"/>
              <a:t>Ystyried</a:t>
            </a:r>
            <a:r>
              <a:rPr lang="en-US" sz="2275" dirty="0"/>
              <a:t> y </a:t>
            </a:r>
            <a:r>
              <a:rPr lang="en-US" sz="2275" dirty="0" err="1"/>
              <a:t>defnydd</a:t>
            </a:r>
            <a:r>
              <a:rPr lang="en-US" sz="2275" dirty="0"/>
              <a:t> o </a:t>
            </a:r>
            <a:r>
              <a:rPr lang="en-US" sz="2275" dirty="0" err="1"/>
              <a:t>adnoddau</a:t>
            </a:r>
            <a:r>
              <a:rPr lang="en-US" sz="2275" dirty="0"/>
              <a:t> </a:t>
            </a:r>
            <a:r>
              <a:rPr lang="en-US" sz="2275" dirty="0" err="1"/>
              <a:t>diriaethol</a:t>
            </a:r>
            <a:r>
              <a:rPr lang="en-US" sz="2275" dirty="0"/>
              <a:t> </a:t>
            </a:r>
            <a:r>
              <a:rPr lang="en-US" sz="2275" dirty="0" err="1"/>
              <a:t>i</a:t>
            </a:r>
            <a:r>
              <a:rPr lang="en-US" sz="2275" dirty="0"/>
              <a:t> </a:t>
            </a:r>
            <a:r>
              <a:rPr lang="en-US" sz="2275" dirty="0" err="1"/>
              <a:t>gefnogi</a:t>
            </a:r>
            <a:r>
              <a:rPr lang="en-US" sz="2275" dirty="0"/>
              <a:t> </a:t>
            </a:r>
            <a:r>
              <a:rPr lang="en-US" sz="2275" dirty="0" err="1"/>
              <a:t>lluosi</a:t>
            </a:r>
            <a:r>
              <a:rPr lang="en-US" sz="2275" dirty="0"/>
              <a:t> a </a:t>
            </a:r>
            <a:r>
              <a:rPr lang="en-US" sz="2275" dirty="0" err="1"/>
              <a:t>rhannu</a:t>
            </a:r>
            <a:r>
              <a:rPr lang="en-US" sz="2275" dirty="0"/>
              <a:t> </a:t>
            </a:r>
            <a:r>
              <a:rPr lang="en-US" sz="2275" dirty="0" err="1" smtClean="0"/>
              <a:t>yn</a:t>
            </a:r>
            <a:r>
              <a:rPr lang="en-US" sz="2275" dirty="0" smtClean="0"/>
              <a:t> </a:t>
            </a:r>
            <a:r>
              <a:rPr lang="en-US" sz="2275" dirty="0" err="1"/>
              <a:t>ytsod</a:t>
            </a:r>
            <a:r>
              <a:rPr lang="en-US" sz="2275" dirty="0"/>
              <a:t> </a:t>
            </a:r>
            <a:r>
              <a:rPr lang="en-US" sz="2275" dirty="0" err="1"/>
              <a:t>yr</a:t>
            </a:r>
            <a:r>
              <a:rPr lang="en-US" sz="2275" dirty="0"/>
              <a:t> </a:t>
            </a:r>
            <a:r>
              <a:rPr lang="en-US" sz="2275" dirty="0" err="1"/>
              <a:t>ysgol</a:t>
            </a:r>
            <a:r>
              <a:rPr lang="en-US" sz="2275" dirty="0"/>
              <a:t> </a:t>
            </a:r>
            <a:r>
              <a:rPr lang="en-US" sz="2275" dirty="0" err="1"/>
              <a:t>gynradd</a:t>
            </a:r>
            <a:endParaRPr lang="en-US" sz="2275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696263" y="1425059"/>
            <a:ext cx="5098409" cy="407600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75" dirty="0"/>
              <a:t>U</a:t>
            </a:r>
            <a:r>
              <a:rPr lang="en-GB" sz="2275" dirty="0"/>
              <a:t>nderstand </a:t>
            </a:r>
            <a:r>
              <a:rPr lang="en-GB" sz="2275" dirty="0" smtClean="0"/>
              <a:t>multiplicative </a:t>
            </a:r>
            <a:r>
              <a:rPr lang="en-GB" sz="2275" dirty="0"/>
              <a:t>reasoning as an idea and to understand how </a:t>
            </a:r>
            <a:r>
              <a:rPr lang="en-GB" sz="2275" dirty="0" smtClean="0"/>
              <a:t>multiplication </a:t>
            </a:r>
            <a:r>
              <a:rPr lang="en-GB" sz="2275" dirty="0"/>
              <a:t>and </a:t>
            </a:r>
            <a:r>
              <a:rPr lang="en-GB" sz="2275" dirty="0" smtClean="0"/>
              <a:t>division </a:t>
            </a:r>
            <a:r>
              <a:rPr lang="en-GB" sz="2275" dirty="0"/>
              <a:t>progress through the primary school</a:t>
            </a:r>
          </a:p>
          <a:p>
            <a:r>
              <a:rPr lang="en-GB" sz="2275" dirty="0"/>
              <a:t>U</a:t>
            </a:r>
            <a:r>
              <a:rPr lang="en-GB" sz="2275" dirty="0"/>
              <a:t>nderstand </a:t>
            </a:r>
            <a:r>
              <a:rPr lang="en-GB" sz="2275" dirty="0"/>
              <a:t>the structures within </a:t>
            </a:r>
            <a:r>
              <a:rPr lang="en-GB" sz="2275" dirty="0"/>
              <a:t>multiplication and division </a:t>
            </a:r>
            <a:r>
              <a:rPr lang="en-GB" sz="2275" dirty="0" smtClean="0"/>
              <a:t>and </a:t>
            </a:r>
            <a:r>
              <a:rPr lang="en-GB" sz="2275" dirty="0"/>
              <a:t>consider models for promoting understanding of these</a:t>
            </a:r>
          </a:p>
          <a:p>
            <a:r>
              <a:rPr lang="en-GB" sz="2275" dirty="0"/>
              <a:t>C</a:t>
            </a:r>
            <a:r>
              <a:rPr lang="en-GB" sz="2275" dirty="0"/>
              <a:t>onsider </a:t>
            </a:r>
            <a:r>
              <a:rPr lang="en-GB" sz="2275" dirty="0"/>
              <a:t>the use of visual and concrete resources to support </a:t>
            </a:r>
            <a:r>
              <a:rPr lang="en-GB" sz="2275" dirty="0"/>
              <a:t>multiplication and division</a:t>
            </a:r>
            <a:r>
              <a:rPr lang="en-GB" sz="2275" dirty="0" smtClean="0"/>
              <a:t> </a:t>
            </a:r>
            <a:r>
              <a:rPr lang="en-GB" sz="2275" dirty="0"/>
              <a:t>through the primary school.</a:t>
            </a:r>
          </a:p>
        </p:txBody>
      </p:sp>
    </p:spTree>
    <p:extLst>
      <p:ext uri="{BB962C8B-B14F-4D97-AF65-F5344CB8AC3E}">
        <p14:creationId xmlns:p14="http://schemas.microsoft.com/office/powerpoint/2010/main" val="115559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http://upload.wikimedia.org/wikipedia/commons/thumb/4/49/Multiplication_Sign.svg/175px-Multiplication_Sig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81602" y="1474369"/>
            <a:ext cx="1278795" cy="1278795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4081602" y="329957"/>
            <a:ext cx="1179102" cy="711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22" dirty="0"/>
              <a:t>3 x 5</a:t>
            </a:r>
          </a:p>
        </p:txBody>
      </p:sp>
      <p:sp>
        <p:nvSpPr>
          <p:cNvPr id="5" name="Rectangle 4"/>
          <p:cNvSpPr/>
          <p:nvPr/>
        </p:nvSpPr>
        <p:spPr>
          <a:xfrm>
            <a:off x="610990" y="3186291"/>
            <a:ext cx="4099305" cy="25068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y-GB" sz="2400" dirty="0">
                <a:latin typeface="Corbel" panose="020B0503020204020204" pitchFamily="34" charset="0"/>
              </a:rPr>
              <a:t>Yn swyddogol, ystyr 3 x 5 yw 3 wedi’i gymryd 5 gwaith (3 + 3 + 3 + 3 + 3 )</a:t>
            </a:r>
          </a:p>
          <a:p>
            <a:endParaRPr lang="cy-GB" sz="2400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y-GB" sz="2400" dirty="0">
                <a:latin typeface="Corbel" panose="020B0503020204020204" pitchFamily="34" charset="0"/>
              </a:rPr>
              <a:t>Ond mae llawer o bobl yn ei ‘ddarllen’ yn 3 set o 5 (5 + 5 + 5)</a:t>
            </a:r>
          </a:p>
          <a:p>
            <a:endParaRPr lang="en-GB" sz="1290" dirty="0">
              <a:latin typeface="Comic Sans MS" pitchFamily="66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349693" y="3186291"/>
            <a:ext cx="390063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>
                <a:latin typeface="Corbel" panose="020B0503020204020204" pitchFamily="34" charset="0"/>
              </a:rPr>
              <a:t>Some people read it as 5 lots of 3</a:t>
            </a:r>
          </a:p>
          <a:p>
            <a:pPr>
              <a:buFont typeface="Arial" pitchFamily="34" charset="0"/>
              <a:buChar char="•"/>
            </a:pPr>
            <a:endParaRPr lang="en-GB" sz="2400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Corbel" panose="020B0503020204020204" pitchFamily="34" charset="0"/>
              </a:rPr>
              <a:t>Officially it means 5, taken 3 times (5 + 5 + 5)</a:t>
            </a:r>
            <a:endParaRPr lang="en-GB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11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787364" y="428922"/>
            <a:ext cx="8543925" cy="1325563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>
                <a:latin typeface="Corbel" panose="020B0503020204020204" pitchFamily="34" charset="0"/>
              </a:rPr>
              <a:t>Prosesau mewn Dealltwriaeth Luosogol</a:t>
            </a:r>
            <a:br>
              <a:rPr lang="cy-GB" smtClean="0">
                <a:latin typeface="Corbel" panose="020B0503020204020204" pitchFamily="34" charset="0"/>
              </a:rPr>
            </a:br>
            <a:r>
              <a:rPr lang="cy-GB" sz="1219" smtClean="0">
                <a:latin typeface="Corbel" panose="020B0503020204020204" pitchFamily="34" charset="0"/>
              </a:rPr>
              <a:t>(</a:t>
            </a:r>
            <a:r>
              <a:rPr lang="cy-GB" sz="1462" smtClean="0">
                <a:latin typeface="Corbel" panose="020B0503020204020204" pitchFamily="34" charset="0"/>
              </a:rPr>
              <a:t>heb ddilyniant o reidrwydd)</a:t>
            </a:r>
            <a:endParaRPr lang="cy-GB" dirty="0">
              <a:latin typeface="Corbel" panose="020B05030202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973173" y="2182284"/>
            <a:ext cx="8021971" cy="3793213"/>
          </a:xfrm>
          <a:prstGeom prst="rect">
            <a:avLst/>
          </a:prstGeom>
        </p:spPr>
        <p:txBody>
          <a:bodyPr vert="horz" lIns="55721" tIns="27861" rIns="55721" bIns="27861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dirty="0" smtClean="0">
                <a:latin typeface="Corbel" panose="020B0503020204020204" pitchFamily="34" charset="0"/>
              </a:rPr>
              <a:t>Cyfrif mewn camau nad ydynt yn 1</a:t>
            </a:r>
          </a:p>
          <a:p>
            <a:r>
              <a:rPr lang="cy-GB" sz="3600" dirty="0" smtClean="0">
                <a:latin typeface="Corbel" panose="020B0503020204020204" pitchFamily="34" charset="0"/>
              </a:rPr>
              <a:t>Dyblu, treblu ac ati </a:t>
            </a:r>
          </a:p>
          <a:p>
            <a:r>
              <a:rPr lang="cy-GB" sz="3600" dirty="0" smtClean="0">
                <a:latin typeface="Corbel" panose="020B0503020204020204" pitchFamily="34" charset="0"/>
              </a:rPr>
              <a:t>Un –i –sawl cyfatebiaeth (e.e. 4 car, pedair olwyn gan bob car)</a:t>
            </a:r>
          </a:p>
          <a:p>
            <a:r>
              <a:rPr lang="cy-GB" sz="3600" dirty="0" smtClean="0">
                <a:solidFill>
                  <a:schemeClr val="accent1"/>
                </a:solidFill>
                <a:latin typeface="Corbel" panose="020B0503020204020204" pitchFamily="34" charset="0"/>
              </a:rPr>
              <a:t>Ychwanegu Dro ar ôl Tro (4 + 4 + 4 + 4 + 4 = 4 x5) </a:t>
            </a:r>
          </a:p>
          <a:p>
            <a:r>
              <a:rPr lang="cy-GB" sz="3600" dirty="0" smtClean="0">
                <a:solidFill>
                  <a:schemeClr val="accent1"/>
                </a:solidFill>
                <a:latin typeface="Corbel" panose="020B0503020204020204" pitchFamily="34" charset="0"/>
              </a:rPr>
              <a:t>deall y ddeddf gymudol – araeau </a:t>
            </a:r>
          </a:p>
          <a:p>
            <a:r>
              <a:rPr lang="cy-GB" sz="3600" dirty="0" smtClean="0">
                <a:solidFill>
                  <a:schemeClr val="accent1"/>
                </a:solidFill>
                <a:latin typeface="Corbel" panose="020B0503020204020204" pitchFamily="34" charset="0"/>
              </a:rPr>
              <a:t>Bod yn hyblyg wrth ddehongli’r arwydd x (mae deall y ddeddf gymudol o gymorth yn hyn o beth)</a:t>
            </a:r>
            <a:r>
              <a:rPr lang="cy-GB" dirty="0" smtClean="0">
                <a:solidFill>
                  <a:schemeClr val="accent1"/>
                </a:solidFill>
                <a:latin typeface="Corbel" panose="020B0503020204020204" pitchFamily="34" charset="0"/>
              </a:rPr>
              <a:t> </a:t>
            </a:r>
          </a:p>
          <a:p>
            <a:endParaRPr lang="en-GB" dirty="0"/>
          </a:p>
        </p:txBody>
      </p:sp>
      <p:grpSp>
        <p:nvGrpSpPr>
          <p:cNvPr id="6" name="Group 5"/>
          <p:cNvGrpSpPr/>
          <p:nvPr/>
        </p:nvGrpSpPr>
        <p:grpSpPr>
          <a:xfrm>
            <a:off x="595423" y="404037"/>
            <a:ext cx="8803758" cy="1467293"/>
            <a:chOff x="595423" y="404037"/>
            <a:chExt cx="8803758" cy="1467293"/>
          </a:xfrm>
        </p:grpSpPr>
        <p:sp>
          <p:nvSpPr>
            <p:cNvPr id="4" name="Rectangle 3"/>
            <p:cNvSpPr/>
            <p:nvPr/>
          </p:nvSpPr>
          <p:spPr>
            <a:xfrm>
              <a:off x="595423" y="404037"/>
              <a:ext cx="8803758" cy="14672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148316" y="660629"/>
              <a:ext cx="784682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err="1" smtClean="0">
                  <a:solidFill>
                    <a:schemeClr val="bg1"/>
                  </a:solidFill>
                </a:rPr>
                <a:t>Sut</a:t>
              </a:r>
              <a:r>
                <a:rPr lang="en-US" sz="2800" dirty="0">
                  <a:solidFill>
                    <a:schemeClr val="bg1"/>
                  </a:solidFill>
                </a:rPr>
                <a:t> </a:t>
              </a:r>
              <a:r>
                <a:rPr lang="en-US" sz="2800" dirty="0" err="1" smtClean="0">
                  <a:solidFill>
                    <a:schemeClr val="bg1"/>
                  </a:solidFill>
                </a:rPr>
                <a:t>mae</a:t>
              </a:r>
              <a:r>
                <a:rPr lang="en-US" sz="2800" dirty="0" smtClean="0">
                  <a:solidFill>
                    <a:schemeClr val="bg1"/>
                  </a:solidFill>
                </a:rPr>
                <a:t> </a:t>
              </a:r>
              <a:r>
                <a:rPr lang="en-US" sz="2800" dirty="0" err="1" smtClean="0">
                  <a:solidFill>
                    <a:schemeClr val="bg1"/>
                  </a:solidFill>
                </a:rPr>
                <a:t>hyn</a:t>
              </a:r>
              <a:r>
                <a:rPr lang="en-US" sz="2800" dirty="0" smtClean="0">
                  <a:solidFill>
                    <a:schemeClr val="bg1"/>
                  </a:solidFill>
                </a:rPr>
                <a:t> </a:t>
              </a:r>
              <a:r>
                <a:rPr lang="en-US" sz="2800" dirty="0" err="1" smtClean="0">
                  <a:solidFill>
                    <a:schemeClr val="bg1"/>
                  </a:solidFill>
                </a:rPr>
                <a:t>yn</a:t>
              </a:r>
              <a:r>
                <a:rPr lang="en-US" sz="2800" dirty="0" smtClean="0">
                  <a:solidFill>
                    <a:schemeClr val="bg1"/>
                  </a:solidFill>
                </a:rPr>
                <a:t> </a:t>
              </a:r>
              <a:r>
                <a:rPr lang="en-US" sz="2800" dirty="0" err="1" smtClean="0">
                  <a:solidFill>
                    <a:schemeClr val="bg1"/>
                  </a:solidFill>
                </a:rPr>
                <a:t>cael</a:t>
              </a:r>
              <a:r>
                <a:rPr lang="en-US" sz="2800" dirty="0" smtClean="0">
                  <a:solidFill>
                    <a:schemeClr val="bg1"/>
                  </a:solidFill>
                </a:rPr>
                <a:t> </a:t>
              </a:r>
              <a:r>
                <a:rPr lang="en-US" sz="2800" dirty="0" err="1" smtClean="0">
                  <a:solidFill>
                    <a:schemeClr val="bg1"/>
                  </a:solidFill>
                </a:rPr>
                <a:t>ei</a:t>
              </a:r>
              <a:r>
                <a:rPr lang="en-US" sz="2800" dirty="0" smtClean="0">
                  <a:solidFill>
                    <a:schemeClr val="bg1"/>
                  </a:solidFill>
                </a:rPr>
                <a:t> </a:t>
              </a:r>
              <a:r>
                <a:rPr lang="en-US" sz="2800" dirty="0" err="1" smtClean="0">
                  <a:solidFill>
                    <a:schemeClr val="bg1"/>
                  </a:solidFill>
                </a:rPr>
                <a:t>amlygu</a:t>
              </a:r>
              <a:r>
                <a:rPr lang="en-US" sz="2800" dirty="0" smtClean="0">
                  <a:solidFill>
                    <a:schemeClr val="bg1"/>
                  </a:solidFill>
                </a:rPr>
                <a:t> </a:t>
              </a:r>
              <a:r>
                <a:rPr lang="en-US" sz="2800" dirty="0" err="1" smtClean="0">
                  <a:solidFill>
                    <a:schemeClr val="bg1"/>
                  </a:solidFill>
                </a:rPr>
                <a:t>yn</a:t>
              </a:r>
              <a:r>
                <a:rPr lang="en-US" sz="2800" dirty="0" smtClean="0">
                  <a:solidFill>
                    <a:schemeClr val="bg1"/>
                  </a:solidFill>
                </a:rPr>
                <a:t> y </a:t>
              </a:r>
              <a:r>
                <a:rPr lang="en-US" sz="2800" dirty="0" err="1" smtClean="0">
                  <a:solidFill>
                    <a:schemeClr val="bg1"/>
                  </a:solidFill>
                </a:rPr>
                <a:t>dogfennau</a:t>
              </a:r>
              <a:r>
                <a:rPr lang="en-US" sz="2800" dirty="0" smtClean="0">
                  <a:solidFill>
                    <a:schemeClr val="bg1"/>
                  </a:solidFill>
                </a:rPr>
                <a:t> </a:t>
              </a:r>
              <a:r>
                <a:rPr lang="en-US" sz="2800" dirty="0" err="1" smtClean="0">
                  <a:solidFill>
                    <a:schemeClr val="bg1"/>
                  </a:solidFill>
                </a:rPr>
                <a:t>cwricwlaidd</a:t>
              </a:r>
              <a:r>
                <a:rPr lang="en-US" sz="2800" dirty="0" smtClean="0">
                  <a:solidFill>
                    <a:schemeClr val="bg1"/>
                  </a:solidFill>
                </a:rPr>
                <a:t>?</a:t>
              </a:r>
              <a:endParaRPr lang="en-US" sz="28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4511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9680" y="578128"/>
            <a:ext cx="8775282" cy="1387835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981" dirty="0" smtClean="0">
                <a:latin typeface="Corbel" panose="020B0503020204020204" pitchFamily="34" charset="0"/>
              </a:rPr>
              <a:t>Key ideas and experiences in understanding multiplication</a:t>
            </a:r>
            <a:r>
              <a:rPr lang="en-GB" dirty="0" smtClean="0">
                <a:latin typeface="Corbel" panose="020B0503020204020204" pitchFamily="34" charset="0"/>
              </a:rPr>
              <a:t/>
            </a:r>
            <a:br>
              <a:rPr lang="en-GB" dirty="0" smtClean="0">
                <a:latin typeface="Corbel" panose="020B0503020204020204" pitchFamily="34" charset="0"/>
              </a:rPr>
            </a:br>
            <a:endParaRPr lang="en-GB" dirty="0">
              <a:latin typeface="Corbel" panose="020B05030202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93269" y="1807281"/>
            <a:ext cx="9612731" cy="391284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925" smtClean="0">
                <a:latin typeface="Corbel" panose="020B0503020204020204" pitchFamily="34" charset="0"/>
              </a:rPr>
              <a:t>Grouping – e.g. counting in groups other than 1</a:t>
            </a:r>
          </a:p>
          <a:p>
            <a:r>
              <a:rPr lang="en-GB" sz="2925" smtClean="0">
                <a:latin typeface="Corbel" panose="020B0503020204020204" pitchFamily="34" charset="0"/>
              </a:rPr>
              <a:t>Doubling</a:t>
            </a:r>
          </a:p>
          <a:p>
            <a:r>
              <a:rPr lang="en-GB" sz="2925" smtClean="0">
                <a:latin typeface="Corbel" panose="020B0503020204020204" pitchFamily="34" charset="0"/>
              </a:rPr>
              <a:t>One –to –many correspondence (e.g. 4 cars, each car has four wheels)</a:t>
            </a:r>
          </a:p>
          <a:p>
            <a:r>
              <a:rPr lang="en-GB" sz="2925" smtClean="0">
                <a:solidFill>
                  <a:schemeClr val="accent5"/>
                </a:solidFill>
                <a:latin typeface="Corbel" panose="020B0503020204020204" pitchFamily="34" charset="0"/>
              </a:rPr>
              <a:t>Repeated Addition (4 + 4 + 4 + 4 + 4 = 4 x5) </a:t>
            </a:r>
          </a:p>
          <a:p>
            <a:r>
              <a:rPr lang="en-GB" sz="2925" smtClean="0">
                <a:solidFill>
                  <a:schemeClr val="accent5"/>
                </a:solidFill>
                <a:latin typeface="Corbel" panose="020B0503020204020204" pitchFamily="34" charset="0"/>
              </a:rPr>
              <a:t>Understanding the commutative law - arrays</a:t>
            </a:r>
          </a:p>
          <a:p>
            <a:r>
              <a:rPr lang="en-GB" sz="2925" smtClean="0">
                <a:solidFill>
                  <a:schemeClr val="accent5"/>
                </a:solidFill>
                <a:latin typeface="Corbel" panose="020B0503020204020204" pitchFamily="34" charset="0"/>
              </a:rPr>
              <a:t>being flexible in interpreting the x sign (understanding the commutative law helps with this) </a:t>
            </a:r>
          </a:p>
          <a:p>
            <a:endParaRPr lang="en-GB" dirty="0">
              <a:solidFill>
                <a:schemeClr val="accent5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421204" y="339988"/>
            <a:ext cx="8803758" cy="1467293"/>
            <a:chOff x="595423" y="404037"/>
            <a:chExt cx="8803758" cy="1467293"/>
          </a:xfrm>
        </p:grpSpPr>
        <p:sp>
          <p:nvSpPr>
            <p:cNvPr id="5" name="Rectangle 4"/>
            <p:cNvSpPr/>
            <p:nvPr/>
          </p:nvSpPr>
          <p:spPr>
            <a:xfrm>
              <a:off x="595423" y="404037"/>
              <a:ext cx="8803758" cy="14672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148316" y="660629"/>
              <a:ext cx="784682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 smtClean="0">
                  <a:solidFill>
                    <a:schemeClr val="bg1"/>
                  </a:solidFill>
                </a:rPr>
                <a:t>How does is this evidenced in the curricular documents?</a:t>
              </a:r>
              <a:endParaRPr lang="en-US" sz="28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91110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8"/>
          <p:cNvGrpSpPr/>
          <p:nvPr/>
        </p:nvGrpSpPr>
        <p:grpSpPr>
          <a:xfrm>
            <a:off x="3838684" y="2502560"/>
            <a:ext cx="2383367" cy="2569126"/>
            <a:chOff x="6430963" y="1270398"/>
            <a:chExt cx="3911166" cy="4216002"/>
          </a:xfrm>
        </p:grpSpPr>
        <p:pic>
          <p:nvPicPr>
            <p:cNvPr id="5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58941" y="3480524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1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16125" y="4608513"/>
              <a:ext cx="104933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1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58941" y="4608512"/>
              <a:ext cx="104933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34544" y="3480525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" name="Picture 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30963" y="3480523"/>
              <a:ext cx="1042988" cy="8778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76781" y="2307242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78265" y="1274093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30963" y="2374449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99141" y="1270398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815" y="4536723"/>
            <a:ext cx="639440" cy="534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815" y="2542570"/>
            <a:ext cx="639440" cy="534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705" y="3156698"/>
            <a:ext cx="639440" cy="534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itle 1"/>
          <p:cNvSpPr txBox="1">
            <a:spLocks/>
          </p:cNvSpPr>
          <p:nvPr/>
        </p:nvSpPr>
        <p:spPr>
          <a:xfrm>
            <a:off x="881670" y="585197"/>
            <a:ext cx="8949070" cy="106799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dirty="0" smtClean="0"/>
              <a:t>Adolygu - Revision</a:t>
            </a:r>
            <a:endParaRPr lang="cy-GB" dirty="0"/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956930" y="1119192"/>
            <a:ext cx="8949070" cy="106799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mtClean="0"/>
              <a:t>Yr Arae –The Array</a:t>
            </a:r>
            <a:endParaRPr lang="cy-GB" dirty="0"/>
          </a:p>
        </p:txBody>
      </p:sp>
      <p:sp>
        <p:nvSpPr>
          <p:cNvPr id="19" name="Rectangle 18"/>
          <p:cNvSpPr/>
          <p:nvPr/>
        </p:nvSpPr>
        <p:spPr>
          <a:xfrm>
            <a:off x="339165" y="2441588"/>
            <a:ext cx="2714668" cy="27084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600" b="1" dirty="0"/>
              <a:t>O</a:t>
            </a:r>
            <a:r>
              <a:rPr lang="en-US" sz="2600" b="1" dirty="0" smtClean="0"/>
              <a:t> </a:t>
            </a:r>
            <a:r>
              <a:rPr lang="en-US" sz="2600" b="1" dirty="0" err="1" smtClean="0"/>
              <a:t>ymresymu</a:t>
            </a:r>
            <a:r>
              <a:rPr lang="en-US" sz="2600" b="1" dirty="0" smtClean="0"/>
              <a:t> </a:t>
            </a:r>
            <a:r>
              <a:rPr lang="en-US" sz="2600" b="1" dirty="0" err="1" smtClean="0"/>
              <a:t>adiol</a:t>
            </a:r>
            <a:r>
              <a:rPr lang="en-US" sz="2600" b="1" dirty="0" smtClean="0"/>
              <a:t> </a:t>
            </a:r>
            <a:r>
              <a:rPr lang="en-US" sz="2600" b="1" dirty="0" err="1" smtClean="0"/>
              <a:t>i</a:t>
            </a:r>
            <a:r>
              <a:rPr lang="en-US" sz="2600" b="1" dirty="0" smtClean="0"/>
              <a:t> </a:t>
            </a:r>
            <a:r>
              <a:rPr lang="en-US" sz="2600" b="1" dirty="0" err="1" smtClean="0"/>
              <a:t>ymresymu</a:t>
            </a:r>
            <a:r>
              <a:rPr lang="en-US" sz="2600" b="1" dirty="0" smtClean="0"/>
              <a:t> </a:t>
            </a:r>
            <a:r>
              <a:rPr lang="en-US" sz="2600" b="1" dirty="0" err="1" smtClean="0"/>
              <a:t>lluosol</a:t>
            </a:r>
            <a:endParaRPr lang="en-US" sz="2600" b="1" dirty="0" smtClean="0"/>
          </a:p>
          <a:p>
            <a:pPr algn="ctr"/>
            <a:endParaRPr lang="en-US" sz="2600" b="1" dirty="0"/>
          </a:p>
          <a:p>
            <a:pPr algn="ctr"/>
            <a:r>
              <a:rPr lang="en-US" sz="2600" dirty="0" smtClean="0"/>
              <a:t>Pam </a:t>
            </a:r>
            <a:r>
              <a:rPr lang="en-US" sz="2600" dirty="0" err="1" smtClean="0"/>
              <a:t>mae</a:t>
            </a:r>
            <a:r>
              <a:rPr lang="en-US" sz="2600" dirty="0" smtClean="0"/>
              <a:t> </a:t>
            </a:r>
            <a:r>
              <a:rPr lang="en-US" sz="2600" dirty="0" err="1" smtClean="0"/>
              <a:t>hyn</a:t>
            </a:r>
            <a:r>
              <a:rPr lang="en-US" sz="2600" dirty="0" smtClean="0"/>
              <a:t> </a:t>
            </a:r>
            <a:r>
              <a:rPr lang="en-US" sz="2600" dirty="0" err="1" smtClean="0"/>
              <a:t>yn</a:t>
            </a:r>
            <a:r>
              <a:rPr lang="en-US" sz="2600" dirty="0" smtClean="0"/>
              <a:t> </a:t>
            </a:r>
            <a:r>
              <a:rPr lang="en-US" sz="2600" dirty="0" err="1" smtClean="0"/>
              <a:t>bwysig</a:t>
            </a:r>
            <a:r>
              <a:rPr lang="en-US" sz="2600" dirty="0" smtClean="0"/>
              <a:t>?</a:t>
            </a:r>
          </a:p>
          <a:p>
            <a:endParaRPr lang="en-US" sz="1400" dirty="0">
              <a:latin typeface="Corbel" panose="020B0503020204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6775887" y="2178585"/>
            <a:ext cx="3054853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600" b="1" dirty="0" smtClean="0"/>
              <a:t>From additive reasoning to multiplicative reasoning</a:t>
            </a:r>
          </a:p>
          <a:p>
            <a:endParaRPr lang="en-US" sz="2600" b="1" dirty="0">
              <a:latin typeface="Corbel" panose="020B0503020204020204" pitchFamily="34" charset="0"/>
            </a:endParaRPr>
          </a:p>
          <a:p>
            <a:pPr algn="ctr"/>
            <a:r>
              <a:rPr lang="en-US" sz="2600" dirty="0" smtClean="0">
                <a:latin typeface="Corbel" panose="020B0503020204020204" pitchFamily="34" charset="0"/>
              </a:rPr>
              <a:t>Why is this important?</a:t>
            </a:r>
            <a:endParaRPr lang="en-US" sz="1400" dirty="0"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7149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4379" y="731009"/>
            <a:ext cx="3424498" cy="4798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dirty="0"/>
              <a:t>Yn yr arae hon gwelir gwahanol ffeithiau adio, tynnu, lluosi a rhannu</a:t>
            </a:r>
          </a:p>
          <a:p>
            <a:pPr algn="ctr"/>
            <a:endParaRPr lang="cy-GB" sz="2800" dirty="0"/>
          </a:p>
          <a:p>
            <a:pPr algn="ctr"/>
            <a:r>
              <a:rPr lang="cy-GB" sz="2800" dirty="0"/>
              <a:t>Ysgrifennwch y ffeithiau adio, tynnu, lluosi a rhannu cysylltiedig ar gyfer yr arae hon.</a:t>
            </a:r>
          </a:p>
          <a:p>
            <a:endParaRPr lang="en-GB" sz="1290" dirty="0"/>
          </a:p>
          <a:p>
            <a:endParaRPr lang="en-GB" sz="1290" dirty="0"/>
          </a:p>
        </p:txBody>
      </p:sp>
      <p:grpSp>
        <p:nvGrpSpPr>
          <p:cNvPr id="3" name="Group 28"/>
          <p:cNvGrpSpPr/>
          <p:nvPr/>
        </p:nvGrpSpPr>
        <p:grpSpPr>
          <a:xfrm>
            <a:off x="3966276" y="1515852"/>
            <a:ext cx="2383367" cy="2569126"/>
            <a:chOff x="6430963" y="1270398"/>
            <a:chExt cx="3911166" cy="4216002"/>
          </a:xfrm>
        </p:grpSpPr>
        <p:pic>
          <p:nvPicPr>
            <p:cNvPr id="4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58941" y="3480524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" name="Picture 1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16125" y="4608513"/>
              <a:ext cx="104933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1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58941" y="4608512"/>
              <a:ext cx="104933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34544" y="3480525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30963" y="3480523"/>
              <a:ext cx="1042988" cy="8778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" name="Picture 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76781" y="2307242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78265" y="1274093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30963" y="2374449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8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99141" y="1270398"/>
              <a:ext cx="1042988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3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7" y="3550015"/>
            <a:ext cx="639440" cy="534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7" y="1555862"/>
            <a:ext cx="639440" cy="534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297" y="2169990"/>
            <a:ext cx="639440" cy="534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6465350" y="731009"/>
            <a:ext cx="3408370" cy="50647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This array shows different addition, subtraction, multiplication and division facts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Write connected addition, subtraction, multiplication and division facts for this array</a:t>
            </a:r>
            <a:r>
              <a:rPr lang="en-GB" sz="2800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49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2340170" y="2340694"/>
            <a:ext cx="5310931" cy="2775422"/>
          </a:xfrm>
          <a:prstGeom prst="rect">
            <a:avLst/>
          </a:prstGeom>
        </p:spPr>
        <p:txBody>
          <a:bodyPr vert="horz" lIns="55721" tIns="27861" rIns="55721" bIns="27861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462"/>
              <a:t>              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325318" y="2297162"/>
            <a:ext cx="5310931" cy="2775422"/>
          </a:xfrm>
          <a:prstGeom prst="rect">
            <a:avLst/>
          </a:prstGeom>
        </p:spPr>
        <p:txBody>
          <a:bodyPr vert="horz" lIns="55721" tIns="27861" rIns="55721" bIns="27861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462"/>
              <a:t>              </a:t>
            </a:r>
          </a:p>
        </p:txBody>
      </p:sp>
      <p:sp>
        <p:nvSpPr>
          <p:cNvPr id="4" name="TextBox 4"/>
          <p:cNvSpPr txBox="1">
            <a:spLocks noChangeArrowheads="1"/>
          </p:cNvSpPr>
          <p:nvPr/>
        </p:nvSpPr>
        <p:spPr bwMode="auto">
          <a:xfrm>
            <a:off x="2444710" y="2458207"/>
            <a:ext cx="1871885" cy="4893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90" dirty="0">
                <a:latin typeface="Comic Sans MS" pitchFamily="66" charset="0"/>
              </a:rPr>
              <a:t>ADIO (+ )</a:t>
            </a:r>
          </a:p>
          <a:p>
            <a:endParaRPr lang="en-GB" sz="1290" dirty="0">
              <a:latin typeface="Comic Sans MS" pitchFamily="66" charset="0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5759965" y="2463555"/>
            <a:ext cx="2350740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90" dirty="0">
                <a:latin typeface="Comic Sans MS" pitchFamily="66" charset="0"/>
              </a:rPr>
              <a:t>TYNNU (-)</a:t>
            </a:r>
          </a:p>
        </p:txBody>
      </p:sp>
      <p:sp>
        <p:nvSpPr>
          <p:cNvPr id="6" name="Down Arrow 5"/>
          <p:cNvSpPr/>
          <p:nvPr/>
        </p:nvSpPr>
        <p:spPr>
          <a:xfrm>
            <a:off x="2966667" y="2762353"/>
            <a:ext cx="87064" cy="15236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90"/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319753" y="4327536"/>
            <a:ext cx="1654225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90" dirty="0">
                <a:latin typeface="Comic Sans MS" pitchFamily="66" charset="0"/>
              </a:rPr>
              <a:t>LLUOSI (x)</a:t>
            </a:r>
          </a:p>
        </p:txBody>
      </p:sp>
      <p:sp>
        <p:nvSpPr>
          <p:cNvPr id="8" name="Down Arrow 7"/>
          <p:cNvSpPr/>
          <p:nvPr/>
        </p:nvSpPr>
        <p:spPr>
          <a:xfrm>
            <a:off x="6419569" y="2751937"/>
            <a:ext cx="87064" cy="15671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90"/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951873" y="4479002"/>
            <a:ext cx="1828353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90" dirty="0">
                <a:latin typeface="Comic Sans MS" pitchFamily="66" charset="0"/>
              </a:rPr>
              <a:t>RHANNU (÷)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159755" y="3378742"/>
            <a:ext cx="957709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1290" dirty="0">
                <a:latin typeface="Calibri" pitchFamily="34" charset="0"/>
              </a:rPr>
              <a:t>ail-wneud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6664823" y="3350394"/>
            <a:ext cx="957709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1290" dirty="0">
                <a:latin typeface="Calibri" pitchFamily="34" charset="0"/>
              </a:rPr>
              <a:t>ail-wneud</a:t>
            </a:r>
          </a:p>
        </p:txBody>
      </p:sp>
      <p:sp>
        <p:nvSpPr>
          <p:cNvPr id="12" name="Left-Right Arrow 11"/>
          <p:cNvSpPr/>
          <p:nvPr/>
        </p:nvSpPr>
        <p:spPr>
          <a:xfrm>
            <a:off x="4123061" y="2539467"/>
            <a:ext cx="1218903" cy="435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90"/>
          </a:p>
        </p:txBody>
      </p:sp>
      <p:sp>
        <p:nvSpPr>
          <p:cNvPr id="13" name="Left-Right Arrow 12"/>
          <p:cNvSpPr/>
          <p:nvPr/>
        </p:nvSpPr>
        <p:spPr>
          <a:xfrm>
            <a:off x="4123059" y="4548168"/>
            <a:ext cx="1305967" cy="435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90"/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4457489" y="2630347"/>
            <a:ext cx="914177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1290" dirty="0">
                <a:latin typeface="Calibri" pitchFamily="34" charset="0"/>
              </a:rPr>
              <a:t>gwrthdro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4505838" y="4701382"/>
            <a:ext cx="914177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1290" dirty="0">
                <a:latin typeface="Calibri" pitchFamily="34" charset="0"/>
              </a:rPr>
              <a:t>gwrthdro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561" y="2963566"/>
            <a:ext cx="1322412" cy="1322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itle 1"/>
          <p:cNvSpPr txBox="1">
            <a:spLocks/>
          </p:cNvSpPr>
          <p:nvPr/>
        </p:nvSpPr>
        <p:spPr>
          <a:xfrm>
            <a:off x="1012429" y="303463"/>
            <a:ext cx="7804296" cy="1607087"/>
          </a:xfrm>
          <a:prstGeom prst="rect">
            <a:avLst/>
          </a:prstGeom>
          <a:effectLst/>
        </p:spPr>
        <p:txBody>
          <a:bodyPr vert="horz" lIns="55721" tIns="27861" rIns="55721" bIns="27861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cy-GB" sz="3600" dirty="0"/>
              <a:t>Y berthynas rhwng gweithrediadau...</a:t>
            </a:r>
          </a:p>
        </p:txBody>
      </p:sp>
    </p:spTree>
    <p:extLst>
      <p:ext uri="{BB962C8B-B14F-4D97-AF65-F5344CB8AC3E}">
        <p14:creationId xmlns:p14="http://schemas.microsoft.com/office/powerpoint/2010/main" val="1104721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1469224" y="1977926"/>
            <a:ext cx="7081242" cy="3700562"/>
          </a:xfrm>
          <a:prstGeom prst="rect">
            <a:avLst/>
          </a:prstGeom>
        </p:spPr>
        <p:txBody>
          <a:bodyPr vert="horz" lIns="74295" tIns="37148" rIns="74295" bIns="37148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950"/>
              <a:t>              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654225" y="1049238"/>
            <a:ext cx="6686550" cy="928688"/>
          </a:xfrm>
          <a:prstGeom prst="rect">
            <a:avLst/>
          </a:prstGeom>
          <a:effectLst/>
        </p:spPr>
        <p:txBody>
          <a:bodyPr vert="horz" lIns="74295" tIns="37148" rIns="74295" bIns="37148" rtlCol="0" anchor="ctr">
            <a:normAutofit fontScale="9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GB" sz="3250"/>
              <a:t>The relationship between the operations...</a:t>
            </a:r>
          </a:p>
        </p:txBody>
      </p:sp>
      <p:sp>
        <p:nvSpPr>
          <p:cNvPr id="4" name="TextBox 4"/>
          <p:cNvSpPr txBox="1">
            <a:spLocks noChangeArrowheads="1"/>
          </p:cNvSpPr>
          <p:nvPr/>
        </p:nvSpPr>
        <p:spPr bwMode="auto">
          <a:xfrm>
            <a:off x="1608608" y="2134605"/>
            <a:ext cx="2495847" cy="470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29">
                <a:latin typeface="Comic Sans MS" pitchFamily="66" charset="0"/>
              </a:rPr>
              <a:t>ADDITION (+ )</a:t>
            </a:r>
          </a:p>
          <a:p>
            <a:endParaRPr lang="en-GB" sz="1229">
              <a:latin typeface="Comic Sans MS" pitchFamily="66" charset="0"/>
            </a:endParaRPr>
          </a:p>
        </p:txBody>
      </p:sp>
      <p:sp>
        <p:nvSpPr>
          <p:cNvPr id="5" name="Down Arrow 4"/>
          <p:cNvSpPr/>
          <p:nvPr/>
        </p:nvSpPr>
        <p:spPr>
          <a:xfrm>
            <a:off x="2304553" y="2540131"/>
            <a:ext cx="116086" cy="20315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29"/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442001" y="4627045"/>
            <a:ext cx="2205633" cy="28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29">
                <a:latin typeface="Comic Sans MS" pitchFamily="66" charset="0"/>
              </a:rPr>
              <a:t>MULTIPLICATION (x)</a:t>
            </a:r>
          </a:p>
        </p:txBody>
      </p:sp>
      <p:sp>
        <p:nvSpPr>
          <p:cNvPr id="7" name="Down Arrow 6"/>
          <p:cNvSpPr/>
          <p:nvPr/>
        </p:nvSpPr>
        <p:spPr>
          <a:xfrm>
            <a:off x="6908422" y="2526247"/>
            <a:ext cx="116086" cy="20895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29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284828" y="4829000"/>
            <a:ext cx="2437805" cy="28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29">
                <a:latin typeface="Comic Sans MS" pitchFamily="66" charset="0"/>
              </a:rPr>
              <a:t>DIVISION (÷)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2960192" y="3469631"/>
            <a:ext cx="1276945" cy="28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29">
                <a:latin typeface="Calibri" pitchFamily="34" charset="0"/>
              </a:rPr>
              <a:t>repeated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7235424" y="3324188"/>
            <a:ext cx="1276945" cy="28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29">
                <a:latin typeface="Calibri" pitchFamily="34" charset="0"/>
              </a:rPr>
              <a:t>repeated</a:t>
            </a:r>
          </a:p>
        </p:txBody>
      </p:sp>
      <p:sp>
        <p:nvSpPr>
          <p:cNvPr id="11" name="Left-Right Arrow 10"/>
          <p:cNvSpPr/>
          <p:nvPr/>
        </p:nvSpPr>
        <p:spPr>
          <a:xfrm>
            <a:off x="3846410" y="2242953"/>
            <a:ext cx="1625203" cy="5804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29"/>
          </a:p>
        </p:txBody>
      </p:sp>
      <p:sp>
        <p:nvSpPr>
          <p:cNvPr id="12" name="Left-Right Arrow 11"/>
          <p:cNvSpPr/>
          <p:nvPr/>
        </p:nvSpPr>
        <p:spPr>
          <a:xfrm>
            <a:off x="3846410" y="4921223"/>
            <a:ext cx="1741289" cy="5804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29"/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4276868" y="2364127"/>
            <a:ext cx="1218903" cy="28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29">
                <a:latin typeface="Calibri" pitchFamily="34" charset="0"/>
              </a:rPr>
              <a:t>inverse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4356779" y="5125506"/>
            <a:ext cx="1218903" cy="28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29">
                <a:latin typeface="Calibri" pitchFamily="34" charset="0"/>
              </a:rPr>
              <a:t>inverse</a:t>
            </a: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9079" y="2808419"/>
            <a:ext cx="1763216" cy="1763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25834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://1.bp.blogspot.com/_4oeBlJMISSQ/TE-VAtRN8VI/AAAAAAAAF3o/5iWTxCnWG5k/s400/120px-Division_Sign(a)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87820" y="425053"/>
            <a:ext cx="1342209" cy="1316396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71220" y="1571307"/>
            <a:ext cx="4862287" cy="442031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y-GB" sz="2800" dirty="0">
                <a:latin typeface="Corbel" panose="020B0503020204020204" pitchFamily="34" charset="0"/>
              </a:rPr>
              <a:t>Gall yr arwydd hwn olygu naill ai ‘wedi’u grwpio’ ( e.e. 12 ÷ 3, 12 wedi’u grwpio’n 3s/sawl 3 mewn 12) – </a:t>
            </a:r>
            <a:r>
              <a:rPr lang="cy-GB" sz="2800" b="1" dirty="0" err="1">
                <a:latin typeface="Corbel" panose="020B0503020204020204" pitchFamily="34" charset="0"/>
              </a:rPr>
              <a:t>grwpiol</a:t>
            </a:r>
            <a:r>
              <a:rPr lang="cy-GB" sz="2800" dirty="0">
                <a:latin typeface="Corbel" panose="020B0503020204020204" pitchFamily="34" charset="0"/>
              </a:rPr>
              <a:t> (</a:t>
            </a:r>
            <a:r>
              <a:rPr lang="cy-GB" sz="2800" b="1" dirty="0" err="1">
                <a:latin typeface="Corbel" panose="020B0503020204020204" pitchFamily="34" charset="0"/>
              </a:rPr>
              <a:t>quotitive</a:t>
            </a:r>
            <a:r>
              <a:rPr lang="cy-GB" sz="2800" b="1" dirty="0">
                <a:latin typeface="Corbel" panose="020B0503020204020204" pitchFamily="34" charset="0"/>
              </a:rPr>
              <a:t>)</a:t>
            </a:r>
          </a:p>
          <a:p>
            <a:pPr>
              <a:buFont typeface="Arial" pitchFamily="34" charset="0"/>
              <a:buChar char="•"/>
            </a:pPr>
            <a:endParaRPr lang="cy-GB" sz="2800" b="1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y-GB" sz="2800" dirty="0">
                <a:latin typeface="Corbel" panose="020B0503020204020204" pitchFamily="34" charset="0"/>
              </a:rPr>
              <a:t>Neu gallai olygu ‘wedi’i rannu i mewn’ (e.e. 12 ÷ 3,  12 peth wedi’u rhannu’n 3 grŵp) – </a:t>
            </a:r>
            <a:r>
              <a:rPr lang="cy-GB" sz="2800" b="1" dirty="0">
                <a:latin typeface="Corbel" panose="020B0503020204020204" pitchFamily="34" charset="0"/>
              </a:rPr>
              <a:t>rhannol (</a:t>
            </a:r>
            <a:r>
              <a:rPr lang="cy-GB" sz="2800" b="1" dirty="0" err="1">
                <a:latin typeface="Corbel" panose="020B0503020204020204" pitchFamily="34" charset="0"/>
              </a:rPr>
              <a:t>partitive</a:t>
            </a:r>
            <a:r>
              <a:rPr lang="cy-GB" sz="1706" b="1" dirty="0">
                <a:latin typeface="Corbel" panose="020B0503020204020204" pitchFamily="34" charset="0"/>
              </a:rPr>
              <a:t>)</a:t>
            </a:r>
          </a:p>
          <a:p>
            <a:pPr algn="ctr"/>
            <a:endParaRPr lang="en-US" sz="1462" dirty="0">
              <a:latin typeface="Calibri"/>
              <a:cs typeface="Calibri"/>
            </a:endParaRPr>
          </a:p>
          <a:p>
            <a:endParaRPr lang="cy-GB" sz="1462" b="1" dirty="0">
              <a:latin typeface="Corbel" panose="020B0503020204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273851" y="9554"/>
            <a:ext cx="4953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endParaRPr lang="cy-GB" sz="1600" b="1" dirty="0">
              <a:latin typeface="Corbel" panose="020B0503020204020204" pitchFamily="34" charset="0"/>
            </a:endParaRPr>
          </a:p>
          <a:p>
            <a:pPr algn="ctr"/>
            <a:r>
              <a:rPr lang="en-US" sz="1600" dirty="0">
                <a:hlinkClick r:id="rId4" tooltip="https://www.ncetm.org.uk/resources/43589&#10;Ctrl+Click or tap to follow the link"/>
              </a:rPr>
              <a:t>https://www.ncetm.org.uk/resources/43589</a:t>
            </a:r>
            <a:endParaRPr lang="cy-GB" sz="1600" dirty="0"/>
          </a:p>
          <a:p>
            <a:pPr algn="ctr"/>
            <a:r>
              <a:rPr lang="en-US" sz="1600" dirty="0">
                <a:cs typeface="Calibri"/>
                <a:hlinkClick r:id="rId5"/>
              </a:rPr>
              <a:t>https://vimeo.com/83485518</a:t>
            </a:r>
            <a:endParaRPr lang="en-US" sz="1600" dirty="0">
              <a:cs typeface="Calibri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206410" y="1571307"/>
            <a:ext cx="469959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>
                <a:latin typeface="Corbel" panose="020B0503020204020204" pitchFamily="34" charset="0"/>
              </a:rPr>
              <a:t>This sign can either mean ‘grouped into’ ( e.g. 12 ÷ 3, 12 grouped into 3s/how many 3s in 12) – </a:t>
            </a:r>
            <a:r>
              <a:rPr lang="en-GB" sz="2800" b="1" dirty="0" err="1">
                <a:latin typeface="Corbel" panose="020B0503020204020204" pitchFamily="34" charset="0"/>
              </a:rPr>
              <a:t>quotitive</a:t>
            </a:r>
            <a:endParaRPr lang="en-GB" sz="2800" b="1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800" b="1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>
                <a:latin typeface="Corbel" panose="020B0503020204020204" pitchFamily="34" charset="0"/>
              </a:rPr>
              <a:t>Or it could mean ‘shared between’ (e.g. 12 ÷ 3,  12 things shared between 3 groups) - </a:t>
            </a:r>
            <a:r>
              <a:rPr lang="en-GB" sz="2800" b="1" dirty="0">
                <a:latin typeface="Corbel" panose="020B0503020204020204" pitchFamily="34" charset="0"/>
              </a:rPr>
              <a:t>partitive</a:t>
            </a:r>
          </a:p>
        </p:txBody>
      </p:sp>
    </p:spTree>
    <p:extLst>
      <p:ext uri="{BB962C8B-B14F-4D97-AF65-F5344CB8AC3E}">
        <p14:creationId xmlns:p14="http://schemas.microsoft.com/office/powerpoint/2010/main" val="992402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437821" y="1025633"/>
            <a:ext cx="7170057" cy="1035664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306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4306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4306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85200" y="1681753"/>
            <a:ext cx="8922154" cy="333455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975"/>
              </a:spcAft>
            </a:pPr>
            <a:endParaRPr lang="en-US" sz="2275" dirty="0"/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4933476" y="175737"/>
            <a:ext cx="4198689" cy="874235"/>
          </a:xfrm>
          <a:prstGeom prst="rect">
            <a:avLst/>
          </a:prstGeom>
        </p:spPr>
        <p:txBody>
          <a:bodyPr>
            <a:normAutofit fontScale="4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7800" b="1" dirty="0" err="1">
                <a:solidFill>
                  <a:schemeClr val="accent1">
                    <a:lumMod val="75000"/>
                  </a:schemeClr>
                </a:solidFill>
              </a:rPr>
              <a:t>Cefnogi</a:t>
            </a:r>
            <a:r>
              <a:rPr lang="en-GB" sz="7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7800" b="1" dirty="0" err="1">
                <a:solidFill>
                  <a:schemeClr val="accent1">
                    <a:lumMod val="75000"/>
                  </a:schemeClr>
                </a:solidFill>
              </a:rPr>
              <a:t>dealltwriaeth</a:t>
            </a:r>
            <a:r>
              <a:rPr lang="en-GB" sz="7800" b="1" dirty="0">
                <a:solidFill>
                  <a:schemeClr val="accent1">
                    <a:lumMod val="75000"/>
                  </a:schemeClr>
                </a:solidFill>
              </a:rPr>
              <a:t> plant  </a:t>
            </a:r>
            <a:r>
              <a:rPr lang="en-GB" sz="7800" b="1" dirty="0" smtClean="0">
                <a:solidFill>
                  <a:schemeClr val="accent1">
                    <a:lumMod val="75000"/>
                  </a:schemeClr>
                </a:solidFill>
              </a:rPr>
              <a:t>o </a:t>
            </a:r>
            <a:r>
              <a:rPr lang="en-GB" sz="7800" b="1" dirty="0" err="1" smtClean="0">
                <a:solidFill>
                  <a:schemeClr val="accent1">
                    <a:lumMod val="75000"/>
                  </a:schemeClr>
                </a:solidFill>
              </a:rPr>
              <a:t>grwpio</a:t>
            </a:r>
            <a:r>
              <a:rPr lang="en-GB" sz="7800" b="1" dirty="0" smtClean="0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en-GB" sz="7800" b="1" dirty="0" err="1" smtClean="0">
                <a:solidFill>
                  <a:schemeClr val="accent1">
                    <a:lumMod val="75000"/>
                  </a:schemeClr>
                </a:solidFill>
              </a:rPr>
              <a:t>rhannu</a:t>
            </a:r>
            <a:endParaRPr lang="en-US" sz="7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478739" y="3997161"/>
            <a:ext cx="5506514" cy="185713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2600" dirty="0"/>
              <a:t>How has the teacher used the connections model? </a:t>
            </a:r>
            <a:endParaRPr lang="en-GB" sz="26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2600" dirty="0"/>
              <a:t>How </a:t>
            </a:r>
            <a:r>
              <a:rPr lang="en-GB" sz="2600" dirty="0"/>
              <a:t>could this support understanding of </a:t>
            </a:r>
            <a:r>
              <a:rPr lang="en-GB" sz="2600" dirty="0" smtClean="0"/>
              <a:t>multiplication and division? </a:t>
            </a:r>
            <a:endParaRPr lang="en-GB" sz="2600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437769" y="1127615"/>
            <a:ext cx="5093951" cy="1867364"/>
          </a:xfrm>
          <a:prstGeom prst="rect">
            <a:avLst/>
          </a:prstGeom>
        </p:spPr>
        <p:txBody>
          <a:bodyPr vert="horz" lIns="74295" tIns="37148" rIns="74295" bIns="37148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600" dirty="0">
                <a:latin typeface="Calibri" panose="020F0502020204030204" pitchFamily="34" charset="0"/>
                <a:cs typeface="Calibri" panose="020F0502020204030204" pitchFamily="34" charset="0"/>
              </a:rPr>
              <a:t>Sut mae’r athrawes wedi defnyddio’r model cysylltu? </a:t>
            </a:r>
          </a:p>
          <a:p>
            <a:pPr marL="0" indent="0">
              <a:buNone/>
            </a:pPr>
            <a:r>
              <a:rPr lang="cy-GB" sz="2600" dirty="0">
                <a:latin typeface="Calibri" panose="020F0502020204030204" pitchFamily="34" charset="0"/>
                <a:cs typeface="Calibri" panose="020F0502020204030204" pitchFamily="34" charset="0"/>
              </a:rPr>
              <a:t>Sut allai gefnogi dealltwriaeth o </a:t>
            </a:r>
            <a:r>
              <a:rPr lang="cy-GB" sz="2600" dirty="0" smtClean="0">
                <a:latin typeface="Calibri" panose="020F0502020204030204" pitchFamily="34" charset="0"/>
                <a:cs typeface="Calibri" panose="020F0502020204030204" pitchFamily="34" charset="0"/>
              </a:rPr>
              <a:t>luosi a rhannu?</a:t>
            </a:r>
            <a:endParaRPr lang="cy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y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275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itle 2"/>
          <p:cNvSpPr txBox="1">
            <a:spLocks/>
          </p:cNvSpPr>
          <p:nvPr/>
        </p:nvSpPr>
        <p:spPr>
          <a:xfrm>
            <a:off x="4402042" y="2717417"/>
            <a:ext cx="5165403" cy="874235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25" b="1" dirty="0">
                <a:solidFill>
                  <a:schemeClr val="accent1">
                    <a:lumMod val="75000"/>
                  </a:schemeClr>
                </a:solidFill>
              </a:rPr>
              <a:t>Supporting children’s </a:t>
            </a:r>
            <a:r>
              <a:rPr lang="en-GB" sz="2925" b="1" dirty="0" smtClean="0">
                <a:solidFill>
                  <a:schemeClr val="accent1">
                    <a:lumMod val="75000"/>
                  </a:schemeClr>
                </a:solidFill>
              </a:rPr>
              <a:t>understanding of grouping and sharing</a:t>
            </a:r>
            <a:endParaRPr lang="en-US" sz="2925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20" name="Group 19"/>
          <p:cNvGrpSpPr/>
          <p:nvPr/>
        </p:nvGrpSpPr>
        <p:grpSpPr>
          <a:xfrm>
            <a:off x="70601" y="1812895"/>
            <a:ext cx="4074636" cy="2742798"/>
            <a:chOff x="-182144" y="-125606"/>
            <a:chExt cx="7643556" cy="5221778"/>
          </a:xfrm>
        </p:grpSpPr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6387" y="418118"/>
              <a:ext cx="6790724" cy="4678054"/>
            </a:xfrm>
            <a:prstGeom prst="rect">
              <a:avLst/>
            </a:prstGeom>
          </p:spPr>
        </p:pic>
        <p:sp>
          <p:nvSpPr>
            <p:cNvPr id="22" name="TextBox 21"/>
            <p:cNvSpPr txBox="1"/>
            <p:nvPr/>
          </p:nvSpPr>
          <p:spPr>
            <a:xfrm>
              <a:off x="2391997" y="-125606"/>
              <a:ext cx="2667217" cy="7470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950" dirty="0" err="1">
                  <a:solidFill>
                    <a:srgbClr val="000000"/>
                  </a:solidFill>
                </a:rPr>
                <a:t>symbolau</a:t>
              </a:r>
              <a:endParaRPr lang="en-US" sz="1950" dirty="0">
                <a:solidFill>
                  <a:srgbClr val="000000"/>
                </a:solidFill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5520145" y="1798132"/>
              <a:ext cx="1941267" cy="7470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950" dirty="0" err="1">
                  <a:solidFill>
                    <a:srgbClr val="000000"/>
                  </a:solidFill>
                </a:rPr>
                <a:t>lluniau</a:t>
              </a:r>
              <a:endParaRPr lang="en-US" sz="1950" dirty="0">
                <a:solidFill>
                  <a:srgbClr val="000000"/>
                </a:solidFill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5203465" y="3606020"/>
              <a:ext cx="1158626" cy="13183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950" dirty="0" err="1">
                  <a:solidFill>
                    <a:srgbClr val="000000"/>
                  </a:solidFill>
                </a:rPr>
                <a:t>iaith</a:t>
              </a:r>
              <a:endParaRPr lang="en-US" sz="1950" dirty="0">
                <a:solidFill>
                  <a:srgbClr val="000000"/>
                </a:solidFill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-182144" y="2520260"/>
              <a:ext cx="2890873" cy="13183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950" dirty="0" err="1">
                  <a:solidFill>
                    <a:srgbClr val="000000"/>
                  </a:solidFill>
                </a:rPr>
                <a:t>Profiadau</a:t>
              </a:r>
              <a:r>
                <a:rPr lang="en-US" sz="1950" dirty="0">
                  <a:solidFill>
                    <a:srgbClr val="000000"/>
                  </a:solidFill>
                </a:rPr>
                <a:t> </a:t>
              </a:r>
              <a:r>
                <a:rPr lang="en-US" sz="1950" dirty="0" err="1">
                  <a:solidFill>
                    <a:srgbClr val="000000"/>
                  </a:solidFill>
                </a:rPr>
                <a:t>diriaethol</a:t>
              </a:r>
              <a:endParaRPr lang="en-US" sz="1950" dirty="0">
                <a:solidFill>
                  <a:srgbClr val="000000"/>
                </a:solidFill>
              </a:endParaRPr>
            </a:p>
          </p:txBody>
        </p:sp>
      </p:grpSp>
      <p:sp>
        <p:nvSpPr>
          <p:cNvPr id="26" name="Rectangle 25"/>
          <p:cNvSpPr/>
          <p:nvPr/>
        </p:nvSpPr>
        <p:spPr>
          <a:xfrm>
            <a:off x="1063099" y="4722904"/>
            <a:ext cx="2126801" cy="2814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29" u="sng" dirty="0">
                <a:hlinkClick r:id="rId4"/>
              </a:rPr>
              <a:t>https://vimeo.com/70320808</a:t>
            </a:r>
            <a:r>
              <a:rPr lang="en-GB" sz="1229" dirty="0"/>
              <a:t>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4854536" y="3278959"/>
            <a:ext cx="224742" cy="2814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29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sz="1229" dirty="0"/>
          </a:p>
        </p:txBody>
      </p:sp>
      <p:sp>
        <p:nvSpPr>
          <p:cNvPr id="28" name="Rectangle 27"/>
          <p:cNvSpPr/>
          <p:nvPr/>
        </p:nvSpPr>
        <p:spPr>
          <a:xfrm>
            <a:off x="4854536" y="3278959"/>
            <a:ext cx="224742" cy="2814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29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sz="1229" dirty="0"/>
          </a:p>
        </p:txBody>
      </p:sp>
      <p:sp>
        <p:nvSpPr>
          <p:cNvPr id="17" name="Rectangle 16"/>
          <p:cNvSpPr/>
          <p:nvPr/>
        </p:nvSpPr>
        <p:spPr>
          <a:xfrm>
            <a:off x="-273851" y="9554"/>
            <a:ext cx="4953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endParaRPr lang="cy-GB" sz="1600" b="1" dirty="0">
              <a:latin typeface="Corbel" panose="020B0503020204020204" pitchFamily="34" charset="0"/>
            </a:endParaRPr>
          </a:p>
          <a:p>
            <a:pPr algn="ctr"/>
            <a:r>
              <a:rPr lang="en-US" sz="1600" dirty="0">
                <a:hlinkClick r:id="rId5" tooltip="https://www.ncetm.org.uk/resources/43589&#10;Ctrl+Click or tap to follow the link"/>
              </a:rPr>
              <a:t>https://www.ncetm.org.uk/resources/43589</a:t>
            </a:r>
            <a:endParaRPr lang="cy-GB" sz="1600" dirty="0"/>
          </a:p>
          <a:p>
            <a:pPr algn="ctr"/>
            <a:r>
              <a:rPr lang="en-US" sz="1600" dirty="0">
                <a:cs typeface="Calibri"/>
                <a:hlinkClick r:id="rId6"/>
              </a:rPr>
              <a:t>https://vimeo.com/83485518</a:t>
            </a:r>
            <a:endParaRPr lang="en-US" sz="16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70528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383" y="233668"/>
            <a:ext cx="9014594" cy="749171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/>
              <a:t>Deall </a:t>
            </a:r>
            <a:r>
              <a:rPr lang="cy-GB" dirty="0" smtClean="0"/>
              <a:t>Rhannu: </a:t>
            </a:r>
            <a:br>
              <a:rPr lang="cy-GB" dirty="0" smtClean="0"/>
            </a:br>
            <a:r>
              <a:rPr lang="cy-GB" dirty="0" smtClean="0"/>
              <a:t>syniadau a phrofiadau allweddol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383" y="1344345"/>
            <a:ext cx="9014594" cy="5726305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731"/>
              </a:spcAft>
            </a:pPr>
            <a:r>
              <a:rPr lang="cy-GB" sz="2681" dirty="0"/>
              <a:t>Daw plant ar draws syniad rhannu (cyn gwybod mai rhannu mathemategol yw) yn ifanc.  Gall plant oedran meithrin rannu gwrthrychau diriaethol.</a:t>
            </a:r>
          </a:p>
          <a:p>
            <a:pPr>
              <a:spcAft>
                <a:spcPts val="731"/>
              </a:spcAft>
            </a:pPr>
            <a:r>
              <a:rPr lang="cy-GB" sz="2681" dirty="0"/>
              <a:t>Gall plant hefyd grwpio gwrthrychau diriaethol yn y blynyddoedd cynnar.</a:t>
            </a:r>
          </a:p>
          <a:p>
            <a:pPr>
              <a:spcAft>
                <a:spcPts val="731"/>
              </a:spcAft>
            </a:pPr>
            <a:r>
              <a:rPr lang="cy-GB" sz="2681" dirty="0"/>
              <a:t>Mae </a:t>
            </a:r>
            <a:r>
              <a:rPr lang="cy-GB" sz="2681" i="1" dirty="0"/>
              <a:t>gweithred</a:t>
            </a:r>
            <a:r>
              <a:rPr lang="cy-GB" sz="2681" dirty="0"/>
              <a:t> rhannu yn wahanol i </a:t>
            </a:r>
            <a:r>
              <a:rPr lang="cy-GB" sz="2681" i="1" dirty="0"/>
              <a:t>broses</a:t>
            </a:r>
            <a:r>
              <a:rPr lang="cy-GB" sz="2681" dirty="0"/>
              <a:t> rhannu; mae symud grwpiau cyfartal o set o wrthrychau yn ymwneud yn fwy uniongyrchol â thynnu dro ar ôl tro (grwpio) (</a:t>
            </a:r>
            <a:r>
              <a:rPr lang="cy-GB" sz="2681" dirty="0" err="1"/>
              <a:t>Nunes</a:t>
            </a:r>
            <a:r>
              <a:rPr lang="cy-GB" sz="2681" dirty="0"/>
              <a:t> a Bryant, 1996). Mae grwpio hefyd yn atgyfnerthu mai rhannu yw gwrthwyneb lluosi.</a:t>
            </a:r>
          </a:p>
          <a:p>
            <a:pPr>
              <a:spcAft>
                <a:spcPts val="731"/>
              </a:spcAft>
            </a:pPr>
            <a:r>
              <a:rPr lang="cy-GB" sz="2681" dirty="0"/>
              <a:t>Ar ddiwedd y blynyddoedd cynnar mae angen i blant fod yn gyfarwydd â rhannu a grwpiau yn fodelau ar gyfer rhannu ac mae angen iddynt fod yn hyblyg wrth ddehongli problemau rhannu.</a:t>
            </a:r>
          </a:p>
          <a:p>
            <a:pPr>
              <a:spcAft>
                <a:spcPts val="731"/>
              </a:spcAft>
            </a:pPr>
            <a:r>
              <a:rPr lang="cy-GB" sz="2681" b="1" dirty="0"/>
              <a:t>Nid yw rhannu’n gymudol</a:t>
            </a:r>
            <a:r>
              <a:rPr lang="cy-GB" sz="2681" dirty="0"/>
              <a:t>: nid yw 16÷4 yr un peth â 4 ÷ 16</a:t>
            </a:r>
          </a:p>
          <a:p>
            <a:pPr>
              <a:spcAft>
                <a:spcPts val="731"/>
              </a:spcAft>
            </a:pPr>
            <a:r>
              <a:rPr lang="cy-GB" sz="2681" dirty="0"/>
              <a:t>Mae angen cysylltu syniad rhannu yn eglur â ffracsiynau; un cyfan wedi’i rannu’n ddau grŵp cyfartal yw ½</a:t>
            </a:r>
          </a:p>
          <a:p>
            <a:pPr>
              <a:spcAft>
                <a:spcPts val="731"/>
              </a:spcAft>
            </a:pPr>
            <a:endParaRPr lang="en-GB" dirty="0">
              <a:latin typeface="Comic Sans MS" pitchFamily="66" charset="0"/>
            </a:endParaRPr>
          </a:p>
          <a:p>
            <a:pPr>
              <a:spcAft>
                <a:spcPts val="731"/>
              </a:spcAft>
            </a:pPr>
            <a:endParaRPr lang="en-GB" dirty="0">
              <a:latin typeface="Corbel" panose="020B0503020204020204" pitchFamily="34" charset="0"/>
            </a:endParaRPr>
          </a:p>
          <a:p>
            <a:pPr>
              <a:spcAft>
                <a:spcPts val="731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107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183" y="271423"/>
            <a:ext cx="9905999" cy="7495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Understanding </a:t>
            </a:r>
            <a:r>
              <a:rPr lang="en-GB" dirty="0" smtClean="0"/>
              <a:t>division:</a:t>
            </a:r>
            <a:br>
              <a:rPr lang="en-GB" dirty="0" smtClean="0"/>
            </a:br>
            <a:r>
              <a:rPr lang="en-GB" dirty="0" smtClean="0"/>
              <a:t>Key </a:t>
            </a:r>
            <a:r>
              <a:rPr lang="en-GB" dirty="0"/>
              <a:t>ideas and </a:t>
            </a:r>
            <a:r>
              <a:rPr lang="en-GB" dirty="0" smtClean="0"/>
              <a:t>experiences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01436"/>
            <a:ext cx="9906000" cy="4975811"/>
          </a:xfrm>
        </p:spPr>
        <p:txBody>
          <a:bodyPr>
            <a:normAutofit fontScale="55000" lnSpcReduction="20000"/>
          </a:bodyPr>
          <a:lstStyle/>
          <a:p>
            <a:pPr>
              <a:spcAft>
                <a:spcPts val="488"/>
              </a:spcAft>
            </a:pPr>
            <a:r>
              <a:rPr lang="en-GB" sz="4713" dirty="0"/>
              <a:t>Children meet the concept of sharing (before knowing it as division) early.  Nursery age children are able to share concrete objects.</a:t>
            </a:r>
          </a:p>
          <a:p>
            <a:pPr>
              <a:spcAft>
                <a:spcPts val="488"/>
              </a:spcAft>
            </a:pPr>
            <a:r>
              <a:rPr lang="en-GB" sz="4713" dirty="0"/>
              <a:t>Children are also able to group concrete objects in the early years.</a:t>
            </a:r>
          </a:p>
          <a:p>
            <a:pPr>
              <a:spcAft>
                <a:spcPts val="488"/>
              </a:spcAft>
            </a:pPr>
            <a:r>
              <a:rPr lang="en-GB" sz="4713" dirty="0"/>
              <a:t>The </a:t>
            </a:r>
            <a:r>
              <a:rPr lang="en-GB" sz="4713" i="1" dirty="0"/>
              <a:t>action</a:t>
            </a:r>
            <a:r>
              <a:rPr lang="en-GB" sz="4713" dirty="0"/>
              <a:t> of sharing is different to the </a:t>
            </a:r>
            <a:r>
              <a:rPr lang="en-GB" sz="4713" i="1" dirty="0"/>
              <a:t>process</a:t>
            </a:r>
            <a:r>
              <a:rPr lang="en-GB" sz="4713" dirty="0"/>
              <a:t> of division; removing equal groups from a set of objects more directly relates to repeated subtraction (grouping) (</a:t>
            </a:r>
            <a:r>
              <a:rPr lang="en-GB" sz="4713" dirty="0" err="1"/>
              <a:t>Nunes</a:t>
            </a:r>
            <a:r>
              <a:rPr lang="en-GB" sz="4713" dirty="0"/>
              <a:t> and Bryant, 1996). Grouping also reinforces that division is the inverse of multiplication.</a:t>
            </a:r>
          </a:p>
          <a:p>
            <a:pPr>
              <a:spcAft>
                <a:spcPts val="488"/>
              </a:spcAft>
            </a:pPr>
            <a:r>
              <a:rPr lang="en-GB" sz="4713" dirty="0"/>
              <a:t>In the later primary years children need to be familiar with both sharing and grouping as models for division and need to be flexible with their interpretation of division problems.</a:t>
            </a:r>
          </a:p>
          <a:p>
            <a:pPr>
              <a:spcAft>
                <a:spcPts val="488"/>
              </a:spcAft>
            </a:pPr>
            <a:r>
              <a:rPr lang="en-GB" sz="4713" dirty="0"/>
              <a:t>Division is </a:t>
            </a:r>
            <a:r>
              <a:rPr lang="en-GB" sz="4713" b="1" dirty="0"/>
              <a:t>not commutative</a:t>
            </a:r>
            <a:r>
              <a:rPr lang="en-GB" sz="4713" dirty="0"/>
              <a:t>: 16÷4 is not the same as 4 ÷ 16</a:t>
            </a:r>
          </a:p>
          <a:p>
            <a:pPr>
              <a:spcAft>
                <a:spcPts val="488"/>
              </a:spcAft>
            </a:pPr>
            <a:r>
              <a:rPr lang="en-GB" sz="4713" dirty="0"/>
              <a:t>The concept of division needs to be explicitly linked to fractions; ½ is one whole divided into 2 equal groups </a:t>
            </a:r>
          </a:p>
          <a:p>
            <a:endParaRPr lang="en-GB" dirty="0">
              <a:latin typeface="Comic Sans MS" pitchFamily="66" charset="0"/>
            </a:endParaRPr>
          </a:p>
          <a:p>
            <a:endParaRPr lang="en-GB" dirty="0">
              <a:latin typeface="Corbel" panose="020B05030202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51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edu-rw\AppData\Local\Temp\WIN_20140917_135555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63" y="354791"/>
            <a:ext cx="8952614" cy="511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12429" y="5473910"/>
            <a:ext cx="743374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Cysylltu iaith a mathemateg at ddibenion </a:t>
            </a:r>
            <a:r>
              <a:rPr lang="cy-GB" sz="2800" b="1" dirty="0" smtClean="0"/>
              <a:t>deall</a:t>
            </a:r>
          </a:p>
          <a:p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1020726" y="6104852"/>
            <a:ext cx="95401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Linking language and mathematics for understanding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3310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xmlns="" id="{449718D2-A658-406B-AD32-35D8C43D90AA}"/>
              </a:ext>
            </a:extLst>
          </p:cNvPr>
          <p:cNvSpPr txBox="1">
            <a:spLocks/>
          </p:cNvSpPr>
          <p:nvPr/>
        </p:nvSpPr>
        <p:spPr>
          <a:xfrm>
            <a:off x="2373025" y="121664"/>
            <a:ext cx="5601394" cy="8077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3600" dirty="0" smtClean="0">
                <a:hlinkClick r:id="rId3"/>
              </a:rPr>
              <a:t>Yr aseiniad – The assignment</a:t>
            </a:r>
            <a:endParaRPr lang="cy-GB" sz="36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xmlns="" id="{2A807F78-C68C-4BDA-A348-641FB812B1F0}"/>
              </a:ext>
            </a:extLst>
          </p:cNvPr>
          <p:cNvSpPr txBox="1">
            <a:spLocks/>
          </p:cNvSpPr>
          <p:nvPr/>
        </p:nvSpPr>
        <p:spPr>
          <a:xfrm>
            <a:off x="5576997" y="1081836"/>
            <a:ext cx="4172297" cy="4222467"/>
          </a:xfrm>
          <a:prstGeom prst="rect">
            <a:avLst/>
          </a:prstGeom>
        </p:spPr>
        <p:txBody>
          <a:bodyPr vert="horz" lIns="55721" tIns="27861" rIns="55721" bIns="27861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3200" dirty="0"/>
          </a:p>
        </p:txBody>
      </p:sp>
      <p:sp>
        <p:nvSpPr>
          <p:cNvPr id="6" name="Rectangle 5"/>
          <p:cNvSpPr/>
          <p:nvPr/>
        </p:nvSpPr>
        <p:spPr>
          <a:xfrm>
            <a:off x="5173722" y="792411"/>
            <a:ext cx="457557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600" dirty="0" smtClean="0"/>
              <a:t>Title: Explain </a:t>
            </a:r>
            <a:r>
              <a:rPr lang="en-US" sz="2600" dirty="0"/>
              <a:t>why teacher subject knowledge is important in relation to teaching Language and Mathematics in primary schools in Wales. </a:t>
            </a:r>
            <a:endParaRPr lang="en-US" sz="2600" dirty="0"/>
          </a:p>
          <a:p>
            <a:pPr>
              <a:buFont typeface="Arial" pitchFamily="34" charset="0"/>
              <a:buChar char="•"/>
            </a:pPr>
            <a:endParaRPr lang="en-GB" sz="1000" b="1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600" dirty="0" smtClean="0">
                <a:latin typeface="Corbel" panose="020B0503020204020204" pitchFamily="34" charset="0"/>
              </a:rPr>
              <a:t>How could you discuss your subject knowledge in relation to multiplication and division?</a:t>
            </a:r>
          </a:p>
          <a:p>
            <a:pPr>
              <a:buFont typeface="Arial" pitchFamily="34" charset="0"/>
              <a:buChar char="•"/>
            </a:pPr>
            <a:endParaRPr lang="en-GB" sz="1000" dirty="0" smtClean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600" dirty="0" smtClean="0">
                <a:latin typeface="Corbel" panose="020B0503020204020204" pitchFamily="34" charset="0"/>
              </a:rPr>
              <a:t>How does it go beyond understanding mathematical processes?</a:t>
            </a:r>
            <a:endParaRPr lang="en-GB" sz="2600" dirty="0" smtClean="0">
              <a:latin typeface="Corbel" panose="020B0503020204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82746" y="638523"/>
            <a:ext cx="4699590" cy="48628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600" dirty="0" err="1" smtClean="0"/>
              <a:t>Teitl</a:t>
            </a:r>
            <a:r>
              <a:rPr lang="en-US" sz="2600" dirty="0" smtClean="0"/>
              <a:t>: </a:t>
            </a:r>
            <a:r>
              <a:rPr lang="en-US" sz="2600" dirty="0" err="1" smtClean="0"/>
              <a:t>Trafodwch</a:t>
            </a:r>
            <a:r>
              <a:rPr lang="en-US" sz="2600" dirty="0" smtClean="0"/>
              <a:t> </a:t>
            </a:r>
            <a:r>
              <a:rPr lang="en-US" sz="2600" dirty="0"/>
              <a:t>pam </a:t>
            </a:r>
            <a:r>
              <a:rPr lang="en-US" sz="2600" dirty="0" err="1"/>
              <a:t>fod</a:t>
            </a:r>
            <a:r>
              <a:rPr lang="en-US" sz="2600" dirty="0"/>
              <a:t> </a:t>
            </a:r>
            <a:r>
              <a:rPr lang="en-US" sz="2600" dirty="0" err="1"/>
              <a:t>gwybodaeth</a:t>
            </a:r>
            <a:r>
              <a:rPr lang="en-US" sz="2600" dirty="0"/>
              <a:t> </a:t>
            </a:r>
            <a:r>
              <a:rPr lang="en-US" sz="2600" dirty="0" err="1"/>
              <a:t>pwnc</a:t>
            </a:r>
            <a:r>
              <a:rPr lang="en-US" sz="2600" dirty="0"/>
              <a:t> </a:t>
            </a:r>
            <a:r>
              <a:rPr lang="en-US" sz="2600" dirty="0" err="1"/>
              <a:t>athrawon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bwysig</a:t>
            </a:r>
            <a:r>
              <a:rPr lang="en-US" sz="2600" dirty="0"/>
              <a:t> </a:t>
            </a:r>
            <a:r>
              <a:rPr lang="en-US" sz="2600" dirty="0" err="1"/>
              <a:t>mewn</a:t>
            </a:r>
            <a:r>
              <a:rPr lang="en-US" sz="2600" dirty="0"/>
              <a:t> </a:t>
            </a:r>
            <a:r>
              <a:rPr lang="en-US" sz="2600" dirty="0" err="1"/>
              <a:t>perthynas</a:t>
            </a:r>
            <a:r>
              <a:rPr lang="en-US" sz="2600" dirty="0"/>
              <a:t> ag </a:t>
            </a:r>
            <a:r>
              <a:rPr lang="en-US" sz="2600" dirty="0" err="1"/>
              <a:t>addysgu</a:t>
            </a:r>
            <a:r>
              <a:rPr lang="en-US" sz="2600" dirty="0"/>
              <a:t> </a:t>
            </a:r>
            <a:r>
              <a:rPr lang="en-US" sz="2600" dirty="0" err="1"/>
              <a:t>Iaith</a:t>
            </a:r>
            <a:r>
              <a:rPr lang="en-US" sz="2600" dirty="0"/>
              <a:t> a </a:t>
            </a:r>
            <a:r>
              <a:rPr lang="en-US" sz="2600" dirty="0" err="1"/>
              <a:t>Mathemateg</a:t>
            </a:r>
            <a:r>
              <a:rPr lang="en-US" sz="2600" dirty="0"/>
              <a:t> </a:t>
            </a:r>
            <a:r>
              <a:rPr lang="en-US" sz="2600" dirty="0" err="1"/>
              <a:t>mewn</a:t>
            </a:r>
            <a:r>
              <a:rPr lang="en-US" sz="2600" dirty="0"/>
              <a:t> </a:t>
            </a:r>
            <a:r>
              <a:rPr lang="en-US" sz="2600" dirty="0" err="1"/>
              <a:t>ysgolion</a:t>
            </a:r>
            <a:r>
              <a:rPr lang="en-US" sz="2600" dirty="0"/>
              <a:t> </a:t>
            </a:r>
            <a:r>
              <a:rPr lang="en-US" sz="2600" dirty="0" err="1"/>
              <a:t>cynradd</a:t>
            </a:r>
            <a:r>
              <a:rPr lang="en-US" sz="2600" dirty="0"/>
              <a:t> </a:t>
            </a:r>
            <a:r>
              <a:rPr lang="en-US" sz="2600" dirty="0" err="1"/>
              <a:t>yng</a:t>
            </a:r>
            <a:r>
              <a:rPr lang="en-US" sz="2600" dirty="0"/>
              <a:t> </a:t>
            </a:r>
            <a:r>
              <a:rPr lang="en-US" sz="2600" dirty="0" err="1"/>
              <a:t>Nghymru</a:t>
            </a:r>
            <a:r>
              <a:rPr lang="en-US" sz="2600" dirty="0"/>
              <a:t>. </a:t>
            </a:r>
            <a:endParaRPr lang="en-US" sz="2600" dirty="0"/>
          </a:p>
          <a:p>
            <a:pPr>
              <a:buFont typeface="Arial" pitchFamily="34" charset="0"/>
              <a:buChar char="•"/>
            </a:pPr>
            <a:endParaRPr lang="en-GB" sz="1000" b="1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600" dirty="0" err="1" smtClean="0">
                <a:latin typeface="Corbel" panose="020B0503020204020204" pitchFamily="34" charset="0"/>
              </a:rPr>
              <a:t>Sut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allech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drafod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eich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gwybodaeth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pwnc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mewn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perthynas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â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lluosi</a:t>
            </a:r>
            <a:r>
              <a:rPr lang="en-GB" sz="2600" dirty="0" smtClean="0">
                <a:latin typeface="Corbel" panose="020B0503020204020204" pitchFamily="34" charset="0"/>
              </a:rPr>
              <a:t> a </a:t>
            </a:r>
            <a:r>
              <a:rPr lang="en-GB" sz="2600" dirty="0" err="1" smtClean="0">
                <a:latin typeface="Corbel" panose="020B0503020204020204" pitchFamily="34" charset="0"/>
              </a:rPr>
              <a:t>rhannu</a:t>
            </a:r>
            <a:r>
              <a:rPr lang="en-GB" sz="2600" dirty="0" smtClean="0">
                <a:latin typeface="Corbel" panose="020B0503020204020204" pitchFamily="34" charset="0"/>
              </a:rPr>
              <a:t>?</a:t>
            </a:r>
          </a:p>
          <a:p>
            <a:pPr>
              <a:buFont typeface="Arial" pitchFamily="34" charset="0"/>
              <a:buChar char="•"/>
            </a:pPr>
            <a:endParaRPr lang="en-GB" sz="1400" dirty="0" smtClean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600" dirty="0" err="1" smtClean="0">
                <a:latin typeface="Corbel" panose="020B0503020204020204" pitchFamily="34" charset="0"/>
              </a:rPr>
              <a:t>Sut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mae’n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mynd</a:t>
            </a:r>
            <a:r>
              <a:rPr lang="en-GB" sz="2600" dirty="0" smtClean="0">
                <a:latin typeface="Corbel" panose="020B0503020204020204" pitchFamily="34" charset="0"/>
              </a:rPr>
              <a:t> y </a:t>
            </a:r>
            <a:r>
              <a:rPr lang="en-GB" sz="2600" dirty="0" err="1" smtClean="0">
                <a:latin typeface="Corbel" panose="020B0503020204020204" pitchFamily="34" charset="0"/>
              </a:rPr>
              <a:t>tu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hwnt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i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ddeall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prosesau</a:t>
            </a:r>
            <a:r>
              <a:rPr lang="en-GB" sz="2600" dirty="0" smtClean="0">
                <a:latin typeface="Corbel" panose="020B0503020204020204" pitchFamily="34" charset="0"/>
              </a:rPr>
              <a:t> </a:t>
            </a:r>
            <a:r>
              <a:rPr lang="en-GB" sz="2600" dirty="0" err="1" smtClean="0">
                <a:latin typeface="Corbel" panose="020B0503020204020204" pitchFamily="34" charset="0"/>
              </a:rPr>
              <a:t>mathemategol</a:t>
            </a:r>
            <a:r>
              <a:rPr lang="en-GB" sz="2600" dirty="0" smtClean="0">
                <a:latin typeface="Corbel" panose="020B0503020204020204" pitchFamily="34" charset="0"/>
              </a:rPr>
              <a:t>?</a:t>
            </a:r>
            <a:endParaRPr lang="en-GB" sz="2600" dirty="0"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9169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2081815" y="2889586"/>
            <a:ext cx="5630922" cy="2724082"/>
            <a:chOff x="-205082" y="181233"/>
            <a:chExt cx="8782552" cy="4678054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90832" y="181233"/>
              <a:ext cx="6790723" cy="4678054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4461837" y="503784"/>
              <a:ext cx="2411784" cy="708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symbolau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6585641" y="1609318"/>
              <a:ext cx="1991829" cy="708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lluniau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5816046" y="3391586"/>
              <a:ext cx="1539188" cy="708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iaith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-205082" y="2520259"/>
              <a:ext cx="2578139" cy="13044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Profiadau</a:t>
              </a:r>
              <a:r>
                <a:rPr lang="en-US" sz="2400" dirty="0" smtClean="0">
                  <a:solidFill>
                    <a:srgbClr val="000000"/>
                  </a:solidFill>
                </a:rPr>
                <a:t> </a:t>
              </a:r>
              <a:r>
                <a:rPr lang="en-US" sz="2400" dirty="0" err="1" smtClean="0">
                  <a:solidFill>
                    <a:srgbClr val="000000"/>
                  </a:solidFill>
                </a:rPr>
                <a:t>diriaethol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</p:grpSp>
      <p:sp>
        <p:nvSpPr>
          <p:cNvPr id="4" name="Rectangle 3"/>
          <p:cNvSpPr/>
          <p:nvPr/>
        </p:nvSpPr>
        <p:spPr>
          <a:xfrm>
            <a:off x="128869" y="76791"/>
            <a:ext cx="4699590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600" b="1" dirty="0" err="1" smtClean="0"/>
              <a:t>Trawsnewid</a:t>
            </a:r>
            <a:r>
              <a:rPr lang="en-US" sz="2600" b="1" dirty="0" smtClean="0"/>
              <a:t> </a:t>
            </a:r>
            <a:r>
              <a:rPr lang="en-US" sz="2600" b="1" dirty="0" err="1" smtClean="0"/>
              <a:t>eich</a:t>
            </a:r>
            <a:r>
              <a:rPr lang="en-US" sz="2600" b="1" dirty="0" smtClean="0"/>
              <a:t> </a:t>
            </a:r>
            <a:r>
              <a:rPr lang="en-US" sz="2600" b="1" dirty="0" err="1" smtClean="0"/>
              <a:t>gwybodaeth</a:t>
            </a:r>
            <a:endParaRPr lang="en-US" sz="2600" b="1" dirty="0" smtClean="0"/>
          </a:p>
          <a:p>
            <a:endParaRPr lang="en-US" sz="1400" dirty="0">
              <a:latin typeface="Corbel" panose="020B0503020204020204" pitchFamily="34" charset="0"/>
            </a:endParaRPr>
          </a:p>
          <a:p>
            <a:r>
              <a:rPr lang="en-US" sz="2600" dirty="0" err="1" smtClean="0">
                <a:latin typeface="Corbel" panose="020B0503020204020204" pitchFamily="34" charset="0"/>
              </a:rPr>
              <a:t>Yn</a:t>
            </a:r>
            <a:r>
              <a:rPr lang="en-US" sz="2600" dirty="0" smtClean="0">
                <a:latin typeface="Corbel" panose="020B0503020204020204" pitchFamily="34" charset="0"/>
              </a:rPr>
              <a:t> </a:t>
            </a:r>
            <a:r>
              <a:rPr lang="en-US" sz="2600" dirty="0" err="1" smtClean="0">
                <a:latin typeface="Corbel" panose="020B0503020204020204" pitchFamily="34" charset="0"/>
              </a:rPr>
              <a:t>eich</a:t>
            </a:r>
            <a:r>
              <a:rPr lang="en-US" sz="2600" dirty="0" smtClean="0">
                <a:latin typeface="Corbel" panose="020B0503020204020204" pitchFamily="34" charset="0"/>
              </a:rPr>
              <a:t> </a:t>
            </a:r>
            <a:r>
              <a:rPr lang="en-US" sz="2600" dirty="0" err="1" smtClean="0">
                <a:latin typeface="Corbel" panose="020B0503020204020204" pitchFamily="34" charset="0"/>
              </a:rPr>
              <a:t>tro</a:t>
            </a:r>
            <a:r>
              <a:rPr lang="en-US" sz="2600" dirty="0" smtClean="0">
                <a:latin typeface="Corbel" panose="020B0503020204020204" pitchFamily="34" charset="0"/>
              </a:rPr>
              <a:t>, </a:t>
            </a:r>
            <a:r>
              <a:rPr lang="en-US" sz="2600" dirty="0" err="1" smtClean="0">
                <a:latin typeface="Corbel" panose="020B0503020204020204" pitchFamily="34" charset="0"/>
              </a:rPr>
              <a:t>rhowch</a:t>
            </a:r>
            <a:r>
              <a:rPr lang="en-US" sz="2600" dirty="0" smtClean="0">
                <a:latin typeface="Corbel" panose="020B0503020204020204" pitchFamily="34" charset="0"/>
              </a:rPr>
              <a:t> </a:t>
            </a:r>
            <a:r>
              <a:rPr lang="en-US" sz="2600" dirty="0" err="1" smtClean="0">
                <a:latin typeface="Corbel" panose="020B0503020204020204" pitchFamily="34" charset="0"/>
              </a:rPr>
              <a:t>gynnig</a:t>
            </a:r>
            <a:r>
              <a:rPr lang="en-US" sz="2600" dirty="0" smtClean="0">
                <a:latin typeface="Corbel" panose="020B0503020204020204" pitchFamily="34" charset="0"/>
              </a:rPr>
              <a:t> </a:t>
            </a:r>
            <a:r>
              <a:rPr lang="en-US" sz="2600" dirty="0" err="1" smtClean="0">
                <a:latin typeface="Corbel" panose="020B0503020204020204" pitchFamily="34" charset="0"/>
              </a:rPr>
              <a:t>ar</a:t>
            </a:r>
            <a:r>
              <a:rPr lang="en-US" sz="2600" dirty="0" smtClean="0">
                <a:latin typeface="Corbel" panose="020B0503020204020204" pitchFamily="34" charset="0"/>
              </a:rPr>
              <a:t> y </a:t>
            </a:r>
            <a:r>
              <a:rPr lang="en-US" sz="2600" dirty="0" err="1" smtClean="0">
                <a:latin typeface="Corbel" panose="020B0503020204020204" pitchFamily="34" charset="0"/>
              </a:rPr>
              <a:t>gweithgareddau</a:t>
            </a:r>
            <a:r>
              <a:rPr lang="en-US" sz="2600" dirty="0" smtClean="0">
                <a:latin typeface="Corbel" panose="020B0503020204020204" pitchFamily="34" charset="0"/>
              </a:rPr>
              <a:t>.</a:t>
            </a:r>
          </a:p>
          <a:p>
            <a:endParaRPr lang="en-US" sz="1400" dirty="0" smtClean="0">
              <a:latin typeface="Corbel" panose="020B0503020204020204" pitchFamily="34" charset="0"/>
            </a:endParaRPr>
          </a:p>
          <a:p>
            <a:r>
              <a:rPr lang="en-US" sz="2600" dirty="0" err="1" smtClean="0">
                <a:latin typeface="Corbel" panose="020B0503020204020204" pitchFamily="34" charset="0"/>
              </a:rPr>
              <a:t>Ystyriwch</a:t>
            </a:r>
            <a:r>
              <a:rPr lang="en-US" sz="2600" dirty="0" smtClean="0">
                <a:latin typeface="Corbel" panose="020B0503020204020204" pitchFamily="34" charset="0"/>
              </a:rPr>
              <a:t> </a:t>
            </a:r>
            <a:r>
              <a:rPr lang="en-US" sz="2600" dirty="0" err="1" smtClean="0">
                <a:latin typeface="Corbel" panose="020B0503020204020204" pitchFamily="34" charset="0"/>
              </a:rPr>
              <a:t>sut</a:t>
            </a:r>
            <a:r>
              <a:rPr lang="en-US" sz="2600" dirty="0" smtClean="0">
                <a:latin typeface="Corbel" panose="020B0503020204020204" pitchFamily="34" charset="0"/>
              </a:rPr>
              <a:t> </a:t>
            </a:r>
            <a:r>
              <a:rPr lang="en-US" sz="2600" dirty="0" err="1" smtClean="0">
                <a:latin typeface="Corbel" panose="020B0503020204020204" pitchFamily="34" charset="0"/>
              </a:rPr>
              <a:t>maent</a:t>
            </a:r>
            <a:r>
              <a:rPr lang="en-US" sz="2600" dirty="0" smtClean="0">
                <a:latin typeface="Corbel" panose="020B0503020204020204" pitchFamily="34" charset="0"/>
              </a:rPr>
              <a:t> </a:t>
            </a:r>
            <a:r>
              <a:rPr lang="en-US" sz="2600" dirty="0" err="1" smtClean="0">
                <a:latin typeface="Corbel" panose="020B0503020204020204" pitchFamily="34" charset="0"/>
              </a:rPr>
              <a:t>yn</a:t>
            </a:r>
            <a:r>
              <a:rPr lang="en-US" sz="2600" dirty="0" smtClean="0">
                <a:latin typeface="Corbel" panose="020B0503020204020204" pitchFamily="34" charset="0"/>
              </a:rPr>
              <a:t> </a:t>
            </a:r>
            <a:r>
              <a:rPr lang="en-US" sz="2600" dirty="0" err="1" smtClean="0">
                <a:latin typeface="Corbel" panose="020B0503020204020204" pitchFamily="34" charset="0"/>
              </a:rPr>
              <a:t>datblygu</a:t>
            </a:r>
            <a:r>
              <a:rPr lang="en-US" sz="2600" dirty="0" smtClean="0">
                <a:latin typeface="Corbel" panose="020B0503020204020204" pitchFamily="34" charset="0"/>
              </a:rPr>
              <a:t> </a:t>
            </a:r>
            <a:r>
              <a:rPr lang="en-US" sz="2600" dirty="0" err="1" smtClean="0">
                <a:latin typeface="Corbel" panose="020B0503020204020204" pitchFamily="34" charset="0"/>
              </a:rPr>
              <a:t>dealltwriaeth</a:t>
            </a:r>
            <a:r>
              <a:rPr lang="en-US" sz="2600" dirty="0" smtClean="0">
                <a:latin typeface="Corbel" panose="020B0503020204020204" pitchFamily="34" charset="0"/>
              </a:rPr>
              <a:t> y </a:t>
            </a:r>
            <a:r>
              <a:rPr lang="en-US" sz="2600" dirty="0" err="1" smtClean="0">
                <a:latin typeface="Corbel" panose="020B0503020204020204" pitchFamily="34" charset="0"/>
              </a:rPr>
              <a:t>disgyblion</a:t>
            </a:r>
            <a:r>
              <a:rPr lang="en-US" sz="2600" dirty="0" smtClean="0">
                <a:latin typeface="Corbel" panose="020B0503020204020204" pitchFamily="34" charset="0"/>
              </a:rPr>
              <a:t> o </a:t>
            </a:r>
            <a:r>
              <a:rPr lang="en-US" sz="2600" dirty="0" err="1" smtClean="0">
                <a:latin typeface="Corbel" panose="020B0503020204020204" pitchFamily="34" charset="0"/>
              </a:rPr>
              <a:t>luosi</a:t>
            </a:r>
            <a:r>
              <a:rPr lang="en-US" sz="2600" dirty="0" smtClean="0">
                <a:latin typeface="Corbel" panose="020B0503020204020204" pitchFamily="34" charset="0"/>
              </a:rPr>
              <a:t> a </a:t>
            </a:r>
            <a:r>
              <a:rPr lang="en-US" sz="2600" dirty="0" err="1" smtClean="0">
                <a:latin typeface="Corbel" panose="020B0503020204020204" pitchFamily="34" charset="0"/>
              </a:rPr>
              <a:t>rhannu</a:t>
            </a:r>
            <a:r>
              <a:rPr lang="en-US" sz="2600" dirty="0" smtClean="0">
                <a:latin typeface="Corbel" panose="020B0503020204020204" pitchFamily="34" charset="0"/>
              </a:rPr>
              <a:t>.</a:t>
            </a:r>
            <a:endParaRPr lang="en-GB" sz="2600" dirty="0">
              <a:latin typeface="Corbel" panose="020B0503020204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535805" y="76791"/>
            <a:ext cx="4296314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600" b="1" dirty="0" smtClean="0"/>
              <a:t>Transforming your knowledge</a:t>
            </a:r>
          </a:p>
          <a:p>
            <a:endParaRPr lang="en-US" sz="1400" dirty="0">
              <a:latin typeface="Corbel" panose="020B0503020204020204" pitchFamily="34" charset="0"/>
            </a:endParaRPr>
          </a:p>
          <a:p>
            <a:r>
              <a:rPr lang="en-US" sz="2600" dirty="0" smtClean="0">
                <a:latin typeface="Corbel" panose="020B0503020204020204" pitchFamily="34" charset="0"/>
              </a:rPr>
              <a:t>In turn, try each of the activities.</a:t>
            </a:r>
          </a:p>
          <a:p>
            <a:endParaRPr lang="en-US" sz="1400" dirty="0" smtClean="0">
              <a:latin typeface="Corbel" panose="020B0503020204020204" pitchFamily="34" charset="0"/>
            </a:endParaRPr>
          </a:p>
          <a:p>
            <a:r>
              <a:rPr lang="en-US" sz="2600" dirty="0" smtClean="0">
                <a:latin typeface="Corbel" panose="020B0503020204020204" pitchFamily="34" charset="0"/>
              </a:rPr>
              <a:t>Consider how they develop pupils’ understanding of multiplication and division.</a:t>
            </a:r>
            <a:endParaRPr lang="en-GB" sz="2600" dirty="0" smtClean="0"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3989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70151">
            <a:off x="575855" y="2748178"/>
            <a:ext cx="1117607" cy="1201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901847" y="901545"/>
            <a:ext cx="5667995" cy="5424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25" dirty="0" err="1"/>
              <a:t>Astudiaeth</a:t>
            </a:r>
            <a:r>
              <a:rPr lang="en-GB" sz="2925" dirty="0"/>
              <a:t> </a:t>
            </a:r>
            <a:r>
              <a:rPr lang="en-GB" sz="2925" dirty="0" err="1"/>
              <a:t>Bellach</a:t>
            </a:r>
            <a:r>
              <a:rPr lang="en-GB" sz="2925" dirty="0"/>
              <a:t> / Further Study…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4F6C55B9-C1FF-4E5A-8716-927F95FE09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710661">
            <a:off x="432835" y="1132250"/>
            <a:ext cx="1246241" cy="125039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049613">
            <a:off x="904948" y="4297163"/>
            <a:ext cx="1035598" cy="1462988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2901847" y="1724830"/>
            <a:ext cx="6359110" cy="4839568"/>
          </a:xfrm>
          <a:prstGeom prst="rect">
            <a:avLst/>
          </a:prstGeom>
        </p:spPr>
        <p:txBody>
          <a:bodyPr vert="horz" lIns="74295" tIns="37148" rIns="74295" bIns="37148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275" dirty="0"/>
              <a:t>Haylock, D. a Cockburn, A. (2017) </a:t>
            </a:r>
            <a:r>
              <a:rPr lang="en-GB" sz="2275" i="1" dirty="0"/>
              <a:t>Understanding Mathematics for Young Children. </a:t>
            </a:r>
            <a:r>
              <a:rPr lang="en-GB" sz="2275" dirty="0"/>
              <a:t>5ed arg. </a:t>
            </a:r>
            <a:r>
              <a:rPr lang="en-GB" sz="2275" dirty="0" err="1"/>
              <a:t>Llundain</a:t>
            </a:r>
            <a:r>
              <a:rPr lang="en-GB" sz="2275" dirty="0"/>
              <a:t>:</a:t>
            </a:r>
            <a:r>
              <a:rPr lang="en-GB" sz="2275" i="1" dirty="0"/>
              <a:t> </a:t>
            </a:r>
            <a:r>
              <a:rPr lang="en-GB" sz="2275" dirty="0"/>
              <a:t>SAGE.</a:t>
            </a:r>
          </a:p>
          <a:p>
            <a:pPr marL="0" indent="0">
              <a:buNone/>
            </a:pPr>
            <a:endParaRPr lang="en-GB" sz="2275" dirty="0"/>
          </a:p>
          <a:p>
            <a:pPr marL="0" indent="0">
              <a:buNone/>
            </a:pPr>
            <a:r>
              <a:rPr lang="en-GB" sz="2275" dirty="0"/>
              <a:t>Haylock, D. a Manning, R. (2014) </a:t>
            </a:r>
            <a:r>
              <a:rPr lang="en-GB" sz="2275" i="1" dirty="0"/>
              <a:t>Mathematics Explained for Primary Teachers. </a:t>
            </a:r>
            <a:r>
              <a:rPr lang="en-GB" sz="2275" dirty="0"/>
              <a:t>5ed arg. </a:t>
            </a:r>
            <a:r>
              <a:rPr lang="en-GB" sz="2275" dirty="0" err="1"/>
              <a:t>Llundain</a:t>
            </a:r>
            <a:r>
              <a:rPr lang="en-GB" sz="2275" dirty="0"/>
              <a:t>: SAGE.</a:t>
            </a:r>
          </a:p>
          <a:p>
            <a:pPr marL="0" indent="0">
              <a:buNone/>
            </a:pPr>
            <a:endParaRPr lang="en-GB" sz="2275" i="1" dirty="0"/>
          </a:p>
          <a:p>
            <a:pPr marL="0" indent="0">
              <a:buNone/>
            </a:pPr>
            <a:r>
              <a:rPr lang="en-GB" sz="2275" dirty="0"/>
              <a:t>Askew, M.</a:t>
            </a:r>
            <a:r>
              <a:rPr lang="en-GB" sz="2275" i="1" dirty="0"/>
              <a:t> </a:t>
            </a:r>
            <a:r>
              <a:rPr lang="en-GB" sz="2275" dirty="0"/>
              <a:t>(2016) </a:t>
            </a:r>
            <a:r>
              <a:rPr lang="en-GB" sz="2275" i="1" dirty="0"/>
              <a:t>A Practical guide to transforming primary mathematics: activities and tasks that really work. </a:t>
            </a:r>
            <a:r>
              <a:rPr lang="en-GB" sz="2275" dirty="0" smtClean="0"/>
              <a:t>London: </a:t>
            </a:r>
            <a:r>
              <a:rPr lang="en-GB" sz="2275" dirty="0"/>
              <a:t>Routledge.</a:t>
            </a:r>
          </a:p>
        </p:txBody>
      </p:sp>
    </p:spTree>
    <p:extLst>
      <p:ext uri="{BB962C8B-B14F-4D97-AF65-F5344CB8AC3E}">
        <p14:creationId xmlns:p14="http://schemas.microsoft.com/office/powerpoint/2010/main" val="108412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1983</TotalTime>
  <Words>1435</Words>
  <Application>Microsoft Macintosh PowerPoint</Application>
  <PresentationFormat>A4 Paper (210x297 mm)</PresentationFormat>
  <Paragraphs>162</Paragraphs>
  <Slides>18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Calibri</vt:lpstr>
      <vt:lpstr>Calibri Light</vt:lpstr>
      <vt:lpstr>Comic Sans MS</vt:lpstr>
      <vt:lpstr>Corbel</vt:lpstr>
      <vt:lpstr>Mangal</vt:lpstr>
      <vt:lpstr>Times New Roman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Deall Rhannu:  syniadau a phrofiadau allweddol</vt:lpstr>
      <vt:lpstr>Understanding division: Key ideas and experiences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Numeracy Session 3</dc:title>
  <dc:creator>Lewis Wallis</dc:creator>
  <cp:lastModifiedBy>nerys.defis@gmail.com</cp:lastModifiedBy>
  <cp:revision>143</cp:revision>
  <cp:lastPrinted>2018-10-07T20:30:15Z</cp:lastPrinted>
  <dcterms:created xsi:type="dcterms:W3CDTF">2016-09-21T13:34:09Z</dcterms:created>
  <dcterms:modified xsi:type="dcterms:W3CDTF">2019-02-04T22:42:13Z</dcterms:modified>
</cp:coreProperties>
</file>