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4"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096FE-9CF6-3C39-F25A-B544939B7F0B}" v="62" dt="2025-06-28T22:14:40.223"/>
    <p1510:client id="{45639D9C-C230-2D4E-15CB-44F2B6924810}" v="1845" dt="2025-06-27T19:16:27.942"/>
    <p1510:client id="{B6CFF9AA-1900-B77E-FC8F-A8B89410F98E}" v="516" dt="2025-06-27T19:37:19.0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24E54B-56CC-4DDE-9BE0-10AEFF69FC3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A0A694-169F-4950-A8FD-D8511844CA8D}">
      <dgm:prSet/>
      <dgm:spPr/>
      <dgm:t>
        <a:bodyPr/>
        <a:lstStyle/>
        <a:p>
          <a:r>
            <a:rPr lang="en-GB"/>
            <a:t>True my work I learn how to combine research and information in my website, marketing materials,</a:t>
          </a:r>
          <a:endParaRPr lang="en-US"/>
        </a:p>
      </dgm:t>
    </dgm:pt>
    <dgm:pt modelId="{8F3E6F5B-4D5A-4AAE-8583-122DD4AC1666}" type="parTrans" cxnId="{E136C1A0-72C3-47F0-960D-0E3555725F8C}">
      <dgm:prSet/>
      <dgm:spPr/>
      <dgm:t>
        <a:bodyPr/>
        <a:lstStyle/>
        <a:p>
          <a:endParaRPr lang="en-US"/>
        </a:p>
      </dgm:t>
    </dgm:pt>
    <dgm:pt modelId="{BB94FF0B-A387-4B7C-9590-8CBA5467F651}" type="sibTrans" cxnId="{E136C1A0-72C3-47F0-960D-0E3555725F8C}">
      <dgm:prSet/>
      <dgm:spPr/>
      <dgm:t>
        <a:bodyPr/>
        <a:lstStyle/>
        <a:p>
          <a:endParaRPr lang="en-US"/>
        </a:p>
      </dgm:t>
    </dgm:pt>
    <dgm:pt modelId="{53E3C6D0-471B-4F5C-B3B8-9B4700D59E9E}">
      <dgm:prSet/>
      <dgm:spPr/>
      <dgm:t>
        <a:bodyPr/>
        <a:lstStyle/>
        <a:p>
          <a:r>
            <a:rPr lang="en-GB"/>
            <a:t>I learn how cash flow its working and how important it is.</a:t>
          </a:r>
          <a:endParaRPr lang="en-US"/>
        </a:p>
      </dgm:t>
    </dgm:pt>
    <dgm:pt modelId="{043C54D6-7701-4AF0-AA49-491B169673E5}" type="parTrans" cxnId="{2AE90E03-89DC-4681-AF77-15B17B1DCE42}">
      <dgm:prSet/>
      <dgm:spPr/>
      <dgm:t>
        <a:bodyPr/>
        <a:lstStyle/>
        <a:p>
          <a:endParaRPr lang="en-US"/>
        </a:p>
      </dgm:t>
    </dgm:pt>
    <dgm:pt modelId="{B34833B8-4CFE-4675-81C9-2524C06048BF}" type="sibTrans" cxnId="{2AE90E03-89DC-4681-AF77-15B17B1DCE42}">
      <dgm:prSet/>
      <dgm:spPr/>
      <dgm:t>
        <a:bodyPr/>
        <a:lstStyle/>
        <a:p>
          <a:endParaRPr lang="en-US"/>
        </a:p>
      </dgm:t>
    </dgm:pt>
    <dgm:pt modelId="{8FAA6A1F-7BF2-4E57-9F29-547BA51D0A09}">
      <dgm:prSet/>
      <dgm:spPr/>
      <dgm:t>
        <a:bodyPr/>
        <a:lstStyle/>
        <a:p>
          <a:r>
            <a:rPr lang="en-GB"/>
            <a:t>I understand that design and first look makes the future impression.</a:t>
          </a:r>
          <a:endParaRPr lang="en-US"/>
        </a:p>
      </dgm:t>
    </dgm:pt>
    <dgm:pt modelId="{EB75958D-6FDC-4FD8-A913-6AD0E3AD4011}" type="parTrans" cxnId="{9A5FB330-794C-48A8-99E9-3B7F161394B7}">
      <dgm:prSet/>
      <dgm:spPr/>
      <dgm:t>
        <a:bodyPr/>
        <a:lstStyle/>
        <a:p>
          <a:endParaRPr lang="en-US"/>
        </a:p>
      </dgm:t>
    </dgm:pt>
    <dgm:pt modelId="{59ED5246-4F3D-475D-813D-4ED6C56ED426}" type="sibTrans" cxnId="{9A5FB330-794C-48A8-99E9-3B7F161394B7}">
      <dgm:prSet/>
      <dgm:spPr/>
      <dgm:t>
        <a:bodyPr/>
        <a:lstStyle/>
        <a:p>
          <a:endParaRPr lang="en-US"/>
        </a:p>
      </dgm:t>
    </dgm:pt>
    <dgm:pt modelId="{83EF765B-AA6B-431C-BC45-4DF7334E8D35}" type="pres">
      <dgm:prSet presAssocID="{3624E54B-56CC-4DDE-9BE0-10AEFF69FC34}" presName="root" presStyleCnt="0">
        <dgm:presLayoutVars>
          <dgm:dir/>
          <dgm:resizeHandles val="exact"/>
        </dgm:presLayoutVars>
      </dgm:prSet>
      <dgm:spPr/>
    </dgm:pt>
    <dgm:pt modelId="{6B7720F6-52A9-4387-A5D2-99116ED8BE9A}" type="pres">
      <dgm:prSet presAssocID="{17A0A694-169F-4950-A8FD-D8511844CA8D}" presName="compNode" presStyleCnt="0"/>
      <dgm:spPr/>
    </dgm:pt>
    <dgm:pt modelId="{B8CC705B-58ED-4DC3-A1B2-8F3191058D80}" type="pres">
      <dgm:prSet presAssocID="{17A0A694-169F-4950-A8FD-D8511844CA8D}" presName="bgRect" presStyleLbl="bgShp" presStyleIdx="0" presStyleCnt="3"/>
      <dgm:spPr/>
    </dgm:pt>
    <dgm:pt modelId="{AFBA0529-B2BA-4C86-B77F-F45ABCC7C419}" type="pres">
      <dgm:prSet presAssocID="{17A0A694-169F-4950-A8FD-D8511844CA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6FF54C46-0B61-4BCC-BC30-F5BA22E24808}" type="pres">
      <dgm:prSet presAssocID="{17A0A694-169F-4950-A8FD-D8511844CA8D}" presName="spaceRect" presStyleCnt="0"/>
      <dgm:spPr/>
    </dgm:pt>
    <dgm:pt modelId="{62CD278E-7528-4908-B0DF-2BEB363E94F5}" type="pres">
      <dgm:prSet presAssocID="{17A0A694-169F-4950-A8FD-D8511844CA8D}" presName="parTx" presStyleLbl="revTx" presStyleIdx="0" presStyleCnt="3">
        <dgm:presLayoutVars>
          <dgm:chMax val="0"/>
          <dgm:chPref val="0"/>
        </dgm:presLayoutVars>
      </dgm:prSet>
      <dgm:spPr/>
    </dgm:pt>
    <dgm:pt modelId="{FC9BE56E-DA70-4531-B798-120EA35C1A82}" type="pres">
      <dgm:prSet presAssocID="{BB94FF0B-A387-4B7C-9590-8CBA5467F651}" presName="sibTrans" presStyleCnt="0"/>
      <dgm:spPr/>
    </dgm:pt>
    <dgm:pt modelId="{9684FB06-0D06-426F-BE25-AA4191CD58D8}" type="pres">
      <dgm:prSet presAssocID="{53E3C6D0-471B-4F5C-B3B8-9B4700D59E9E}" presName="compNode" presStyleCnt="0"/>
      <dgm:spPr/>
    </dgm:pt>
    <dgm:pt modelId="{43492619-E56B-40FD-82CC-C87D333DB097}" type="pres">
      <dgm:prSet presAssocID="{53E3C6D0-471B-4F5C-B3B8-9B4700D59E9E}" presName="bgRect" presStyleLbl="bgShp" presStyleIdx="1" presStyleCnt="3"/>
      <dgm:spPr/>
    </dgm:pt>
    <dgm:pt modelId="{3CB63264-0464-4E34-B2F3-C5EF07B170AC}" type="pres">
      <dgm:prSet presAssocID="{53E3C6D0-471B-4F5C-B3B8-9B4700D59E9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5B37A752-B389-4B39-B7F1-581BFD6F68D2}" type="pres">
      <dgm:prSet presAssocID="{53E3C6D0-471B-4F5C-B3B8-9B4700D59E9E}" presName="spaceRect" presStyleCnt="0"/>
      <dgm:spPr/>
    </dgm:pt>
    <dgm:pt modelId="{D1391055-3E19-413C-9AB7-091B71348CE2}" type="pres">
      <dgm:prSet presAssocID="{53E3C6D0-471B-4F5C-B3B8-9B4700D59E9E}" presName="parTx" presStyleLbl="revTx" presStyleIdx="1" presStyleCnt="3">
        <dgm:presLayoutVars>
          <dgm:chMax val="0"/>
          <dgm:chPref val="0"/>
        </dgm:presLayoutVars>
      </dgm:prSet>
      <dgm:spPr/>
    </dgm:pt>
    <dgm:pt modelId="{99B98595-CED6-40FC-92CF-BD7945C95AEF}" type="pres">
      <dgm:prSet presAssocID="{B34833B8-4CFE-4675-81C9-2524C06048BF}" presName="sibTrans" presStyleCnt="0"/>
      <dgm:spPr/>
    </dgm:pt>
    <dgm:pt modelId="{65783322-449A-451C-B1E0-7726517365B0}" type="pres">
      <dgm:prSet presAssocID="{8FAA6A1F-7BF2-4E57-9F29-547BA51D0A09}" presName="compNode" presStyleCnt="0"/>
      <dgm:spPr/>
    </dgm:pt>
    <dgm:pt modelId="{0438C6B5-2A1F-49E1-8D87-32FF351BE6AA}" type="pres">
      <dgm:prSet presAssocID="{8FAA6A1F-7BF2-4E57-9F29-547BA51D0A09}" presName="bgRect" presStyleLbl="bgShp" presStyleIdx="2" presStyleCnt="3"/>
      <dgm:spPr/>
    </dgm:pt>
    <dgm:pt modelId="{0D056E0B-EC05-4DED-8BFA-A71BE26F75B3}" type="pres">
      <dgm:prSet presAssocID="{8FAA6A1F-7BF2-4E57-9F29-547BA51D0A0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tist"/>
        </a:ext>
      </dgm:extLst>
    </dgm:pt>
    <dgm:pt modelId="{C7306FBA-E68E-48F5-A298-B65D4E9E1A0D}" type="pres">
      <dgm:prSet presAssocID="{8FAA6A1F-7BF2-4E57-9F29-547BA51D0A09}" presName="spaceRect" presStyleCnt="0"/>
      <dgm:spPr/>
    </dgm:pt>
    <dgm:pt modelId="{0C0D531E-4AB3-42EA-B2B8-A5A7A5CCAEC5}" type="pres">
      <dgm:prSet presAssocID="{8FAA6A1F-7BF2-4E57-9F29-547BA51D0A09}" presName="parTx" presStyleLbl="revTx" presStyleIdx="2" presStyleCnt="3">
        <dgm:presLayoutVars>
          <dgm:chMax val="0"/>
          <dgm:chPref val="0"/>
        </dgm:presLayoutVars>
      </dgm:prSet>
      <dgm:spPr/>
    </dgm:pt>
  </dgm:ptLst>
  <dgm:cxnLst>
    <dgm:cxn modelId="{2AE90E03-89DC-4681-AF77-15B17B1DCE42}" srcId="{3624E54B-56CC-4DDE-9BE0-10AEFF69FC34}" destId="{53E3C6D0-471B-4F5C-B3B8-9B4700D59E9E}" srcOrd="1" destOrd="0" parTransId="{043C54D6-7701-4AF0-AA49-491B169673E5}" sibTransId="{B34833B8-4CFE-4675-81C9-2524C06048BF}"/>
    <dgm:cxn modelId="{F4E54508-8032-475D-90DA-7D5598F6B716}" type="presOf" srcId="{53E3C6D0-471B-4F5C-B3B8-9B4700D59E9E}" destId="{D1391055-3E19-413C-9AB7-091B71348CE2}" srcOrd="0" destOrd="0" presId="urn:microsoft.com/office/officeart/2018/2/layout/IconVerticalSolidList"/>
    <dgm:cxn modelId="{9A5FB330-794C-48A8-99E9-3B7F161394B7}" srcId="{3624E54B-56CC-4DDE-9BE0-10AEFF69FC34}" destId="{8FAA6A1F-7BF2-4E57-9F29-547BA51D0A09}" srcOrd="2" destOrd="0" parTransId="{EB75958D-6FDC-4FD8-A913-6AD0E3AD4011}" sibTransId="{59ED5246-4F3D-475D-813D-4ED6C56ED426}"/>
    <dgm:cxn modelId="{5C73413F-3A2F-474B-B917-0483FE61B202}" type="presOf" srcId="{17A0A694-169F-4950-A8FD-D8511844CA8D}" destId="{62CD278E-7528-4908-B0DF-2BEB363E94F5}" srcOrd="0" destOrd="0" presId="urn:microsoft.com/office/officeart/2018/2/layout/IconVerticalSolidList"/>
    <dgm:cxn modelId="{E136C1A0-72C3-47F0-960D-0E3555725F8C}" srcId="{3624E54B-56CC-4DDE-9BE0-10AEFF69FC34}" destId="{17A0A694-169F-4950-A8FD-D8511844CA8D}" srcOrd="0" destOrd="0" parTransId="{8F3E6F5B-4D5A-4AAE-8583-122DD4AC1666}" sibTransId="{BB94FF0B-A387-4B7C-9590-8CBA5467F651}"/>
    <dgm:cxn modelId="{D9493EB8-1F25-4C41-9C5F-875ADE0FE23A}" type="presOf" srcId="{3624E54B-56CC-4DDE-9BE0-10AEFF69FC34}" destId="{83EF765B-AA6B-431C-BC45-4DF7334E8D35}" srcOrd="0" destOrd="0" presId="urn:microsoft.com/office/officeart/2018/2/layout/IconVerticalSolidList"/>
    <dgm:cxn modelId="{9A73C8DB-D9DB-473D-B059-F10868980A0B}" type="presOf" srcId="{8FAA6A1F-7BF2-4E57-9F29-547BA51D0A09}" destId="{0C0D531E-4AB3-42EA-B2B8-A5A7A5CCAEC5}" srcOrd="0" destOrd="0" presId="urn:microsoft.com/office/officeart/2018/2/layout/IconVerticalSolidList"/>
    <dgm:cxn modelId="{E38D748E-EFC6-454D-B760-C03E3C4622F5}" type="presParOf" srcId="{83EF765B-AA6B-431C-BC45-4DF7334E8D35}" destId="{6B7720F6-52A9-4387-A5D2-99116ED8BE9A}" srcOrd="0" destOrd="0" presId="urn:microsoft.com/office/officeart/2018/2/layout/IconVerticalSolidList"/>
    <dgm:cxn modelId="{CEB61F29-42E9-487E-9718-29A376477FFF}" type="presParOf" srcId="{6B7720F6-52A9-4387-A5D2-99116ED8BE9A}" destId="{B8CC705B-58ED-4DC3-A1B2-8F3191058D80}" srcOrd="0" destOrd="0" presId="urn:microsoft.com/office/officeart/2018/2/layout/IconVerticalSolidList"/>
    <dgm:cxn modelId="{FD8D7DE1-3AA6-41DF-89AB-30286AC633BB}" type="presParOf" srcId="{6B7720F6-52A9-4387-A5D2-99116ED8BE9A}" destId="{AFBA0529-B2BA-4C86-B77F-F45ABCC7C419}" srcOrd="1" destOrd="0" presId="urn:microsoft.com/office/officeart/2018/2/layout/IconVerticalSolidList"/>
    <dgm:cxn modelId="{11A3E23F-A819-41F3-A901-D3CD775E2835}" type="presParOf" srcId="{6B7720F6-52A9-4387-A5D2-99116ED8BE9A}" destId="{6FF54C46-0B61-4BCC-BC30-F5BA22E24808}" srcOrd="2" destOrd="0" presId="urn:microsoft.com/office/officeart/2018/2/layout/IconVerticalSolidList"/>
    <dgm:cxn modelId="{54E691FC-5693-498A-861A-FFA7A28CCE98}" type="presParOf" srcId="{6B7720F6-52A9-4387-A5D2-99116ED8BE9A}" destId="{62CD278E-7528-4908-B0DF-2BEB363E94F5}" srcOrd="3" destOrd="0" presId="urn:microsoft.com/office/officeart/2018/2/layout/IconVerticalSolidList"/>
    <dgm:cxn modelId="{07CE3C94-2002-4BA9-AD75-9113BCB2820F}" type="presParOf" srcId="{83EF765B-AA6B-431C-BC45-4DF7334E8D35}" destId="{FC9BE56E-DA70-4531-B798-120EA35C1A82}" srcOrd="1" destOrd="0" presId="urn:microsoft.com/office/officeart/2018/2/layout/IconVerticalSolidList"/>
    <dgm:cxn modelId="{75E343A0-7B32-4CB5-A285-4964DD9FBC70}" type="presParOf" srcId="{83EF765B-AA6B-431C-BC45-4DF7334E8D35}" destId="{9684FB06-0D06-426F-BE25-AA4191CD58D8}" srcOrd="2" destOrd="0" presId="urn:microsoft.com/office/officeart/2018/2/layout/IconVerticalSolidList"/>
    <dgm:cxn modelId="{48AA3480-AAE1-4601-B8A9-E5FD056449C7}" type="presParOf" srcId="{9684FB06-0D06-426F-BE25-AA4191CD58D8}" destId="{43492619-E56B-40FD-82CC-C87D333DB097}" srcOrd="0" destOrd="0" presId="urn:microsoft.com/office/officeart/2018/2/layout/IconVerticalSolidList"/>
    <dgm:cxn modelId="{769EBDD9-32DF-4783-B7F4-BAF71FE3CADD}" type="presParOf" srcId="{9684FB06-0D06-426F-BE25-AA4191CD58D8}" destId="{3CB63264-0464-4E34-B2F3-C5EF07B170AC}" srcOrd="1" destOrd="0" presId="urn:microsoft.com/office/officeart/2018/2/layout/IconVerticalSolidList"/>
    <dgm:cxn modelId="{A717D16F-BDCC-4814-8E7F-816CAA94AED5}" type="presParOf" srcId="{9684FB06-0D06-426F-BE25-AA4191CD58D8}" destId="{5B37A752-B389-4B39-B7F1-581BFD6F68D2}" srcOrd="2" destOrd="0" presId="urn:microsoft.com/office/officeart/2018/2/layout/IconVerticalSolidList"/>
    <dgm:cxn modelId="{9AC61063-6463-4CD6-8E47-4EE8B9262744}" type="presParOf" srcId="{9684FB06-0D06-426F-BE25-AA4191CD58D8}" destId="{D1391055-3E19-413C-9AB7-091B71348CE2}" srcOrd="3" destOrd="0" presId="urn:microsoft.com/office/officeart/2018/2/layout/IconVerticalSolidList"/>
    <dgm:cxn modelId="{1D9AB6CB-A3BC-4444-8659-B20FD53406AA}" type="presParOf" srcId="{83EF765B-AA6B-431C-BC45-4DF7334E8D35}" destId="{99B98595-CED6-40FC-92CF-BD7945C95AEF}" srcOrd="3" destOrd="0" presId="urn:microsoft.com/office/officeart/2018/2/layout/IconVerticalSolidList"/>
    <dgm:cxn modelId="{2C019003-B538-472D-9886-1DA041A032B3}" type="presParOf" srcId="{83EF765B-AA6B-431C-BC45-4DF7334E8D35}" destId="{65783322-449A-451C-B1E0-7726517365B0}" srcOrd="4" destOrd="0" presId="urn:microsoft.com/office/officeart/2018/2/layout/IconVerticalSolidList"/>
    <dgm:cxn modelId="{2ADD9C68-9144-4E83-961D-188FBE8B2CD0}" type="presParOf" srcId="{65783322-449A-451C-B1E0-7726517365B0}" destId="{0438C6B5-2A1F-49E1-8D87-32FF351BE6AA}" srcOrd="0" destOrd="0" presId="urn:microsoft.com/office/officeart/2018/2/layout/IconVerticalSolidList"/>
    <dgm:cxn modelId="{C6CC38A0-5D6D-4D67-904E-5B61F803FD66}" type="presParOf" srcId="{65783322-449A-451C-B1E0-7726517365B0}" destId="{0D056E0B-EC05-4DED-8BFA-A71BE26F75B3}" srcOrd="1" destOrd="0" presId="urn:microsoft.com/office/officeart/2018/2/layout/IconVerticalSolidList"/>
    <dgm:cxn modelId="{79380737-897B-460C-A708-65ED901A25CB}" type="presParOf" srcId="{65783322-449A-451C-B1E0-7726517365B0}" destId="{C7306FBA-E68E-48F5-A298-B65D4E9E1A0D}" srcOrd="2" destOrd="0" presId="urn:microsoft.com/office/officeart/2018/2/layout/IconVerticalSolidList"/>
    <dgm:cxn modelId="{1691EA1C-20C0-40E5-9B23-38A4D2E314C8}" type="presParOf" srcId="{65783322-449A-451C-B1E0-7726517365B0}" destId="{0C0D531E-4AB3-42EA-B2B8-A5A7A5CCAE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705B-58ED-4DC3-A1B2-8F3191058D80}">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A0529-B2BA-4C86-B77F-F45ABCC7C419}">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CD278E-7528-4908-B0DF-2BEB363E94F5}">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True my work I learn how to combine research and information in my website, marketing materials,</a:t>
          </a:r>
          <a:endParaRPr lang="en-US" sz="2500" kern="1200"/>
        </a:p>
      </dsp:txBody>
      <dsp:txXfrm>
        <a:off x="1686304" y="623"/>
        <a:ext cx="5530111" cy="1460003"/>
      </dsp:txXfrm>
    </dsp:sp>
    <dsp:sp modelId="{43492619-E56B-40FD-82CC-C87D333DB097}">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63264-0464-4E34-B2F3-C5EF07B170AC}">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391055-3E19-413C-9AB7-091B71348CE2}">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I learn how cash flow its working and how important it is.</a:t>
          </a:r>
          <a:endParaRPr lang="en-US" sz="2500" kern="1200"/>
        </a:p>
      </dsp:txBody>
      <dsp:txXfrm>
        <a:off x="1686304" y="1825628"/>
        <a:ext cx="5530111" cy="1460003"/>
      </dsp:txXfrm>
    </dsp:sp>
    <dsp:sp modelId="{0438C6B5-2A1F-49E1-8D87-32FF351BE6AA}">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056E0B-EC05-4DED-8BFA-A71BE26F75B3}">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0D531E-4AB3-42EA-B2B8-A5A7A5CCAEC5}">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I understand that design and first look makes the future impression.</a:t>
          </a:r>
          <a:endParaRPr lang="en-US" sz="2500" kern="1200"/>
        </a:p>
      </dsp:txBody>
      <dsp:txXfrm>
        <a:off x="1686304" y="3650632"/>
        <a:ext cx="5530111" cy="14600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71485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62102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6242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26238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5093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7137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54528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64431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5354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4597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5672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111585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com/shorts/-f5_sTba43s?si=k-e_O15C1Pdl8a0I" TargetMode="External"/><Relationship Id="rId2" Type="http://schemas.openxmlformats.org/officeDocument/2006/relationships/hyperlink" Target="https://youtube.com/shorts/-f5_sTba43s?si=K4pNVyyaGjnhW0I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onnected sticks shaping polygons background">
            <a:extLst>
              <a:ext uri="{FF2B5EF4-FFF2-40B4-BE49-F238E27FC236}">
                <a16:creationId xmlns:a16="http://schemas.microsoft.com/office/drawing/2014/main" id="{02FAE644-9C43-3AE8-7EE1-D48BC06C5E2C}"/>
              </a:ext>
            </a:extLst>
          </p:cNvPr>
          <p:cNvPicPr>
            <a:picLocks noChangeAspect="1"/>
          </p:cNvPicPr>
          <p:nvPr/>
        </p:nvPicPr>
        <p:blipFill>
          <a:blip r:embed="rId2"/>
          <a:srcRect l="9092" t="15538" r="-7" b="7733"/>
          <a:stretch>
            <a:fillRect/>
          </a:stretch>
        </p:blipFill>
        <p:spPr>
          <a:xfrm>
            <a:off x="1" y="10"/>
            <a:ext cx="12192000" cy="6857990"/>
          </a:xfrm>
          <a:prstGeom prst="rect">
            <a:avLst/>
          </a:prstGeom>
        </p:spPr>
      </p:pic>
      <p:sp useBgFill="1">
        <p:nvSpPr>
          <p:cNvPr id="17" name="Rectangle 16">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4436" y="1066800"/>
            <a:ext cx="4389120"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30487" y="1562101"/>
            <a:ext cx="3551402" cy="2738530"/>
          </a:xfrm>
        </p:spPr>
        <p:txBody>
          <a:bodyPr anchor="t">
            <a:normAutofit/>
          </a:bodyPr>
          <a:lstStyle/>
          <a:p>
            <a:r>
              <a:rPr lang="en-GB" sz="2400">
                <a:latin typeface="Aptos Display"/>
              </a:rPr>
              <a:t>BMSW4008</a:t>
            </a:r>
            <a:br>
              <a:rPr lang="en-GB" sz="2400">
                <a:latin typeface="Aptos Display"/>
              </a:rPr>
            </a:br>
            <a:r>
              <a:rPr lang="en-GB" sz="2400">
                <a:latin typeface="Aptos Display"/>
              </a:rPr>
              <a:t>Digital Skills for Personal and Professional Growth</a:t>
            </a:r>
            <a:br>
              <a:rPr lang="en-GB" sz="2400">
                <a:latin typeface="Aptos Display"/>
              </a:rPr>
            </a:br>
            <a:br>
              <a:rPr lang="en-GB" sz="2400">
                <a:latin typeface="Aptos Display"/>
              </a:rPr>
            </a:br>
            <a:r>
              <a:rPr lang="en-GB" sz="2400">
                <a:latin typeface="Aptos Display"/>
              </a:rPr>
              <a:t>Task 3 (video)</a:t>
            </a:r>
            <a:br>
              <a:rPr lang="en-GB" sz="2400">
                <a:latin typeface="Aptos Display"/>
              </a:rPr>
            </a:br>
            <a:r>
              <a:rPr lang="en-GB" sz="2400">
                <a:latin typeface="Aptos Display"/>
              </a:rPr>
              <a:t>Task 4 Presentation about all 3 tasks</a:t>
            </a:r>
          </a:p>
        </p:txBody>
      </p:sp>
      <p:sp>
        <p:nvSpPr>
          <p:cNvPr id="3" name="Subtitle 2"/>
          <p:cNvSpPr>
            <a:spLocks noGrp="1"/>
          </p:cNvSpPr>
          <p:nvPr>
            <p:ph type="subTitle" idx="1"/>
          </p:nvPr>
        </p:nvSpPr>
        <p:spPr>
          <a:xfrm>
            <a:off x="7738425" y="4533191"/>
            <a:ext cx="3548040" cy="701199"/>
          </a:xfrm>
        </p:spPr>
        <p:txBody>
          <a:bodyPr>
            <a:normAutofit/>
          </a:bodyPr>
          <a:lstStyle/>
          <a:p>
            <a:r>
              <a:rPr lang="en-GB" b="0">
                <a:latin typeface="Aptos Display"/>
              </a:rPr>
              <a:t>Irina </a:t>
            </a:r>
            <a:r>
              <a:rPr lang="en-GB" b="0" err="1">
                <a:latin typeface="Aptos Display"/>
              </a:rPr>
              <a:t>enachi</a:t>
            </a:r>
            <a:endParaRPr lang="en-GB" b="0">
              <a:latin typeface="Aptos Display"/>
            </a:endParaRPr>
          </a:p>
        </p:txBody>
      </p:sp>
      <p:cxnSp>
        <p:nvCxnSpPr>
          <p:cNvPr id="18" name="Straight Connector 17">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24436" y="5780876"/>
            <a:ext cx="438912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87C75DE-E8AC-9D25-56B3-83DEAE2B680E}"/>
              </a:ext>
            </a:extLst>
          </p:cNvPr>
          <p:cNvSpPr txBox="1"/>
          <p:nvPr/>
        </p:nvSpPr>
        <p:spPr>
          <a:xfrm>
            <a:off x="5496821" y="1371600"/>
            <a:ext cx="6034187" cy="10972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000" b="1">
                <a:latin typeface="+mj-lt"/>
                <a:ea typeface="+mj-ea"/>
                <a:cs typeface="+mj-cs"/>
              </a:rPr>
              <a:t>Introduction</a:t>
            </a:r>
          </a:p>
        </p:txBody>
      </p:sp>
      <p:pic>
        <p:nvPicPr>
          <p:cNvPr id="4" name="Picture 3" descr="A logo for a makeup studio&#10;&#10;AI-generated content may be incorrect.">
            <a:extLst>
              <a:ext uri="{FF2B5EF4-FFF2-40B4-BE49-F238E27FC236}">
                <a16:creationId xmlns:a16="http://schemas.microsoft.com/office/drawing/2014/main" id="{4E7BE539-20FB-2102-20ED-AD5979C02BE1}"/>
              </a:ext>
            </a:extLst>
          </p:cNvPr>
          <p:cNvPicPr>
            <a:picLocks noChangeAspect="1"/>
          </p:cNvPicPr>
          <p:nvPr/>
        </p:nvPicPr>
        <p:blipFill>
          <a:blip r:embed="rId2"/>
          <a:srcRect l="16613" r="12552"/>
          <a:stretch>
            <a:fillRect/>
          </a:stretch>
        </p:blipFill>
        <p:spPr>
          <a:xfrm>
            <a:off x="20" y="10"/>
            <a:ext cx="4857871" cy="6857990"/>
          </a:xfrm>
          <a:prstGeom prst="rect">
            <a:avLst/>
          </a:prstGeom>
        </p:spPr>
      </p:pic>
      <p:cxnSp>
        <p:nvCxnSpPr>
          <p:cNvPr id="27" name="Straight Connector 26">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2DEAEC6-B03E-F86A-93FA-A5A7016DDA84}"/>
              </a:ext>
            </a:extLst>
          </p:cNvPr>
          <p:cNvSpPr txBox="1"/>
          <p:nvPr/>
        </p:nvSpPr>
        <p:spPr>
          <a:xfrm>
            <a:off x="5496821" y="2633236"/>
            <a:ext cx="6034187" cy="36646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buSzPct val="87000"/>
            </a:pPr>
            <a:r>
              <a:rPr lang="en-US" sz="1700" dirty="0"/>
              <a:t>In this presentation I will cover the process of first 3 tasks:</a:t>
            </a:r>
            <a:endParaRPr lang="en-US" dirty="0"/>
          </a:p>
          <a:p>
            <a:pPr marL="342900" indent="-342900">
              <a:lnSpc>
                <a:spcPct val="110000"/>
              </a:lnSpc>
              <a:spcAft>
                <a:spcPts val="600"/>
              </a:spcAft>
              <a:buSzPct val="87000"/>
              <a:buFont typeface="Arial" panose="020B0604020202020204" pitchFamily="34" charset="0"/>
              <a:buChar char="•"/>
            </a:pPr>
            <a:r>
              <a:rPr lang="en-US" sz="1700" dirty="0"/>
              <a:t>How I create a questionnaire for collecting data for market research</a:t>
            </a:r>
          </a:p>
          <a:p>
            <a:pPr marL="342900" indent="-342900">
              <a:lnSpc>
                <a:spcPct val="110000"/>
              </a:lnSpc>
              <a:spcAft>
                <a:spcPts val="600"/>
              </a:spcAft>
              <a:buSzPct val="87000"/>
              <a:buFont typeface="Arial" panose="020B0604020202020204" pitchFamily="34" charset="0"/>
              <a:buChar char="•"/>
            </a:pPr>
            <a:r>
              <a:rPr lang="en-US" sz="1700" dirty="0"/>
              <a:t>How I create website and marketing materials</a:t>
            </a:r>
          </a:p>
          <a:p>
            <a:pPr marL="342900" indent="-342900">
              <a:lnSpc>
                <a:spcPct val="110000"/>
              </a:lnSpc>
              <a:spcAft>
                <a:spcPts val="600"/>
              </a:spcAft>
              <a:buSzPct val="87000"/>
              <a:buFont typeface="Arial" panose="020B0604020202020204" pitchFamily="34" charset="0"/>
              <a:buChar char="•"/>
            </a:pPr>
            <a:r>
              <a:rPr lang="en-US" sz="1700" dirty="0"/>
              <a:t>Using Excel for managing finances</a:t>
            </a:r>
          </a:p>
          <a:p>
            <a:pPr marL="342900" indent="-342900">
              <a:lnSpc>
                <a:spcPct val="110000"/>
              </a:lnSpc>
              <a:spcAft>
                <a:spcPts val="600"/>
              </a:spcAft>
              <a:buSzPct val="87000"/>
              <a:buFont typeface="Arial" panose="020B0604020202020204" pitchFamily="34" charset="0"/>
              <a:buChar char="•"/>
            </a:pPr>
            <a:r>
              <a:rPr lang="en-US" sz="1700" dirty="0"/>
              <a:t>Video </a:t>
            </a:r>
          </a:p>
          <a:p>
            <a:pPr marL="342900" indent="-342900">
              <a:lnSpc>
                <a:spcPct val="110000"/>
              </a:lnSpc>
              <a:spcAft>
                <a:spcPts val="600"/>
              </a:spcAft>
              <a:buSzPct val="87000"/>
              <a:buFont typeface="Arial" panose="020B0604020202020204" pitchFamily="34" charset="0"/>
              <a:buChar char="•"/>
            </a:pPr>
            <a:r>
              <a:rPr lang="en-US" sz="1700" dirty="0"/>
              <a:t>What I have learnt?</a:t>
            </a:r>
          </a:p>
          <a:p>
            <a:pPr marL="342900" indent="-342900">
              <a:lnSpc>
                <a:spcPct val="110000"/>
              </a:lnSpc>
              <a:spcAft>
                <a:spcPts val="600"/>
              </a:spcAft>
              <a:buSzPct val="87000"/>
              <a:buFont typeface="Arial" panose="020B0604020202020204" pitchFamily="34" charset="0"/>
              <a:buChar char="•"/>
            </a:pPr>
            <a:r>
              <a:rPr lang="en-US" sz="1700" dirty="0"/>
              <a:t>New skills what I developed?</a:t>
            </a:r>
          </a:p>
          <a:p>
            <a:pPr marL="342900" indent="-342900">
              <a:lnSpc>
                <a:spcPct val="110000"/>
              </a:lnSpc>
              <a:spcAft>
                <a:spcPts val="600"/>
              </a:spcAft>
              <a:buSzPct val="87000"/>
              <a:buFont typeface="Arial" panose="020B0604020202020204" pitchFamily="34" charset="0"/>
              <a:buChar char="•"/>
            </a:pPr>
            <a:r>
              <a:rPr lang="en-US" sz="1700" dirty="0"/>
              <a:t>Skills what need to be developed in continue</a:t>
            </a:r>
          </a:p>
          <a:p>
            <a:pPr marL="342900" indent="-342900">
              <a:lnSpc>
                <a:spcPct val="110000"/>
              </a:lnSpc>
              <a:spcAft>
                <a:spcPts val="600"/>
              </a:spcAft>
              <a:buSzPct val="87000"/>
              <a:buFont typeface="Arial" panose="020B0604020202020204" pitchFamily="34" charset="0"/>
              <a:buChar char="•"/>
            </a:pPr>
            <a:endParaRPr lang="en-US" sz="1700"/>
          </a:p>
        </p:txBody>
      </p:sp>
    </p:spTree>
    <p:extLst>
      <p:ext uri="{BB962C8B-B14F-4D97-AF65-F5344CB8AC3E}">
        <p14:creationId xmlns:p14="http://schemas.microsoft.com/office/powerpoint/2010/main" val="2552781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8975EE0-7930-4FFA-6B01-69077FF1805F}"/>
              </a:ext>
            </a:extLst>
          </p:cNvPr>
          <p:cNvSpPr txBox="1"/>
          <p:nvPr/>
        </p:nvSpPr>
        <p:spPr>
          <a:xfrm>
            <a:off x="640080" y="1371600"/>
            <a:ext cx="5305424" cy="10972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400" b="1">
                <a:latin typeface="+mj-lt"/>
                <a:ea typeface="+mj-ea"/>
                <a:cs typeface="+mj-cs"/>
              </a:rPr>
              <a:t>Questionnaire and Data Analysis</a:t>
            </a:r>
          </a:p>
        </p:txBody>
      </p:sp>
      <p:cxnSp>
        <p:nvCxnSpPr>
          <p:cNvPr id="24" name="Straight Connector 2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E47FDD0-D41B-00E9-1E51-367C8CBC4087}"/>
              </a:ext>
            </a:extLst>
          </p:cNvPr>
          <p:cNvSpPr txBox="1"/>
          <p:nvPr/>
        </p:nvSpPr>
        <p:spPr>
          <a:xfrm>
            <a:off x="640080" y="2633238"/>
            <a:ext cx="5305425" cy="366468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buSzPct val="87000"/>
              <a:buFont typeface="Arial" panose="020B0604020202020204" pitchFamily="34" charset="0"/>
              <a:buChar char="•"/>
            </a:pPr>
            <a:r>
              <a:rPr lang="en-US"/>
              <a:t>Google Forms – free online tool  by Google what gives opportunity to make a market research without to much hustle.</a:t>
            </a:r>
          </a:p>
          <a:p>
            <a:pPr>
              <a:lnSpc>
                <a:spcPct val="120000"/>
              </a:lnSpc>
              <a:spcAft>
                <a:spcPts val="600"/>
              </a:spcAft>
              <a:buSzPct val="87000"/>
              <a:buFont typeface="Arial" panose="020B0604020202020204" pitchFamily="34" charset="0"/>
              <a:buChar char="•"/>
            </a:pPr>
            <a:r>
              <a:rPr lang="en-US"/>
              <a:t>Content for the Brow Bliss studio was based in simple question what targeted audience of different ages, gender and interest in eyebrow service.</a:t>
            </a:r>
          </a:p>
          <a:p>
            <a:pPr>
              <a:lnSpc>
                <a:spcPct val="120000"/>
              </a:lnSpc>
              <a:spcAft>
                <a:spcPts val="600"/>
              </a:spcAft>
              <a:buSzPct val="87000"/>
              <a:buFont typeface="Arial" panose="020B0604020202020204" pitchFamily="34" charset="0"/>
              <a:buChar char="•"/>
            </a:pPr>
            <a:r>
              <a:rPr lang="en-US"/>
              <a:t>Using questions with multiple choices of answer gives me insight of people interest</a:t>
            </a:r>
          </a:p>
          <a:p>
            <a:pPr>
              <a:lnSpc>
                <a:spcPct val="120000"/>
              </a:lnSpc>
              <a:spcAft>
                <a:spcPts val="600"/>
              </a:spcAft>
              <a:buSzPct val="87000"/>
              <a:buFont typeface="Arial" panose="020B0604020202020204" pitchFamily="34" charset="0"/>
              <a:buChar char="•"/>
            </a:pPr>
            <a:endParaRPr lang="en-US"/>
          </a:p>
        </p:txBody>
      </p:sp>
      <p:pic>
        <p:nvPicPr>
          <p:cNvPr id="6" name="Picture 5" descr="A screenshot of a computer&#10;&#10;AI-generated content may be incorrect.">
            <a:extLst>
              <a:ext uri="{FF2B5EF4-FFF2-40B4-BE49-F238E27FC236}">
                <a16:creationId xmlns:a16="http://schemas.microsoft.com/office/drawing/2014/main" id="{C1829821-BAFE-CFC3-61D4-E87D4492548D}"/>
              </a:ext>
            </a:extLst>
          </p:cNvPr>
          <p:cNvPicPr>
            <a:picLocks noChangeAspect="1"/>
          </p:cNvPicPr>
          <p:nvPr/>
        </p:nvPicPr>
        <p:blipFill>
          <a:blip r:embed="rId2"/>
          <a:stretch>
            <a:fillRect/>
          </a:stretch>
        </p:blipFill>
        <p:spPr>
          <a:xfrm>
            <a:off x="6981825" y="1683765"/>
            <a:ext cx="2126751" cy="1595063"/>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7064A810-F584-8FF5-29AE-18572C6CC55E}"/>
              </a:ext>
            </a:extLst>
          </p:cNvPr>
          <p:cNvPicPr>
            <a:picLocks noChangeAspect="1"/>
          </p:cNvPicPr>
          <p:nvPr/>
        </p:nvPicPr>
        <p:blipFill>
          <a:blip r:embed="rId3"/>
          <a:stretch>
            <a:fillRect/>
          </a:stretch>
        </p:blipFill>
        <p:spPr>
          <a:xfrm>
            <a:off x="9434673" y="1683765"/>
            <a:ext cx="2126751" cy="1595063"/>
          </a:xfrm>
          <a:prstGeom prst="rect">
            <a:avLst/>
          </a:prstGeom>
        </p:spPr>
      </p:pic>
      <p:pic>
        <p:nvPicPr>
          <p:cNvPr id="4" name="Picture 3" descr="A screenshot of a computer&#10;&#10;AI-generated content may be incorrect.">
            <a:extLst>
              <a:ext uri="{FF2B5EF4-FFF2-40B4-BE49-F238E27FC236}">
                <a16:creationId xmlns:a16="http://schemas.microsoft.com/office/drawing/2014/main" id="{0ACA83D0-0509-D2B0-196A-75A4BA19299D}"/>
              </a:ext>
            </a:extLst>
          </p:cNvPr>
          <p:cNvPicPr>
            <a:picLocks noChangeAspect="1"/>
          </p:cNvPicPr>
          <p:nvPr/>
        </p:nvPicPr>
        <p:blipFill>
          <a:blip r:embed="rId4"/>
          <a:stretch>
            <a:fillRect/>
          </a:stretch>
        </p:blipFill>
        <p:spPr>
          <a:xfrm>
            <a:off x="6981825" y="3605379"/>
            <a:ext cx="2126751" cy="1595063"/>
          </a:xfrm>
          <a:prstGeom prst="rect">
            <a:avLst/>
          </a:prstGeom>
        </p:spPr>
      </p:pic>
      <p:pic>
        <p:nvPicPr>
          <p:cNvPr id="5" name="Picture 4" descr="A screenshot of a computer screen&#10;&#10;AI-generated content may be incorrect.">
            <a:extLst>
              <a:ext uri="{FF2B5EF4-FFF2-40B4-BE49-F238E27FC236}">
                <a16:creationId xmlns:a16="http://schemas.microsoft.com/office/drawing/2014/main" id="{195EFF2B-A9BA-7BF5-7560-94A76042D4D8}"/>
              </a:ext>
            </a:extLst>
          </p:cNvPr>
          <p:cNvPicPr>
            <a:picLocks noChangeAspect="1"/>
          </p:cNvPicPr>
          <p:nvPr/>
        </p:nvPicPr>
        <p:blipFill>
          <a:blip r:embed="rId5"/>
          <a:stretch>
            <a:fillRect/>
          </a:stretch>
        </p:blipFill>
        <p:spPr>
          <a:xfrm>
            <a:off x="9434673" y="3605379"/>
            <a:ext cx="2126751" cy="1595063"/>
          </a:xfrm>
          <a:prstGeom prst="rect">
            <a:avLst/>
          </a:prstGeom>
        </p:spPr>
      </p:pic>
    </p:spTree>
    <p:extLst>
      <p:ext uri="{BB962C8B-B14F-4D97-AF65-F5344CB8AC3E}">
        <p14:creationId xmlns:p14="http://schemas.microsoft.com/office/powerpoint/2010/main" val="2144073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549F95-A771-BD43-3BC2-514215E9C508}"/>
              </a:ext>
            </a:extLst>
          </p:cNvPr>
          <p:cNvSpPr txBox="1"/>
          <p:nvPr/>
        </p:nvSpPr>
        <p:spPr>
          <a:xfrm>
            <a:off x="664723" y="518808"/>
            <a:ext cx="705255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Website decision making</a:t>
            </a:r>
          </a:p>
        </p:txBody>
      </p:sp>
      <p:sp>
        <p:nvSpPr>
          <p:cNvPr id="3" name="TextBox 2">
            <a:extLst>
              <a:ext uri="{FF2B5EF4-FFF2-40B4-BE49-F238E27FC236}">
                <a16:creationId xmlns:a16="http://schemas.microsoft.com/office/drawing/2014/main" id="{79474CE5-9B92-2733-AC22-57732C0376CC}"/>
              </a:ext>
            </a:extLst>
          </p:cNvPr>
          <p:cNvSpPr txBox="1"/>
          <p:nvPr/>
        </p:nvSpPr>
        <p:spPr>
          <a:xfrm>
            <a:off x="340468" y="1394297"/>
            <a:ext cx="758757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Making a website using all insights from research. Price, Quality, and Style</a:t>
            </a:r>
          </a:p>
          <a:p>
            <a:endParaRPr lang="en-GB"/>
          </a:p>
        </p:txBody>
      </p:sp>
      <p:pic>
        <p:nvPicPr>
          <p:cNvPr id="4" name="Picture 3" descr="A computer screen shot of a website&#10;&#10;AI-generated content may be incorrect.">
            <a:extLst>
              <a:ext uri="{FF2B5EF4-FFF2-40B4-BE49-F238E27FC236}">
                <a16:creationId xmlns:a16="http://schemas.microsoft.com/office/drawing/2014/main" id="{9485394C-C9C9-C08E-644F-49AA3305CB6B}"/>
              </a:ext>
            </a:extLst>
          </p:cNvPr>
          <p:cNvPicPr>
            <a:picLocks noChangeAspect="1"/>
          </p:cNvPicPr>
          <p:nvPr/>
        </p:nvPicPr>
        <p:blipFill>
          <a:blip r:embed="rId2"/>
          <a:stretch>
            <a:fillRect/>
          </a:stretch>
        </p:blipFill>
        <p:spPr>
          <a:xfrm>
            <a:off x="5953839" y="1856360"/>
            <a:ext cx="4078112" cy="2245470"/>
          </a:xfrm>
          <a:prstGeom prst="rect">
            <a:avLst/>
          </a:prstGeom>
        </p:spPr>
      </p:pic>
      <p:pic>
        <p:nvPicPr>
          <p:cNvPr id="5" name="Picture 4" descr="A close up of a person&amp;#39;s eye&#10;&#10;AI-generated content may be incorrect.">
            <a:extLst>
              <a:ext uri="{FF2B5EF4-FFF2-40B4-BE49-F238E27FC236}">
                <a16:creationId xmlns:a16="http://schemas.microsoft.com/office/drawing/2014/main" id="{9B55790D-4C6F-E8E1-1770-61B7D833088F}"/>
              </a:ext>
            </a:extLst>
          </p:cNvPr>
          <p:cNvPicPr>
            <a:picLocks noChangeAspect="1"/>
          </p:cNvPicPr>
          <p:nvPr/>
        </p:nvPicPr>
        <p:blipFill>
          <a:blip r:embed="rId3"/>
          <a:stretch>
            <a:fillRect/>
          </a:stretch>
        </p:blipFill>
        <p:spPr>
          <a:xfrm>
            <a:off x="664423" y="4259902"/>
            <a:ext cx="4085929" cy="2245470"/>
          </a:xfrm>
          <a:prstGeom prst="rect">
            <a:avLst/>
          </a:prstGeom>
        </p:spPr>
      </p:pic>
      <p:pic>
        <p:nvPicPr>
          <p:cNvPr id="6" name="Picture 5" descr="A computer screen shot of a person&amp;#39;s face&#10;&#10;AI-generated content may be incorrect.">
            <a:extLst>
              <a:ext uri="{FF2B5EF4-FFF2-40B4-BE49-F238E27FC236}">
                <a16:creationId xmlns:a16="http://schemas.microsoft.com/office/drawing/2014/main" id="{E07C6059-7CB3-122E-ED29-3FAB4AA36089}"/>
              </a:ext>
            </a:extLst>
          </p:cNvPr>
          <p:cNvPicPr>
            <a:picLocks noChangeAspect="1"/>
          </p:cNvPicPr>
          <p:nvPr/>
        </p:nvPicPr>
        <p:blipFill>
          <a:blip r:embed="rId4"/>
          <a:stretch>
            <a:fillRect/>
          </a:stretch>
        </p:blipFill>
        <p:spPr>
          <a:xfrm>
            <a:off x="5459049" y="4331510"/>
            <a:ext cx="5082704" cy="2169444"/>
          </a:xfrm>
          <a:prstGeom prst="rect">
            <a:avLst/>
          </a:prstGeom>
        </p:spPr>
      </p:pic>
      <p:sp>
        <p:nvSpPr>
          <p:cNvPr id="7" name="TextBox 6">
            <a:extLst>
              <a:ext uri="{FF2B5EF4-FFF2-40B4-BE49-F238E27FC236}">
                <a16:creationId xmlns:a16="http://schemas.microsoft.com/office/drawing/2014/main" id="{11756AB2-1B5C-977E-5FD3-4DA07D9AD8A4}"/>
              </a:ext>
            </a:extLst>
          </p:cNvPr>
          <p:cNvSpPr txBox="1"/>
          <p:nvPr/>
        </p:nvSpPr>
        <p:spPr>
          <a:xfrm>
            <a:off x="664723" y="1856362"/>
            <a:ext cx="413425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Weebly – online platform what gives opportunity to create a free website , what you can modify easy . Website allows to grow in business area. People like simplicity, website to be informative.</a:t>
            </a:r>
          </a:p>
        </p:txBody>
      </p:sp>
    </p:spTree>
    <p:extLst>
      <p:ext uri="{BB962C8B-B14F-4D97-AF65-F5344CB8AC3E}">
        <p14:creationId xmlns:p14="http://schemas.microsoft.com/office/powerpoint/2010/main" val="3859953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ABFC047-3851-7843-DDDB-6CA7F510DE7A}"/>
              </a:ext>
            </a:extLst>
          </p:cNvPr>
          <p:cNvSpPr txBox="1"/>
          <p:nvPr/>
        </p:nvSpPr>
        <p:spPr>
          <a:xfrm>
            <a:off x="5496821" y="1371600"/>
            <a:ext cx="6034187" cy="10972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000" b="1">
                <a:latin typeface="+mj-lt"/>
                <a:ea typeface="+mj-ea"/>
                <a:cs typeface="+mj-cs"/>
              </a:rPr>
              <a:t>Marketing Materials </a:t>
            </a:r>
          </a:p>
        </p:txBody>
      </p:sp>
      <p:pic>
        <p:nvPicPr>
          <p:cNvPr id="4" name="Picture 3" descr="A person getting her eyebrows done&#10;&#10;AI-generated content may be incorrect.">
            <a:extLst>
              <a:ext uri="{FF2B5EF4-FFF2-40B4-BE49-F238E27FC236}">
                <a16:creationId xmlns:a16="http://schemas.microsoft.com/office/drawing/2014/main" id="{E5DF2326-A59C-80A2-22CE-4F7191598185}"/>
              </a:ext>
            </a:extLst>
          </p:cNvPr>
          <p:cNvPicPr>
            <a:picLocks noChangeAspect="1"/>
          </p:cNvPicPr>
          <p:nvPr/>
        </p:nvPicPr>
        <p:blipFill>
          <a:blip r:embed="rId2"/>
          <a:srcRect l="6179"/>
          <a:stretch>
            <a:fillRect/>
          </a:stretch>
        </p:blipFill>
        <p:spPr>
          <a:xfrm>
            <a:off x="20" y="10"/>
            <a:ext cx="4857871" cy="6857990"/>
          </a:xfrm>
          <a:prstGeom prst="rect">
            <a:avLst/>
          </a:prstGeom>
        </p:spPr>
      </p:pic>
      <p:cxnSp>
        <p:nvCxnSpPr>
          <p:cNvPr id="13" name="Straight Connector 12">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897CE2C-D168-ADDD-2544-8D5129B5AB3A}"/>
              </a:ext>
            </a:extLst>
          </p:cNvPr>
          <p:cNvSpPr txBox="1"/>
          <p:nvPr/>
        </p:nvSpPr>
        <p:spPr>
          <a:xfrm>
            <a:off x="5496821" y="2633236"/>
            <a:ext cx="6034187" cy="36646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buSzPct val="87000"/>
            </a:pPr>
            <a:r>
              <a:rPr lang="en-US" dirty="0"/>
              <a:t>Building a society around a business it is important.</a:t>
            </a:r>
            <a:endParaRPr lang="en-US"/>
          </a:p>
          <a:p>
            <a:pPr>
              <a:lnSpc>
                <a:spcPct val="120000"/>
              </a:lnSpc>
              <a:spcAft>
                <a:spcPts val="600"/>
              </a:spcAft>
            </a:pPr>
            <a:r>
              <a:rPr lang="en-US" dirty="0"/>
              <a:t>They create first impressions, built trust and gives credibility of your business.</a:t>
            </a:r>
          </a:p>
          <a:p>
            <a:pPr>
              <a:lnSpc>
                <a:spcPct val="120000"/>
              </a:lnSpc>
              <a:spcAft>
                <a:spcPts val="600"/>
              </a:spcAft>
            </a:pPr>
            <a:r>
              <a:rPr lang="en-US" dirty="0"/>
              <a:t>Marketing material communicate information about your business </a:t>
            </a:r>
            <a:r>
              <a:rPr lang="en-US" err="1"/>
              <a:t>pourpose</a:t>
            </a:r>
            <a:r>
              <a:rPr lang="en-US" dirty="0"/>
              <a:t>.</a:t>
            </a:r>
          </a:p>
          <a:p>
            <a:pPr>
              <a:lnSpc>
                <a:spcPct val="120000"/>
              </a:lnSpc>
              <a:spcAft>
                <a:spcPts val="600"/>
              </a:spcAft>
            </a:pPr>
            <a:r>
              <a:rPr lang="en-US" dirty="0"/>
              <a:t>They essential key for your growth. A visible logo , fonts can make business look professional and memorable.</a:t>
            </a:r>
          </a:p>
          <a:p>
            <a:pPr>
              <a:lnSpc>
                <a:spcPct val="120000"/>
              </a:lnSpc>
              <a:spcAft>
                <a:spcPts val="600"/>
              </a:spcAft>
            </a:pPr>
            <a:r>
              <a:rPr lang="en-US" dirty="0"/>
              <a:t>A good marketing material can improve visibility true social media, business card, flyers etc.</a:t>
            </a:r>
          </a:p>
          <a:p>
            <a:pPr>
              <a:lnSpc>
                <a:spcPct val="120000"/>
              </a:lnSpc>
              <a:spcAft>
                <a:spcPts val="600"/>
              </a:spcAft>
            </a:pPr>
            <a:endParaRPr lang="en-US" dirty="0"/>
          </a:p>
          <a:p>
            <a:pPr>
              <a:lnSpc>
                <a:spcPct val="120000"/>
              </a:lnSpc>
              <a:spcAft>
                <a:spcPts val="600"/>
              </a:spcAft>
              <a:buSzPct val="87000"/>
            </a:pPr>
            <a:endParaRPr lang="en-US" dirty="0"/>
          </a:p>
          <a:p>
            <a:pPr>
              <a:lnSpc>
                <a:spcPct val="120000"/>
              </a:lnSpc>
              <a:spcAft>
                <a:spcPts val="600"/>
              </a:spcAft>
              <a:buSzPct val="87000"/>
              <a:buFont typeface="Arial" panose="020B0604020202020204" pitchFamily="34" charset="0"/>
              <a:buChar char="•"/>
            </a:pPr>
            <a:endParaRPr lang="en-US"/>
          </a:p>
        </p:txBody>
      </p:sp>
    </p:spTree>
    <p:extLst>
      <p:ext uri="{BB962C8B-B14F-4D97-AF65-F5344CB8AC3E}">
        <p14:creationId xmlns:p14="http://schemas.microsoft.com/office/powerpoint/2010/main" val="169467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29C071-039B-54E6-FA72-542839CB7F7E}"/>
              </a:ext>
            </a:extLst>
          </p:cNvPr>
          <p:cNvSpPr txBox="1"/>
          <p:nvPr/>
        </p:nvSpPr>
        <p:spPr>
          <a:xfrm>
            <a:off x="476250" y="317500"/>
            <a:ext cx="78217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Excel – important tool in business cash flow</a:t>
            </a:r>
          </a:p>
        </p:txBody>
      </p:sp>
      <p:sp>
        <p:nvSpPr>
          <p:cNvPr id="4" name="TextBox 3">
            <a:extLst>
              <a:ext uri="{FF2B5EF4-FFF2-40B4-BE49-F238E27FC236}">
                <a16:creationId xmlns:a16="http://schemas.microsoft.com/office/drawing/2014/main" id="{8B7B5264-0544-FB4D-B6B1-43086DA28DDB}"/>
              </a:ext>
            </a:extLst>
          </p:cNvPr>
          <p:cNvSpPr txBox="1"/>
          <p:nvPr/>
        </p:nvSpPr>
        <p:spPr>
          <a:xfrm>
            <a:off x="463550" y="1079500"/>
            <a:ext cx="67627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While out  are new tools for managing cash flow, for businesses, Excel remain the most useful and simple tool what can be used for personal needs and for much advanced use. </a:t>
            </a:r>
          </a:p>
          <a:p>
            <a:r>
              <a:rPr lang="en-GB" dirty="0"/>
              <a:t>In finances Excel is used for:</a:t>
            </a:r>
          </a:p>
          <a:p>
            <a:pPr marL="285750" indent="-285750">
              <a:buFont typeface="Wingdings"/>
              <a:buChar char="ü"/>
            </a:pPr>
            <a:r>
              <a:rPr lang="en-GB" dirty="0"/>
              <a:t>Tracking finances , expenses, cash flow, profit</a:t>
            </a:r>
          </a:p>
          <a:p>
            <a:pPr marL="285750" indent="-285750">
              <a:buFont typeface="Wingdings"/>
              <a:buChar char="ü"/>
            </a:pPr>
            <a:r>
              <a:rPr lang="en-GB" dirty="0"/>
              <a:t>Helpful for creating reports, to see how business is going</a:t>
            </a:r>
          </a:p>
          <a:p>
            <a:pPr marL="285750" indent="-285750">
              <a:buFont typeface="Wingdings"/>
              <a:buChar char="ü"/>
            </a:pPr>
            <a:r>
              <a:rPr lang="en-GB" dirty="0"/>
              <a:t>Easy to use for calculating , using formulas, what gives a correct number with out to much hesitation.</a:t>
            </a:r>
          </a:p>
        </p:txBody>
      </p:sp>
      <p:sp>
        <p:nvSpPr>
          <p:cNvPr id="5" name="TextBox 4">
            <a:extLst>
              <a:ext uri="{FF2B5EF4-FFF2-40B4-BE49-F238E27FC236}">
                <a16:creationId xmlns:a16="http://schemas.microsoft.com/office/drawing/2014/main" id="{DA895F3C-CEF1-4265-2983-FC871ECE82B8}"/>
              </a:ext>
            </a:extLst>
          </p:cNvPr>
          <p:cNvSpPr txBox="1"/>
          <p:nvPr/>
        </p:nvSpPr>
        <p:spPr>
          <a:xfrm>
            <a:off x="7454900" y="1079500"/>
            <a:ext cx="41783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Excel can be used and for:</a:t>
            </a:r>
          </a:p>
          <a:p>
            <a:pPr marL="285750" indent="-285750">
              <a:buFont typeface="Wingdings"/>
              <a:buChar char="ü"/>
            </a:pPr>
            <a:r>
              <a:rPr lang="en-GB"/>
              <a:t>Organising clients data</a:t>
            </a:r>
          </a:p>
          <a:p>
            <a:pPr marL="285750" indent="-285750">
              <a:buFont typeface="Wingdings"/>
              <a:buChar char="ü"/>
            </a:pPr>
            <a:r>
              <a:rPr lang="en-GB" dirty="0"/>
              <a:t>Booking and scheduling appointments dates</a:t>
            </a:r>
          </a:p>
          <a:p>
            <a:pPr marL="285750" indent="-285750">
              <a:buFont typeface="Wingdings"/>
              <a:buChar char="ü"/>
            </a:pPr>
            <a:r>
              <a:rPr lang="en-GB" dirty="0"/>
              <a:t>Inventory Management</a:t>
            </a:r>
          </a:p>
          <a:p>
            <a:pPr marL="285750" indent="-285750">
              <a:buFont typeface="Wingdings"/>
              <a:buChar char="ü"/>
            </a:pPr>
            <a:r>
              <a:rPr lang="en-GB" dirty="0"/>
              <a:t>Marketing and promotional tracking data what can show  how well </a:t>
            </a:r>
            <a:r>
              <a:rPr lang="en-GB"/>
              <a:t>business do</a:t>
            </a:r>
          </a:p>
          <a:p>
            <a:pPr marL="285750" indent="-285750">
              <a:buFont typeface="Wingdings"/>
              <a:buChar char="ü"/>
            </a:pPr>
            <a:endParaRPr lang="en-GB" dirty="0"/>
          </a:p>
          <a:p>
            <a:pPr marL="285750" indent="-285750">
              <a:buFont typeface="Wingdings"/>
              <a:buChar char="ü"/>
            </a:pPr>
            <a:endParaRPr lang="en-GB" dirty="0"/>
          </a:p>
          <a:p>
            <a:pPr marL="285750" indent="-285750">
              <a:buFont typeface="Wingdings"/>
              <a:buChar char="ü"/>
            </a:pPr>
            <a:endParaRPr lang="en-GB" dirty="0"/>
          </a:p>
        </p:txBody>
      </p:sp>
      <p:pic>
        <p:nvPicPr>
          <p:cNvPr id="9" name="Picture 8" descr="A screenshot of a computer&#10;&#10;AI-generated content may be incorrect.">
            <a:extLst>
              <a:ext uri="{FF2B5EF4-FFF2-40B4-BE49-F238E27FC236}">
                <a16:creationId xmlns:a16="http://schemas.microsoft.com/office/drawing/2014/main" id="{2E190A67-7C64-CBC8-3AE5-41D01DF3A6A1}"/>
              </a:ext>
            </a:extLst>
          </p:cNvPr>
          <p:cNvPicPr>
            <a:picLocks noChangeAspect="1"/>
          </p:cNvPicPr>
          <p:nvPr/>
        </p:nvPicPr>
        <p:blipFill>
          <a:blip r:embed="rId2"/>
          <a:stretch>
            <a:fillRect/>
          </a:stretch>
        </p:blipFill>
        <p:spPr>
          <a:xfrm>
            <a:off x="215900" y="3806190"/>
            <a:ext cx="11010900" cy="2858770"/>
          </a:xfrm>
          <a:prstGeom prst="rect">
            <a:avLst/>
          </a:prstGeom>
        </p:spPr>
      </p:pic>
    </p:spTree>
    <p:extLst>
      <p:ext uri="{BB962C8B-B14F-4D97-AF65-F5344CB8AC3E}">
        <p14:creationId xmlns:p14="http://schemas.microsoft.com/office/powerpoint/2010/main" val="1144692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3E9D1A-CE3B-6F74-9E6A-5D72E0E62224}"/>
              </a:ext>
            </a:extLst>
          </p:cNvPr>
          <p:cNvSpPr txBox="1"/>
          <p:nvPr/>
        </p:nvSpPr>
        <p:spPr>
          <a:xfrm>
            <a:off x="730249" y="365124"/>
            <a:ext cx="70008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Promoting my business - video</a:t>
            </a:r>
          </a:p>
        </p:txBody>
      </p:sp>
      <p:sp>
        <p:nvSpPr>
          <p:cNvPr id="3" name="TextBox 2">
            <a:extLst>
              <a:ext uri="{FF2B5EF4-FFF2-40B4-BE49-F238E27FC236}">
                <a16:creationId xmlns:a16="http://schemas.microsoft.com/office/drawing/2014/main" id="{503958DB-4A8B-1ADB-3B23-86A4CCC7B665}"/>
              </a:ext>
            </a:extLst>
          </p:cNvPr>
          <p:cNvSpPr txBox="1"/>
          <p:nvPr/>
        </p:nvSpPr>
        <p:spPr>
          <a:xfrm>
            <a:off x="984250" y="1460500"/>
            <a:ext cx="6858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hlinkClick r:id="rId2"/>
              </a:rPr>
              <a:t>https://youtube.com/shorts/-f5_sTba43s?si=K4pNVyyaGjnhW0Ie</a:t>
            </a:r>
            <a:endParaRPr lang="en-US"/>
          </a:p>
          <a:p>
            <a:endParaRPr lang="en-GB" dirty="0"/>
          </a:p>
          <a:p>
            <a:r>
              <a:rPr lang="en-GB" dirty="0">
                <a:ea typeface="+mn-lt"/>
                <a:cs typeface="+mn-lt"/>
                <a:hlinkClick r:id="rId3"/>
              </a:rPr>
              <a:t>https://youtube.com/shorts/-f5_sTba43s?si=k-e_O15C1Pdl8a0I</a:t>
            </a:r>
            <a:endParaRPr lang="en-GB">
              <a:ea typeface="+mn-lt"/>
              <a:cs typeface="+mn-lt"/>
            </a:endParaRPr>
          </a:p>
          <a:p>
            <a:endParaRPr lang="en-GB" dirty="0"/>
          </a:p>
        </p:txBody>
      </p:sp>
    </p:spTree>
    <p:extLst>
      <p:ext uri="{BB962C8B-B14F-4D97-AF65-F5344CB8AC3E}">
        <p14:creationId xmlns:p14="http://schemas.microsoft.com/office/powerpoint/2010/main" val="571681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F883CA8E-3EA6-59F5-1B9F-ECE631A4FC89}"/>
              </a:ext>
            </a:extLst>
          </p:cNvPr>
          <p:cNvSpPr txBox="1"/>
          <p:nvPr/>
        </p:nvSpPr>
        <p:spPr>
          <a:xfrm>
            <a:off x="640080" y="914399"/>
            <a:ext cx="3000587" cy="41605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3600" b="1">
                <a:latin typeface="+mj-lt"/>
                <a:ea typeface="+mj-ea"/>
                <a:cs typeface="+mj-cs"/>
              </a:rPr>
              <a:t>What I learn? What new skills I develop? Skills which need to be  developed?</a:t>
            </a:r>
          </a:p>
        </p:txBody>
      </p:sp>
      <p:cxnSp>
        <p:nvCxnSpPr>
          <p:cNvPr id="13" name="Straight Connector 12">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35D6A0C1-9C55-ADAC-C95E-B92808B524F3}"/>
              </a:ext>
            </a:extLst>
          </p:cNvPr>
          <p:cNvGraphicFramePr/>
          <p:nvPr>
            <p:extLst>
              <p:ext uri="{D42A27DB-BD31-4B8C-83A1-F6EECF244321}">
                <p14:modId xmlns:p14="http://schemas.microsoft.com/office/powerpoint/2010/main" val="1910124750"/>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702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BF922EFB-30D3-A583-A931-B37518257EBE}"/>
              </a:ext>
            </a:extLst>
          </p:cNvPr>
          <p:cNvSpPr txBox="1"/>
          <p:nvPr/>
        </p:nvSpPr>
        <p:spPr>
          <a:xfrm>
            <a:off x="6177280" y="380423"/>
            <a:ext cx="5093379" cy="288854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20000"/>
              </a:lnSpc>
              <a:spcAft>
                <a:spcPts val="600"/>
              </a:spcAft>
              <a:buSzPct val="87000"/>
              <a:buFont typeface="Arial" panose="020B0604020202020204" pitchFamily="34" charset="0"/>
              <a:buChar char="•"/>
            </a:pPr>
            <a:r>
              <a:rPr lang="en-US" b="1"/>
              <a:t>Skills what I develop</a:t>
            </a:r>
          </a:p>
          <a:p>
            <a:pPr marL="342900" indent="-342900">
              <a:lnSpc>
                <a:spcPct val="120000"/>
              </a:lnSpc>
              <a:spcAft>
                <a:spcPts val="600"/>
              </a:spcAft>
              <a:buSzPct val="87000"/>
              <a:buFont typeface="Arial" panose="020B0604020202020204" pitchFamily="34" charset="0"/>
              <a:buChar char="•"/>
            </a:pPr>
            <a:r>
              <a:rPr lang="en-US" dirty="0"/>
              <a:t>How to create a website</a:t>
            </a:r>
          </a:p>
          <a:p>
            <a:pPr marL="342900" indent="-342900">
              <a:lnSpc>
                <a:spcPct val="120000"/>
              </a:lnSpc>
              <a:spcAft>
                <a:spcPts val="600"/>
              </a:spcAft>
              <a:buSzPct val="87000"/>
              <a:buFont typeface="Arial" panose="020B0604020202020204" pitchFamily="34" charset="0"/>
              <a:buChar char="•"/>
            </a:pPr>
            <a:r>
              <a:rPr lang="en-US" dirty="0"/>
              <a:t>Creating and completing a survey</a:t>
            </a:r>
          </a:p>
          <a:p>
            <a:pPr marL="342900" indent="-342900">
              <a:lnSpc>
                <a:spcPct val="120000"/>
              </a:lnSpc>
              <a:spcAft>
                <a:spcPts val="600"/>
              </a:spcAft>
              <a:buSzPct val="87000"/>
              <a:buFont typeface="Arial" panose="020B0604020202020204" pitchFamily="34" charset="0"/>
              <a:buChar char="•"/>
            </a:pPr>
            <a:r>
              <a:rPr lang="en-US" dirty="0"/>
              <a:t>Data analysis</a:t>
            </a:r>
          </a:p>
          <a:p>
            <a:pPr marL="342900" indent="-342900">
              <a:lnSpc>
                <a:spcPct val="120000"/>
              </a:lnSpc>
              <a:spcAft>
                <a:spcPts val="600"/>
              </a:spcAft>
              <a:buSzPct val="87000"/>
              <a:buFont typeface="Arial" panose="020B0604020202020204" pitchFamily="34" charset="0"/>
              <a:buChar char="•"/>
            </a:pPr>
            <a:r>
              <a:rPr lang="en-US" dirty="0"/>
              <a:t>Creating a video</a:t>
            </a:r>
          </a:p>
          <a:p>
            <a:pPr marL="342900" indent="-342900">
              <a:lnSpc>
                <a:spcPct val="120000"/>
              </a:lnSpc>
              <a:spcAft>
                <a:spcPts val="600"/>
              </a:spcAft>
              <a:buSzPct val="87000"/>
              <a:buFont typeface="Arial" panose="020B0604020202020204" pitchFamily="34" charset="0"/>
              <a:buChar char="•"/>
            </a:pPr>
            <a:r>
              <a:rPr lang="en-US" dirty="0"/>
              <a:t>Applying CEO and using marketing strategies</a:t>
            </a:r>
          </a:p>
          <a:p>
            <a:pPr marL="342900" indent="-342900">
              <a:lnSpc>
                <a:spcPct val="120000"/>
              </a:lnSpc>
              <a:spcAft>
                <a:spcPts val="600"/>
              </a:spcAft>
              <a:buSzPct val="87000"/>
              <a:buFont typeface="Arial" panose="020B0604020202020204" pitchFamily="34" charset="0"/>
              <a:buChar char="•"/>
            </a:pPr>
            <a:endParaRPr lang="en-US"/>
          </a:p>
        </p:txBody>
      </p:sp>
      <p:cxnSp>
        <p:nvCxnSpPr>
          <p:cNvPr id="25" name="Straight Connector 24">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24ABF45-26F7-6B37-3D56-BA4490F26E0A}"/>
              </a:ext>
            </a:extLst>
          </p:cNvPr>
          <p:cNvSpPr txBox="1"/>
          <p:nvPr/>
        </p:nvSpPr>
        <p:spPr>
          <a:xfrm>
            <a:off x="939800" y="3448050"/>
            <a:ext cx="4572000" cy="32162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dirty="0"/>
              <a:t>Skills to be developed</a:t>
            </a:r>
            <a:endParaRPr lang="en-GB" sz="2400" b="1"/>
          </a:p>
          <a:p>
            <a:pPr>
              <a:spcAft>
                <a:spcPts val="600"/>
              </a:spcAft>
            </a:pPr>
            <a:endParaRPr lang="en-GB"/>
          </a:p>
          <a:p>
            <a:pPr marL="342900" indent="-342900">
              <a:spcAft>
                <a:spcPts val="600"/>
              </a:spcAft>
              <a:buAutoNum type="arabicPeriod"/>
            </a:pPr>
            <a:r>
              <a:rPr lang="en-GB" dirty="0"/>
              <a:t>How to edit video and how present</a:t>
            </a:r>
            <a:endParaRPr lang="en-GB"/>
          </a:p>
          <a:p>
            <a:pPr marL="342900" indent="-342900">
              <a:spcAft>
                <a:spcPts val="600"/>
              </a:spcAft>
              <a:buAutoNum type="arabicPeriod"/>
            </a:pPr>
            <a:r>
              <a:rPr lang="en-GB"/>
              <a:t>Excel skills</a:t>
            </a:r>
          </a:p>
          <a:p>
            <a:pPr marL="342900" indent="-342900">
              <a:spcAft>
                <a:spcPts val="600"/>
              </a:spcAft>
              <a:buAutoNum type="arabicPeriod"/>
            </a:pPr>
            <a:r>
              <a:rPr lang="en-GB" dirty="0"/>
              <a:t>Improving knowledge about customers behaviour</a:t>
            </a:r>
            <a:endParaRPr lang="en-GB"/>
          </a:p>
          <a:p>
            <a:pPr marL="342900" indent="-342900">
              <a:spcAft>
                <a:spcPts val="600"/>
              </a:spcAft>
              <a:buAutoNum type="arabicPeriod"/>
            </a:pPr>
            <a:r>
              <a:rPr lang="en-GB" dirty="0"/>
              <a:t>How to use automatic tools for booking </a:t>
            </a:r>
            <a:endParaRPr lang="en-GB"/>
          </a:p>
          <a:p>
            <a:pPr>
              <a:spcAft>
                <a:spcPts val="600"/>
              </a:spcAft>
            </a:pPr>
            <a:endParaRPr lang="en-GB"/>
          </a:p>
          <a:p>
            <a:pPr marL="342900" indent="-342900">
              <a:spcAft>
                <a:spcPts val="600"/>
              </a:spcAft>
              <a:buAutoNum type="arabicPeriod"/>
            </a:pPr>
            <a:endParaRPr lang="en-GB"/>
          </a:p>
        </p:txBody>
      </p:sp>
      <p:pic>
        <p:nvPicPr>
          <p:cNvPr id="26" name="Picture 25" descr="Learn School Hands · Free photo on Pixabay">
            <a:extLst>
              <a:ext uri="{FF2B5EF4-FFF2-40B4-BE49-F238E27FC236}">
                <a16:creationId xmlns:a16="http://schemas.microsoft.com/office/drawing/2014/main" id="{8C1FB6A3-17A9-A8E9-0EFA-67747A7701A5}"/>
              </a:ext>
            </a:extLst>
          </p:cNvPr>
          <p:cNvPicPr>
            <a:picLocks noChangeAspect="1"/>
          </p:cNvPicPr>
          <p:nvPr/>
        </p:nvPicPr>
        <p:blipFill>
          <a:blip r:embed="rId2"/>
          <a:stretch>
            <a:fillRect/>
          </a:stretch>
        </p:blipFill>
        <p:spPr>
          <a:xfrm>
            <a:off x="488950" y="158750"/>
            <a:ext cx="5118100" cy="3111500"/>
          </a:xfrm>
          <a:prstGeom prst="rect">
            <a:avLst/>
          </a:prstGeom>
        </p:spPr>
      </p:pic>
    </p:spTree>
    <p:extLst>
      <p:ext uri="{BB962C8B-B14F-4D97-AF65-F5344CB8AC3E}">
        <p14:creationId xmlns:p14="http://schemas.microsoft.com/office/powerpoint/2010/main" val="282794235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BMSW4008 Digital Skills for Personal and Professional Growth  Task 3 (video) Task 4 Presentation about all 3 tasks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389</cp:revision>
  <dcterms:created xsi:type="dcterms:W3CDTF">2025-06-24T19:37:26Z</dcterms:created>
  <dcterms:modified xsi:type="dcterms:W3CDTF">2025-06-28T22:15:41Z</dcterms:modified>
</cp:coreProperties>
</file>