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10691813" cy="7559675"/>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4"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5" d="100"/>
          <a:sy n="105" d="100"/>
        </p:scale>
        <p:origin x="126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 /><Relationship Id="rId7" Type="http://schemas.openxmlformats.org/officeDocument/2006/relationships/tableStyles" Target="tableStyle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theme" Target="theme/theme1.xml" /><Relationship Id="rId5" Type="http://schemas.openxmlformats.org/officeDocument/2006/relationships/viewProps" Target="viewProps.xml" /><Relationship Id="rId4" Type="http://schemas.openxmlformats.org/officeDocument/2006/relationships/presProps" Target="pres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09ED8F4-0876-48FC-8103-A4E7D3C45014}" type="datetimeFigureOut">
              <a:rPr lang="en-IN" smtClean="0"/>
              <a:t>14-06-2026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3313055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9ED8F4-0876-48FC-8103-A4E7D3C45014}" type="datetimeFigureOut">
              <a:rPr lang="en-IN" smtClean="0"/>
              <a:t>14-06-2026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2037436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09ED8F4-0876-48FC-8103-A4E7D3C45014}" type="datetimeFigureOut">
              <a:rPr lang="en-IN" smtClean="0"/>
              <a:t>14-06-2026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3091042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9ED8F4-0876-48FC-8103-A4E7D3C45014}" type="datetimeFigureOut">
              <a:rPr lang="en-IN" smtClean="0"/>
              <a:t>14-06-2026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2572781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9ED8F4-0876-48FC-8103-A4E7D3C45014}" type="datetimeFigureOut">
              <a:rPr lang="en-IN" smtClean="0"/>
              <a:t>14-06-2026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1398679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09ED8F4-0876-48FC-8103-A4E7D3C45014}" type="datetimeFigureOut">
              <a:rPr lang="en-IN" smtClean="0"/>
              <a:t>14-06-2026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2737642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9ED8F4-0876-48FC-8103-A4E7D3C45014}" type="datetimeFigureOut">
              <a:rPr lang="en-IN" smtClean="0"/>
              <a:t>14-06-2026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3059269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409ED8F4-0876-48FC-8103-A4E7D3C45014}" type="datetimeFigureOut">
              <a:rPr lang="en-IN" smtClean="0"/>
              <a:t>14-06-2026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1029964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409ED8F4-0876-48FC-8103-A4E7D3C45014}" type="datetimeFigureOut">
              <a:rPr lang="en-IN" smtClean="0"/>
              <a:t>14-06-2026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885592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9ED8F4-0876-48FC-8103-A4E7D3C45014}" type="datetimeFigureOut">
              <a:rPr lang="en-IN" smtClean="0"/>
              <a:t>14-06-2026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4197200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9ED8F4-0876-48FC-8103-A4E7D3C45014}" type="datetimeFigureOut">
              <a:rPr lang="en-IN" smtClean="0"/>
              <a:t>14-06-2026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31C0468-78A9-4773-A9B4-C575654D8F41}" type="slidenum">
              <a:rPr lang="en-IN" smtClean="0"/>
              <a:t>‹#›</a:t>
            </a:fld>
            <a:endParaRPr lang="en-IN"/>
          </a:p>
        </p:txBody>
      </p:sp>
    </p:spTree>
    <p:extLst>
      <p:ext uri="{BB962C8B-B14F-4D97-AF65-F5344CB8AC3E}">
        <p14:creationId xmlns:p14="http://schemas.microsoft.com/office/powerpoint/2010/main" val="1718144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409ED8F4-0876-48FC-8103-A4E7D3C45014}" type="datetimeFigureOut">
              <a:rPr lang="en-IN" smtClean="0"/>
              <a:t>14-06-2026</a:t>
            </a:fld>
            <a:endParaRPr lang="en-IN"/>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431C0468-78A9-4773-A9B4-C575654D8F41}" type="slidenum">
              <a:rPr lang="en-IN" smtClean="0"/>
              <a:t>‹#›</a:t>
            </a:fld>
            <a:endParaRPr lang="en-IN"/>
          </a:p>
        </p:txBody>
      </p:sp>
    </p:spTree>
    <p:extLst>
      <p:ext uri="{BB962C8B-B14F-4D97-AF65-F5344CB8AC3E}">
        <p14:creationId xmlns:p14="http://schemas.microsoft.com/office/powerpoint/2010/main" val="8670125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7" Type="http://schemas.openxmlformats.org/officeDocument/2006/relationships/image" Target="../media/image6.png" /><Relationship Id="rId2" Type="http://schemas.openxmlformats.org/officeDocument/2006/relationships/image" Target="../media/image1.png" /><Relationship Id="rId1" Type="http://schemas.openxmlformats.org/officeDocument/2006/relationships/slideLayout" Target="../slideLayouts/slideLayout1.xml" /><Relationship Id="rId6" Type="http://schemas.openxmlformats.org/officeDocument/2006/relationships/image" Target="../media/image5.png" /><Relationship Id="rId5" Type="http://schemas.openxmlformats.org/officeDocument/2006/relationships/image" Target="../media/image4.jpeg" /><Relationship Id="rId4" Type="http://schemas.openxmlformats.org/officeDocument/2006/relationships/image" Target="../media/image3.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85716"/>
            <a:ext cx="10691812" cy="9028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latin typeface="Times New Roman" panose="02020603050405020304" pitchFamily="18" charset="0"/>
                <a:cs typeface="Times New Roman" panose="02020603050405020304" pitchFamily="18" charset="0"/>
              </a:rPr>
              <a:t>Leading Group Projects with Emotional Intelligence</a:t>
            </a:r>
          </a:p>
          <a:p>
            <a:pPr algn="ctr"/>
            <a:r>
              <a:rPr lang="nl-NL" sz="2000" dirty="0">
                <a:latin typeface="Times New Roman" panose="02020603050405020304" pitchFamily="18" charset="0"/>
                <a:cs typeface="Times New Roman" panose="02020603050405020304" pitchFamily="18" charset="0"/>
              </a:rPr>
              <a:t>Student name: Marian Enescu Student ID: 2331652</a:t>
            </a:r>
            <a:endParaRPr 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1" y="831502"/>
            <a:ext cx="6502956" cy="9590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latin typeface="Times New Roman" panose="02020603050405020304" pitchFamily="18" charset="0"/>
                <a:cs typeface="Times New Roman" panose="02020603050405020304" pitchFamily="18" charset="0"/>
              </a:rPr>
              <a:t>Introduction</a:t>
            </a:r>
          </a:p>
          <a:p>
            <a:pPr algn="just"/>
            <a:r>
              <a:rPr lang="en-US" sz="900" dirty="0">
                <a:latin typeface="Times New Roman" panose="02020603050405020304" pitchFamily="18" charset="0"/>
                <a:cs typeface="Times New Roman" panose="02020603050405020304" pitchFamily="18" charset="0"/>
              </a:rPr>
              <a:t>Emotional Intelligence (EI) is the skill of </a:t>
            </a:r>
            <a:r>
              <a:rPr lang="en-US" sz="900" dirty="0" err="1">
                <a:latin typeface="Times New Roman" panose="02020603050405020304" pitchFamily="18" charset="0"/>
                <a:cs typeface="Times New Roman" panose="02020603050405020304" pitchFamily="18" charset="0"/>
              </a:rPr>
              <a:t>recognising</a:t>
            </a:r>
            <a:r>
              <a:rPr lang="en-US" sz="900" dirty="0">
                <a:latin typeface="Times New Roman" panose="02020603050405020304" pitchFamily="18" charset="0"/>
                <a:cs typeface="Times New Roman" panose="02020603050405020304" pitchFamily="18" charset="0"/>
              </a:rPr>
              <a:t>, understanding and controlling emotions in others and self. Some of the issues that affect students in group projects in the university are the difference in opinions, unequal participation, poor communication and pressures in terms of time. These can impact individual performance and the performance of a team as a whole. Emotional intelligence matters since students are able to control their feelings, communicate positively and have constructive working relations with others. Using EI skills, the students will be able to </a:t>
            </a:r>
            <a:r>
              <a:rPr lang="en-US" sz="900" dirty="0" err="1">
                <a:latin typeface="Times New Roman" panose="02020603050405020304" pitchFamily="18" charset="0"/>
                <a:cs typeface="Times New Roman" panose="02020603050405020304" pitchFamily="18" charset="0"/>
              </a:rPr>
              <a:t>minimise</a:t>
            </a:r>
            <a:r>
              <a:rPr lang="en-US" sz="900" dirty="0">
                <a:latin typeface="Times New Roman" panose="02020603050405020304" pitchFamily="18" charset="0"/>
                <a:cs typeface="Times New Roman" panose="02020603050405020304" pitchFamily="18" charset="0"/>
              </a:rPr>
              <a:t> the conflict, increase teamwork, and make the projects successful (Nguyen, 2022).</a:t>
            </a:r>
          </a:p>
        </p:txBody>
      </p:sp>
      <p:sp>
        <p:nvSpPr>
          <p:cNvPr id="9" name="Rectangle 8"/>
          <p:cNvSpPr/>
          <p:nvPr/>
        </p:nvSpPr>
        <p:spPr>
          <a:xfrm>
            <a:off x="6516914" y="831503"/>
            <a:ext cx="4174899" cy="16352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latin typeface="Times New Roman" panose="02020603050405020304" pitchFamily="18" charset="0"/>
                <a:cs typeface="Times New Roman" panose="02020603050405020304" pitchFamily="18" charset="0"/>
              </a:rPr>
              <a:t>EI in Teamwork</a:t>
            </a:r>
          </a:p>
          <a:p>
            <a:pPr algn="just"/>
            <a:r>
              <a:rPr lang="en-US" sz="900" dirty="0">
                <a:latin typeface="Times New Roman" panose="02020603050405020304" pitchFamily="18" charset="0"/>
                <a:cs typeface="Times New Roman" panose="02020603050405020304" pitchFamily="18" charset="0"/>
              </a:rPr>
              <a:t>According to Goleman (1998), The Emotional Intelligence Model singles out five essential skills to help in teamwork: self-awareness, self-regulation, motivation, empathy, and social skills.</a:t>
            </a:r>
          </a:p>
          <a:p>
            <a:pPr algn="just"/>
            <a:endParaRPr lang="en-US" sz="900" dirty="0">
              <a:latin typeface="Times New Roman" panose="02020603050405020304" pitchFamily="18" charset="0"/>
              <a:cs typeface="Times New Roman" panose="02020603050405020304" pitchFamily="18" charset="0"/>
            </a:endParaRPr>
          </a:p>
          <a:p>
            <a:pPr algn="just"/>
            <a:r>
              <a:rPr lang="en-US" sz="900" dirty="0">
                <a:latin typeface="Times New Roman" panose="02020603050405020304" pitchFamily="18" charset="0"/>
                <a:cs typeface="Times New Roman" panose="02020603050405020304" pitchFamily="18" charset="0"/>
              </a:rPr>
              <a:t>In table 1 The skills allow students to cope with the normal issues of teamwork, like conflict, feedback, and meeting deadlines. An example of that is that a student who possesses good self-regulation will be better able to react to criticism in a non-defensive manner instead of becoming defensive, which will keep the team atmosphere positive (</a:t>
            </a:r>
            <a:r>
              <a:rPr lang="en-US" sz="900" dirty="0" err="1">
                <a:latin typeface="Times New Roman" panose="02020603050405020304" pitchFamily="18" charset="0"/>
                <a:cs typeface="Times New Roman" panose="02020603050405020304" pitchFamily="18" charset="0"/>
              </a:rPr>
              <a:t>Shafique</a:t>
            </a:r>
            <a:r>
              <a:rPr lang="en-US" sz="900" dirty="0">
                <a:latin typeface="Times New Roman" panose="02020603050405020304" pitchFamily="18" charset="0"/>
                <a:cs typeface="Times New Roman" panose="02020603050405020304" pitchFamily="18" charset="0"/>
              </a:rPr>
              <a:t> and </a:t>
            </a:r>
            <a:r>
              <a:rPr lang="en-US" sz="900" dirty="0" err="1">
                <a:latin typeface="Times New Roman" panose="02020603050405020304" pitchFamily="18" charset="0"/>
                <a:cs typeface="Times New Roman" panose="02020603050405020304" pitchFamily="18" charset="0"/>
              </a:rPr>
              <a:t>Naz</a:t>
            </a:r>
            <a:r>
              <a:rPr lang="en-US" sz="900" dirty="0">
                <a:latin typeface="Times New Roman" panose="02020603050405020304" pitchFamily="18" charset="0"/>
                <a:cs typeface="Times New Roman" panose="02020603050405020304" pitchFamily="18" charset="0"/>
              </a:rPr>
              <a:t>, 2023).</a:t>
            </a:r>
            <a:endParaRPr lang="en-IN" sz="900" dirty="0">
              <a:latin typeface="Times New Roman" panose="02020603050405020304" pitchFamily="18" charset="0"/>
              <a:cs typeface="Times New Roman" panose="02020603050405020304" pitchFamily="18" charset="0"/>
            </a:endParaRPr>
          </a:p>
        </p:txBody>
      </p:sp>
      <p:sp>
        <p:nvSpPr>
          <p:cNvPr id="11" name="Rectangle 10"/>
          <p:cNvSpPr/>
          <p:nvPr/>
        </p:nvSpPr>
        <p:spPr>
          <a:xfrm>
            <a:off x="18020" y="3354502"/>
            <a:ext cx="6498894" cy="15141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latin typeface="Times New Roman" panose="02020603050405020304" pitchFamily="18" charset="0"/>
                <a:cs typeface="Times New Roman" panose="02020603050405020304" pitchFamily="18" charset="0"/>
              </a:rPr>
              <a:t>Managing Own Emotions</a:t>
            </a:r>
          </a:p>
          <a:p>
            <a:pPr algn="just"/>
            <a:r>
              <a:rPr lang="en-US" sz="900" dirty="0">
                <a:latin typeface="Times New Roman" panose="02020603050405020304" pitchFamily="18" charset="0"/>
                <a:cs typeface="Times New Roman" panose="02020603050405020304" pitchFamily="18" charset="0"/>
              </a:rPr>
              <a:t>According to Mayer and </a:t>
            </a:r>
            <a:r>
              <a:rPr lang="en-US" sz="900" dirty="0" err="1">
                <a:latin typeface="Times New Roman" panose="02020603050405020304" pitchFamily="18" charset="0"/>
                <a:cs typeface="Times New Roman" panose="02020603050405020304" pitchFamily="18" charset="0"/>
              </a:rPr>
              <a:t>Salovey</a:t>
            </a:r>
            <a:r>
              <a:rPr lang="en-US" sz="900" dirty="0">
                <a:latin typeface="Times New Roman" panose="02020603050405020304" pitchFamily="18" charset="0"/>
                <a:cs typeface="Times New Roman" panose="02020603050405020304" pitchFamily="18" charset="0"/>
              </a:rPr>
              <a:t> (1997), The Ability Model postulates that the ability to perceive and manage emotions leads to better decision-making and performance. Self-reflection and being aware of triggers that cause emotional responses make students able to </a:t>
            </a:r>
            <a:r>
              <a:rPr lang="en-US" sz="900" dirty="0" err="1">
                <a:latin typeface="Times New Roman" panose="02020603050405020304" pitchFamily="18" charset="0"/>
                <a:cs typeface="Times New Roman" panose="02020603050405020304" pitchFamily="18" charset="0"/>
              </a:rPr>
              <a:t>recognise</a:t>
            </a:r>
            <a:r>
              <a:rPr lang="en-US" sz="900" dirty="0">
                <a:latin typeface="Times New Roman" panose="02020603050405020304" pitchFamily="18" charset="0"/>
                <a:cs typeface="Times New Roman" panose="02020603050405020304" pitchFamily="18" charset="0"/>
              </a:rPr>
              <a:t> them. Emotional awareness helps people to make positive responses to situations instead of acting out of impulse when faced with a challenging situation.</a:t>
            </a:r>
          </a:p>
          <a:p>
            <a:pPr algn="just"/>
            <a:r>
              <a:rPr lang="en-US" sz="900" dirty="0">
                <a:latin typeface="Times New Roman" panose="02020603050405020304" pitchFamily="18" charset="0"/>
                <a:cs typeface="Times New Roman" panose="02020603050405020304" pitchFamily="18" charset="0"/>
              </a:rPr>
              <a:t>The following activities and strategies will allow team members to review their feelings:-</a:t>
            </a:r>
          </a:p>
          <a:p>
            <a:pPr algn="just"/>
            <a:r>
              <a:rPr lang="en-US" sz="900" dirty="0">
                <a:latin typeface="Times New Roman" panose="02020603050405020304" pitchFamily="18" charset="0"/>
                <a:cs typeface="Times New Roman" panose="02020603050405020304" pitchFamily="18" charset="0"/>
              </a:rPr>
              <a:t>• Stress management planning, </a:t>
            </a:r>
            <a:r>
              <a:rPr lang="en-US" sz="900" dirty="0" err="1">
                <a:latin typeface="Times New Roman" panose="02020603050405020304" pitchFamily="18" charset="0"/>
                <a:cs typeface="Times New Roman" panose="02020603050405020304" pitchFamily="18" charset="0"/>
              </a:rPr>
              <a:t>organising</a:t>
            </a:r>
            <a:r>
              <a:rPr lang="en-US" sz="900" dirty="0">
                <a:latin typeface="Times New Roman" panose="02020603050405020304" pitchFamily="18" charset="0"/>
                <a:cs typeface="Times New Roman" panose="02020603050405020304" pitchFamily="18" charset="0"/>
              </a:rPr>
              <a:t> and </a:t>
            </a:r>
            <a:r>
              <a:rPr lang="en-US" sz="900" dirty="0" err="1">
                <a:latin typeface="Times New Roman" panose="02020603050405020304" pitchFamily="18" charset="0"/>
                <a:cs typeface="Times New Roman" panose="02020603050405020304" pitchFamily="18" charset="0"/>
              </a:rPr>
              <a:t>prioritising</a:t>
            </a:r>
            <a:r>
              <a:rPr lang="en-US" sz="900" dirty="0">
                <a:latin typeface="Times New Roman" panose="02020603050405020304" pitchFamily="18" charset="0"/>
                <a:cs typeface="Times New Roman" panose="02020603050405020304" pitchFamily="18" charset="0"/>
              </a:rPr>
              <a:t> of tasks.</a:t>
            </a:r>
          </a:p>
          <a:p>
            <a:pPr algn="just"/>
            <a:r>
              <a:rPr lang="en-US" sz="900" dirty="0">
                <a:latin typeface="Times New Roman" panose="02020603050405020304" pitchFamily="18" charset="0"/>
                <a:cs typeface="Times New Roman" panose="02020603050405020304" pitchFamily="18" charset="0"/>
              </a:rPr>
              <a:t>• It is preferable to take a pause before responding to disagreements so as to elicit professional and reflective responses.</a:t>
            </a:r>
          </a:p>
          <a:p>
            <a:pPr algn="just"/>
            <a:r>
              <a:rPr lang="en-US" sz="900" dirty="0">
                <a:latin typeface="Times New Roman" panose="02020603050405020304" pitchFamily="18" charset="0"/>
                <a:cs typeface="Times New Roman" panose="02020603050405020304" pitchFamily="18" charset="0"/>
              </a:rPr>
              <a:t>Using these strategies, students will be able to control their emotions, relieve stress and stay productive in the process of a group project .</a:t>
            </a:r>
          </a:p>
        </p:txBody>
      </p:sp>
      <p:sp>
        <p:nvSpPr>
          <p:cNvPr id="13" name="Rectangle 12"/>
          <p:cNvSpPr/>
          <p:nvPr/>
        </p:nvSpPr>
        <p:spPr>
          <a:xfrm>
            <a:off x="18020" y="4879723"/>
            <a:ext cx="2714778" cy="13737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latin typeface="Times New Roman" panose="02020603050405020304" pitchFamily="18" charset="0"/>
                <a:cs typeface="Times New Roman" panose="02020603050405020304" pitchFamily="18" charset="0"/>
              </a:rPr>
              <a:t>Conclusion / Recommendations</a:t>
            </a:r>
          </a:p>
          <a:p>
            <a:pPr algn="just"/>
            <a:r>
              <a:rPr lang="en-US" sz="900" dirty="0">
                <a:latin typeface="Times New Roman" panose="02020603050405020304" pitchFamily="18" charset="0"/>
                <a:cs typeface="Times New Roman" panose="02020603050405020304" pitchFamily="18" charset="0"/>
              </a:rPr>
              <a:t>Emotional intelligence facilitates the best teamwork through improving communication, emotion management, conflict and cooperation. Self awareness, emotional regulation, active listening, and empathy towards others can be used to reinforce EI among students. These are the skills that will aid in ensuring that there is a positive environment in the group and that the project is completed successfully</a:t>
            </a:r>
          </a:p>
        </p:txBody>
      </p:sp>
      <p:sp>
        <p:nvSpPr>
          <p:cNvPr id="15" name="Rectangle 14"/>
          <p:cNvSpPr/>
          <p:nvPr/>
        </p:nvSpPr>
        <p:spPr>
          <a:xfrm>
            <a:off x="6516914" y="4480560"/>
            <a:ext cx="4174899" cy="1774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latin typeface="Times New Roman" panose="02020603050405020304" pitchFamily="18" charset="0"/>
                <a:cs typeface="Times New Roman" panose="02020603050405020304" pitchFamily="18" charset="0"/>
              </a:rPr>
              <a:t>Understanding Others’ Emotions</a:t>
            </a:r>
          </a:p>
          <a:p>
            <a:pPr algn="just"/>
            <a:r>
              <a:rPr lang="en-US" sz="900" dirty="0">
                <a:latin typeface="Times New Roman" panose="02020603050405020304" pitchFamily="18" charset="0"/>
                <a:cs typeface="Times New Roman" panose="02020603050405020304" pitchFamily="18" charset="0"/>
              </a:rPr>
              <a:t>Empathy assists students in understanding and in the perception of the feelings of their peers. This enhances communication, trust and teamwork within the group.</a:t>
            </a:r>
          </a:p>
          <a:p>
            <a:pPr algn="just"/>
            <a:r>
              <a:rPr lang="en-US" sz="900" dirty="0">
                <a:latin typeface="Times New Roman" panose="02020603050405020304" pitchFamily="18" charset="0"/>
                <a:cs typeface="Times New Roman" panose="02020603050405020304" pitchFamily="18" charset="0"/>
              </a:rPr>
              <a:t>Such empathetic </a:t>
            </a:r>
            <a:r>
              <a:rPr lang="en-US" sz="900" dirty="0" err="1">
                <a:latin typeface="Times New Roman" panose="02020603050405020304" pitchFamily="18" charset="0"/>
                <a:cs typeface="Times New Roman" panose="02020603050405020304" pitchFamily="18" charset="0"/>
              </a:rPr>
              <a:t>behaviours</a:t>
            </a:r>
            <a:r>
              <a:rPr lang="en-US" sz="900" dirty="0">
                <a:latin typeface="Times New Roman" panose="02020603050405020304" pitchFamily="18" charset="0"/>
                <a:cs typeface="Times New Roman" panose="02020603050405020304" pitchFamily="18" charset="0"/>
              </a:rPr>
              <a:t> are:</a:t>
            </a:r>
          </a:p>
          <a:p>
            <a:pPr algn="just"/>
            <a:r>
              <a:rPr lang="en-US" sz="900" dirty="0">
                <a:latin typeface="Times New Roman" panose="02020603050405020304" pitchFamily="18" charset="0"/>
                <a:cs typeface="Times New Roman" panose="02020603050405020304" pitchFamily="18" charset="0"/>
              </a:rPr>
              <a:t>• Active listening.</a:t>
            </a:r>
          </a:p>
          <a:p>
            <a:pPr algn="just"/>
            <a:r>
              <a:rPr lang="en-US" sz="900" dirty="0">
                <a:latin typeface="Times New Roman" panose="02020603050405020304" pitchFamily="18" charset="0"/>
                <a:cs typeface="Times New Roman" panose="02020603050405020304" pitchFamily="18" charset="0"/>
              </a:rPr>
              <a:t>•  Considering different viewpoints.</a:t>
            </a:r>
          </a:p>
          <a:p>
            <a:pPr algn="just"/>
            <a:r>
              <a:rPr lang="en-US" sz="900" dirty="0">
                <a:latin typeface="Times New Roman" panose="02020603050405020304" pitchFamily="18" charset="0"/>
                <a:cs typeface="Times New Roman" panose="02020603050405020304" pitchFamily="18" charset="0"/>
              </a:rPr>
              <a:t>• Providing constructive feedback.</a:t>
            </a:r>
          </a:p>
          <a:p>
            <a:pPr algn="just"/>
            <a:r>
              <a:rPr lang="en-US" sz="900" dirty="0">
                <a:latin typeface="Times New Roman" panose="02020603050405020304" pitchFamily="18" charset="0"/>
                <a:cs typeface="Times New Roman" panose="02020603050405020304" pitchFamily="18" charset="0"/>
              </a:rPr>
              <a:t>• Helping team members in trouble.</a:t>
            </a:r>
          </a:p>
          <a:p>
            <a:pPr algn="just"/>
            <a:r>
              <a:rPr lang="en-US" sz="900" dirty="0">
                <a:latin typeface="Times New Roman" panose="02020603050405020304" pitchFamily="18" charset="0"/>
                <a:cs typeface="Times New Roman" panose="02020603050405020304" pitchFamily="18" charset="0"/>
              </a:rPr>
              <a:t>As an example, when a team member is having difficulties meeting a deadline, an appreciative reaction should be used to elicit a discussion and problem-solving as opposed to blaming. This enhances better relationships, increased collaboration and more successful project deliverables (Yang and Wang, 2024).</a:t>
            </a:r>
          </a:p>
        </p:txBody>
      </p:sp>
      <p:pic>
        <p:nvPicPr>
          <p:cNvPr id="26" name="Picture 25"/>
          <p:cNvPicPr>
            <a:picLocks noChangeAspect="1"/>
          </p:cNvPicPr>
          <p:nvPr/>
        </p:nvPicPr>
        <p:blipFill>
          <a:blip r:embed="rId2"/>
          <a:stretch>
            <a:fillRect/>
          </a:stretch>
        </p:blipFill>
        <p:spPr>
          <a:xfrm>
            <a:off x="2867463" y="2120743"/>
            <a:ext cx="3465849" cy="1165858"/>
          </a:xfrm>
          <a:prstGeom prst="rect">
            <a:avLst/>
          </a:prstGeom>
        </p:spPr>
      </p:pic>
      <p:sp>
        <p:nvSpPr>
          <p:cNvPr id="28" name="Rectangle 27"/>
          <p:cNvSpPr/>
          <p:nvPr/>
        </p:nvSpPr>
        <p:spPr>
          <a:xfrm>
            <a:off x="3370599" y="1880926"/>
            <a:ext cx="5343525" cy="230832"/>
          </a:xfrm>
          <a:prstGeom prst="rect">
            <a:avLst/>
          </a:prstGeom>
        </p:spPr>
        <p:txBody>
          <a:bodyPr>
            <a:spAutoFit/>
          </a:bodyPr>
          <a:lstStyle/>
          <a:p>
            <a:r>
              <a:rPr lang="en-US" sz="900" dirty="0">
                <a:latin typeface="Times New Roman" panose="02020603050405020304" pitchFamily="18" charset="0"/>
                <a:cs typeface="Times New Roman" panose="02020603050405020304" pitchFamily="18" charset="0"/>
              </a:rPr>
              <a:t>Table 1: Emotional Intelligence Skills in Teamwork</a:t>
            </a:r>
          </a:p>
        </p:txBody>
      </p:sp>
      <p:pic>
        <p:nvPicPr>
          <p:cNvPr id="1029" name="Picture 5" descr="A Milestone of Intelligent Development: Daniel Goleman's Emotional  Intelligence Theory - Experian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 y="1838179"/>
            <a:ext cx="2718711" cy="144842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p:cNvPicPr>
            <a:picLocks noChangeAspect="1"/>
          </p:cNvPicPr>
          <p:nvPr/>
        </p:nvPicPr>
        <p:blipFill>
          <a:blip r:embed="rId4"/>
          <a:stretch>
            <a:fillRect/>
          </a:stretch>
        </p:blipFill>
        <p:spPr>
          <a:xfrm>
            <a:off x="6769817" y="2496482"/>
            <a:ext cx="1944307" cy="1654642"/>
          </a:xfrm>
          <a:prstGeom prst="rect">
            <a:avLst/>
          </a:prstGeom>
        </p:spPr>
      </p:pic>
      <p:sp>
        <p:nvSpPr>
          <p:cNvPr id="31" name="Rectangle 30"/>
          <p:cNvSpPr/>
          <p:nvPr/>
        </p:nvSpPr>
        <p:spPr>
          <a:xfrm>
            <a:off x="6176695" y="4151124"/>
            <a:ext cx="3130550" cy="307777"/>
          </a:xfrm>
          <a:prstGeom prst="rect">
            <a:avLst/>
          </a:prstGeom>
        </p:spPr>
        <p:txBody>
          <a:bodyPr wrap="square">
            <a:spAutoFit/>
          </a:bodyPr>
          <a:lstStyle/>
          <a:p>
            <a:pPr algn="ctr"/>
            <a:r>
              <a:rPr lang="en-US" sz="700" dirty="0">
                <a:latin typeface="Times New Roman" panose="02020603050405020304" pitchFamily="18" charset="0"/>
                <a:ea typeface="Times New Roman" panose="02020603050405020304" pitchFamily="18" charset="0"/>
                <a:cs typeface="Times New Roman" panose="02020603050405020304" pitchFamily="18" charset="0"/>
              </a:rPr>
              <a:t>Figure 2: Emotional regulation process during group projects</a:t>
            </a:r>
          </a:p>
          <a:p>
            <a:pPr algn="ctr"/>
            <a:r>
              <a:rPr lang="en-US" sz="700" dirty="0">
                <a:latin typeface="Times New Roman" panose="02020603050405020304" pitchFamily="18" charset="0"/>
                <a:cs typeface="Times New Roman" panose="02020603050405020304" pitchFamily="18" charset="0"/>
              </a:rPr>
              <a:t>(Source: Self-generated, 2026)</a:t>
            </a:r>
          </a:p>
        </p:txBody>
      </p:sp>
      <p:pic>
        <p:nvPicPr>
          <p:cNvPr id="1035" name="Picture 11" descr="Students Having Group Discussion while Preparing for Group Project Stock  Photo - Image of enjoy, sitting: 16914200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46755" y="4879723"/>
            <a:ext cx="2096890" cy="1373793"/>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p:cNvSpPr/>
          <p:nvPr/>
        </p:nvSpPr>
        <p:spPr>
          <a:xfrm>
            <a:off x="18024" y="6254872"/>
            <a:ext cx="10673789" cy="12950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900" b="1" dirty="0">
                <a:latin typeface="Times New Roman" panose="02020603050405020304" pitchFamily="18" charset="0"/>
                <a:cs typeface="Times New Roman" panose="02020603050405020304" pitchFamily="18" charset="0"/>
              </a:rPr>
              <a:t>References</a:t>
            </a:r>
          </a:p>
          <a:p>
            <a:pPr algn="just"/>
            <a:r>
              <a:rPr lang="en-US" sz="900" dirty="0">
                <a:latin typeface="Times New Roman" panose="02020603050405020304" pitchFamily="18" charset="0"/>
                <a:cs typeface="Times New Roman" panose="02020603050405020304" pitchFamily="18" charset="0"/>
              </a:rPr>
              <a:t>Goleman, D. (1998). Working with emotional intelligence. Bantam.</a:t>
            </a:r>
          </a:p>
          <a:p>
            <a:pPr algn="just"/>
            <a:r>
              <a:rPr lang="en-US" sz="900" dirty="0">
                <a:latin typeface="Times New Roman" panose="02020603050405020304" pitchFamily="18" charset="0"/>
                <a:cs typeface="Times New Roman" panose="02020603050405020304" pitchFamily="18" charset="0"/>
              </a:rPr>
              <a:t>Mayer, J.D. and </a:t>
            </a:r>
            <a:r>
              <a:rPr lang="en-US" sz="900" dirty="0" err="1">
                <a:latin typeface="Times New Roman" panose="02020603050405020304" pitchFamily="18" charset="0"/>
                <a:cs typeface="Times New Roman" panose="02020603050405020304" pitchFamily="18" charset="0"/>
              </a:rPr>
              <a:t>Salovey</a:t>
            </a:r>
            <a:r>
              <a:rPr lang="en-US" sz="900" dirty="0">
                <a:latin typeface="Times New Roman" panose="02020603050405020304" pitchFamily="18" charset="0"/>
                <a:cs typeface="Times New Roman" panose="02020603050405020304" pitchFamily="18" charset="0"/>
              </a:rPr>
              <a:t>, P. (1997). What is emotional intelligence. Emotional development and emotional intelligence: Educational implications, 3(31), pp.1-16. https://www.researchgate.net/profile/Peter-Salovey/publication/268207442_What_is_Emotional_Intelligence/links/67bf81f98311ce680c760850/What-is-Emotional-Intelligence.pdf</a:t>
            </a:r>
          </a:p>
          <a:p>
            <a:pPr algn="just"/>
            <a:r>
              <a:rPr lang="en-US" sz="900" dirty="0">
                <a:latin typeface="Times New Roman" panose="02020603050405020304" pitchFamily="18" charset="0"/>
                <a:cs typeface="Times New Roman" panose="02020603050405020304" pitchFamily="18" charset="0"/>
              </a:rPr>
              <a:t>Nguyen, T.P. (2022) A dataset of the relationship between emotional intelligence and teamwork results of university students. Data in Brief, 42, pp.108149-108149. https://doi.org/10.1016/j.dib.2022.108149</a:t>
            </a:r>
          </a:p>
          <a:p>
            <a:pPr algn="just"/>
            <a:r>
              <a:rPr lang="en-US" sz="900" dirty="0" err="1">
                <a:latin typeface="Times New Roman" panose="02020603050405020304" pitchFamily="18" charset="0"/>
                <a:cs typeface="Times New Roman" panose="02020603050405020304" pitchFamily="18" charset="0"/>
              </a:rPr>
              <a:t>Shafique</a:t>
            </a:r>
            <a:r>
              <a:rPr lang="en-US" sz="900" dirty="0">
                <a:latin typeface="Times New Roman" panose="02020603050405020304" pitchFamily="18" charset="0"/>
                <a:cs typeface="Times New Roman" panose="02020603050405020304" pitchFamily="18" charset="0"/>
              </a:rPr>
              <a:t>, S. and </a:t>
            </a:r>
            <a:r>
              <a:rPr lang="en-US" sz="900" dirty="0" err="1">
                <a:latin typeface="Times New Roman" panose="02020603050405020304" pitchFamily="18" charset="0"/>
                <a:cs typeface="Times New Roman" panose="02020603050405020304" pitchFamily="18" charset="0"/>
              </a:rPr>
              <a:t>Naz</a:t>
            </a:r>
            <a:r>
              <a:rPr lang="en-US" sz="900" dirty="0">
                <a:latin typeface="Times New Roman" panose="02020603050405020304" pitchFamily="18" charset="0"/>
                <a:cs typeface="Times New Roman" panose="02020603050405020304" pitchFamily="18" charset="0"/>
              </a:rPr>
              <a:t>, I. (2023) A mediating and moderating analysis of the relationship between team emotional intelligence and team performance. Sage Open, 13(1), p.21582440231155074. https://doi.org/10.1177/21582440231155074</a:t>
            </a:r>
          </a:p>
          <a:p>
            <a:pPr algn="just"/>
            <a:r>
              <a:rPr lang="en-US" sz="900" dirty="0">
                <a:latin typeface="Times New Roman" panose="02020603050405020304" pitchFamily="18" charset="0"/>
                <a:cs typeface="Times New Roman" panose="02020603050405020304" pitchFamily="18" charset="0"/>
              </a:rPr>
              <a:t>Yang, Y. and Wang, C. (2024) The chain mediating effect of empathy and communication ability on emotional intelligence and caring ability of nursing students. Frontiers in psychology, 14, p.1339194. https://doi.org/10.3389/fpsyg.2023.1339194</a:t>
            </a:r>
          </a:p>
        </p:txBody>
      </p:sp>
      <p:pic>
        <p:nvPicPr>
          <p:cNvPr id="3" name="Picture 2"/>
          <p:cNvPicPr>
            <a:picLocks noChangeAspect="1"/>
          </p:cNvPicPr>
          <p:nvPr/>
        </p:nvPicPr>
        <p:blipFill rotWithShape="1">
          <a:blip r:embed="rId6"/>
          <a:srcRect b="10185"/>
          <a:stretch/>
        </p:blipFill>
        <p:spPr>
          <a:xfrm>
            <a:off x="4865732" y="4936529"/>
            <a:ext cx="1637225" cy="1264796"/>
          </a:xfrm>
          <a:prstGeom prst="rect">
            <a:avLst/>
          </a:prstGeom>
        </p:spPr>
      </p:pic>
      <p:pic>
        <p:nvPicPr>
          <p:cNvPr id="1034" name="Picture 10" descr="Active Listening: An important communication skill | Great Learni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8923"/>
          <a:stretch/>
        </p:blipFill>
        <p:spPr bwMode="auto">
          <a:xfrm>
            <a:off x="8806787" y="2488403"/>
            <a:ext cx="1885026" cy="1992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8767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198</TotalTime>
  <Words>736</Words>
  <Application>Microsoft Office PowerPoint</Application>
  <PresentationFormat>Custom</PresentationFormat>
  <Paragraphs>33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Marian Enescu</cp:lastModifiedBy>
  <cp:revision>1</cp:revision>
  <dcterms:created xsi:type="dcterms:W3CDTF">2026-02-24T08:52:17Z</dcterms:created>
  <dcterms:modified xsi:type="dcterms:W3CDTF">2026-06-14T14:04:12Z</dcterms:modified>
</cp:coreProperties>
</file>