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71" r:id="rId3"/>
    <p:sldId id="272" r:id="rId4"/>
    <p:sldId id="258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D164"/>
    <a:srgbClr val="F0CE3A"/>
    <a:srgbClr val="67AFC9"/>
    <a:srgbClr val="ED987E"/>
    <a:srgbClr val="9DA8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CA0C67-2D84-CD68-ABBA-CCF1879E204E}" v="20" dt="2026-04-18T11:04:16.906"/>
    <p1510:client id="{4DA8A6E8-B70E-E4BF-1575-12D103F2C15E}" v="3" dt="2026-04-18T10:33:51.492"/>
    <p1510:client id="{67C04542-D700-2223-5D61-0435A7CC763C}" v="39" dt="2026-04-18T09:30:07.624"/>
    <p1510:client id="{9DF2FED8-D4AC-7F3D-3FC0-F9BA8FA55C3C}" v="109" dt="2026-04-18T10:27:13.550"/>
    <p1510:client id="{B981F2C5-2C18-B705-5E32-353A047E908D}" v="17" dt="2026-04-18T08:35:59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9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8T10:27:29.6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1903 4858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8T10:27:29.6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28112 8446 16383 0 0,'-1'0'0'0'0,"-2"0"0"0"0,0 0 0 0 0,-2-1 0 0 0,-1-6 0 0 0,-4-7 0 0 0,-2-10 0 0 0,-4-11 0 0 0,-6-17 0 0 0,-6-14 0 0 0,-3-8 0 0 0,-2-7 0 0 0,0-1 0 0 0,3 1 0 0 0,5 6 0 0 0,4 6 0 0 0,3 7 0 0 0,1 6 0 0 0,1 4 0 0 0,-2 0 0 0 0,-4-5 0 0 0,-6-10 0 0 0,-6-11 0 0 0,-2 0 0 0 0,4 3 0 0 0,4 8 0 0 0,5 8 0 0 0,5 10 0 0 0,5 8 0 0 0,4 6 0 0 0,3 4 0 0 0,2 6 0 0 0,1 2 0 0 0,1 1 0 0 0,2-3 0 0 0,0 2 0 0 0,0 0 0 0 0,0 1 0 0 0,1 3 0 0 0,-2 2 0 0 0,-1-1 0 0 0,-1-2 0 0 0,1-3 0 0 0,0-5 0 0 0,1-4 0 0 0,0-2 0 0 0,1-1 0 0 0,0 0 0 0 0,0 4 0 0 0,0 5 0 0 0,0 6 0 0 0,0 5 0 0 0,0 5 0 0 0,0 2 0 0 0,0 2 0 0 0,0 1 0 0 0,0 0 0 0 0,0 0 0 0 0,0 0 0 0 0,0-1 0 0 0,0 1 0 0 0,0-1 0 0 0,0 0 0 0 0,0 0 0 0 0,0 0 0 0 0,0 0 0 0 0,0 0 0 0 0,0 0 0 0 0,0 0 0 0 0,0 0 0 0 0,0 0 0 0 0,0 0 0 0 0,0 0 0 0 0,0 0 0 0 0,0 0 0 0 0,0 0 0 0 0,0 0 0 0 0,0 0 0 0 0,0 0 0 0 0,0 0 0 0 0,0 0 0 0 0,0 2 0 0 0,0 1 0 0 0,0 3 0 0 0,0 3 0 0 0,0 1 0 0 0,0 1 0 0 0,0 1 0 0 0,0 0 0 0 0,0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7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11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796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4/19/2026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0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4/19/2026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337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4/19/2026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289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4/19/2026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470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4/19/2026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468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4/19/2026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16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293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0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4/19/2026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154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afeguarding-guidance" TargetMode="External"/><Relationship Id="rId13" Type="http://schemas.openxmlformats.org/officeDocument/2006/relationships/hyperlink" Target="https://www.gov.wales/sites/default/files/publications/2021-12/children%27s-rights-scheme-2021.pdf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www.gov.wales/safeguarding-children" TargetMode="External"/><Relationship Id="rId12" Type="http://schemas.openxmlformats.org/officeDocument/2006/relationships/hyperlink" Target="https://learning.nspcc.org.uk/safeguarding-child-protection" TargetMode="External"/><Relationship Id="rId2" Type="http://schemas.openxmlformats.org/officeDocument/2006/relationships/hyperlink" Target="https://www.childprotectionprofessionals.org.uk/" TargetMode="External"/><Relationship Id="rId16" Type="http://schemas.openxmlformats.org/officeDocument/2006/relationships/hyperlink" Target="https://www.legislation.gov.uk/anaw/2014/4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childrens-rights" TargetMode="External"/><Relationship Id="rId11" Type="http://schemas.openxmlformats.org/officeDocument/2006/relationships/hyperlink" Target="https://learning.nspcc.org.uk/research-resources/2020/social-isolation-risk-child-abuse-during-and-after-coronavirus-pandemic" TargetMode="External"/><Relationship Id="rId5" Type="http://schemas.openxmlformats.org/officeDocument/2006/relationships/hyperlink" Target="https://images.google.com/" TargetMode="External"/><Relationship Id="rId15" Type="http://schemas.openxmlformats.org/officeDocument/2006/relationships/hyperlink" Target="https://www.gov.wales/sites/default/files/statistics-and-research/2023-03/multi-agency-working-research-to-support-the-final-report-of-the-evaluation-of-the-social-services-and-well-being-wales-act-2014.pdf" TargetMode="External"/><Relationship Id="rId10" Type="http://schemas.openxmlformats.org/officeDocument/2006/relationships/hyperlink" Target="https://www.childreninwales.org.uk/safeguarding/" TargetMode="External"/><Relationship Id="rId4" Type="http://schemas.openxmlformats.org/officeDocument/2006/relationships/hyperlink" Target="https://www.educare.co.uk/news/child-abuse-and-neglect:-the-four-main-types" TargetMode="External"/><Relationship Id="rId9" Type="http://schemas.openxmlformats.org/officeDocument/2006/relationships/hyperlink" Target="http://www.childreninwales.org.uk" TargetMode="External"/><Relationship Id="rId14" Type="http://schemas.openxmlformats.org/officeDocument/2006/relationships/hyperlink" Target="https://law.gov.wales/safeguard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AECD97-688D-4AE7-9838-616620200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1999" cy="6858000"/>
          </a:xfrm>
          <a:prstGeom prst="rect">
            <a:avLst/>
          </a:prstGeom>
          <a:solidFill>
            <a:srgbClr val="67AFC9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Freeform: Shape 8">
            <a:extLst>
              <a:ext uri="{FF2B5EF4-FFF2-40B4-BE49-F238E27FC236}">
                <a16:creationId xmlns:a16="http://schemas.microsoft.com/office/drawing/2014/main" id="{0047FB3A-C0F9-4DD9-A4E0-B203F96AA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FCFD1D-1E9C-4E30-A7D3-F7C247FDC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2F02B956-BEF1-5DF0-2544-349EAFE34C7B}"/>
              </a:ext>
            </a:extLst>
          </p:cNvPr>
          <p:cNvSpPr txBox="1"/>
          <p:nvPr/>
        </p:nvSpPr>
        <p:spPr>
          <a:xfrm>
            <a:off x="1207456" y="1241365"/>
            <a:ext cx="7218562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>
                <a:solidFill>
                  <a:srgbClr val="0ABF5B"/>
                </a:solidFill>
                <a:latin typeface="Arial"/>
                <a:cs typeface="Arial"/>
              </a:rPr>
              <a:t>Safeguarding</a:t>
            </a:r>
            <a:r>
              <a:rPr lang="en-GB" sz="3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= preventing harm</a:t>
            </a:r>
            <a:r>
              <a:rPr lang="en-GB" sz="3600">
                <a:latin typeface="Arial"/>
                <a:cs typeface="Arial"/>
              </a:rPr>
              <a:t> </a:t>
            </a:r>
            <a:r>
              <a:rPr lang="en-GB" sz="3200" i="1">
                <a:solidFill>
                  <a:srgbClr val="80DB1F"/>
                </a:solidFill>
                <a:latin typeface="Arial"/>
                <a:cs typeface="Arial"/>
              </a:rPr>
              <a:t>(Proactive)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E9DCF671-9EC1-4324-60EA-E02A4F633A25}"/>
              </a:ext>
            </a:extLst>
          </p:cNvPr>
          <p:cNvSpPr txBox="1"/>
          <p:nvPr/>
        </p:nvSpPr>
        <p:spPr>
          <a:xfrm>
            <a:off x="1161465" y="5392933"/>
            <a:ext cx="7171764" cy="107721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>
                <a:solidFill>
                  <a:srgbClr val="7030A0"/>
                </a:solidFill>
                <a:latin typeface="Arial"/>
                <a:cs typeface="Arial"/>
              </a:rPr>
              <a:t>Child Protection</a:t>
            </a:r>
            <a:r>
              <a:rPr lang="en-GB" sz="32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= responding to harm </a:t>
            </a:r>
          </a:p>
          <a:p>
            <a:r>
              <a:rPr lang="en-GB" sz="3200" i="1">
                <a:solidFill>
                  <a:schemeClr val="accent6">
                    <a:lumMod val="76000"/>
                  </a:schemeClr>
                </a:solidFill>
                <a:latin typeface="Arial"/>
                <a:cs typeface="Arial"/>
              </a:rPr>
              <a:t>(Reactive)</a:t>
            </a:r>
          </a:p>
        </p:txBody>
      </p:sp>
      <p:sp>
        <p:nvSpPr>
          <p:cNvPr id="9" name="TextBox 31">
            <a:extLst>
              <a:ext uri="{FF2B5EF4-FFF2-40B4-BE49-F238E27FC236}">
                <a16:creationId xmlns:a16="http://schemas.microsoft.com/office/drawing/2014/main" id="{878F7228-39DE-7752-9539-6BF9BE89B2A7}"/>
              </a:ext>
            </a:extLst>
          </p:cNvPr>
          <p:cNvSpPr txBox="1"/>
          <p:nvPr/>
        </p:nvSpPr>
        <p:spPr>
          <a:xfrm>
            <a:off x="916769" y="372400"/>
            <a:ext cx="10754546" cy="64633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 w="12700">
            <a:solidFill>
              <a:srgbClr val="FF000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i="1">
                <a:solidFill>
                  <a:schemeClr val="bg1"/>
                </a:solidFill>
                <a:latin typeface="Arial"/>
                <a:cs typeface="Arial"/>
              </a:rPr>
              <a:t>What is Safeguarding and Child Protection?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DDF99998-E842-E613-4DAE-7FE26C812887}"/>
              </a:ext>
            </a:extLst>
          </p:cNvPr>
          <p:cNvSpPr txBox="1"/>
          <p:nvPr/>
        </p:nvSpPr>
        <p:spPr>
          <a:xfrm>
            <a:off x="3545285" y="1847912"/>
            <a:ext cx="4996553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Segoe UI"/>
                <a:cs typeface="Segoe UI"/>
              </a:rPr>
              <a:t>Safeguarding is about protecting children and adults from abuse, neglect, and anything that could put them at risk.</a:t>
            </a:r>
            <a:endParaRPr lang="en-US" b="1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/>
            <a:endParaRPr lang="en-GB"/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FF167B7D-89EE-3059-18B6-4C9838601B6A}"/>
              </a:ext>
            </a:extLst>
          </p:cNvPr>
          <p:cNvSpPr txBox="1"/>
          <p:nvPr/>
        </p:nvSpPr>
        <p:spPr>
          <a:xfrm>
            <a:off x="8773286" y="2123339"/>
            <a:ext cx="2905358" cy="3539430"/>
          </a:xfrm>
          <a:prstGeom prst="rect">
            <a:avLst/>
          </a:prstGeom>
          <a:solidFill>
            <a:srgbClr val="F5D164"/>
          </a:solidFill>
          <a:ln w="28575">
            <a:solidFill>
              <a:srgbClr val="C0000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u="sng">
                <a:latin typeface="Arial"/>
                <a:cs typeface="Arial"/>
              </a:rPr>
              <a:t>In Simple Terms:</a:t>
            </a:r>
            <a:endParaRPr lang="en-US" sz="2400" u="sng">
              <a:latin typeface="Arial"/>
              <a:cs typeface="Arial"/>
            </a:endParaRPr>
          </a:p>
          <a:p>
            <a:endParaRPr lang="en-GB" sz="2000">
              <a:latin typeface="Segoe U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Making sure people are </a:t>
            </a:r>
            <a:r>
              <a:rPr lang="en-GB" b="1">
                <a:latin typeface="Segoe UI"/>
                <a:cs typeface="Segoe UI"/>
              </a:rPr>
              <a:t>s</a:t>
            </a:r>
            <a:r>
              <a:rPr lang="en-GB" b="1" i="1">
                <a:latin typeface="Segoe UI"/>
                <a:cs typeface="Segoe UI"/>
              </a:rPr>
              <a:t>afe and treated well</a:t>
            </a:r>
            <a:endParaRPr lang="en-GB" i="1"/>
          </a:p>
          <a:p>
            <a:pPr marL="285750" indent="-285750">
              <a:buFont typeface="Arial"/>
              <a:buChar char="•"/>
            </a:pPr>
            <a:r>
              <a:rPr lang="en-GB" b="1" i="1">
                <a:latin typeface="Segoe UI"/>
                <a:cs typeface="Segoe UI"/>
              </a:rPr>
              <a:t>Preventing harm</a:t>
            </a:r>
            <a:r>
              <a:rPr lang="en-GB" dirty="0">
                <a:latin typeface="Segoe UI"/>
                <a:cs typeface="Segoe UI"/>
              </a:rPr>
              <a:t> </a:t>
            </a:r>
            <a:r>
              <a:rPr lang="en-GB">
                <a:latin typeface="Segoe UI"/>
                <a:cs typeface="Segoe UI"/>
              </a:rPr>
              <a:t>before it happens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b="1" i="1" dirty="0">
                <a:latin typeface="Segoe UI"/>
                <a:cs typeface="Segoe UI"/>
              </a:rPr>
              <a:t>Taking action</a:t>
            </a:r>
            <a:r>
              <a:rPr lang="en-GB" i="1" dirty="0">
                <a:latin typeface="Segoe UI"/>
                <a:cs typeface="Segoe UI"/>
              </a:rPr>
              <a:t> </a:t>
            </a:r>
            <a:r>
              <a:rPr lang="en-GB" dirty="0">
                <a:latin typeface="Segoe UI"/>
                <a:cs typeface="Segoe UI"/>
              </a:rPr>
              <a:t>if someone is in danger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b="1" i="1" dirty="0">
                <a:latin typeface="Segoe UI"/>
                <a:cs typeface="Segoe UI"/>
              </a:rPr>
              <a:t>Speaking up</a:t>
            </a:r>
            <a:r>
              <a:rPr lang="en-GB" i="1" dirty="0">
                <a:latin typeface="Segoe UI"/>
                <a:cs typeface="Segoe UI"/>
              </a:rPr>
              <a:t> </a:t>
            </a:r>
            <a:r>
              <a:rPr lang="en-GB" dirty="0">
                <a:latin typeface="Segoe UI"/>
                <a:cs typeface="Segoe UI"/>
              </a:rPr>
              <a:t>if something doesn’t seem right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Segoe UI"/>
              <a:cs typeface="Segoe UI"/>
            </a:endParaRPr>
          </a:p>
        </p:txBody>
      </p:sp>
      <p:pic>
        <p:nvPicPr>
          <p:cNvPr id="12" name="Picture 11" descr="A group of children standing in a line with an umbrella&#10;&#10;AI-generated content may be incorrect.">
            <a:extLst>
              <a:ext uri="{FF2B5EF4-FFF2-40B4-BE49-F238E27FC236}">
                <a16:creationId xmlns:a16="http://schemas.microsoft.com/office/drawing/2014/main" id="{3DA7DF19-28AE-8843-9F20-3CC04D962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5524" y="3045705"/>
            <a:ext cx="3717001" cy="2133812"/>
          </a:xfrm>
          <a:prstGeom prst="rect">
            <a:avLst/>
          </a:prstGeom>
          <a:ln w="57150" cap="sq">
            <a:solidFill>
              <a:srgbClr val="FF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3" name="TextBox 8">
            <a:extLst>
              <a:ext uri="{FF2B5EF4-FFF2-40B4-BE49-F238E27FC236}">
                <a16:creationId xmlns:a16="http://schemas.microsoft.com/office/drawing/2014/main" id="{BC9C2514-8D0F-D16F-92B0-575BD91429BC}"/>
              </a:ext>
            </a:extLst>
          </p:cNvPr>
          <p:cNvSpPr txBox="1"/>
          <p:nvPr/>
        </p:nvSpPr>
        <p:spPr>
          <a:xfrm>
            <a:off x="3540777" y="5935030"/>
            <a:ext cx="4796117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solidFill>
                  <a:srgbClr val="002060"/>
                </a:solidFill>
                <a:latin typeface="Segoe UI"/>
                <a:cs typeface="Segoe UI"/>
              </a:rPr>
              <a:t>Child protection is responding to concerns to protect a child from abuse or neglect.</a:t>
            </a:r>
            <a:endParaRPr lang="en-US" b="1">
              <a:solidFill>
                <a:srgbClr val="002060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4">
            <a:extLst>
              <a:ext uri="{FF2B5EF4-FFF2-40B4-BE49-F238E27FC236}">
                <a16:creationId xmlns:a16="http://schemas.microsoft.com/office/drawing/2014/main" id="{C1B977B0-2037-86F5-60D5-CB463880F21E}"/>
              </a:ext>
            </a:extLst>
          </p:cNvPr>
          <p:cNvSpPr txBox="1"/>
          <p:nvPr/>
        </p:nvSpPr>
        <p:spPr>
          <a:xfrm>
            <a:off x="10696754" y="6469811"/>
            <a:ext cx="1969698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/>
              <a:t>(NSPCC, 2025)</a:t>
            </a:r>
          </a:p>
        </p:txBody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32806B51-0176-DF17-C1A4-8AADC2C02C07}"/>
              </a:ext>
            </a:extLst>
          </p:cNvPr>
          <p:cNvSpPr txBox="1"/>
          <p:nvPr/>
        </p:nvSpPr>
        <p:spPr>
          <a:xfrm>
            <a:off x="4164077" y="4931716"/>
            <a:ext cx="2406374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/>
              <a:t>(Google image 1, 2026)</a:t>
            </a:r>
          </a:p>
        </p:txBody>
      </p:sp>
    </p:spTree>
    <p:extLst>
      <p:ext uri="{BB962C8B-B14F-4D97-AF65-F5344CB8AC3E}">
        <p14:creationId xmlns:p14="http://schemas.microsoft.com/office/powerpoint/2010/main" val="2184084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7AFC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876A06-D32C-0A68-910F-27F4714AE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5020B94-5FC6-DF9B-7582-2AB6669F23B4}"/>
              </a:ext>
            </a:extLst>
          </p:cNvPr>
          <p:cNvSpPr/>
          <p:nvPr/>
        </p:nvSpPr>
        <p:spPr>
          <a:xfrm>
            <a:off x="1003596" y="639086"/>
            <a:ext cx="10380734" cy="55786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poster of a child abuse&#10;&#10;AI-generated content may be incorrect.">
            <a:extLst>
              <a:ext uri="{FF2B5EF4-FFF2-40B4-BE49-F238E27FC236}">
                <a16:creationId xmlns:a16="http://schemas.microsoft.com/office/drawing/2014/main" id="{4C7C61C5-F144-BC48-6B13-144A57C220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" r="-25973" b="5085"/>
          <a:stretch>
            <a:fillRect/>
          </a:stretch>
        </p:blipFill>
        <p:spPr>
          <a:xfrm>
            <a:off x="1663021" y="643466"/>
            <a:ext cx="5007158" cy="5566750"/>
          </a:xfrm>
          <a:prstGeom prst="rect">
            <a:avLst/>
          </a:prstGeom>
          <a:ln w="28575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BDA82C-3817-3B04-5115-AE05C5BDB196}"/>
              </a:ext>
            </a:extLst>
          </p:cNvPr>
          <p:cNvSpPr txBox="1"/>
          <p:nvPr/>
        </p:nvSpPr>
        <p:spPr>
          <a:xfrm>
            <a:off x="6666479" y="2118492"/>
            <a:ext cx="4397290" cy="261610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Also includes: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Online abuse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Child exploitation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Bullying and domestic abuse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FGM (Female Genital Mutilation)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1B9795-C277-EF17-620B-4A31D4E4363F}"/>
              </a:ext>
            </a:extLst>
          </p:cNvPr>
          <p:cNvSpPr txBox="1"/>
          <p:nvPr/>
        </p:nvSpPr>
        <p:spPr>
          <a:xfrm>
            <a:off x="2922560" y="1962521"/>
            <a:ext cx="3176154" cy="93871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latin typeface="Arial"/>
                <a:cs typeface="Arial"/>
              </a:rPr>
              <a:t>PHYSICAL ABUSE</a:t>
            </a:r>
            <a:endParaRPr lang="en-US" b="1">
              <a:latin typeface="Arial"/>
              <a:cs typeface="Arial"/>
            </a:endParaRPr>
          </a:p>
          <a:p>
            <a:r>
              <a:rPr lang="en-GB" sz="1100">
                <a:latin typeface="Arial"/>
                <a:cs typeface="Arial"/>
              </a:rPr>
              <a:t>The non-accidental physical injury of a person. The inadvertent result of physical punishment or physically aggressive treatment of a person.</a:t>
            </a:r>
          </a:p>
          <a:p>
            <a:endParaRPr lang="en-GB" sz="1100">
              <a:latin typeface="Segoe UI"/>
              <a:cs typeface="Segoe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1A7973-B027-EF40-89C5-EFEFED7E9E93}"/>
              </a:ext>
            </a:extLst>
          </p:cNvPr>
          <p:cNvSpPr txBox="1"/>
          <p:nvPr/>
        </p:nvSpPr>
        <p:spPr>
          <a:xfrm>
            <a:off x="2926772" y="2961408"/>
            <a:ext cx="3169227" cy="93871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latin typeface="Arial"/>
                <a:cs typeface="Arial"/>
              </a:rPr>
              <a:t>SEXUAL ABUSE</a:t>
            </a:r>
          </a:p>
          <a:p>
            <a:r>
              <a:rPr lang="en-GB" sz="1100">
                <a:latin typeface="Segoe UI"/>
                <a:cs typeface="Segoe UI"/>
              </a:rPr>
              <a:t>Any act of sexual nature upon or with a child for the sexual gratification of the perpetrator or a third party, including anyone who allowed or encouraged it.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470B18-E0CD-9EC6-7DE6-F7A79224BFC5}"/>
              </a:ext>
            </a:extLst>
          </p:cNvPr>
          <p:cNvSpPr txBox="1"/>
          <p:nvPr/>
        </p:nvSpPr>
        <p:spPr>
          <a:xfrm>
            <a:off x="2926772" y="4026477"/>
            <a:ext cx="3169227" cy="877163"/>
          </a:xfrm>
          <a:prstGeom prst="rect">
            <a:avLst/>
          </a:prstGeom>
          <a:solidFill>
            <a:srgbClr val="5CCCBD"/>
          </a:solidFill>
          <a:ln>
            <a:solidFill>
              <a:srgbClr val="5CCCBD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latin typeface="Arial"/>
                <a:cs typeface="Arial"/>
              </a:rPr>
              <a:t>EMOTIONAL ABUSE</a:t>
            </a:r>
          </a:p>
          <a:p>
            <a:r>
              <a:rPr lang="en-GB" sz="1000">
                <a:latin typeface="Arial"/>
                <a:cs typeface="Arial"/>
              </a:rPr>
              <a:t>Chronic attitudes or acts which interfere with the psychological and social development of a child. When a parent or caregiver harms mental and social development or causes severe emotional harm.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2863F9-9763-7600-AD68-B78D934870E4}"/>
              </a:ext>
            </a:extLst>
          </p:cNvPr>
          <p:cNvSpPr txBox="1"/>
          <p:nvPr/>
        </p:nvSpPr>
        <p:spPr>
          <a:xfrm>
            <a:off x="2925704" y="4995332"/>
            <a:ext cx="3170296" cy="1084912"/>
          </a:xfrm>
          <a:prstGeom prst="rect">
            <a:avLst/>
          </a:prstGeom>
          <a:solidFill>
            <a:srgbClr val="E3745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>
                <a:latin typeface="Arial"/>
                <a:cs typeface="Arial"/>
              </a:rPr>
              <a:t>NEGLECT</a:t>
            </a:r>
          </a:p>
          <a:p>
            <a:r>
              <a:rPr lang="en-GB" sz="1050">
                <a:latin typeface="Arial"/>
                <a:cs typeface="Arial"/>
              </a:rPr>
              <a:t>Child-rearing practices which are essentially inadequate or dangerous. The failure to act on behalf of the child; not providing the care, supervision, affection, and support needed for a child's health, safety, and well-being.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26BD51F-C7D2-0785-ACDF-BCCED5699B1F}"/>
              </a:ext>
            </a:extLst>
          </p:cNvPr>
          <p:cNvCxnSpPr/>
          <p:nvPr/>
        </p:nvCxnSpPr>
        <p:spPr>
          <a:xfrm>
            <a:off x="6411310" y="1248103"/>
            <a:ext cx="13137" cy="4558862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0FC47F5-0593-3C5D-7C9E-DC01E5A845A1}"/>
              </a:ext>
            </a:extLst>
          </p:cNvPr>
          <p:cNvSpPr txBox="1"/>
          <p:nvPr/>
        </p:nvSpPr>
        <p:spPr>
          <a:xfrm>
            <a:off x="1663544" y="5977033"/>
            <a:ext cx="318106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/>
              <a:t>(Google image 2,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1272B4-6262-FF6A-F6EB-3D06A3932DC2}"/>
              </a:ext>
            </a:extLst>
          </p:cNvPr>
          <p:cNvSpPr txBox="1"/>
          <p:nvPr/>
        </p:nvSpPr>
        <p:spPr>
          <a:xfrm>
            <a:off x="10222301" y="5977880"/>
            <a:ext cx="364564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(NSPCC, 2025)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63C2A53-F2C5-3A38-5ADC-1203C87ACE62}"/>
              </a:ext>
            </a:extLst>
          </p:cNvPr>
          <p:cNvCxnSpPr/>
          <p:nvPr/>
        </p:nvCxnSpPr>
        <p:spPr>
          <a:xfrm flipH="1">
            <a:off x="6409200" y="1252238"/>
            <a:ext cx="12123" cy="4560442"/>
          </a:xfrm>
          <a:prstGeom prst="straightConnector1">
            <a:avLst/>
          </a:prstGeom>
          <a:ln w="285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870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FF75B4-036D-6E7C-FEE3-ACD7CB701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C354AEF-4D3F-5080-8861-AEFA0745C14F}"/>
              </a:ext>
            </a:extLst>
          </p:cNvPr>
          <p:cNvSpPr/>
          <p:nvPr/>
        </p:nvSpPr>
        <p:spPr>
          <a:xfrm>
            <a:off x="328706" y="240187"/>
            <a:ext cx="3444815" cy="9431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007D45-56B9-89E1-DF84-2695E9DCEDF5}"/>
              </a:ext>
            </a:extLst>
          </p:cNvPr>
          <p:cNvSpPr txBox="1"/>
          <p:nvPr/>
        </p:nvSpPr>
        <p:spPr>
          <a:xfrm>
            <a:off x="201503" y="-4946"/>
            <a:ext cx="3571738" cy="21377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cap="all" spc="800">
                <a:latin typeface="Arial"/>
                <a:ea typeface="Calibri"/>
                <a:cs typeface="Arial"/>
              </a:rPr>
              <a:t>Signs and Symptoms of Abuse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6D7085-FDBA-440B-EF7F-CC0AB5E1F9D0}"/>
              </a:ext>
            </a:extLst>
          </p:cNvPr>
          <p:cNvSpPr txBox="1"/>
          <p:nvPr/>
        </p:nvSpPr>
        <p:spPr>
          <a:xfrm>
            <a:off x="201617" y="1925561"/>
            <a:ext cx="3422145" cy="4124206"/>
          </a:xfrm>
          <a:prstGeom prst="rect">
            <a:avLst/>
          </a:prstGeom>
          <a:solidFill>
            <a:srgbClr val="ED987E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solidFill>
                  <a:srgbClr val="2FA363"/>
                </a:solidFill>
              </a:rPr>
              <a:t>NEGLECT</a:t>
            </a:r>
            <a:endParaRPr lang="en-US" sz="2800"/>
          </a:p>
          <a:p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Untreated and /or frequent injuries.</a:t>
            </a:r>
          </a:p>
          <a:p>
            <a:pPr marL="285750" indent="-285750">
              <a:buFont typeface="Arial,Sans-Serif"/>
              <a:buChar char="•"/>
            </a:pP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Defaulting medical appointments.</a:t>
            </a:r>
            <a:endParaRPr lang="en-US" err="1"/>
          </a:p>
          <a:p>
            <a:pPr marL="285750" indent="-285750">
              <a:buFont typeface="Arial,Sans-Serif"/>
              <a:buChar char="•"/>
            </a:pP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Unable to have access to food and clothing.</a:t>
            </a:r>
          </a:p>
          <a:p>
            <a:pPr marL="285750" indent="-285750">
              <a:buFont typeface="Arial,Sans-Serif"/>
              <a:buChar char="•"/>
            </a:pP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Poor hygiene.</a:t>
            </a:r>
          </a:p>
          <a:p>
            <a:pPr marL="285750" indent="-285750">
              <a:buFont typeface="Arial,Sans-Serif"/>
              <a:buChar char="•"/>
            </a:pP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Poor attendance.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F590B80-F97C-73CB-DD3F-DF84DEA9DC3C}"/>
              </a:ext>
            </a:extLst>
          </p:cNvPr>
          <p:cNvCxnSpPr/>
          <p:nvPr/>
        </p:nvCxnSpPr>
        <p:spPr>
          <a:xfrm flipV="1">
            <a:off x="209307" y="1832157"/>
            <a:ext cx="3413452" cy="11821"/>
          </a:xfrm>
          <a:prstGeom prst="straightConnector1">
            <a:avLst/>
          </a:prstGeom>
          <a:ln w="28575">
            <a:solidFill>
              <a:srgbClr val="67AF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FF3FAA-7762-8487-FDE6-E7E5AAEFF563}"/>
              </a:ext>
            </a:extLst>
          </p:cNvPr>
          <p:cNvSpPr txBox="1"/>
          <p:nvPr/>
        </p:nvSpPr>
        <p:spPr>
          <a:xfrm>
            <a:off x="3768107" y="242679"/>
            <a:ext cx="3774304" cy="400109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solidFill>
                  <a:srgbClr val="FFC000"/>
                </a:solidFill>
              </a:rPr>
              <a:t>PHYSICAL</a:t>
            </a:r>
            <a:endParaRPr lang="en-US" sz="2800" b="1">
              <a:solidFill>
                <a:srgbClr val="FFC000"/>
              </a:solidFill>
            </a:endParaRPr>
          </a:p>
          <a:p>
            <a:pPr algn="ctr"/>
            <a:endParaRPr lang="en-GB">
              <a:solidFill>
                <a:srgbClr val="FFC000"/>
              </a:solidFill>
              <a:latin typeface="Gill Sans MT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Unexplained bruises, burns, cuts, or fractures. Injuries at different stages of healing.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Frequent injuries or trips to hospital.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Wearing long sleeves or clothing to hide injuries.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Fear of adults or flinching when touched.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Aggressive behaviour, or extreme withdrawal.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Changes in behaviour or mood.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Reluctance to go home or talk about injuries.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DECAEB-9CCA-BB04-2DDC-F1E0BA8778B2}"/>
              </a:ext>
            </a:extLst>
          </p:cNvPr>
          <p:cNvSpPr txBox="1"/>
          <p:nvPr/>
        </p:nvSpPr>
        <p:spPr>
          <a:xfrm>
            <a:off x="7624492" y="270774"/>
            <a:ext cx="4365625" cy="3970318"/>
          </a:xfrm>
          <a:prstGeom prst="rect">
            <a:avLst/>
          </a:prstGeom>
          <a:solidFill>
            <a:srgbClr val="F5D16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latin typeface="Arial"/>
                <a:cs typeface="Arial"/>
              </a:rPr>
              <a:t>SEXUAL</a:t>
            </a:r>
          </a:p>
          <a:p>
            <a:pPr algn="ctr"/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Changes in behaviour (withdrawal, anxiety, aggression).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Sudden changes in mood or personality.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Age‑inappropriate sexual knowledge or behaviour.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Fear of certain people or places.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Difficulty walking or sitting.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Changes in eating or sleeping patterns.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Bedwetting or soiling (especially if previously dry).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Unexplained gifts, money, or secrecy.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Reluctance to be left alone with certain individuals.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1C72CF-BE0B-D358-B044-E6D223FEADAD}"/>
              </a:ext>
            </a:extLst>
          </p:cNvPr>
          <p:cNvSpPr txBox="1"/>
          <p:nvPr/>
        </p:nvSpPr>
        <p:spPr>
          <a:xfrm>
            <a:off x="3761476" y="4396776"/>
            <a:ext cx="4305120" cy="169277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400" b="1">
                <a:solidFill>
                  <a:srgbClr val="C00000"/>
                </a:solidFill>
                <a:latin typeface="Arial"/>
                <a:cs typeface="Arial"/>
              </a:rPr>
              <a:t>EMOTIONAL</a:t>
            </a:r>
            <a:endParaRPr lang="en-US" sz="16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Low</a:t>
            </a:r>
            <a:r>
              <a:rPr lang="en-GB" sz="1600">
                <a:latin typeface="Arial"/>
                <a:cs typeface="Arial"/>
              </a:rPr>
              <a:t> self‑esteem or lack of confidence.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Fear of doing something wrong.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Constant criticism or feeling worthless.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Anxiety, depression, or excessive worry.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Withdrawal from friends or activities.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F91998-1D47-7628-FC34-6C03EE73A950}"/>
              </a:ext>
            </a:extLst>
          </p:cNvPr>
          <p:cNvSpPr txBox="1"/>
          <p:nvPr/>
        </p:nvSpPr>
        <p:spPr>
          <a:xfrm>
            <a:off x="8056412" y="4403066"/>
            <a:ext cx="3933705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rial"/>
                <a:cs typeface="Arial"/>
              </a:rPr>
              <a:t>Overly compliant or eager to please.</a:t>
            </a: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rial"/>
                <a:cs typeface="Arial"/>
              </a:rPr>
              <a:t>Extreme behaviour (very quiet or very aggressive).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rial"/>
                <a:cs typeface="Arial"/>
              </a:rPr>
              <a:t>Difficulty forming relationships.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rial"/>
                <a:cs typeface="Arial"/>
              </a:rPr>
              <a:t>Delayed emotional development.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0BFE4D-8566-CA85-26F7-4931BAC01477}"/>
              </a:ext>
            </a:extLst>
          </p:cNvPr>
          <p:cNvSpPr txBox="1"/>
          <p:nvPr/>
        </p:nvSpPr>
        <p:spPr>
          <a:xfrm>
            <a:off x="11174308" y="5953636"/>
            <a:ext cx="233082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(</a:t>
            </a:r>
            <a:r>
              <a:rPr lang="en-GB" sz="1000" err="1"/>
              <a:t>Educare</a:t>
            </a:r>
            <a:r>
              <a:rPr lang="en-GB" sz="1000"/>
              <a:t>, 2016)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249005B-3910-B4C3-85F9-C9055B738C06}"/>
              </a:ext>
            </a:extLst>
          </p:cNvPr>
          <p:cNvSpPr/>
          <p:nvPr/>
        </p:nvSpPr>
        <p:spPr>
          <a:xfrm>
            <a:off x="1128" y="6198331"/>
            <a:ext cx="12190307" cy="629784"/>
          </a:xfrm>
          <a:prstGeom prst="rect">
            <a:avLst/>
          </a:prstGeom>
          <a:solidFill>
            <a:srgbClr val="67AFC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30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691B5A4-B29E-E8F7-10C4-B67902F1FA0A}"/>
              </a:ext>
            </a:extLst>
          </p:cNvPr>
          <p:cNvSpPr/>
          <p:nvPr/>
        </p:nvSpPr>
        <p:spPr>
          <a:xfrm>
            <a:off x="512511" y="541548"/>
            <a:ext cx="11179833" cy="59608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CA6A98B-7700-D5EB-0D0D-7C527EADC4D1}"/>
              </a:ext>
            </a:extLst>
          </p:cNvPr>
          <p:cNvSpPr/>
          <p:nvPr/>
        </p:nvSpPr>
        <p:spPr>
          <a:xfrm>
            <a:off x="11828337" y="-565"/>
            <a:ext cx="363099" cy="6858000"/>
          </a:xfrm>
          <a:prstGeom prst="rect">
            <a:avLst/>
          </a:prstGeom>
          <a:solidFill>
            <a:srgbClr val="67AFC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03EF74-60CA-4541-B461-58FC381AC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E9B6F0-4C04-DCE9-13AD-6CAC320C4461}"/>
              </a:ext>
            </a:extLst>
          </p:cNvPr>
          <p:cNvSpPr txBox="1"/>
          <p:nvPr/>
        </p:nvSpPr>
        <p:spPr>
          <a:xfrm>
            <a:off x="1203108" y="207400"/>
            <a:ext cx="5188085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solidFill>
                  <a:srgbClr val="002060"/>
                </a:solidFill>
                <a:latin typeface="Arial"/>
                <a:cs typeface="Arial"/>
              </a:rPr>
              <a:t>VULNERABLE GROUPS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6FE48738-0C18-61EA-807E-B3193CBD1CBE}"/>
              </a:ext>
            </a:extLst>
          </p:cNvPr>
          <p:cNvSpPr txBox="1"/>
          <p:nvPr/>
        </p:nvSpPr>
        <p:spPr>
          <a:xfrm>
            <a:off x="1131528" y="965729"/>
            <a:ext cx="10524532" cy="2831544"/>
          </a:xfrm>
          <a:prstGeom prst="rect">
            <a:avLst/>
          </a:prstGeom>
          <a:ln w="57150">
            <a:solidFill>
              <a:srgbClr val="67AFC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Looked after children</a:t>
            </a: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 with special educational needs and disabilities.</a:t>
            </a: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 with intra-familial abuse in their histories or those living with domestic abuse.</a:t>
            </a: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Children/young people who have been affected by domestic abuse, parental mental health problems, and/or parental substance misuse.</a:t>
            </a:r>
            <a:endParaRPr lang="en-US" sz="200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tx1"/>
              </a:solidFill>
              <a:latin typeface="Gill Sans MT" panose="020B0502020104020203"/>
              <a:ea typeface="Roboto"/>
              <a:cs typeface="Roboto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6E71B22-55C0-9EB9-137D-30A8AC05A213}"/>
              </a:ext>
            </a:extLst>
          </p:cNvPr>
          <p:cNvCxnSpPr/>
          <p:nvPr/>
        </p:nvCxnSpPr>
        <p:spPr>
          <a:xfrm flipV="1">
            <a:off x="1211674" y="691642"/>
            <a:ext cx="4713631" cy="12544"/>
          </a:xfrm>
          <a:prstGeom prst="straightConnector1">
            <a:avLst/>
          </a:prstGeom>
          <a:ln w="28575">
            <a:solidFill>
              <a:srgbClr val="67AF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3">
            <a:extLst>
              <a:ext uri="{FF2B5EF4-FFF2-40B4-BE49-F238E27FC236}">
                <a16:creationId xmlns:a16="http://schemas.microsoft.com/office/drawing/2014/main" id="{701AD166-5755-B224-6749-BDF4DCA9FB83}"/>
              </a:ext>
            </a:extLst>
          </p:cNvPr>
          <p:cNvSpPr txBox="1"/>
          <p:nvPr/>
        </p:nvSpPr>
        <p:spPr>
          <a:xfrm>
            <a:off x="1129998" y="3967234"/>
            <a:ext cx="4199106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solidFill>
                  <a:srgbClr val="002060"/>
                </a:solidFill>
              </a:rPr>
              <a:t>KEY POINTS – 5 Rs</a:t>
            </a:r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68716DC-651B-FCC3-7D04-95186A41333C}"/>
              </a:ext>
            </a:extLst>
          </p:cNvPr>
          <p:cNvCxnSpPr/>
          <p:nvPr/>
        </p:nvCxnSpPr>
        <p:spPr>
          <a:xfrm flipV="1">
            <a:off x="1133670" y="4287819"/>
            <a:ext cx="2594653" cy="12542"/>
          </a:xfrm>
          <a:prstGeom prst="straightConnector1">
            <a:avLst/>
          </a:prstGeom>
          <a:ln>
            <a:solidFill>
              <a:srgbClr val="67AF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0B57E78B-42CE-928A-8E13-E8B459FCC90D}"/>
              </a:ext>
            </a:extLst>
          </p:cNvPr>
          <p:cNvSpPr/>
          <p:nvPr/>
        </p:nvSpPr>
        <p:spPr>
          <a:xfrm>
            <a:off x="1137646" y="4501948"/>
            <a:ext cx="2104293" cy="725291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RECOGNISE</a:t>
            </a: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006DA4DA-182C-582B-52D5-36F0A6BC85AC}"/>
              </a:ext>
            </a:extLst>
          </p:cNvPr>
          <p:cNvSpPr/>
          <p:nvPr/>
        </p:nvSpPr>
        <p:spPr>
          <a:xfrm>
            <a:off x="3244694" y="4501337"/>
            <a:ext cx="2159968" cy="729574"/>
          </a:xfrm>
          <a:prstGeom prst="homePlate">
            <a:avLst/>
          </a:prstGeom>
          <a:solidFill>
            <a:srgbClr val="92D050"/>
          </a:solidFill>
          <a:ln w="28575">
            <a:solidFill>
              <a:srgbClr val="00B050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RESPOND</a:t>
            </a: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96C7ADA0-62FF-9D7A-437B-2D4EBAC783F4}"/>
              </a:ext>
            </a:extLst>
          </p:cNvPr>
          <p:cNvSpPr/>
          <p:nvPr/>
        </p:nvSpPr>
        <p:spPr>
          <a:xfrm>
            <a:off x="5399770" y="4497666"/>
            <a:ext cx="2162722" cy="740280"/>
          </a:xfrm>
          <a:custGeom>
            <a:avLst/>
            <a:gdLst>
              <a:gd name="csX0" fmla="*/ 0 w 2162722"/>
              <a:gd name="csY0" fmla="*/ 0 h 740280"/>
              <a:gd name="csX1" fmla="*/ 597527 w 2162722"/>
              <a:gd name="csY1" fmla="*/ 0 h 740280"/>
              <a:gd name="csX2" fmla="*/ 1212980 w 2162722"/>
              <a:gd name="csY2" fmla="*/ 0 h 740280"/>
              <a:gd name="csX3" fmla="*/ 1792582 w 2162722"/>
              <a:gd name="csY3" fmla="*/ 0 h 740280"/>
              <a:gd name="csX4" fmla="*/ 2162722 w 2162722"/>
              <a:gd name="csY4" fmla="*/ 370140 h 740280"/>
              <a:gd name="csX5" fmla="*/ 1792582 w 2162722"/>
              <a:gd name="csY5" fmla="*/ 740280 h 740280"/>
              <a:gd name="csX6" fmla="*/ 1230906 w 2162722"/>
              <a:gd name="csY6" fmla="*/ 740280 h 740280"/>
              <a:gd name="csX7" fmla="*/ 651305 w 2162722"/>
              <a:gd name="csY7" fmla="*/ 740280 h 740280"/>
              <a:gd name="csX8" fmla="*/ 0 w 2162722"/>
              <a:gd name="csY8" fmla="*/ 740280 h 740280"/>
              <a:gd name="csX9" fmla="*/ 0 w 2162722"/>
              <a:gd name="csY9" fmla="*/ 370140 h 740280"/>
              <a:gd name="csX10" fmla="*/ 0 w 2162722"/>
              <a:gd name="csY10" fmla="*/ 0 h 74028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162722" h="740280" fill="none" extrusionOk="0">
                <a:moveTo>
                  <a:pt x="0" y="0"/>
                </a:moveTo>
                <a:cubicBezTo>
                  <a:pt x="126825" y="-10129"/>
                  <a:pt x="398928" y="22739"/>
                  <a:pt x="597527" y="0"/>
                </a:cubicBezTo>
                <a:cubicBezTo>
                  <a:pt x="796126" y="-22739"/>
                  <a:pt x="1075759" y="-23740"/>
                  <a:pt x="1212980" y="0"/>
                </a:cubicBezTo>
                <a:cubicBezTo>
                  <a:pt x="1350201" y="23740"/>
                  <a:pt x="1617881" y="26930"/>
                  <a:pt x="1792582" y="0"/>
                </a:cubicBezTo>
                <a:cubicBezTo>
                  <a:pt x="1984907" y="175138"/>
                  <a:pt x="2070052" y="249909"/>
                  <a:pt x="2162722" y="370140"/>
                </a:cubicBezTo>
                <a:cubicBezTo>
                  <a:pt x="2055373" y="440506"/>
                  <a:pt x="1983739" y="582720"/>
                  <a:pt x="1792582" y="740280"/>
                </a:cubicBezTo>
                <a:cubicBezTo>
                  <a:pt x="1612748" y="762992"/>
                  <a:pt x="1454264" y="736187"/>
                  <a:pt x="1230906" y="740280"/>
                </a:cubicBezTo>
                <a:cubicBezTo>
                  <a:pt x="1007548" y="744373"/>
                  <a:pt x="863913" y="720467"/>
                  <a:pt x="651305" y="740280"/>
                </a:cubicBezTo>
                <a:cubicBezTo>
                  <a:pt x="438697" y="760093"/>
                  <a:pt x="158874" y="712345"/>
                  <a:pt x="0" y="740280"/>
                </a:cubicBezTo>
                <a:cubicBezTo>
                  <a:pt x="-10882" y="586061"/>
                  <a:pt x="15816" y="530111"/>
                  <a:pt x="0" y="370140"/>
                </a:cubicBezTo>
                <a:cubicBezTo>
                  <a:pt x="-15816" y="210169"/>
                  <a:pt x="-12288" y="157196"/>
                  <a:pt x="0" y="0"/>
                </a:cubicBezTo>
                <a:close/>
              </a:path>
              <a:path w="2162722" h="740280" stroke="0" extrusionOk="0">
                <a:moveTo>
                  <a:pt x="0" y="0"/>
                </a:moveTo>
                <a:cubicBezTo>
                  <a:pt x="244526" y="-176"/>
                  <a:pt x="353308" y="28342"/>
                  <a:pt x="579602" y="0"/>
                </a:cubicBezTo>
                <a:cubicBezTo>
                  <a:pt x="805896" y="-28342"/>
                  <a:pt x="991057" y="26070"/>
                  <a:pt x="1141277" y="0"/>
                </a:cubicBezTo>
                <a:cubicBezTo>
                  <a:pt x="1291497" y="-26070"/>
                  <a:pt x="1658275" y="364"/>
                  <a:pt x="1792582" y="0"/>
                </a:cubicBezTo>
                <a:cubicBezTo>
                  <a:pt x="1937713" y="179249"/>
                  <a:pt x="2009325" y="245671"/>
                  <a:pt x="2162722" y="370140"/>
                </a:cubicBezTo>
                <a:cubicBezTo>
                  <a:pt x="2031526" y="529599"/>
                  <a:pt x="1927921" y="582520"/>
                  <a:pt x="1792582" y="740280"/>
                </a:cubicBezTo>
                <a:cubicBezTo>
                  <a:pt x="1624924" y="748795"/>
                  <a:pt x="1489880" y="726345"/>
                  <a:pt x="1230906" y="740280"/>
                </a:cubicBezTo>
                <a:cubicBezTo>
                  <a:pt x="971932" y="754215"/>
                  <a:pt x="871272" y="727540"/>
                  <a:pt x="669231" y="740280"/>
                </a:cubicBezTo>
                <a:cubicBezTo>
                  <a:pt x="467190" y="753020"/>
                  <a:pt x="137750" y="735551"/>
                  <a:pt x="0" y="740280"/>
                </a:cubicBezTo>
                <a:cubicBezTo>
                  <a:pt x="13857" y="570856"/>
                  <a:pt x="8418" y="495579"/>
                  <a:pt x="0" y="355334"/>
                </a:cubicBezTo>
                <a:cubicBezTo>
                  <a:pt x="-8418" y="215089"/>
                  <a:pt x="-8822" y="87513"/>
                  <a:pt x="0" y="0"/>
                </a:cubicBezTo>
                <a:close/>
              </a:path>
            </a:pathLst>
          </a:custGeom>
          <a:solidFill>
            <a:srgbClr val="E3E334"/>
          </a:solidFill>
          <a:ln w="28575">
            <a:solidFill>
              <a:srgbClr val="EBCD09"/>
            </a:solidFill>
            <a:extLst>
              <a:ext uri="{C807C97D-BFC1-408E-A445-0C87EB9F89A2}">
                <ask:lineSketchStyleProps xmlns:ask="http://schemas.microsoft.com/office/drawing/2018/sketchyshapes" sd="3499211612">
                  <a:prstGeom prst="homePlat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REPORT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A7BD8625-8A6C-9E4A-2830-6BDC3428DBC9}"/>
              </a:ext>
            </a:extLst>
          </p:cNvPr>
          <p:cNvSpPr/>
          <p:nvPr/>
        </p:nvSpPr>
        <p:spPr>
          <a:xfrm>
            <a:off x="7618776" y="4499501"/>
            <a:ext cx="2094507" cy="733246"/>
          </a:xfrm>
          <a:prstGeom prst="homePlate">
            <a:avLst/>
          </a:prstGeom>
          <a:solidFill>
            <a:srgbClr val="FFC000"/>
          </a:solidFill>
          <a:ln w="28575">
            <a:solidFill>
              <a:srgbClr val="F5A70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RECORD</a:t>
            </a: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4184674E-69A6-6E05-F1EA-5F076CB23C5C}"/>
              </a:ext>
            </a:extLst>
          </p:cNvPr>
          <p:cNvSpPr/>
          <p:nvPr/>
        </p:nvSpPr>
        <p:spPr>
          <a:xfrm>
            <a:off x="9724294" y="4468910"/>
            <a:ext cx="2026595" cy="762000"/>
          </a:xfrm>
          <a:prstGeom prst="homePlate">
            <a:avLst/>
          </a:prstGeom>
          <a:solidFill>
            <a:srgbClr val="ED987E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REFER</a:t>
            </a:r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F309BFFD-3559-959A-3E16-2BA1DCFC87DA}"/>
              </a:ext>
            </a:extLst>
          </p:cNvPr>
          <p:cNvSpPr txBox="1"/>
          <p:nvPr/>
        </p:nvSpPr>
        <p:spPr>
          <a:xfrm>
            <a:off x="1137968" y="5663242"/>
            <a:ext cx="10477500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b="1" i="1">
                <a:solidFill>
                  <a:srgbClr val="0ABF5B"/>
                </a:solidFill>
                <a:latin typeface="Arial"/>
                <a:cs typeface="Arial"/>
              </a:rPr>
              <a:t>As its core, safeguarding means every child feels safe, seen and supported.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515F41D-C4DD-F9E4-4504-F2897E653EA0}"/>
                  </a:ext>
                </a:extLst>
              </p14:cNvPr>
              <p14:cNvContentPartPr/>
              <p14:nvPr/>
            </p14:nvContentPartPr>
            <p14:xfrm>
              <a:off x="-1092014" y="2190723"/>
              <a:ext cx="14941" cy="14941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515F41D-C4DD-F9E4-4504-F2897E653E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839064" y="1443673"/>
                <a:ext cx="1494100" cy="1494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9B88F336-F3A2-34E9-2652-06552DF5DCB3}"/>
                  </a:ext>
                </a:extLst>
              </p14:cNvPr>
              <p14:cNvContentPartPr/>
              <p14:nvPr/>
            </p14:nvContentPartPr>
            <p14:xfrm>
              <a:off x="13359980" y="2964408"/>
              <a:ext cx="222101" cy="7982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9B88F336-F3A2-34E9-2652-06552DF5DCB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3342011" y="2946422"/>
                <a:ext cx="257680" cy="833832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Rectangle 23">
            <a:extLst>
              <a:ext uri="{FF2B5EF4-FFF2-40B4-BE49-F238E27FC236}">
                <a16:creationId xmlns:a16="http://schemas.microsoft.com/office/drawing/2014/main" id="{2CA4A336-F600-31C7-5FDE-A1DC87EBD9A8}"/>
              </a:ext>
            </a:extLst>
          </p:cNvPr>
          <p:cNvSpPr/>
          <p:nvPr/>
        </p:nvSpPr>
        <p:spPr>
          <a:xfrm>
            <a:off x="15875" y="31750"/>
            <a:ext cx="190500" cy="6731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3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7AF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D39012C-7DA5-3AC7-5887-286785F00060}"/>
              </a:ext>
            </a:extLst>
          </p:cNvPr>
          <p:cNvSpPr/>
          <p:nvPr/>
        </p:nvSpPr>
        <p:spPr>
          <a:xfrm>
            <a:off x="635000" y="630506"/>
            <a:ext cx="10922000" cy="5619750"/>
          </a:xfrm>
          <a:prstGeom prst="rect">
            <a:avLst/>
          </a:prstGeom>
          <a:solidFill>
            <a:srgbClr val="67AFC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ACE35A-DD26-4C0E-81A5-8C18F7390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1999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B9E871BE-68DD-43BE-B3DB-E11D2B540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808051" y="1262092"/>
            <a:ext cx="4369702" cy="4364402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A62759B-41DE-66BB-A726-C886F3E0F04C}"/>
              </a:ext>
            </a:extLst>
          </p:cNvPr>
          <p:cNvSpPr>
            <a:spLocks noGrp="1"/>
          </p:cNvSpPr>
          <p:nvPr/>
        </p:nvSpPr>
        <p:spPr>
          <a:xfrm>
            <a:off x="2124185" y="1878496"/>
            <a:ext cx="3737433" cy="31010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0000" kern="1200" cap="all" spc="8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Rae reference</a:t>
            </a: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19C71155-FE2E-4DAD-A34B-04706245E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>
            <a:off x="10402742" y="3407199"/>
            <a:ext cx="2032000" cy="43602"/>
          </a:xfrm>
          <a:custGeom>
            <a:avLst/>
            <a:gdLst>
              <a:gd name="connsiteX0" fmla="*/ 103232 w 2032000"/>
              <a:gd name="connsiteY0" fmla="*/ 0 h 43602"/>
              <a:gd name="connsiteX1" fmla="*/ 114609 w 2032000"/>
              <a:gd name="connsiteY1" fmla="*/ 529 h 43602"/>
              <a:gd name="connsiteX2" fmla="*/ 124663 w 2032000"/>
              <a:gd name="connsiteY2" fmla="*/ 1588 h 43602"/>
              <a:gd name="connsiteX3" fmla="*/ 133394 w 2032000"/>
              <a:gd name="connsiteY3" fmla="*/ 3440 h 43602"/>
              <a:gd name="connsiteX4" fmla="*/ 141067 w 2032000"/>
              <a:gd name="connsiteY4" fmla="*/ 6085 h 43602"/>
              <a:gd name="connsiteX5" fmla="*/ 147946 w 2032000"/>
              <a:gd name="connsiteY5" fmla="*/ 8731 h 43602"/>
              <a:gd name="connsiteX6" fmla="*/ 154032 w 2032000"/>
              <a:gd name="connsiteY6" fmla="*/ 11377 h 43602"/>
              <a:gd name="connsiteX7" fmla="*/ 160382 w 2032000"/>
              <a:gd name="connsiteY7" fmla="*/ 14552 h 43602"/>
              <a:gd name="connsiteX8" fmla="*/ 166732 w 2032000"/>
              <a:gd name="connsiteY8" fmla="*/ 17727 h 43602"/>
              <a:gd name="connsiteX9" fmla="*/ 172817 w 2032000"/>
              <a:gd name="connsiteY9" fmla="*/ 20902 h 43602"/>
              <a:gd name="connsiteX10" fmla="*/ 179696 w 2032000"/>
              <a:gd name="connsiteY10" fmla="*/ 23548 h 43602"/>
              <a:gd name="connsiteX11" fmla="*/ 187369 w 2032000"/>
              <a:gd name="connsiteY11" fmla="*/ 25929 h 43602"/>
              <a:gd name="connsiteX12" fmla="*/ 196100 w 2032000"/>
              <a:gd name="connsiteY12" fmla="*/ 27781 h 43602"/>
              <a:gd name="connsiteX13" fmla="*/ 206155 w 2032000"/>
              <a:gd name="connsiteY13" fmla="*/ 29104 h 43602"/>
              <a:gd name="connsiteX14" fmla="*/ 217532 w 2032000"/>
              <a:gd name="connsiteY14" fmla="*/ 29369 h 43602"/>
              <a:gd name="connsiteX15" fmla="*/ 228909 w 2032000"/>
              <a:gd name="connsiteY15" fmla="*/ 29104 h 43602"/>
              <a:gd name="connsiteX16" fmla="*/ 238963 w 2032000"/>
              <a:gd name="connsiteY16" fmla="*/ 27781 h 43602"/>
              <a:gd name="connsiteX17" fmla="*/ 247694 w 2032000"/>
              <a:gd name="connsiteY17" fmla="*/ 25929 h 43602"/>
              <a:gd name="connsiteX18" fmla="*/ 255367 w 2032000"/>
              <a:gd name="connsiteY18" fmla="*/ 23548 h 43602"/>
              <a:gd name="connsiteX19" fmla="*/ 262246 w 2032000"/>
              <a:gd name="connsiteY19" fmla="*/ 20902 h 43602"/>
              <a:gd name="connsiteX20" fmla="*/ 268332 w 2032000"/>
              <a:gd name="connsiteY20" fmla="*/ 17727 h 43602"/>
              <a:gd name="connsiteX21" fmla="*/ 274682 w 2032000"/>
              <a:gd name="connsiteY21" fmla="*/ 14552 h 43602"/>
              <a:gd name="connsiteX22" fmla="*/ 281032 w 2032000"/>
              <a:gd name="connsiteY22" fmla="*/ 11377 h 43602"/>
              <a:gd name="connsiteX23" fmla="*/ 287117 w 2032000"/>
              <a:gd name="connsiteY23" fmla="*/ 8731 h 43602"/>
              <a:gd name="connsiteX24" fmla="*/ 293996 w 2032000"/>
              <a:gd name="connsiteY24" fmla="*/ 6085 h 43602"/>
              <a:gd name="connsiteX25" fmla="*/ 301669 w 2032000"/>
              <a:gd name="connsiteY25" fmla="*/ 3440 h 43602"/>
              <a:gd name="connsiteX26" fmla="*/ 310400 w 2032000"/>
              <a:gd name="connsiteY26" fmla="*/ 1588 h 43602"/>
              <a:gd name="connsiteX27" fmla="*/ 320455 w 2032000"/>
              <a:gd name="connsiteY27" fmla="*/ 529 h 43602"/>
              <a:gd name="connsiteX28" fmla="*/ 331832 w 2032000"/>
              <a:gd name="connsiteY28" fmla="*/ 0 h 43602"/>
              <a:gd name="connsiteX29" fmla="*/ 343209 w 2032000"/>
              <a:gd name="connsiteY29" fmla="*/ 529 h 43602"/>
              <a:gd name="connsiteX30" fmla="*/ 353263 w 2032000"/>
              <a:gd name="connsiteY30" fmla="*/ 1588 h 43602"/>
              <a:gd name="connsiteX31" fmla="*/ 361994 w 2032000"/>
              <a:gd name="connsiteY31" fmla="*/ 3440 h 43602"/>
              <a:gd name="connsiteX32" fmla="*/ 369667 w 2032000"/>
              <a:gd name="connsiteY32" fmla="*/ 6085 h 43602"/>
              <a:gd name="connsiteX33" fmla="*/ 376546 w 2032000"/>
              <a:gd name="connsiteY33" fmla="*/ 8731 h 43602"/>
              <a:gd name="connsiteX34" fmla="*/ 382632 w 2032000"/>
              <a:gd name="connsiteY34" fmla="*/ 11377 h 43602"/>
              <a:gd name="connsiteX35" fmla="*/ 388982 w 2032000"/>
              <a:gd name="connsiteY35" fmla="*/ 14552 h 43602"/>
              <a:gd name="connsiteX36" fmla="*/ 395332 w 2032000"/>
              <a:gd name="connsiteY36" fmla="*/ 17727 h 43602"/>
              <a:gd name="connsiteX37" fmla="*/ 401417 w 2032000"/>
              <a:gd name="connsiteY37" fmla="*/ 20902 h 43602"/>
              <a:gd name="connsiteX38" fmla="*/ 408296 w 2032000"/>
              <a:gd name="connsiteY38" fmla="*/ 23548 h 43602"/>
              <a:gd name="connsiteX39" fmla="*/ 415969 w 2032000"/>
              <a:gd name="connsiteY39" fmla="*/ 25929 h 43602"/>
              <a:gd name="connsiteX40" fmla="*/ 424700 w 2032000"/>
              <a:gd name="connsiteY40" fmla="*/ 27781 h 43602"/>
              <a:gd name="connsiteX41" fmla="*/ 434755 w 2032000"/>
              <a:gd name="connsiteY41" fmla="*/ 29104 h 43602"/>
              <a:gd name="connsiteX42" fmla="*/ 446132 w 2032000"/>
              <a:gd name="connsiteY42" fmla="*/ 29369 h 43602"/>
              <a:gd name="connsiteX43" fmla="*/ 457509 w 2032000"/>
              <a:gd name="connsiteY43" fmla="*/ 29104 h 43602"/>
              <a:gd name="connsiteX44" fmla="*/ 467563 w 2032000"/>
              <a:gd name="connsiteY44" fmla="*/ 27781 h 43602"/>
              <a:gd name="connsiteX45" fmla="*/ 476294 w 2032000"/>
              <a:gd name="connsiteY45" fmla="*/ 25929 h 43602"/>
              <a:gd name="connsiteX46" fmla="*/ 483967 w 2032000"/>
              <a:gd name="connsiteY46" fmla="*/ 23548 h 43602"/>
              <a:gd name="connsiteX47" fmla="*/ 490846 w 2032000"/>
              <a:gd name="connsiteY47" fmla="*/ 20902 h 43602"/>
              <a:gd name="connsiteX48" fmla="*/ 496932 w 2032000"/>
              <a:gd name="connsiteY48" fmla="*/ 17727 h 43602"/>
              <a:gd name="connsiteX49" fmla="*/ 503282 w 2032000"/>
              <a:gd name="connsiteY49" fmla="*/ 14552 h 43602"/>
              <a:gd name="connsiteX50" fmla="*/ 509632 w 2032000"/>
              <a:gd name="connsiteY50" fmla="*/ 11377 h 43602"/>
              <a:gd name="connsiteX51" fmla="*/ 515717 w 2032000"/>
              <a:gd name="connsiteY51" fmla="*/ 8731 h 43602"/>
              <a:gd name="connsiteX52" fmla="*/ 522596 w 2032000"/>
              <a:gd name="connsiteY52" fmla="*/ 6085 h 43602"/>
              <a:gd name="connsiteX53" fmla="*/ 530269 w 2032000"/>
              <a:gd name="connsiteY53" fmla="*/ 3440 h 43602"/>
              <a:gd name="connsiteX54" fmla="*/ 539000 w 2032000"/>
              <a:gd name="connsiteY54" fmla="*/ 1588 h 43602"/>
              <a:gd name="connsiteX55" fmla="*/ 549055 w 2032000"/>
              <a:gd name="connsiteY55" fmla="*/ 529 h 43602"/>
              <a:gd name="connsiteX56" fmla="*/ 560167 w 2032000"/>
              <a:gd name="connsiteY56" fmla="*/ 0 h 43602"/>
              <a:gd name="connsiteX57" fmla="*/ 571809 w 2032000"/>
              <a:gd name="connsiteY57" fmla="*/ 529 h 43602"/>
              <a:gd name="connsiteX58" fmla="*/ 581863 w 2032000"/>
              <a:gd name="connsiteY58" fmla="*/ 1588 h 43602"/>
              <a:gd name="connsiteX59" fmla="*/ 590594 w 2032000"/>
              <a:gd name="connsiteY59" fmla="*/ 3440 h 43602"/>
              <a:gd name="connsiteX60" fmla="*/ 598267 w 2032000"/>
              <a:gd name="connsiteY60" fmla="*/ 6085 h 43602"/>
              <a:gd name="connsiteX61" fmla="*/ 605146 w 2032000"/>
              <a:gd name="connsiteY61" fmla="*/ 8731 h 43602"/>
              <a:gd name="connsiteX62" fmla="*/ 611232 w 2032000"/>
              <a:gd name="connsiteY62" fmla="*/ 11377 h 43602"/>
              <a:gd name="connsiteX63" fmla="*/ 617582 w 2032000"/>
              <a:gd name="connsiteY63" fmla="*/ 14552 h 43602"/>
              <a:gd name="connsiteX64" fmla="*/ 623932 w 2032000"/>
              <a:gd name="connsiteY64" fmla="*/ 17727 h 43602"/>
              <a:gd name="connsiteX65" fmla="*/ 630017 w 2032000"/>
              <a:gd name="connsiteY65" fmla="*/ 20902 h 43602"/>
              <a:gd name="connsiteX66" fmla="*/ 636896 w 2032000"/>
              <a:gd name="connsiteY66" fmla="*/ 23548 h 43602"/>
              <a:gd name="connsiteX67" fmla="*/ 644569 w 2032000"/>
              <a:gd name="connsiteY67" fmla="*/ 25929 h 43602"/>
              <a:gd name="connsiteX68" fmla="*/ 653300 w 2032000"/>
              <a:gd name="connsiteY68" fmla="*/ 27781 h 43602"/>
              <a:gd name="connsiteX69" fmla="*/ 663355 w 2032000"/>
              <a:gd name="connsiteY69" fmla="*/ 29104 h 43602"/>
              <a:gd name="connsiteX70" fmla="*/ 674732 w 2032000"/>
              <a:gd name="connsiteY70" fmla="*/ 29369 h 43602"/>
              <a:gd name="connsiteX71" fmla="*/ 686109 w 2032000"/>
              <a:gd name="connsiteY71" fmla="*/ 29104 h 43602"/>
              <a:gd name="connsiteX72" fmla="*/ 696163 w 2032000"/>
              <a:gd name="connsiteY72" fmla="*/ 27781 h 43602"/>
              <a:gd name="connsiteX73" fmla="*/ 704894 w 2032000"/>
              <a:gd name="connsiteY73" fmla="*/ 25929 h 43602"/>
              <a:gd name="connsiteX74" fmla="*/ 712567 w 2032000"/>
              <a:gd name="connsiteY74" fmla="*/ 23548 h 43602"/>
              <a:gd name="connsiteX75" fmla="*/ 719446 w 2032000"/>
              <a:gd name="connsiteY75" fmla="*/ 20902 h 43602"/>
              <a:gd name="connsiteX76" fmla="*/ 725532 w 2032000"/>
              <a:gd name="connsiteY76" fmla="*/ 17727 h 43602"/>
              <a:gd name="connsiteX77" fmla="*/ 738232 w 2032000"/>
              <a:gd name="connsiteY77" fmla="*/ 11377 h 43602"/>
              <a:gd name="connsiteX78" fmla="*/ 744317 w 2032000"/>
              <a:gd name="connsiteY78" fmla="*/ 8731 h 43602"/>
              <a:gd name="connsiteX79" fmla="*/ 751196 w 2032000"/>
              <a:gd name="connsiteY79" fmla="*/ 6085 h 43602"/>
              <a:gd name="connsiteX80" fmla="*/ 758869 w 2032000"/>
              <a:gd name="connsiteY80" fmla="*/ 3440 h 43602"/>
              <a:gd name="connsiteX81" fmla="*/ 767600 w 2032000"/>
              <a:gd name="connsiteY81" fmla="*/ 1588 h 43602"/>
              <a:gd name="connsiteX82" fmla="*/ 777655 w 2032000"/>
              <a:gd name="connsiteY82" fmla="*/ 529 h 43602"/>
              <a:gd name="connsiteX83" fmla="*/ 789032 w 2032000"/>
              <a:gd name="connsiteY83" fmla="*/ 0 h 43602"/>
              <a:gd name="connsiteX84" fmla="*/ 800409 w 2032000"/>
              <a:gd name="connsiteY84" fmla="*/ 529 h 43602"/>
              <a:gd name="connsiteX85" fmla="*/ 810463 w 2032000"/>
              <a:gd name="connsiteY85" fmla="*/ 1588 h 43602"/>
              <a:gd name="connsiteX86" fmla="*/ 819194 w 2032000"/>
              <a:gd name="connsiteY86" fmla="*/ 3440 h 43602"/>
              <a:gd name="connsiteX87" fmla="*/ 826867 w 2032000"/>
              <a:gd name="connsiteY87" fmla="*/ 6085 h 43602"/>
              <a:gd name="connsiteX88" fmla="*/ 833746 w 2032000"/>
              <a:gd name="connsiteY88" fmla="*/ 8731 h 43602"/>
              <a:gd name="connsiteX89" fmla="*/ 839832 w 2032000"/>
              <a:gd name="connsiteY89" fmla="*/ 11377 h 43602"/>
              <a:gd name="connsiteX90" fmla="*/ 846182 w 2032000"/>
              <a:gd name="connsiteY90" fmla="*/ 14552 h 43602"/>
              <a:gd name="connsiteX91" fmla="*/ 852532 w 2032000"/>
              <a:gd name="connsiteY91" fmla="*/ 17727 h 43602"/>
              <a:gd name="connsiteX92" fmla="*/ 858617 w 2032000"/>
              <a:gd name="connsiteY92" fmla="*/ 20902 h 43602"/>
              <a:gd name="connsiteX93" fmla="*/ 865496 w 2032000"/>
              <a:gd name="connsiteY93" fmla="*/ 23548 h 43602"/>
              <a:gd name="connsiteX94" fmla="*/ 873169 w 2032000"/>
              <a:gd name="connsiteY94" fmla="*/ 25929 h 43602"/>
              <a:gd name="connsiteX95" fmla="*/ 881900 w 2032000"/>
              <a:gd name="connsiteY95" fmla="*/ 27781 h 43602"/>
              <a:gd name="connsiteX96" fmla="*/ 891955 w 2032000"/>
              <a:gd name="connsiteY96" fmla="*/ 29104 h 43602"/>
              <a:gd name="connsiteX97" fmla="*/ 901700 w 2032000"/>
              <a:gd name="connsiteY97" fmla="*/ 29331 h 43602"/>
              <a:gd name="connsiteX98" fmla="*/ 911445 w 2032000"/>
              <a:gd name="connsiteY98" fmla="*/ 29104 h 43602"/>
              <a:gd name="connsiteX99" fmla="*/ 921499 w 2032000"/>
              <a:gd name="connsiteY99" fmla="*/ 27781 h 43602"/>
              <a:gd name="connsiteX100" fmla="*/ 930231 w 2032000"/>
              <a:gd name="connsiteY100" fmla="*/ 25929 h 43602"/>
              <a:gd name="connsiteX101" fmla="*/ 937904 w 2032000"/>
              <a:gd name="connsiteY101" fmla="*/ 23548 h 43602"/>
              <a:gd name="connsiteX102" fmla="*/ 944783 w 2032000"/>
              <a:gd name="connsiteY102" fmla="*/ 20902 h 43602"/>
              <a:gd name="connsiteX103" fmla="*/ 950868 w 2032000"/>
              <a:gd name="connsiteY103" fmla="*/ 17727 h 43602"/>
              <a:gd name="connsiteX104" fmla="*/ 957218 w 2032000"/>
              <a:gd name="connsiteY104" fmla="*/ 14552 h 43602"/>
              <a:gd name="connsiteX105" fmla="*/ 963568 w 2032000"/>
              <a:gd name="connsiteY105" fmla="*/ 11377 h 43602"/>
              <a:gd name="connsiteX106" fmla="*/ 969654 w 2032000"/>
              <a:gd name="connsiteY106" fmla="*/ 8731 h 43602"/>
              <a:gd name="connsiteX107" fmla="*/ 976533 w 2032000"/>
              <a:gd name="connsiteY107" fmla="*/ 6085 h 43602"/>
              <a:gd name="connsiteX108" fmla="*/ 984206 w 2032000"/>
              <a:gd name="connsiteY108" fmla="*/ 3440 h 43602"/>
              <a:gd name="connsiteX109" fmla="*/ 992937 w 2032000"/>
              <a:gd name="connsiteY109" fmla="*/ 1588 h 43602"/>
              <a:gd name="connsiteX110" fmla="*/ 1002991 w 2032000"/>
              <a:gd name="connsiteY110" fmla="*/ 529 h 43602"/>
              <a:gd name="connsiteX111" fmla="*/ 1014368 w 2032000"/>
              <a:gd name="connsiteY111" fmla="*/ 0 h 43602"/>
              <a:gd name="connsiteX112" fmla="*/ 1016000 w 2032000"/>
              <a:gd name="connsiteY112" fmla="*/ 76 h 43602"/>
              <a:gd name="connsiteX113" fmla="*/ 1017632 w 2032000"/>
              <a:gd name="connsiteY113" fmla="*/ 0 h 43602"/>
              <a:gd name="connsiteX114" fmla="*/ 1029009 w 2032000"/>
              <a:gd name="connsiteY114" fmla="*/ 529 h 43602"/>
              <a:gd name="connsiteX115" fmla="*/ 1039063 w 2032000"/>
              <a:gd name="connsiteY115" fmla="*/ 1588 h 43602"/>
              <a:gd name="connsiteX116" fmla="*/ 1047794 w 2032000"/>
              <a:gd name="connsiteY116" fmla="*/ 3440 h 43602"/>
              <a:gd name="connsiteX117" fmla="*/ 1055467 w 2032000"/>
              <a:gd name="connsiteY117" fmla="*/ 6085 h 43602"/>
              <a:gd name="connsiteX118" fmla="*/ 1062346 w 2032000"/>
              <a:gd name="connsiteY118" fmla="*/ 8731 h 43602"/>
              <a:gd name="connsiteX119" fmla="*/ 1068432 w 2032000"/>
              <a:gd name="connsiteY119" fmla="*/ 11377 h 43602"/>
              <a:gd name="connsiteX120" fmla="*/ 1074782 w 2032000"/>
              <a:gd name="connsiteY120" fmla="*/ 14552 h 43602"/>
              <a:gd name="connsiteX121" fmla="*/ 1081132 w 2032000"/>
              <a:gd name="connsiteY121" fmla="*/ 17727 h 43602"/>
              <a:gd name="connsiteX122" fmla="*/ 1087217 w 2032000"/>
              <a:gd name="connsiteY122" fmla="*/ 20902 h 43602"/>
              <a:gd name="connsiteX123" fmla="*/ 1094096 w 2032000"/>
              <a:gd name="connsiteY123" fmla="*/ 23548 h 43602"/>
              <a:gd name="connsiteX124" fmla="*/ 1101769 w 2032000"/>
              <a:gd name="connsiteY124" fmla="*/ 25929 h 43602"/>
              <a:gd name="connsiteX125" fmla="*/ 1110501 w 2032000"/>
              <a:gd name="connsiteY125" fmla="*/ 27781 h 43602"/>
              <a:gd name="connsiteX126" fmla="*/ 1120555 w 2032000"/>
              <a:gd name="connsiteY126" fmla="*/ 29104 h 43602"/>
              <a:gd name="connsiteX127" fmla="*/ 1130300 w 2032000"/>
              <a:gd name="connsiteY127" fmla="*/ 29331 h 43602"/>
              <a:gd name="connsiteX128" fmla="*/ 1140045 w 2032000"/>
              <a:gd name="connsiteY128" fmla="*/ 29104 h 43602"/>
              <a:gd name="connsiteX129" fmla="*/ 1150100 w 2032000"/>
              <a:gd name="connsiteY129" fmla="*/ 27781 h 43602"/>
              <a:gd name="connsiteX130" fmla="*/ 1158831 w 2032000"/>
              <a:gd name="connsiteY130" fmla="*/ 25929 h 43602"/>
              <a:gd name="connsiteX131" fmla="*/ 1166504 w 2032000"/>
              <a:gd name="connsiteY131" fmla="*/ 23548 h 43602"/>
              <a:gd name="connsiteX132" fmla="*/ 1173383 w 2032000"/>
              <a:gd name="connsiteY132" fmla="*/ 20902 h 43602"/>
              <a:gd name="connsiteX133" fmla="*/ 1179468 w 2032000"/>
              <a:gd name="connsiteY133" fmla="*/ 17727 h 43602"/>
              <a:gd name="connsiteX134" fmla="*/ 1185818 w 2032000"/>
              <a:gd name="connsiteY134" fmla="*/ 14552 h 43602"/>
              <a:gd name="connsiteX135" fmla="*/ 1192168 w 2032000"/>
              <a:gd name="connsiteY135" fmla="*/ 11377 h 43602"/>
              <a:gd name="connsiteX136" fmla="*/ 1198254 w 2032000"/>
              <a:gd name="connsiteY136" fmla="*/ 8731 h 43602"/>
              <a:gd name="connsiteX137" fmla="*/ 1205133 w 2032000"/>
              <a:gd name="connsiteY137" fmla="*/ 6085 h 43602"/>
              <a:gd name="connsiteX138" fmla="*/ 1212806 w 2032000"/>
              <a:gd name="connsiteY138" fmla="*/ 3440 h 43602"/>
              <a:gd name="connsiteX139" fmla="*/ 1221537 w 2032000"/>
              <a:gd name="connsiteY139" fmla="*/ 1588 h 43602"/>
              <a:gd name="connsiteX140" fmla="*/ 1231591 w 2032000"/>
              <a:gd name="connsiteY140" fmla="*/ 529 h 43602"/>
              <a:gd name="connsiteX141" fmla="*/ 1242968 w 2032000"/>
              <a:gd name="connsiteY141" fmla="*/ 0 h 43602"/>
              <a:gd name="connsiteX142" fmla="*/ 1254345 w 2032000"/>
              <a:gd name="connsiteY142" fmla="*/ 529 h 43602"/>
              <a:gd name="connsiteX143" fmla="*/ 1264400 w 2032000"/>
              <a:gd name="connsiteY143" fmla="*/ 1588 h 43602"/>
              <a:gd name="connsiteX144" fmla="*/ 1273131 w 2032000"/>
              <a:gd name="connsiteY144" fmla="*/ 3440 h 43602"/>
              <a:gd name="connsiteX145" fmla="*/ 1280804 w 2032000"/>
              <a:gd name="connsiteY145" fmla="*/ 6085 h 43602"/>
              <a:gd name="connsiteX146" fmla="*/ 1287683 w 2032000"/>
              <a:gd name="connsiteY146" fmla="*/ 8731 h 43602"/>
              <a:gd name="connsiteX147" fmla="*/ 1293768 w 2032000"/>
              <a:gd name="connsiteY147" fmla="*/ 11377 h 43602"/>
              <a:gd name="connsiteX148" fmla="*/ 1300118 w 2032000"/>
              <a:gd name="connsiteY148" fmla="*/ 14552 h 43602"/>
              <a:gd name="connsiteX149" fmla="*/ 1306468 w 2032000"/>
              <a:gd name="connsiteY149" fmla="*/ 17727 h 43602"/>
              <a:gd name="connsiteX150" fmla="*/ 1312554 w 2032000"/>
              <a:gd name="connsiteY150" fmla="*/ 20902 h 43602"/>
              <a:gd name="connsiteX151" fmla="*/ 1319433 w 2032000"/>
              <a:gd name="connsiteY151" fmla="*/ 23548 h 43602"/>
              <a:gd name="connsiteX152" fmla="*/ 1327106 w 2032000"/>
              <a:gd name="connsiteY152" fmla="*/ 25929 h 43602"/>
              <a:gd name="connsiteX153" fmla="*/ 1335837 w 2032000"/>
              <a:gd name="connsiteY153" fmla="*/ 27781 h 43602"/>
              <a:gd name="connsiteX154" fmla="*/ 1345891 w 2032000"/>
              <a:gd name="connsiteY154" fmla="*/ 29104 h 43602"/>
              <a:gd name="connsiteX155" fmla="*/ 1357268 w 2032000"/>
              <a:gd name="connsiteY155" fmla="*/ 29369 h 43602"/>
              <a:gd name="connsiteX156" fmla="*/ 1368645 w 2032000"/>
              <a:gd name="connsiteY156" fmla="*/ 29104 h 43602"/>
              <a:gd name="connsiteX157" fmla="*/ 1378700 w 2032000"/>
              <a:gd name="connsiteY157" fmla="*/ 27781 h 43602"/>
              <a:gd name="connsiteX158" fmla="*/ 1387431 w 2032000"/>
              <a:gd name="connsiteY158" fmla="*/ 25929 h 43602"/>
              <a:gd name="connsiteX159" fmla="*/ 1395104 w 2032000"/>
              <a:gd name="connsiteY159" fmla="*/ 23548 h 43602"/>
              <a:gd name="connsiteX160" fmla="*/ 1401983 w 2032000"/>
              <a:gd name="connsiteY160" fmla="*/ 20902 h 43602"/>
              <a:gd name="connsiteX161" fmla="*/ 1408068 w 2032000"/>
              <a:gd name="connsiteY161" fmla="*/ 17727 h 43602"/>
              <a:gd name="connsiteX162" fmla="*/ 1414418 w 2032000"/>
              <a:gd name="connsiteY162" fmla="*/ 14552 h 43602"/>
              <a:gd name="connsiteX163" fmla="*/ 1420768 w 2032000"/>
              <a:gd name="connsiteY163" fmla="*/ 11377 h 43602"/>
              <a:gd name="connsiteX164" fmla="*/ 1426854 w 2032000"/>
              <a:gd name="connsiteY164" fmla="*/ 8731 h 43602"/>
              <a:gd name="connsiteX165" fmla="*/ 1433733 w 2032000"/>
              <a:gd name="connsiteY165" fmla="*/ 6085 h 43602"/>
              <a:gd name="connsiteX166" fmla="*/ 1441406 w 2032000"/>
              <a:gd name="connsiteY166" fmla="*/ 3440 h 43602"/>
              <a:gd name="connsiteX167" fmla="*/ 1450137 w 2032000"/>
              <a:gd name="connsiteY167" fmla="*/ 1588 h 43602"/>
              <a:gd name="connsiteX168" fmla="*/ 1460191 w 2032000"/>
              <a:gd name="connsiteY168" fmla="*/ 529 h 43602"/>
              <a:gd name="connsiteX169" fmla="*/ 1471304 w 2032000"/>
              <a:gd name="connsiteY169" fmla="*/ 0 h 43602"/>
              <a:gd name="connsiteX170" fmla="*/ 1482945 w 2032000"/>
              <a:gd name="connsiteY170" fmla="*/ 529 h 43602"/>
              <a:gd name="connsiteX171" fmla="*/ 1493000 w 2032000"/>
              <a:gd name="connsiteY171" fmla="*/ 1588 h 43602"/>
              <a:gd name="connsiteX172" fmla="*/ 1501731 w 2032000"/>
              <a:gd name="connsiteY172" fmla="*/ 3440 h 43602"/>
              <a:gd name="connsiteX173" fmla="*/ 1509404 w 2032000"/>
              <a:gd name="connsiteY173" fmla="*/ 6085 h 43602"/>
              <a:gd name="connsiteX174" fmla="*/ 1516283 w 2032000"/>
              <a:gd name="connsiteY174" fmla="*/ 8731 h 43602"/>
              <a:gd name="connsiteX175" fmla="*/ 1522368 w 2032000"/>
              <a:gd name="connsiteY175" fmla="*/ 11377 h 43602"/>
              <a:gd name="connsiteX176" fmla="*/ 1528718 w 2032000"/>
              <a:gd name="connsiteY176" fmla="*/ 14552 h 43602"/>
              <a:gd name="connsiteX177" fmla="*/ 1535068 w 2032000"/>
              <a:gd name="connsiteY177" fmla="*/ 17727 h 43602"/>
              <a:gd name="connsiteX178" fmla="*/ 1541154 w 2032000"/>
              <a:gd name="connsiteY178" fmla="*/ 20902 h 43602"/>
              <a:gd name="connsiteX179" fmla="*/ 1548033 w 2032000"/>
              <a:gd name="connsiteY179" fmla="*/ 23548 h 43602"/>
              <a:gd name="connsiteX180" fmla="*/ 1555706 w 2032000"/>
              <a:gd name="connsiteY180" fmla="*/ 25929 h 43602"/>
              <a:gd name="connsiteX181" fmla="*/ 1564437 w 2032000"/>
              <a:gd name="connsiteY181" fmla="*/ 27781 h 43602"/>
              <a:gd name="connsiteX182" fmla="*/ 1574491 w 2032000"/>
              <a:gd name="connsiteY182" fmla="*/ 29104 h 43602"/>
              <a:gd name="connsiteX183" fmla="*/ 1585868 w 2032000"/>
              <a:gd name="connsiteY183" fmla="*/ 29369 h 43602"/>
              <a:gd name="connsiteX184" fmla="*/ 1597245 w 2032000"/>
              <a:gd name="connsiteY184" fmla="*/ 29104 h 43602"/>
              <a:gd name="connsiteX185" fmla="*/ 1607300 w 2032000"/>
              <a:gd name="connsiteY185" fmla="*/ 27781 h 43602"/>
              <a:gd name="connsiteX186" fmla="*/ 1616031 w 2032000"/>
              <a:gd name="connsiteY186" fmla="*/ 25929 h 43602"/>
              <a:gd name="connsiteX187" fmla="*/ 1623704 w 2032000"/>
              <a:gd name="connsiteY187" fmla="*/ 23548 h 43602"/>
              <a:gd name="connsiteX188" fmla="*/ 1630583 w 2032000"/>
              <a:gd name="connsiteY188" fmla="*/ 20902 h 43602"/>
              <a:gd name="connsiteX189" fmla="*/ 1636668 w 2032000"/>
              <a:gd name="connsiteY189" fmla="*/ 17727 h 43602"/>
              <a:gd name="connsiteX190" fmla="*/ 1649368 w 2032000"/>
              <a:gd name="connsiteY190" fmla="*/ 11377 h 43602"/>
              <a:gd name="connsiteX191" fmla="*/ 1655454 w 2032000"/>
              <a:gd name="connsiteY191" fmla="*/ 8731 h 43602"/>
              <a:gd name="connsiteX192" fmla="*/ 1662333 w 2032000"/>
              <a:gd name="connsiteY192" fmla="*/ 6085 h 43602"/>
              <a:gd name="connsiteX193" fmla="*/ 1670006 w 2032000"/>
              <a:gd name="connsiteY193" fmla="*/ 3440 h 43602"/>
              <a:gd name="connsiteX194" fmla="*/ 1678737 w 2032000"/>
              <a:gd name="connsiteY194" fmla="*/ 1588 h 43602"/>
              <a:gd name="connsiteX195" fmla="*/ 1688791 w 2032000"/>
              <a:gd name="connsiteY195" fmla="*/ 529 h 43602"/>
              <a:gd name="connsiteX196" fmla="*/ 1700168 w 2032000"/>
              <a:gd name="connsiteY196" fmla="*/ 0 h 43602"/>
              <a:gd name="connsiteX197" fmla="*/ 1711545 w 2032000"/>
              <a:gd name="connsiteY197" fmla="*/ 529 h 43602"/>
              <a:gd name="connsiteX198" fmla="*/ 1721600 w 2032000"/>
              <a:gd name="connsiteY198" fmla="*/ 1588 h 43602"/>
              <a:gd name="connsiteX199" fmla="*/ 1730331 w 2032000"/>
              <a:gd name="connsiteY199" fmla="*/ 3440 h 43602"/>
              <a:gd name="connsiteX200" fmla="*/ 1738004 w 2032000"/>
              <a:gd name="connsiteY200" fmla="*/ 6085 h 43602"/>
              <a:gd name="connsiteX201" fmla="*/ 1744883 w 2032000"/>
              <a:gd name="connsiteY201" fmla="*/ 8731 h 43602"/>
              <a:gd name="connsiteX202" fmla="*/ 1750968 w 2032000"/>
              <a:gd name="connsiteY202" fmla="*/ 11377 h 43602"/>
              <a:gd name="connsiteX203" fmla="*/ 1757318 w 2032000"/>
              <a:gd name="connsiteY203" fmla="*/ 14552 h 43602"/>
              <a:gd name="connsiteX204" fmla="*/ 1763668 w 2032000"/>
              <a:gd name="connsiteY204" fmla="*/ 17727 h 43602"/>
              <a:gd name="connsiteX205" fmla="*/ 1769754 w 2032000"/>
              <a:gd name="connsiteY205" fmla="*/ 20902 h 43602"/>
              <a:gd name="connsiteX206" fmla="*/ 1776633 w 2032000"/>
              <a:gd name="connsiteY206" fmla="*/ 23548 h 43602"/>
              <a:gd name="connsiteX207" fmla="*/ 1784306 w 2032000"/>
              <a:gd name="connsiteY207" fmla="*/ 25929 h 43602"/>
              <a:gd name="connsiteX208" fmla="*/ 1793037 w 2032000"/>
              <a:gd name="connsiteY208" fmla="*/ 27781 h 43602"/>
              <a:gd name="connsiteX209" fmla="*/ 1803091 w 2032000"/>
              <a:gd name="connsiteY209" fmla="*/ 29104 h 43602"/>
              <a:gd name="connsiteX210" fmla="*/ 1814468 w 2032000"/>
              <a:gd name="connsiteY210" fmla="*/ 29369 h 43602"/>
              <a:gd name="connsiteX211" fmla="*/ 1825845 w 2032000"/>
              <a:gd name="connsiteY211" fmla="*/ 29104 h 43602"/>
              <a:gd name="connsiteX212" fmla="*/ 1835900 w 2032000"/>
              <a:gd name="connsiteY212" fmla="*/ 27781 h 43602"/>
              <a:gd name="connsiteX213" fmla="*/ 1844631 w 2032000"/>
              <a:gd name="connsiteY213" fmla="*/ 25929 h 43602"/>
              <a:gd name="connsiteX214" fmla="*/ 1852304 w 2032000"/>
              <a:gd name="connsiteY214" fmla="*/ 23548 h 43602"/>
              <a:gd name="connsiteX215" fmla="*/ 1859183 w 2032000"/>
              <a:gd name="connsiteY215" fmla="*/ 20902 h 43602"/>
              <a:gd name="connsiteX216" fmla="*/ 1865268 w 2032000"/>
              <a:gd name="connsiteY216" fmla="*/ 17727 h 43602"/>
              <a:gd name="connsiteX217" fmla="*/ 1871618 w 2032000"/>
              <a:gd name="connsiteY217" fmla="*/ 14552 h 43602"/>
              <a:gd name="connsiteX218" fmla="*/ 1877968 w 2032000"/>
              <a:gd name="connsiteY218" fmla="*/ 11377 h 43602"/>
              <a:gd name="connsiteX219" fmla="*/ 1884054 w 2032000"/>
              <a:gd name="connsiteY219" fmla="*/ 8731 h 43602"/>
              <a:gd name="connsiteX220" fmla="*/ 1890933 w 2032000"/>
              <a:gd name="connsiteY220" fmla="*/ 6085 h 43602"/>
              <a:gd name="connsiteX221" fmla="*/ 1898606 w 2032000"/>
              <a:gd name="connsiteY221" fmla="*/ 3440 h 43602"/>
              <a:gd name="connsiteX222" fmla="*/ 1907337 w 2032000"/>
              <a:gd name="connsiteY222" fmla="*/ 1588 h 43602"/>
              <a:gd name="connsiteX223" fmla="*/ 1917391 w 2032000"/>
              <a:gd name="connsiteY223" fmla="*/ 529 h 43602"/>
              <a:gd name="connsiteX224" fmla="*/ 1928768 w 2032000"/>
              <a:gd name="connsiteY224" fmla="*/ 0 h 43602"/>
              <a:gd name="connsiteX225" fmla="*/ 1940145 w 2032000"/>
              <a:gd name="connsiteY225" fmla="*/ 529 h 43602"/>
              <a:gd name="connsiteX226" fmla="*/ 1950200 w 2032000"/>
              <a:gd name="connsiteY226" fmla="*/ 1588 h 43602"/>
              <a:gd name="connsiteX227" fmla="*/ 1958931 w 2032000"/>
              <a:gd name="connsiteY227" fmla="*/ 3440 h 43602"/>
              <a:gd name="connsiteX228" fmla="*/ 1966604 w 2032000"/>
              <a:gd name="connsiteY228" fmla="*/ 6085 h 43602"/>
              <a:gd name="connsiteX229" fmla="*/ 1973483 w 2032000"/>
              <a:gd name="connsiteY229" fmla="*/ 8731 h 43602"/>
              <a:gd name="connsiteX230" fmla="*/ 1979568 w 2032000"/>
              <a:gd name="connsiteY230" fmla="*/ 11377 h 43602"/>
              <a:gd name="connsiteX231" fmla="*/ 1985918 w 2032000"/>
              <a:gd name="connsiteY231" fmla="*/ 14552 h 43602"/>
              <a:gd name="connsiteX232" fmla="*/ 1992268 w 2032000"/>
              <a:gd name="connsiteY232" fmla="*/ 17727 h 43602"/>
              <a:gd name="connsiteX233" fmla="*/ 1998354 w 2032000"/>
              <a:gd name="connsiteY233" fmla="*/ 20902 h 43602"/>
              <a:gd name="connsiteX234" fmla="*/ 2005233 w 2032000"/>
              <a:gd name="connsiteY234" fmla="*/ 23548 h 43602"/>
              <a:gd name="connsiteX235" fmla="*/ 2012906 w 2032000"/>
              <a:gd name="connsiteY235" fmla="*/ 25929 h 43602"/>
              <a:gd name="connsiteX236" fmla="*/ 2021637 w 2032000"/>
              <a:gd name="connsiteY236" fmla="*/ 27781 h 43602"/>
              <a:gd name="connsiteX237" fmla="*/ 2031691 w 2032000"/>
              <a:gd name="connsiteY237" fmla="*/ 29104 h 43602"/>
              <a:gd name="connsiteX238" fmla="*/ 2032000 w 2032000"/>
              <a:gd name="connsiteY238" fmla="*/ 29111 h 43602"/>
              <a:gd name="connsiteX239" fmla="*/ 2032000 w 2032000"/>
              <a:gd name="connsiteY239" fmla="*/ 43344 h 43602"/>
              <a:gd name="connsiteX240" fmla="*/ 2031691 w 2032000"/>
              <a:gd name="connsiteY240" fmla="*/ 43337 h 43602"/>
              <a:gd name="connsiteX241" fmla="*/ 2021637 w 2032000"/>
              <a:gd name="connsiteY241" fmla="*/ 42014 h 43602"/>
              <a:gd name="connsiteX242" fmla="*/ 2012906 w 2032000"/>
              <a:gd name="connsiteY242" fmla="*/ 40162 h 43602"/>
              <a:gd name="connsiteX243" fmla="*/ 2005233 w 2032000"/>
              <a:gd name="connsiteY243" fmla="*/ 37781 h 43602"/>
              <a:gd name="connsiteX244" fmla="*/ 1998354 w 2032000"/>
              <a:gd name="connsiteY244" fmla="*/ 35135 h 43602"/>
              <a:gd name="connsiteX245" fmla="*/ 1992268 w 2032000"/>
              <a:gd name="connsiteY245" fmla="*/ 31960 h 43602"/>
              <a:gd name="connsiteX246" fmla="*/ 1985918 w 2032000"/>
              <a:gd name="connsiteY246" fmla="*/ 28785 h 43602"/>
              <a:gd name="connsiteX247" fmla="*/ 1979568 w 2032000"/>
              <a:gd name="connsiteY247" fmla="*/ 25610 h 43602"/>
              <a:gd name="connsiteX248" fmla="*/ 1973483 w 2032000"/>
              <a:gd name="connsiteY248" fmla="*/ 22964 h 43602"/>
              <a:gd name="connsiteX249" fmla="*/ 1966604 w 2032000"/>
              <a:gd name="connsiteY249" fmla="*/ 20318 h 43602"/>
              <a:gd name="connsiteX250" fmla="*/ 1958931 w 2032000"/>
              <a:gd name="connsiteY250" fmla="*/ 17673 h 43602"/>
              <a:gd name="connsiteX251" fmla="*/ 1950200 w 2032000"/>
              <a:gd name="connsiteY251" fmla="*/ 15821 h 43602"/>
              <a:gd name="connsiteX252" fmla="*/ 1940145 w 2032000"/>
              <a:gd name="connsiteY252" fmla="*/ 14762 h 43602"/>
              <a:gd name="connsiteX253" fmla="*/ 1928768 w 2032000"/>
              <a:gd name="connsiteY253" fmla="*/ 14233 h 43602"/>
              <a:gd name="connsiteX254" fmla="*/ 1917391 w 2032000"/>
              <a:gd name="connsiteY254" fmla="*/ 14762 h 43602"/>
              <a:gd name="connsiteX255" fmla="*/ 1907337 w 2032000"/>
              <a:gd name="connsiteY255" fmla="*/ 15821 h 43602"/>
              <a:gd name="connsiteX256" fmla="*/ 1898606 w 2032000"/>
              <a:gd name="connsiteY256" fmla="*/ 17673 h 43602"/>
              <a:gd name="connsiteX257" fmla="*/ 1890933 w 2032000"/>
              <a:gd name="connsiteY257" fmla="*/ 20318 h 43602"/>
              <a:gd name="connsiteX258" fmla="*/ 1884054 w 2032000"/>
              <a:gd name="connsiteY258" fmla="*/ 22964 h 43602"/>
              <a:gd name="connsiteX259" fmla="*/ 1877968 w 2032000"/>
              <a:gd name="connsiteY259" fmla="*/ 25610 h 43602"/>
              <a:gd name="connsiteX260" fmla="*/ 1871618 w 2032000"/>
              <a:gd name="connsiteY260" fmla="*/ 28785 h 43602"/>
              <a:gd name="connsiteX261" fmla="*/ 1865268 w 2032000"/>
              <a:gd name="connsiteY261" fmla="*/ 31960 h 43602"/>
              <a:gd name="connsiteX262" fmla="*/ 1859183 w 2032000"/>
              <a:gd name="connsiteY262" fmla="*/ 35135 h 43602"/>
              <a:gd name="connsiteX263" fmla="*/ 1852304 w 2032000"/>
              <a:gd name="connsiteY263" fmla="*/ 37781 h 43602"/>
              <a:gd name="connsiteX264" fmla="*/ 1844631 w 2032000"/>
              <a:gd name="connsiteY264" fmla="*/ 40162 h 43602"/>
              <a:gd name="connsiteX265" fmla="*/ 1835900 w 2032000"/>
              <a:gd name="connsiteY265" fmla="*/ 42014 h 43602"/>
              <a:gd name="connsiteX266" fmla="*/ 1825845 w 2032000"/>
              <a:gd name="connsiteY266" fmla="*/ 43337 h 43602"/>
              <a:gd name="connsiteX267" fmla="*/ 1814468 w 2032000"/>
              <a:gd name="connsiteY267" fmla="*/ 43602 h 43602"/>
              <a:gd name="connsiteX268" fmla="*/ 1803091 w 2032000"/>
              <a:gd name="connsiteY268" fmla="*/ 43337 h 43602"/>
              <a:gd name="connsiteX269" fmla="*/ 1793037 w 2032000"/>
              <a:gd name="connsiteY269" fmla="*/ 42014 h 43602"/>
              <a:gd name="connsiteX270" fmla="*/ 1784306 w 2032000"/>
              <a:gd name="connsiteY270" fmla="*/ 40162 h 43602"/>
              <a:gd name="connsiteX271" fmla="*/ 1776633 w 2032000"/>
              <a:gd name="connsiteY271" fmla="*/ 37781 h 43602"/>
              <a:gd name="connsiteX272" fmla="*/ 1769754 w 2032000"/>
              <a:gd name="connsiteY272" fmla="*/ 35135 h 43602"/>
              <a:gd name="connsiteX273" fmla="*/ 1763668 w 2032000"/>
              <a:gd name="connsiteY273" fmla="*/ 31960 h 43602"/>
              <a:gd name="connsiteX274" fmla="*/ 1757318 w 2032000"/>
              <a:gd name="connsiteY274" fmla="*/ 28785 h 43602"/>
              <a:gd name="connsiteX275" fmla="*/ 1750968 w 2032000"/>
              <a:gd name="connsiteY275" fmla="*/ 25610 h 43602"/>
              <a:gd name="connsiteX276" fmla="*/ 1744883 w 2032000"/>
              <a:gd name="connsiteY276" fmla="*/ 22964 h 43602"/>
              <a:gd name="connsiteX277" fmla="*/ 1738004 w 2032000"/>
              <a:gd name="connsiteY277" fmla="*/ 20318 h 43602"/>
              <a:gd name="connsiteX278" fmla="*/ 1730331 w 2032000"/>
              <a:gd name="connsiteY278" fmla="*/ 17673 h 43602"/>
              <a:gd name="connsiteX279" fmla="*/ 1721600 w 2032000"/>
              <a:gd name="connsiteY279" fmla="*/ 15821 h 43602"/>
              <a:gd name="connsiteX280" fmla="*/ 1711545 w 2032000"/>
              <a:gd name="connsiteY280" fmla="*/ 14762 h 43602"/>
              <a:gd name="connsiteX281" fmla="*/ 1700168 w 2032000"/>
              <a:gd name="connsiteY281" fmla="*/ 14233 h 43602"/>
              <a:gd name="connsiteX282" fmla="*/ 1688791 w 2032000"/>
              <a:gd name="connsiteY282" fmla="*/ 14762 h 43602"/>
              <a:gd name="connsiteX283" fmla="*/ 1678737 w 2032000"/>
              <a:gd name="connsiteY283" fmla="*/ 15821 h 43602"/>
              <a:gd name="connsiteX284" fmla="*/ 1670006 w 2032000"/>
              <a:gd name="connsiteY284" fmla="*/ 17673 h 43602"/>
              <a:gd name="connsiteX285" fmla="*/ 1662333 w 2032000"/>
              <a:gd name="connsiteY285" fmla="*/ 20318 h 43602"/>
              <a:gd name="connsiteX286" fmla="*/ 1655454 w 2032000"/>
              <a:gd name="connsiteY286" fmla="*/ 22964 h 43602"/>
              <a:gd name="connsiteX287" fmla="*/ 1649368 w 2032000"/>
              <a:gd name="connsiteY287" fmla="*/ 25610 h 43602"/>
              <a:gd name="connsiteX288" fmla="*/ 1636668 w 2032000"/>
              <a:gd name="connsiteY288" fmla="*/ 31960 h 43602"/>
              <a:gd name="connsiteX289" fmla="*/ 1630583 w 2032000"/>
              <a:gd name="connsiteY289" fmla="*/ 35135 h 43602"/>
              <a:gd name="connsiteX290" fmla="*/ 1623704 w 2032000"/>
              <a:gd name="connsiteY290" fmla="*/ 37781 h 43602"/>
              <a:gd name="connsiteX291" fmla="*/ 1616031 w 2032000"/>
              <a:gd name="connsiteY291" fmla="*/ 40162 h 43602"/>
              <a:gd name="connsiteX292" fmla="*/ 1607300 w 2032000"/>
              <a:gd name="connsiteY292" fmla="*/ 42014 h 43602"/>
              <a:gd name="connsiteX293" fmla="*/ 1597245 w 2032000"/>
              <a:gd name="connsiteY293" fmla="*/ 43337 h 43602"/>
              <a:gd name="connsiteX294" fmla="*/ 1585868 w 2032000"/>
              <a:gd name="connsiteY294" fmla="*/ 43602 h 43602"/>
              <a:gd name="connsiteX295" fmla="*/ 1574491 w 2032000"/>
              <a:gd name="connsiteY295" fmla="*/ 43337 h 43602"/>
              <a:gd name="connsiteX296" fmla="*/ 1564437 w 2032000"/>
              <a:gd name="connsiteY296" fmla="*/ 42014 h 43602"/>
              <a:gd name="connsiteX297" fmla="*/ 1555706 w 2032000"/>
              <a:gd name="connsiteY297" fmla="*/ 40162 h 43602"/>
              <a:gd name="connsiteX298" fmla="*/ 1548033 w 2032000"/>
              <a:gd name="connsiteY298" fmla="*/ 37781 h 43602"/>
              <a:gd name="connsiteX299" fmla="*/ 1541154 w 2032000"/>
              <a:gd name="connsiteY299" fmla="*/ 35135 h 43602"/>
              <a:gd name="connsiteX300" fmla="*/ 1535068 w 2032000"/>
              <a:gd name="connsiteY300" fmla="*/ 31960 h 43602"/>
              <a:gd name="connsiteX301" fmla="*/ 1528718 w 2032000"/>
              <a:gd name="connsiteY301" fmla="*/ 28785 h 43602"/>
              <a:gd name="connsiteX302" fmla="*/ 1522368 w 2032000"/>
              <a:gd name="connsiteY302" fmla="*/ 25610 h 43602"/>
              <a:gd name="connsiteX303" fmla="*/ 1516283 w 2032000"/>
              <a:gd name="connsiteY303" fmla="*/ 22964 h 43602"/>
              <a:gd name="connsiteX304" fmla="*/ 1509404 w 2032000"/>
              <a:gd name="connsiteY304" fmla="*/ 20318 h 43602"/>
              <a:gd name="connsiteX305" fmla="*/ 1501731 w 2032000"/>
              <a:gd name="connsiteY305" fmla="*/ 17673 h 43602"/>
              <a:gd name="connsiteX306" fmla="*/ 1493000 w 2032000"/>
              <a:gd name="connsiteY306" fmla="*/ 15821 h 43602"/>
              <a:gd name="connsiteX307" fmla="*/ 1482945 w 2032000"/>
              <a:gd name="connsiteY307" fmla="*/ 14762 h 43602"/>
              <a:gd name="connsiteX308" fmla="*/ 1471304 w 2032000"/>
              <a:gd name="connsiteY308" fmla="*/ 14233 h 43602"/>
              <a:gd name="connsiteX309" fmla="*/ 1460191 w 2032000"/>
              <a:gd name="connsiteY309" fmla="*/ 14762 h 43602"/>
              <a:gd name="connsiteX310" fmla="*/ 1450137 w 2032000"/>
              <a:gd name="connsiteY310" fmla="*/ 15821 h 43602"/>
              <a:gd name="connsiteX311" fmla="*/ 1441406 w 2032000"/>
              <a:gd name="connsiteY311" fmla="*/ 17673 h 43602"/>
              <a:gd name="connsiteX312" fmla="*/ 1433733 w 2032000"/>
              <a:gd name="connsiteY312" fmla="*/ 20318 h 43602"/>
              <a:gd name="connsiteX313" fmla="*/ 1426854 w 2032000"/>
              <a:gd name="connsiteY313" fmla="*/ 22964 h 43602"/>
              <a:gd name="connsiteX314" fmla="*/ 1420768 w 2032000"/>
              <a:gd name="connsiteY314" fmla="*/ 25610 h 43602"/>
              <a:gd name="connsiteX315" fmla="*/ 1414418 w 2032000"/>
              <a:gd name="connsiteY315" fmla="*/ 28785 h 43602"/>
              <a:gd name="connsiteX316" fmla="*/ 1408068 w 2032000"/>
              <a:gd name="connsiteY316" fmla="*/ 31960 h 43602"/>
              <a:gd name="connsiteX317" fmla="*/ 1401983 w 2032000"/>
              <a:gd name="connsiteY317" fmla="*/ 35135 h 43602"/>
              <a:gd name="connsiteX318" fmla="*/ 1395104 w 2032000"/>
              <a:gd name="connsiteY318" fmla="*/ 37781 h 43602"/>
              <a:gd name="connsiteX319" fmla="*/ 1387431 w 2032000"/>
              <a:gd name="connsiteY319" fmla="*/ 40162 h 43602"/>
              <a:gd name="connsiteX320" fmla="*/ 1378700 w 2032000"/>
              <a:gd name="connsiteY320" fmla="*/ 42014 h 43602"/>
              <a:gd name="connsiteX321" fmla="*/ 1368645 w 2032000"/>
              <a:gd name="connsiteY321" fmla="*/ 43337 h 43602"/>
              <a:gd name="connsiteX322" fmla="*/ 1357268 w 2032000"/>
              <a:gd name="connsiteY322" fmla="*/ 43602 h 43602"/>
              <a:gd name="connsiteX323" fmla="*/ 1345891 w 2032000"/>
              <a:gd name="connsiteY323" fmla="*/ 43337 h 43602"/>
              <a:gd name="connsiteX324" fmla="*/ 1335837 w 2032000"/>
              <a:gd name="connsiteY324" fmla="*/ 42014 h 43602"/>
              <a:gd name="connsiteX325" fmla="*/ 1327106 w 2032000"/>
              <a:gd name="connsiteY325" fmla="*/ 40162 h 43602"/>
              <a:gd name="connsiteX326" fmla="*/ 1319433 w 2032000"/>
              <a:gd name="connsiteY326" fmla="*/ 37781 h 43602"/>
              <a:gd name="connsiteX327" fmla="*/ 1312554 w 2032000"/>
              <a:gd name="connsiteY327" fmla="*/ 35135 h 43602"/>
              <a:gd name="connsiteX328" fmla="*/ 1306468 w 2032000"/>
              <a:gd name="connsiteY328" fmla="*/ 31960 h 43602"/>
              <a:gd name="connsiteX329" fmla="*/ 1300118 w 2032000"/>
              <a:gd name="connsiteY329" fmla="*/ 28785 h 43602"/>
              <a:gd name="connsiteX330" fmla="*/ 1293768 w 2032000"/>
              <a:gd name="connsiteY330" fmla="*/ 25610 h 43602"/>
              <a:gd name="connsiteX331" fmla="*/ 1287683 w 2032000"/>
              <a:gd name="connsiteY331" fmla="*/ 22964 h 43602"/>
              <a:gd name="connsiteX332" fmla="*/ 1280804 w 2032000"/>
              <a:gd name="connsiteY332" fmla="*/ 20318 h 43602"/>
              <a:gd name="connsiteX333" fmla="*/ 1273131 w 2032000"/>
              <a:gd name="connsiteY333" fmla="*/ 17673 h 43602"/>
              <a:gd name="connsiteX334" fmla="*/ 1264400 w 2032000"/>
              <a:gd name="connsiteY334" fmla="*/ 15821 h 43602"/>
              <a:gd name="connsiteX335" fmla="*/ 1254345 w 2032000"/>
              <a:gd name="connsiteY335" fmla="*/ 14762 h 43602"/>
              <a:gd name="connsiteX336" fmla="*/ 1242968 w 2032000"/>
              <a:gd name="connsiteY336" fmla="*/ 14233 h 43602"/>
              <a:gd name="connsiteX337" fmla="*/ 1231591 w 2032000"/>
              <a:gd name="connsiteY337" fmla="*/ 14762 h 43602"/>
              <a:gd name="connsiteX338" fmla="*/ 1221537 w 2032000"/>
              <a:gd name="connsiteY338" fmla="*/ 15821 h 43602"/>
              <a:gd name="connsiteX339" fmla="*/ 1212806 w 2032000"/>
              <a:gd name="connsiteY339" fmla="*/ 17673 h 43602"/>
              <a:gd name="connsiteX340" fmla="*/ 1205133 w 2032000"/>
              <a:gd name="connsiteY340" fmla="*/ 20318 h 43602"/>
              <a:gd name="connsiteX341" fmla="*/ 1198254 w 2032000"/>
              <a:gd name="connsiteY341" fmla="*/ 22964 h 43602"/>
              <a:gd name="connsiteX342" fmla="*/ 1192168 w 2032000"/>
              <a:gd name="connsiteY342" fmla="*/ 25610 h 43602"/>
              <a:gd name="connsiteX343" fmla="*/ 1185818 w 2032000"/>
              <a:gd name="connsiteY343" fmla="*/ 28785 h 43602"/>
              <a:gd name="connsiteX344" fmla="*/ 1179468 w 2032000"/>
              <a:gd name="connsiteY344" fmla="*/ 31960 h 43602"/>
              <a:gd name="connsiteX345" fmla="*/ 1173383 w 2032000"/>
              <a:gd name="connsiteY345" fmla="*/ 35135 h 43602"/>
              <a:gd name="connsiteX346" fmla="*/ 1166504 w 2032000"/>
              <a:gd name="connsiteY346" fmla="*/ 37781 h 43602"/>
              <a:gd name="connsiteX347" fmla="*/ 1158831 w 2032000"/>
              <a:gd name="connsiteY347" fmla="*/ 40162 h 43602"/>
              <a:gd name="connsiteX348" fmla="*/ 1150100 w 2032000"/>
              <a:gd name="connsiteY348" fmla="*/ 42014 h 43602"/>
              <a:gd name="connsiteX349" fmla="*/ 1140045 w 2032000"/>
              <a:gd name="connsiteY349" fmla="*/ 43337 h 43602"/>
              <a:gd name="connsiteX350" fmla="*/ 1130300 w 2032000"/>
              <a:gd name="connsiteY350" fmla="*/ 43564 h 43602"/>
              <a:gd name="connsiteX351" fmla="*/ 1120555 w 2032000"/>
              <a:gd name="connsiteY351" fmla="*/ 43337 h 43602"/>
              <a:gd name="connsiteX352" fmla="*/ 1110501 w 2032000"/>
              <a:gd name="connsiteY352" fmla="*/ 42014 h 43602"/>
              <a:gd name="connsiteX353" fmla="*/ 1101769 w 2032000"/>
              <a:gd name="connsiteY353" fmla="*/ 40162 h 43602"/>
              <a:gd name="connsiteX354" fmla="*/ 1094096 w 2032000"/>
              <a:gd name="connsiteY354" fmla="*/ 37781 h 43602"/>
              <a:gd name="connsiteX355" fmla="*/ 1087217 w 2032000"/>
              <a:gd name="connsiteY355" fmla="*/ 35135 h 43602"/>
              <a:gd name="connsiteX356" fmla="*/ 1081132 w 2032000"/>
              <a:gd name="connsiteY356" fmla="*/ 31960 h 43602"/>
              <a:gd name="connsiteX357" fmla="*/ 1074782 w 2032000"/>
              <a:gd name="connsiteY357" fmla="*/ 28785 h 43602"/>
              <a:gd name="connsiteX358" fmla="*/ 1068432 w 2032000"/>
              <a:gd name="connsiteY358" fmla="*/ 25610 h 43602"/>
              <a:gd name="connsiteX359" fmla="*/ 1062346 w 2032000"/>
              <a:gd name="connsiteY359" fmla="*/ 22964 h 43602"/>
              <a:gd name="connsiteX360" fmla="*/ 1055467 w 2032000"/>
              <a:gd name="connsiteY360" fmla="*/ 20318 h 43602"/>
              <a:gd name="connsiteX361" fmla="*/ 1047794 w 2032000"/>
              <a:gd name="connsiteY361" fmla="*/ 17673 h 43602"/>
              <a:gd name="connsiteX362" fmla="*/ 1039063 w 2032000"/>
              <a:gd name="connsiteY362" fmla="*/ 15821 h 43602"/>
              <a:gd name="connsiteX363" fmla="*/ 1029009 w 2032000"/>
              <a:gd name="connsiteY363" fmla="*/ 14762 h 43602"/>
              <a:gd name="connsiteX364" fmla="*/ 1017632 w 2032000"/>
              <a:gd name="connsiteY364" fmla="*/ 14233 h 43602"/>
              <a:gd name="connsiteX365" fmla="*/ 1016000 w 2032000"/>
              <a:gd name="connsiteY365" fmla="*/ 14309 h 43602"/>
              <a:gd name="connsiteX366" fmla="*/ 1014368 w 2032000"/>
              <a:gd name="connsiteY366" fmla="*/ 14233 h 43602"/>
              <a:gd name="connsiteX367" fmla="*/ 1002991 w 2032000"/>
              <a:gd name="connsiteY367" fmla="*/ 14762 h 43602"/>
              <a:gd name="connsiteX368" fmla="*/ 992937 w 2032000"/>
              <a:gd name="connsiteY368" fmla="*/ 15821 h 43602"/>
              <a:gd name="connsiteX369" fmla="*/ 984206 w 2032000"/>
              <a:gd name="connsiteY369" fmla="*/ 17673 h 43602"/>
              <a:gd name="connsiteX370" fmla="*/ 976533 w 2032000"/>
              <a:gd name="connsiteY370" fmla="*/ 20318 h 43602"/>
              <a:gd name="connsiteX371" fmla="*/ 969654 w 2032000"/>
              <a:gd name="connsiteY371" fmla="*/ 22964 h 43602"/>
              <a:gd name="connsiteX372" fmla="*/ 963568 w 2032000"/>
              <a:gd name="connsiteY372" fmla="*/ 25610 h 43602"/>
              <a:gd name="connsiteX373" fmla="*/ 957218 w 2032000"/>
              <a:gd name="connsiteY373" fmla="*/ 28785 h 43602"/>
              <a:gd name="connsiteX374" fmla="*/ 950868 w 2032000"/>
              <a:gd name="connsiteY374" fmla="*/ 31960 h 43602"/>
              <a:gd name="connsiteX375" fmla="*/ 944783 w 2032000"/>
              <a:gd name="connsiteY375" fmla="*/ 35135 h 43602"/>
              <a:gd name="connsiteX376" fmla="*/ 937904 w 2032000"/>
              <a:gd name="connsiteY376" fmla="*/ 37781 h 43602"/>
              <a:gd name="connsiteX377" fmla="*/ 930231 w 2032000"/>
              <a:gd name="connsiteY377" fmla="*/ 40162 h 43602"/>
              <a:gd name="connsiteX378" fmla="*/ 921499 w 2032000"/>
              <a:gd name="connsiteY378" fmla="*/ 42014 h 43602"/>
              <a:gd name="connsiteX379" fmla="*/ 911445 w 2032000"/>
              <a:gd name="connsiteY379" fmla="*/ 43337 h 43602"/>
              <a:gd name="connsiteX380" fmla="*/ 901700 w 2032000"/>
              <a:gd name="connsiteY380" fmla="*/ 43564 h 43602"/>
              <a:gd name="connsiteX381" fmla="*/ 891955 w 2032000"/>
              <a:gd name="connsiteY381" fmla="*/ 43337 h 43602"/>
              <a:gd name="connsiteX382" fmla="*/ 881900 w 2032000"/>
              <a:gd name="connsiteY382" fmla="*/ 42014 h 43602"/>
              <a:gd name="connsiteX383" fmla="*/ 873169 w 2032000"/>
              <a:gd name="connsiteY383" fmla="*/ 40162 h 43602"/>
              <a:gd name="connsiteX384" fmla="*/ 865496 w 2032000"/>
              <a:gd name="connsiteY384" fmla="*/ 37781 h 43602"/>
              <a:gd name="connsiteX385" fmla="*/ 858617 w 2032000"/>
              <a:gd name="connsiteY385" fmla="*/ 35135 h 43602"/>
              <a:gd name="connsiteX386" fmla="*/ 852532 w 2032000"/>
              <a:gd name="connsiteY386" fmla="*/ 31960 h 43602"/>
              <a:gd name="connsiteX387" fmla="*/ 846182 w 2032000"/>
              <a:gd name="connsiteY387" fmla="*/ 28785 h 43602"/>
              <a:gd name="connsiteX388" fmla="*/ 839832 w 2032000"/>
              <a:gd name="connsiteY388" fmla="*/ 25610 h 43602"/>
              <a:gd name="connsiteX389" fmla="*/ 833746 w 2032000"/>
              <a:gd name="connsiteY389" fmla="*/ 22964 h 43602"/>
              <a:gd name="connsiteX390" fmla="*/ 826867 w 2032000"/>
              <a:gd name="connsiteY390" fmla="*/ 20318 h 43602"/>
              <a:gd name="connsiteX391" fmla="*/ 819194 w 2032000"/>
              <a:gd name="connsiteY391" fmla="*/ 17673 h 43602"/>
              <a:gd name="connsiteX392" fmla="*/ 810463 w 2032000"/>
              <a:gd name="connsiteY392" fmla="*/ 15821 h 43602"/>
              <a:gd name="connsiteX393" fmla="*/ 800409 w 2032000"/>
              <a:gd name="connsiteY393" fmla="*/ 14762 h 43602"/>
              <a:gd name="connsiteX394" fmla="*/ 789032 w 2032000"/>
              <a:gd name="connsiteY394" fmla="*/ 14233 h 43602"/>
              <a:gd name="connsiteX395" fmla="*/ 777655 w 2032000"/>
              <a:gd name="connsiteY395" fmla="*/ 14762 h 43602"/>
              <a:gd name="connsiteX396" fmla="*/ 767600 w 2032000"/>
              <a:gd name="connsiteY396" fmla="*/ 15821 h 43602"/>
              <a:gd name="connsiteX397" fmla="*/ 758869 w 2032000"/>
              <a:gd name="connsiteY397" fmla="*/ 17673 h 43602"/>
              <a:gd name="connsiteX398" fmla="*/ 751196 w 2032000"/>
              <a:gd name="connsiteY398" fmla="*/ 20318 h 43602"/>
              <a:gd name="connsiteX399" fmla="*/ 744317 w 2032000"/>
              <a:gd name="connsiteY399" fmla="*/ 22964 h 43602"/>
              <a:gd name="connsiteX400" fmla="*/ 738232 w 2032000"/>
              <a:gd name="connsiteY400" fmla="*/ 25610 h 43602"/>
              <a:gd name="connsiteX401" fmla="*/ 725532 w 2032000"/>
              <a:gd name="connsiteY401" fmla="*/ 31960 h 43602"/>
              <a:gd name="connsiteX402" fmla="*/ 719446 w 2032000"/>
              <a:gd name="connsiteY402" fmla="*/ 35135 h 43602"/>
              <a:gd name="connsiteX403" fmla="*/ 712567 w 2032000"/>
              <a:gd name="connsiteY403" fmla="*/ 37781 h 43602"/>
              <a:gd name="connsiteX404" fmla="*/ 704894 w 2032000"/>
              <a:gd name="connsiteY404" fmla="*/ 40162 h 43602"/>
              <a:gd name="connsiteX405" fmla="*/ 696163 w 2032000"/>
              <a:gd name="connsiteY405" fmla="*/ 42014 h 43602"/>
              <a:gd name="connsiteX406" fmla="*/ 686109 w 2032000"/>
              <a:gd name="connsiteY406" fmla="*/ 43337 h 43602"/>
              <a:gd name="connsiteX407" fmla="*/ 674732 w 2032000"/>
              <a:gd name="connsiteY407" fmla="*/ 43602 h 43602"/>
              <a:gd name="connsiteX408" fmla="*/ 663355 w 2032000"/>
              <a:gd name="connsiteY408" fmla="*/ 43337 h 43602"/>
              <a:gd name="connsiteX409" fmla="*/ 653300 w 2032000"/>
              <a:gd name="connsiteY409" fmla="*/ 42014 h 43602"/>
              <a:gd name="connsiteX410" fmla="*/ 644569 w 2032000"/>
              <a:gd name="connsiteY410" fmla="*/ 40162 h 43602"/>
              <a:gd name="connsiteX411" fmla="*/ 636896 w 2032000"/>
              <a:gd name="connsiteY411" fmla="*/ 37781 h 43602"/>
              <a:gd name="connsiteX412" fmla="*/ 630017 w 2032000"/>
              <a:gd name="connsiteY412" fmla="*/ 35135 h 43602"/>
              <a:gd name="connsiteX413" fmla="*/ 623932 w 2032000"/>
              <a:gd name="connsiteY413" fmla="*/ 31960 h 43602"/>
              <a:gd name="connsiteX414" fmla="*/ 617582 w 2032000"/>
              <a:gd name="connsiteY414" fmla="*/ 28785 h 43602"/>
              <a:gd name="connsiteX415" fmla="*/ 611232 w 2032000"/>
              <a:gd name="connsiteY415" fmla="*/ 25610 h 43602"/>
              <a:gd name="connsiteX416" fmla="*/ 605146 w 2032000"/>
              <a:gd name="connsiteY416" fmla="*/ 22964 h 43602"/>
              <a:gd name="connsiteX417" fmla="*/ 598267 w 2032000"/>
              <a:gd name="connsiteY417" fmla="*/ 20318 h 43602"/>
              <a:gd name="connsiteX418" fmla="*/ 590594 w 2032000"/>
              <a:gd name="connsiteY418" fmla="*/ 17673 h 43602"/>
              <a:gd name="connsiteX419" fmla="*/ 581863 w 2032000"/>
              <a:gd name="connsiteY419" fmla="*/ 15821 h 43602"/>
              <a:gd name="connsiteX420" fmla="*/ 571809 w 2032000"/>
              <a:gd name="connsiteY420" fmla="*/ 14762 h 43602"/>
              <a:gd name="connsiteX421" fmla="*/ 560167 w 2032000"/>
              <a:gd name="connsiteY421" fmla="*/ 14233 h 43602"/>
              <a:gd name="connsiteX422" fmla="*/ 549055 w 2032000"/>
              <a:gd name="connsiteY422" fmla="*/ 14762 h 43602"/>
              <a:gd name="connsiteX423" fmla="*/ 539000 w 2032000"/>
              <a:gd name="connsiteY423" fmla="*/ 15821 h 43602"/>
              <a:gd name="connsiteX424" fmla="*/ 530269 w 2032000"/>
              <a:gd name="connsiteY424" fmla="*/ 17673 h 43602"/>
              <a:gd name="connsiteX425" fmla="*/ 522596 w 2032000"/>
              <a:gd name="connsiteY425" fmla="*/ 20318 h 43602"/>
              <a:gd name="connsiteX426" fmla="*/ 515717 w 2032000"/>
              <a:gd name="connsiteY426" fmla="*/ 22964 h 43602"/>
              <a:gd name="connsiteX427" fmla="*/ 509632 w 2032000"/>
              <a:gd name="connsiteY427" fmla="*/ 25610 h 43602"/>
              <a:gd name="connsiteX428" fmla="*/ 503282 w 2032000"/>
              <a:gd name="connsiteY428" fmla="*/ 28785 h 43602"/>
              <a:gd name="connsiteX429" fmla="*/ 496932 w 2032000"/>
              <a:gd name="connsiteY429" fmla="*/ 31960 h 43602"/>
              <a:gd name="connsiteX430" fmla="*/ 490846 w 2032000"/>
              <a:gd name="connsiteY430" fmla="*/ 35135 h 43602"/>
              <a:gd name="connsiteX431" fmla="*/ 483967 w 2032000"/>
              <a:gd name="connsiteY431" fmla="*/ 37781 h 43602"/>
              <a:gd name="connsiteX432" fmla="*/ 476294 w 2032000"/>
              <a:gd name="connsiteY432" fmla="*/ 40162 h 43602"/>
              <a:gd name="connsiteX433" fmla="*/ 467563 w 2032000"/>
              <a:gd name="connsiteY433" fmla="*/ 42014 h 43602"/>
              <a:gd name="connsiteX434" fmla="*/ 457509 w 2032000"/>
              <a:gd name="connsiteY434" fmla="*/ 43337 h 43602"/>
              <a:gd name="connsiteX435" fmla="*/ 446132 w 2032000"/>
              <a:gd name="connsiteY435" fmla="*/ 43602 h 43602"/>
              <a:gd name="connsiteX436" fmla="*/ 434755 w 2032000"/>
              <a:gd name="connsiteY436" fmla="*/ 43337 h 43602"/>
              <a:gd name="connsiteX437" fmla="*/ 424700 w 2032000"/>
              <a:gd name="connsiteY437" fmla="*/ 42014 h 43602"/>
              <a:gd name="connsiteX438" fmla="*/ 415969 w 2032000"/>
              <a:gd name="connsiteY438" fmla="*/ 40162 h 43602"/>
              <a:gd name="connsiteX439" fmla="*/ 408296 w 2032000"/>
              <a:gd name="connsiteY439" fmla="*/ 37781 h 43602"/>
              <a:gd name="connsiteX440" fmla="*/ 401417 w 2032000"/>
              <a:gd name="connsiteY440" fmla="*/ 35135 h 43602"/>
              <a:gd name="connsiteX441" fmla="*/ 395332 w 2032000"/>
              <a:gd name="connsiteY441" fmla="*/ 31960 h 43602"/>
              <a:gd name="connsiteX442" fmla="*/ 388982 w 2032000"/>
              <a:gd name="connsiteY442" fmla="*/ 28785 h 43602"/>
              <a:gd name="connsiteX443" fmla="*/ 382632 w 2032000"/>
              <a:gd name="connsiteY443" fmla="*/ 25610 h 43602"/>
              <a:gd name="connsiteX444" fmla="*/ 376546 w 2032000"/>
              <a:gd name="connsiteY444" fmla="*/ 22964 h 43602"/>
              <a:gd name="connsiteX445" fmla="*/ 369667 w 2032000"/>
              <a:gd name="connsiteY445" fmla="*/ 20318 h 43602"/>
              <a:gd name="connsiteX446" fmla="*/ 361994 w 2032000"/>
              <a:gd name="connsiteY446" fmla="*/ 17673 h 43602"/>
              <a:gd name="connsiteX447" fmla="*/ 353263 w 2032000"/>
              <a:gd name="connsiteY447" fmla="*/ 15821 h 43602"/>
              <a:gd name="connsiteX448" fmla="*/ 343209 w 2032000"/>
              <a:gd name="connsiteY448" fmla="*/ 14762 h 43602"/>
              <a:gd name="connsiteX449" fmla="*/ 331832 w 2032000"/>
              <a:gd name="connsiteY449" fmla="*/ 14233 h 43602"/>
              <a:gd name="connsiteX450" fmla="*/ 320455 w 2032000"/>
              <a:gd name="connsiteY450" fmla="*/ 14762 h 43602"/>
              <a:gd name="connsiteX451" fmla="*/ 310400 w 2032000"/>
              <a:gd name="connsiteY451" fmla="*/ 15821 h 43602"/>
              <a:gd name="connsiteX452" fmla="*/ 301669 w 2032000"/>
              <a:gd name="connsiteY452" fmla="*/ 17673 h 43602"/>
              <a:gd name="connsiteX453" fmla="*/ 293996 w 2032000"/>
              <a:gd name="connsiteY453" fmla="*/ 20318 h 43602"/>
              <a:gd name="connsiteX454" fmla="*/ 287117 w 2032000"/>
              <a:gd name="connsiteY454" fmla="*/ 22964 h 43602"/>
              <a:gd name="connsiteX455" fmla="*/ 281032 w 2032000"/>
              <a:gd name="connsiteY455" fmla="*/ 25610 h 43602"/>
              <a:gd name="connsiteX456" fmla="*/ 274682 w 2032000"/>
              <a:gd name="connsiteY456" fmla="*/ 28785 h 43602"/>
              <a:gd name="connsiteX457" fmla="*/ 268332 w 2032000"/>
              <a:gd name="connsiteY457" fmla="*/ 31960 h 43602"/>
              <a:gd name="connsiteX458" fmla="*/ 262246 w 2032000"/>
              <a:gd name="connsiteY458" fmla="*/ 35135 h 43602"/>
              <a:gd name="connsiteX459" fmla="*/ 255367 w 2032000"/>
              <a:gd name="connsiteY459" fmla="*/ 37781 h 43602"/>
              <a:gd name="connsiteX460" fmla="*/ 247694 w 2032000"/>
              <a:gd name="connsiteY460" fmla="*/ 40162 h 43602"/>
              <a:gd name="connsiteX461" fmla="*/ 238963 w 2032000"/>
              <a:gd name="connsiteY461" fmla="*/ 42014 h 43602"/>
              <a:gd name="connsiteX462" fmla="*/ 228909 w 2032000"/>
              <a:gd name="connsiteY462" fmla="*/ 43337 h 43602"/>
              <a:gd name="connsiteX463" fmla="*/ 217532 w 2032000"/>
              <a:gd name="connsiteY463" fmla="*/ 43602 h 43602"/>
              <a:gd name="connsiteX464" fmla="*/ 206155 w 2032000"/>
              <a:gd name="connsiteY464" fmla="*/ 43337 h 43602"/>
              <a:gd name="connsiteX465" fmla="*/ 196100 w 2032000"/>
              <a:gd name="connsiteY465" fmla="*/ 42014 h 43602"/>
              <a:gd name="connsiteX466" fmla="*/ 187369 w 2032000"/>
              <a:gd name="connsiteY466" fmla="*/ 40162 h 43602"/>
              <a:gd name="connsiteX467" fmla="*/ 179696 w 2032000"/>
              <a:gd name="connsiteY467" fmla="*/ 37781 h 43602"/>
              <a:gd name="connsiteX468" fmla="*/ 172817 w 2032000"/>
              <a:gd name="connsiteY468" fmla="*/ 35135 h 43602"/>
              <a:gd name="connsiteX469" fmla="*/ 166732 w 2032000"/>
              <a:gd name="connsiteY469" fmla="*/ 31960 h 43602"/>
              <a:gd name="connsiteX470" fmla="*/ 160382 w 2032000"/>
              <a:gd name="connsiteY470" fmla="*/ 28785 h 43602"/>
              <a:gd name="connsiteX471" fmla="*/ 154032 w 2032000"/>
              <a:gd name="connsiteY471" fmla="*/ 25610 h 43602"/>
              <a:gd name="connsiteX472" fmla="*/ 147946 w 2032000"/>
              <a:gd name="connsiteY472" fmla="*/ 22964 h 43602"/>
              <a:gd name="connsiteX473" fmla="*/ 141067 w 2032000"/>
              <a:gd name="connsiteY473" fmla="*/ 20318 h 43602"/>
              <a:gd name="connsiteX474" fmla="*/ 133394 w 2032000"/>
              <a:gd name="connsiteY474" fmla="*/ 17673 h 43602"/>
              <a:gd name="connsiteX475" fmla="*/ 124663 w 2032000"/>
              <a:gd name="connsiteY475" fmla="*/ 15821 h 43602"/>
              <a:gd name="connsiteX476" fmla="*/ 114609 w 2032000"/>
              <a:gd name="connsiteY476" fmla="*/ 14762 h 43602"/>
              <a:gd name="connsiteX477" fmla="*/ 103232 w 2032000"/>
              <a:gd name="connsiteY477" fmla="*/ 14233 h 43602"/>
              <a:gd name="connsiteX478" fmla="*/ 91855 w 2032000"/>
              <a:gd name="connsiteY478" fmla="*/ 14762 h 43602"/>
              <a:gd name="connsiteX479" fmla="*/ 81800 w 2032000"/>
              <a:gd name="connsiteY479" fmla="*/ 15821 h 43602"/>
              <a:gd name="connsiteX480" fmla="*/ 73069 w 2032000"/>
              <a:gd name="connsiteY480" fmla="*/ 17673 h 43602"/>
              <a:gd name="connsiteX481" fmla="*/ 65396 w 2032000"/>
              <a:gd name="connsiteY481" fmla="*/ 20318 h 43602"/>
              <a:gd name="connsiteX482" fmla="*/ 58517 w 2032000"/>
              <a:gd name="connsiteY482" fmla="*/ 22964 h 43602"/>
              <a:gd name="connsiteX483" fmla="*/ 52432 w 2032000"/>
              <a:gd name="connsiteY483" fmla="*/ 25610 h 43602"/>
              <a:gd name="connsiteX484" fmla="*/ 46082 w 2032000"/>
              <a:gd name="connsiteY484" fmla="*/ 28785 h 43602"/>
              <a:gd name="connsiteX485" fmla="*/ 39732 w 2032000"/>
              <a:gd name="connsiteY485" fmla="*/ 31960 h 43602"/>
              <a:gd name="connsiteX486" fmla="*/ 33646 w 2032000"/>
              <a:gd name="connsiteY486" fmla="*/ 35135 h 43602"/>
              <a:gd name="connsiteX487" fmla="*/ 26767 w 2032000"/>
              <a:gd name="connsiteY487" fmla="*/ 37781 h 43602"/>
              <a:gd name="connsiteX488" fmla="*/ 19094 w 2032000"/>
              <a:gd name="connsiteY488" fmla="*/ 40162 h 43602"/>
              <a:gd name="connsiteX489" fmla="*/ 10363 w 2032000"/>
              <a:gd name="connsiteY489" fmla="*/ 42014 h 43602"/>
              <a:gd name="connsiteX490" fmla="*/ 309 w 2032000"/>
              <a:gd name="connsiteY490" fmla="*/ 43337 h 43602"/>
              <a:gd name="connsiteX491" fmla="*/ 0 w 2032000"/>
              <a:gd name="connsiteY491" fmla="*/ 43344 h 43602"/>
              <a:gd name="connsiteX492" fmla="*/ 0 w 2032000"/>
              <a:gd name="connsiteY492" fmla="*/ 29111 h 43602"/>
              <a:gd name="connsiteX493" fmla="*/ 309 w 2032000"/>
              <a:gd name="connsiteY493" fmla="*/ 29104 h 43602"/>
              <a:gd name="connsiteX494" fmla="*/ 10363 w 2032000"/>
              <a:gd name="connsiteY494" fmla="*/ 27781 h 43602"/>
              <a:gd name="connsiteX495" fmla="*/ 19094 w 2032000"/>
              <a:gd name="connsiteY495" fmla="*/ 25929 h 43602"/>
              <a:gd name="connsiteX496" fmla="*/ 26767 w 2032000"/>
              <a:gd name="connsiteY496" fmla="*/ 23548 h 43602"/>
              <a:gd name="connsiteX497" fmla="*/ 33646 w 2032000"/>
              <a:gd name="connsiteY497" fmla="*/ 20902 h 43602"/>
              <a:gd name="connsiteX498" fmla="*/ 39732 w 2032000"/>
              <a:gd name="connsiteY498" fmla="*/ 17727 h 43602"/>
              <a:gd name="connsiteX499" fmla="*/ 46082 w 2032000"/>
              <a:gd name="connsiteY499" fmla="*/ 14552 h 43602"/>
              <a:gd name="connsiteX500" fmla="*/ 52432 w 2032000"/>
              <a:gd name="connsiteY500" fmla="*/ 11377 h 43602"/>
              <a:gd name="connsiteX501" fmla="*/ 58517 w 2032000"/>
              <a:gd name="connsiteY501" fmla="*/ 8731 h 43602"/>
              <a:gd name="connsiteX502" fmla="*/ 65396 w 2032000"/>
              <a:gd name="connsiteY502" fmla="*/ 6085 h 43602"/>
              <a:gd name="connsiteX503" fmla="*/ 73069 w 2032000"/>
              <a:gd name="connsiteY503" fmla="*/ 3440 h 43602"/>
              <a:gd name="connsiteX504" fmla="*/ 81800 w 2032000"/>
              <a:gd name="connsiteY504" fmla="*/ 1588 h 43602"/>
              <a:gd name="connsiteX505" fmla="*/ 91855 w 2032000"/>
              <a:gd name="connsiteY505" fmla="*/ 529 h 43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</a:cxnLst>
            <a:rect l="l" t="t" r="r" b="b"/>
            <a:pathLst>
              <a:path w="2032000" h="43602">
                <a:moveTo>
                  <a:pt x="103232" y="0"/>
                </a:moveTo>
                <a:lnTo>
                  <a:pt x="114609" y="529"/>
                </a:lnTo>
                <a:lnTo>
                  <a:pt x="124663" y="1588"/>
                </a:lnTo>
                <a:lnTo>
                  <a:pt x="133394" y="3440"/>
                </a:lnTo>
                <a:lnTo>
                  <a:pt x="141067" y="6085"/>
                </a:lnTo>
                <a:lnTo>
                  <a:pt x="147946" y="8731"/>
                </a:lnTo>
                <a:lnTo>
                  <a:pt x="154032" y="11377"/>
                </a:lnTo>
                <a:lnTo>
                  <a:pt x="160382" y="14552"/>
                </a:lnTo>
                <a:lnTo>
                  <a:pt x="166732" y="17727"/>
                </a:lnTo>
                <a:lnTo>
                  <a:pt x="172817" y="20902"/>
                </a:lnTo>
                <a:lnTo>
                  <a:pt x="179696" y="23548"/>
                </a:lnTo>
                <a:lnTo>
                  <a:pt x="187369" y="25929"/>
                </a:lnTo>
                <a:lnTo>
                  <a:pt x="196100" y="27781"/>
                </a:lnTo>
                <a:lnTo>
                  <a:pt x="206155" y="29104"/>
                </a:lnTo>
                <a:lnTo>
                  <a:pt x="217532" y="29369"/>
                </a:lnTo>
                <a:lnTo>
                  <a:pt x="228909" y="29104"/>
                </a:lnTo>
                <a:lnTo>
                  <a:pt x="238963" y="27781"/>
                </a:lnTo>
                <a:lnTo>
                  <a:pt x="247694" y="25929"/>
                </a:lnTo>
                <a:lnTo>
                  <a:pt x="255367" y="23548"/>
                </a:lnTo>
                <a:lnTo>
                  <a:pt x="262246" y="20902"/>
                </a:lnTo>
                <a:lnTo>
                  <a:pt x="268332" y="17727"/>
                </a:lnTo>
                <a:lnTo>
                  <a:pt x="274682" y="14552"/>
                </a:lnTo>
                <a:lnTo>
                  <a:pt x="281032" y="11377"/>
                </a:lnTo>
                <a:lnTo>
                  <a:pt x="287117" y="8731"/>
                </a:lnTo>
                <a:lnTo>
                  <a:pt x="293996" y="6085"/>
                </a:lnTo>
                <a:lnTo>
                  <a:pt x="301669" y="3440"/>
                </a:lnTo>
                <a:lnTo>
                  <a:pt x="310400" y="1588"/>
                </a:lnTo>
                <a:lnTo>
                  <a:pt x="320455" y="529"/>
                </a:lnTo>
                <a:lnTo>
                  <a:pt x="331832" y="0"/>
                </a:lnTo>
                <a:lnTo>
                  <a:pt x="343209" y="529"/>
                </a:lnTo>
                <a:lnTo>
                  <a:pt x="353263" y="1588"/>
                </a:lnTo>
                <a:lnTo>
                  <a:pt x="361994" y="3440"/>
                </a:lnTo>
                <a:lnTo>
                  <a:pt x="369667" y="6085"/>
                </a:lnTo>
                <a:lnTo>
                  <a:pt x="376546" y="8731"/>
                </a:lnTo>
                <a:lnTo>
                  <a:pt x="382632" y="11377"/>
                </a:lnTo>
                <a:lnTo>
                  <a:pt x="388982" y="14552"/>
                </a:lnTo>
                <a:lnTo>
                  <a:pt x="395332" y="17727"/>
                </a:lnTo>
                <a:lnTo>
                  <a:pt x="401417" y="20902"/>
                </a:lnTo>
                <a:lnTo>
                  <a:pt x="408296" y="23548"/>
                </a:lnTo>
                <a:lnTo>
                  <a:pt x="415969" y="25929"/>
                </a:lnTo>
                <a:lnTo>
                  <a:pt x="424700" y="27781"/>
                </a:lnTo>
                <a:lnTo>
                  <a:pt x="434755" y="29104"/>
                </a:lnTo>
                <a:lnTo>
                  <a:pt x="446132" y="29369"/>
                </a:lnTo>
                <a:lnTo>
                  <a:pt x="457509" y="29104"/>
                </a:lnTo>
                <a:lnTo>
                  <a:pt x="467563" y="27781"/>
                </a:lnTo>
                <a:lnTo>
                  <a:pt x="476294" y="25929"/>
                </a:lnTo>
                <a:lnTo>
                  <a:pt x="483967" y="23548"/>
                </a:lnTo>
                <a:lnTo>
                  <a:pt x="490846" y="20902"/>
                </a:lnTo>
                <a:lnTo>
                  <a:pt x="496932" y="17727"/>
                </a:lnTo>
                <a:lnTo>
                  <a:pt x="503282" y="14552"/>
                </a:lnTo>
                <a:lnTo>
                  <a:pt x="509632" y="11377"/>
                </a:lnTo>
                <a:lnTo>
                  <a:pt x="515717" y="8731"/>
                </a:lnTo>
                <a:lnTo>
                  <a:pt x="522596" y="6085"/>
                </a:lnTo>
                <a:lnTo>
                  <a:pt x="530269" y="3440"/>
                </a:lnTo>
                <a:lnTo>
                  <a:pt x="539000" y="1588"/>
                </a:lnTo>
                <a:lnTo>
                  <a:pt x="549055" y="529"/>
                </a:lnTo>
                <a:lnTo>
                  <a:pt x="560167" y="0"/>
                </a:lnTo>
                <a:lnTo>
                  <a:pt x="571809" y="529"/>
                </a:lnTo>
                <a:lnTo>
                  <a:pt x="581863" y="1588"/>
                </a:lnTo>
                <a:lnTo>
                  <a:pt x="590594" y="3440"/>
                </a:lnTo>
                <a:lnTo>
                  <a:pt x="598267" y="6085"/>
                </a:lnTo>
                <a:lnTo>
                  <a:pt x="605146" y="8731"/>
                </a:lnTo>
                <a:lnTo>
                  <a:pt x="611232" y="11377"/>
                </a:lnTo>
                <a:lnTo>
                  <a:pt x="617582" y="14552"/>
                </a:lnTo>
                <a:lnTo>
                  <a:pt x="623932" y="17727"/>
                </a:lnTo>
                <a:lnTo>
                  <a:pt x="630017" y="20902"/>
                </a:lnTo>
                <a:lnTo>
                  <a:pt x="636896" y="23548"/>
                </a:lnTo>
                <a:lnTo>
                  <a:pt x="644569" y="25929"/>
                </a:lnTo>
                <a:lnTo>
                  <a:pt x="653300" y="27781"/>
                </a:lnTo>
                <a:lnTo>
                  <a:pt x="663355" y="29104"/>
                </a:lnTo>
                <a:lnTo>
                  <a:pt x="674732" y="29369"/>
                </a:lnTo>
                <a:lnTo>
                  <a:pt x="686109" y="29104"/>
                </a:lnTo>
                <a:lnTo>
                  <a:pt x="696163" y="27781"/>
                </a:lnTo>
                <a:lnTo>
                  <a:pt x="704894" y="25929"/>
                </a:lnTo>
                <a:lnTo>
                  <a:pt x="712567" y="23548"/>
                </a:lnTo>
                <a:lnTo>
                  <a:pt x="719446" y="20902"/>
                </a:lnTo>
                <a:lnTo>
                  <a:pt x="725532" y="17727"/>
                </a:lnTo>
                <a:lnTo>
                  <a:pt x="738232" y="11377"/>
                </a:lnTo>
                <a:lnTo>
                  <a:pt x="744317" y="8731"/>
                </a:lnTo>
                <a:lnTo>
                  <a:pt x="751196" y="6085"/>
                </a:lnTo>
                <a:lnTo>
                  <a:pt x="758869" y="3440"/>
                </a:lnTo>
                <a:lnTo>
                  <a:pt x="767600" y="1588"/>
                </a:lnTo>
                <a:lnTo>
                  <a:pt x="777655" y="529"/>
                </a:lnTo>
                <a:lnTo>
                  <a:pt x="789032" y="0"/>
                </a:lnTo>
                <a:lnTo>
                  <a:pt x="800409" y="529"/>
                </a:lnTo>
                <a:lnTo>
                  <a:pt x="810463" y="1588"/>
                </a:lnTo>
                <a:lnTo>
                  <a:pt x="819194" y="3440"/>
                </a:lnTo>
                <a:lnTo>
                  <a:pt x="826867" y="6085"/>
                </a:lnTo>
                <a:lnTo>
                  <a:pt x="833746" y="8731"/>
                </a:lnTo>
                <a:lnTo>
                  <a:pt x="839832" y="11377"/>
                </a:lnTo>
                <a:lnTo>
                  <a:pt x="846182" y="14552"/>
                </a:lnTo>
                <a:lnTo>
                  <a:pt x="852532" y="17727"/>
                </a:lnTo>
                <a:lnTo>
                  <a:pt x="858617" y="20902"/>
                </a:lnTo>
                <a:lnTo>
                  <a:pt x="865496" y="23548"/>
                </a:lnTo>
                <a:lnTo>
                  <a:pt x="873169" y="25929"/>
                </a:lnTo>
                <a:lnTo>
                  <a:pt x="881900" y="27781"/>
                </a:lnTo>
                <a:lnTo>
                  <a:pt x="891955" y="29104"/>
                </a:lnTo>
                <a:lnTo>
                  <a:pt x="901700" y="29331"/>
                </a:lnTo>
                <a:lnTo>
                  <a:pt x="911445" y="29104"/>
                </a:lnTo>
                <a:lnTo>
                  <a:pt x="921499" y="27781"/>
                </a:lnTo>
                <a:lnTo>
                  <a:pt x="930231" y="25929"/>
                </a:lnTo>
                <a:lnTo>
                  <a:pt x="937904" y="23548"/>
                </a:lnTo>
                <a:lnTo>
                  <a:pt x="944783" y="20902"/>
                </a:lnTo>
                <a:lnTo>
                  <a:pt x="950868" y="17727"/>
                </a:lnTo>
                <a:lnTo>
                  <a:pt x="957218" y="14552"/>
                </a:lnTo>
                <a:lnTo>
                  <a:pt x="963568" y="11377"/>
                </a:lnTo>
                <a:lnTo>
                  <a:pt x="969654" y="8731"/>
                </a:lnTo>
                <a:lnTo>
                  <a:pt x="976533" y="6085"/>
                </a:lnTo>
                <a:lnTo>
                  <a:pt x="984206" y="3440"/>
                </a:lnTo>
                <a:lnTo>
                  <a:pt x="992937" y="1588"/>
                </a:lnTo>
                <a:lnTo>
                  <a:pt x="1002991" y="529"/>
                </a:lnTo>
                <a:lnTo>
                  <a:pt x="1014368" y="0"/>
                </a:lnTo>
                <a:lnTo>
                  <a:pt x="1016000" y="76"/>
                </a:lnTo>
                <a:lnTo>
                  <a:pt x="1017632" y="0"/>
                </a:lnTo>
                <a:lnTo>
                  <a:pt x="1029009" y="529"/>
                </a:lnTo>
                <a:lnTo>
                  <a:pt x="1039063" y="1588"/>
                </a:lnTo>
                <a:lnTo>
                  <a:pt x="1047794" y="3440"/>
                </a:lnTo>
                <a:lnTo>
                  <a:pt x="1055467" y="6085"/>
                </a:lnTo>
                <a:lnTo>
                  <a:pt x="1062346" y="8731"/>
                </a:lnTo>
                <a:lnTo>
                  <a:pt x="1068432" y="11377"/>
                </a:lnTo>
                <a:lnTo>
                  <a:pt x="1074782" y="14552"/>
                </a:lnTo>
                <a:lnTo>
                  <a:pt x="1081132" y="17727"/>
                </a:lnTo>
                <a:lnTo>
                  <a:pt x="1087217" y="20902"/>
                </a:lnTo>
                <a:lnTo>
                  <a:pt x="1094096" y="23548"/>
                </a:lnTo>
                <a:lnTo>
                  <a:pt x="1101769" y="25929"/>
                </a:lnTo>
                <a:lnTo>
                  <a:pt x="1110501" y="27781"/>
                </a:lnTo>
                <a:lnTo>
                  <a:pt x="1120555" y="29104"/>
                </a:lnTo>
                <a:lnTo>
                  <a:pt x="1130300" y="29331"/>
                </a:lnTo>
                <a:lnTo>
                  <a:pt x="1140045" y="29104"/>
                </a:lnTo>
                <a:lnTo>
                  <a:pt x="1150100" y="27781"/>
                </a:lnTo>
                <a:lnTo>
                  <a:pt x="1158831" y="25929"/>
                </a:lnTo>
                <a:lnTo>
                  <a:pt x="1166504" y="23548"/>
                </a:lnTo>
                <a:lnTo>
                  <a:pt x="1173383" y="20902"/>
                </a:lnTo>
                <a:lnTo>
                  <a:pt x="1179468" y="17727"/>
                </a:lnTo>
                <a:lnTo>
                  <a:pt x="1185818" y="14552"/>
                </a:lnTo>
                <a:lnTo>
                  <a:pt x="1192168" y="11377"/>
                </a:lnTo>
                <a:lnTo>
                  <a:pt x="1198254" y="8731"/>
                </a:lnTo>
                <a:lnTo>
                  <a:pt x="1205133" y="6085"/>
                </a:lnTo>
                <a:lnTo>
                  <a:pt x="1212806" y="3440"/>
                </a:lnTo>
                <a:lnTo>
                  <a:pt x="1221537" y="1588"/>
                </a:lnTo>
                <a:lnTo>
                  <a:pt x="1231591" y="529"/>
                </a:lnTo>
                <a:lnTo>
                  <a:pt x="1242968" y="0"/>
                </a:lnTo>
                <a:lnTo>
                  <a:pt x="1254345" y="529"/>
                </a:lnTo>
                <a:lnTo>
                  <a:pt x="1264400" y="1588"/>
                </a:lnTo>
                <a:lnTo>
                  <a:pt x="1273131" y="3440"/>
                </a:lnTo>
                <a:lnTo>
                  <a:pt x="1280804" y="6085"/>
                </a:lnTo>
                <a:lnTo>
                  <a:pt x="1287683" y="8731"/>
                </a:lnTo>
                <a:lnTo>
                  <a:pt x="1293768" y="11377"/>
                </a:lnTo>
                <a:lnTo>
                  <a:pt x="1300118" y="14552"/>
                </a:lnTo>
                <a:lnTo>
                  <a:pt x="1306468" y="17727"/>
                </a:lnTo>
                <a:lnTo>
                  <a:pt x="1312554" y="20902"/>
                </a:lnTo>
                <a:lnTo>
                  <a:pt x="1319433" y="23548"/>
                </a:lnTo>
                <a:lnTo>
                  <a:pt x="1327106" y="25929"/>
                </a:lnTo>
                <a:lnTo>
                  <a:pt x="1335837" y="27781"/>
                </a:lnTo>
                <a:lnTo>
                  <a:pt x="1345891" y="29104"/>
                </a:lnTo>
                <a:lnTo>
                  <a:pt x="1357268" y="29369"/>
                </a:lnTo>
                <a:lnTo>
                  <a:pt x="1368645" y="29104"/>
                </a:lnTo>
                <a:lnTo>
                  <a:pt x="1378700" y="27781"/>
                </a:lnTo>
                <a:lnTo>
                  <a:pt x="1387431" y="25929"/>
                </a:lnTo>
                <a:lnTo>
                  <a:pt x="1395104" y="23548"/>
                </a:lnTo>
                <a:lnTo>
                  <a:pt x="1401983" y="20902"/>
                </a:lnTo>
                <a:lnTo>
                  <a:pt x="1408068" y="17727"/>
                </a:lnTo>
                <a:lnTo>
                  <a:pt x="1414418" y="14552"/>
                </a:lnTo>
                <a:lnTo>
                  <a:pt x="1420768" y="11377"/>
                </a:lnTo>
                <a:lnTo>
                  <a:pt x="1426854" y="8731"/>
                </a:lnTo>
                <a:lnTo>
                  <a:pt x="1433733" y="6085"/>
                </a:lnTo>
                <a:lnTo>
                  <a:pt x="1441406" y="3440"/>
                </a:lnTo>
                <a:lnTo>
                  <a:pt x="1450137" y="1588"/>
                </a:lnTo>
                <a:lnTo>
                  <a:pt x="1460191" y="529"/>
                </a:lnTo>
                <a:lnTo>
                  <a:pt x="1471304" y="0"/>
                </a:lnTo>
                <a:lnTo>
                  <a:pt x="1482945" y="529"/>
                </a:lnTo>
                <a:lnTo>
                  <a:pt x="1493000" y="1588"/>
                </a:lnTo>
                <a:lnTo>
                  <a:pt x="1501731" y="3440"/>
                </a:lnTo>
                <a:lnTo>
                  <a:pt x="1509404" y="6085"/>
                </a:lnTo>
                <a:lnTo>
                  <a:pt x="1516283" y="8731"/>
                </a:lnTo>
                <a:lnTo>
                  <a:pt x="1522368" y="11377"/>
                </a:lnTo>
                <a:lnTo>
                  <a:pt x="1528718" y="14552"/>
                </a:lnTo>
                <a:lnTo>
                  <a:pt x="1535068" y="17727"/>
                </a:lnTo>
                <a:lnTo>
                  <a:pt x="1541154" y="20902"/>
                </a:lnTo>
                <a:lnTo>
                  <a:pt x="1548033" y="23548"/>
                </a:lnTo>
                <a:lnTo>
                  <a:pt x="1555706" y="25929"/>
                </a:lnTo>
                <a:lnTo>
                  <a:pt x="1564437" y="27781"/>
                </a:lnTo>
                <a:lnTo>
                  <a:pt x="1574491" y="29104"/>
                </a:lnTo>
                <a:lnTo>
                  <a:pt x="1585868" y="29369"/>
                </a:lnTo>
                <a:lnTo>
                  <a:pt x="1597245" y="29104"/>
                </a:lnTo>
                <a:lnTo>
                  <a:pt x="1607300" y="27781"/>
                </a:lnTo>
                <a:lnTo>
                  <a:pt x="1616031" y="25929"/>
                </a:lnTo>
                <a:lnTo>
                  <a:pt x="1623704" y="23548"/>
                </a:lnTo>
                <a:lnTo>
                  <a:pt x="1630583" y="20902"/>
                </a:lnTo>
                <a:lnTo>
                  <a:pt x="1636668" y="17727"/>
                </a:lnTo>
                <a:lnTo>
                  <a:pt x="1649368" y="11377"/>
                </a:lnTo>
                <a:lnTo>
                  <a:pt x="1655454" y="8731"/>
                </a:lnTo>
                <a:lnTo>
                  <a:pt x="1662333" y="6085"/>
                </a:lnTo>
                <a:lnTo>
                  <a:pt x="1670006" y="3440"/>
                </a:lnTo>
                <a:lnTo>
                  <a:pt x="1678737" y="1588"/>
                </a:lnTo>
                <a:lnTo>
                  <a:pt x="1688791" y="529"/>
                </a:lnTo>
                <a:lnTo>
                  <a:pt x="1700168" y="0"/>
                </a:lnTo>
                <a:lnTo>
                  <a:pt x="1711545" y="529"/>
                </a:lnTo>
                <a:lnTo>
                  <a:pt x="1721600" y="1588"/>
                </a:lnTo>
                <a:lnTo>
                  <a:pt x="1730331" y="3440"/>
                </a:lnTo>
                <a:lnTo>
                  <a:pt x="1738004" y="6085"/>
                </a:lnTo>
                <a:lnTo>
                  <a:pt x="1744883" y="8731"/>
                </a:lnTo>
                <a:lnTo>
                  <a:pt x="1750968" y="11377"/>
                </a:lnTo>
                <a:lnTo>
                  <a:pt x="1757318" y="14552"/>
                </a:lnTo>
                <a:lnTo>
                  <a:pt x="1763668" y="17727"/>
                </a:lnTo>
                <a:lnTo>
                  <a:pt x="1769754" y="20902"/>
                </a:lnTo>
                <a:lnTo>
                  <a:pt x="1776633" y="23548"/>
                </a:lnTo>
                <a:lnTo>
                  <a:pt x="1784306" y="25929"/>
                </a:lnTo>
                <a:lnTo>
                  <a:pt x="1793037" y="27781"/>
                </a:lnTo>
                <a:lnTo>
                  <a:pt x="1803091" y="29104"/>
                </a:lnTo>
                <a:lnTo>
                  <a:pt x="1814468" y="29369"/>
                </a:lnTo>
                <a:lnTo>
                  <a:pt x="1825845" y="29104"/>
                </a:lnTo>
                <a:lnTo>
                  <a:pt x="1835900" y="27781"/>
                </a:lnTo>
                <a:lnTo>
                  <a:pt x="1844631" y="25929"/>
                </a:lnTo>
                <a:lnTo>
                  <a:pt x="1852304" y="23548"/>
                </a:lnTo>
                <a:lnTo>
                  <a:pt x="1859183" y="20902"/>
                </a:lnTo>
                <a:lnTo>
                  <a:pt x="1865268" y="17727"/>
                </a:lnTo>
                <a:lnTo>
                  <a:pt x="1871618" y="14552"/>
                </a:lnTo>
                <a:lnTo>
                  <a:pt x="1877968" y="11377"/>
                </a:lnTo>
                <a:lnTo>
                  <a:pt x="1884054" y="8731"/>
                </a:lnTo>
                <a:lnTo>
                  <a:pt x="1890933" y="6085"/>
                </a:lnTo>
                <a:lnTo>
                  <a:pt x="1898606" y="3440"/>
                </a:lnTo>
                <a:lnTo>
                  <a:pt x="1907337" y="1588"/>
                </a:lnTo>
                <a:lnTo>
                  <a:pt x="1917391" y="529"/>
                </a:lnTo>
                <a:lnTo>
                  <a:pt x="1928768" y="0"/>
                </a:lnTo>
                <a:lnTo>
                  <a:pt x="1940145" y="529"/>
                </a:lnTo>
                <a:lnTo>
                  <a:pt x="1950200" y="1588"/>
                </a:lnTo>
                <a:lnTo>
                  <a:pt x="1958931" y="3440"/>
                </a:lnTo>
                <a:lnTo>
                  <a:pt x="1966604" y="6085"/>
                </a:lnTo>
                <a:lnTo>
                  <a:pt x="1973483" y="8731"/>
                </a:lnTo>
                <a:lnTo>
                  <a:pt x="1979568" y="11377"/>
                </a:lnTo>
                <a:lnTo>
                  <a:pt x="1985918" y="14552"/>
                </a:lnTo>
                <a:lnTo>
                  <a:pt x="1992268" y="17727"/>
                </a:lnTo>
                <a:lnTo>
                  <a:pt x="1998354" y="20902"/>
                </a:lnTo>
                <a:lnTo>
                  <a:pt x="2005233" y="23548"/>
                </a:lnTo>
                <a:lnTo>
                  <a:pt x="2012906" y="25929"/>
                </a:lnTo>
                <a:lnTo>
                  <a:pt x="2021637" y="27781"/>
                </a:lnTo>
                <a:lnTo>
                  <a:pt x="2031691" y="29104"/>
                </a:lnTo>
                <a:lnTo>
                  <a:pt x="2032000" y="29111"/>
                </a:lnTo>
                <a:lnTo>
                  <a:pt x="2032000" y="43344"/>
                </a:lnTo>
                <a:lnTo>
                  <a:pt x="2031691" y="43337"/>
                </a:lnTo>
                <a:lnTo>
                  <a:pt x="2021637" y="42014"/>
                </a:lnTo>
                <a:lnTo>
                  <a:pt x="2012906" y="40162"/>
                </a:lnTo>
                <a:lnTo>
                  <a:pt x="2005233" y="37781"/>
                </a:lnTo>
                <a:lnTo>
                  <a:pt x="1998354" y="35135"/>
                </a:lnTo>
                <a:lnTo>
                  <a:pt x="1992268" y="31960"/>
                </a:lnTo>
                <a:lnTo>
                  <a:pt x="1985918" y="28785"/>
                </a:lnTo>
                <a:lnTo>
                  <a:pt x="1979568" y="25610"/>
                </a:lnTo>
                <a:lnTo>
                  <a:pt x="1973483" y="22964"/>
                </a:lnTo>
                <a:lnTo>
                  <a:pt x="1966604" y="20318"/>
                </a:lnTo>
                <a:lnTo>
                  <a:pt x="1958931" y="17673"/>
                </a:lnTo>
                <a:lnTo>
                  <a:pt x="1950200" y="15821"/>
                </a:lnTo>
                <a:lnTo>
                  <a:pt x="1940145" y="14762"/>
                </a:lnTo>
                <a:lnTo>
                  <a:pt x="1928768" y="14233"/>
                </a:lnTo>
                <a:lnTo>
                  <a:pt x="1917391" y="14762"/>
                </a:lnTo>
                <a:lnTo>
                  <a:pt x="1907337" y="15821"/>
                </a:lnTo>
                <a:lnTo>
                  <a:pt x="1898606" y="17673"/>
                </a:lnTo>
                <a:lnTo>
                  <a:pt x="1890933" y="20318"/>
                </a:lnTo>
                <a:lnTo>
                  <a:pt x="1884054" y="22964"/>
                </a:lnTo>
                <a:lnTo>
                  <a:pt x="1877968" y="25610"/>
                </a:lnTo>
                <a:lnTo>
                  <a:pt x="1871618" y="28785"/>
                </a:lnTo>
                <a:lnTo>
                  <a:pt x="1865268" y="31960"/>
                </a:lnTo>
                <a:lnTo>
                  <a:pt x="1859183" y="35135"/>
                </a:lnTo>
                <a:lnTo>
                  <a:pt x="1852304" y="37781"/>
                </a:lnTo>
                <a:lnTo>
                  <a:pt x="1844631" y="40162"/>
                </a:lnTo>
                <a:lnTo>
                  <a:pt x="1835900" y="42014"/>
                </a:lnTo>
                <a:lnTo>
                  <a:pt x="1825845" y="43337"/>
                </a:lnTo>
                <a:lnTo>
                  <a:pt x="1814468" y="43602"/>
                </a:lnTo>
                <a:lnTo>
                  <a:pt x="1803091" y="43337"/>
                </a:lnTo>
                <a:lnTo>
                  <a:pt x="1793037" y="42014"/>
                </a:lnTo>
                <a:lnTo>
                  <a:pt x="1784306" y="40162"/>
                </a:lnTo>
                <a:lnTo>
                  <a:pt x="1776633" y="37781"/>
                </a:lnTo>
                <a:lnTo>
                  <a:pt x="1769754" y="35135"/>
                </a:lnTo>
                <a:lnTo>
                  <a:pt x="1763668" y="31960"/>
                </a:lnTo>
                <a:lnTo>
                  <a:pt x="1757318" y="28785"/>
                </a:lnTo>
                <a:lnTo>
                  <a:pt x="1750968" y="25610"/>
                </a:lnTo>
                <a:lnTo>
                  <a:pt x="1744883" y="22964"/>
                </a:lnTo>
                <a:lnTo>
                  <a:pt x="1738004" y="20318"/>
                </a:lnTo>
                <a:lnTo>
                  <a:pt x="1730331" y="17673"/>
                </a:lnTo>
                <a:lnTo>
                  <a:pt x="1721600" y="15821"/>
                </a:lnTo>
                <a:lnTo>
                  <a:pt x="1711545" y="14762"/>
                </a:lnTo>
                <a:lnTo>
                  <a:pt x="1700168" y="14233"/>
                </a:lnTo>
                <a:lnTo>
                  <a:pt x="1688791" y="14762"/>
                </a:lnTo>
                <a:lnTo>
                  <a:pt x="1678737" y="15821"/>
                </a:lnTo>
                <a:lnTo>
                  <a:pt x="1670006" y="17673"/>
                </a:lnTo>
                <a:lnTo>
                  <a:pt x="1662333" y="20318"/>
                </a:lnTo>
                <a:lnTo>
                  <a:pt x="1655454" y="22964"/>
                </a:lnTo>
                <a:lnTo>
                  <a:pt x="1649368" y="25610"/>
                </a:lnTo>
                <a:lnTo>
                  <a:pt x="1636668" y="31960"/>
                </a:lnTo>
                <a:lnTo>
                  <a:pt x="1630583" y="35135"/>
                </a:lnTo>
                <a:lnTo>
                  <a:pt x="1623704" y="37781"/>
                </a:lnTo>
                <a:lnTo>
                  <a:pt x="1616031" y="40162"/>
                </a:lnTo>
                <a:lnTo>
                  <a:pt x="1607300" y="42014"/>
                </a:lnTo>
                <a:lnTo>
                  <a:pt x="1597245" y="43337"/>
                </a:lnTo>
                <a:lnTo>
                  <a:pt x="1585868" y="43602"/>
                </a:lnTo>
                <a:lnTo>
                  <a:pt x="1574491" y="43337"/>
                </a:lnTo>
                <a:lnTo>
                  <a:pt x="1564437" y="42014"/>
                </a:lnTo>
                <a:lnTo>
                  <a:pt x="1555706" y="40162"/>
                </a:lnTo>
                <a:lnTo>
                  <a:pt x="1548033" y="37781"/>
                </a:lnTo>
                <a:lnTo>
                  <a:pt x="1541154" y="35135"/>
                </a:lnTo>
                <a:lnTo>
                  <a:pt x="1535068" y="31960"/>
                </a:lnTo>
                <a:lnTo>
                  <a:pt x="1528718" y="28785"/>
                </a:lnTo>
                <a:lnTo>
                  <a:pt x="1522368" y="25610"/>
                </a:lnTo>
                <a:lnTo>
                  <a:pt x="1516283" y="22964"/>
                </a:lnTo>
                <a:lnTo>
                  <a:pt x="1509404" y="20318"/>
                </a:lnTo>
                <a:lnTo>
                  <a:pt x="1501731" y="17673"/>
                </a:lnTo>
                <a:lnTo>
                  <a:pt x="1493000" y="15821"/>
                </a:lnTo>
                <a:lnTo>
                  <a:pt x="1482945" y="14762"/>
                </a:lnTo>
                <a:lnTo>
                  <a:pt x="1471304" y="14233"/>
                </a:lnTo>
                <a:lnTo>
                  <a:pt x="1460191" y="14762"/>
                </a:lnTo>
                <a:lnTo>
                  <a:pt x="1450137" y="15821"/>
                </a:lnTo>
                <a:lnTo>
                  <a:pt x="1441406" y="17673"/>
                </a:lnTo>
                <a:lnTo>
                  <a:pt x="1433733" y="20318"/>
                </a:lnTo>
                <a:lnTo>
                  <a:pt x="1426854" y="22964"/>
                </a:lnTo>
                <a:lnTo>
                  <a:pt x="1420768" y="25610"/>
                </a:lnTo>
                <a:lnTo>
                  <a:pt x="1414418" y="28785"/>
                </a:lnTo>
                <a:lnTo>
                  <a:pt x="1408068" y="31960"/>
                </a:lnTo>
                <a:lnTo>
                  <a:pt x="1401983" y="35135"/>
                </a:lnTo>
                <a:lnTo>
                  <a:pt x="1395104" y="37781"/>
                </a:lnTo>
                <a:lnTo>
                  <a:pt x="1387431" y="40162"/>
                </a:lnTo>
                <a:lnTo>
                  <a:pt x="1378700" y="42014"/>
                </a:lnTo>
                <a:lnTo>
                  <a:pt x="1368645" y="43337"/>
                </a:lnTo>
                <a:lnTo>
                  <a:pt x="1357268" y="43602"/>
                </a:lnTo>
                <a:lnTo>
                  <a:pt x="1345891" y="43337"/>
                </a:lnTo>
                <a:lnTo>
                  <a:pt x="1335837" y="42014"/>
                </a:lnTo>
                <a:lnTo>
                  <a:pt x="1327106" y="40162"/>
                </a:lnTo>
                <a:lnTo>
                  <a:pt x="1319433" y="37781"/>
                </a:lnTo>
                <a:lnTo>
                  <a:pt x="1312554" y="35135"/>
                </a:lnTo>
                <a:lnTo>
                  <a:pt x="1306468" y="31960"/>
                </a:lnTo>
                <a:lnTo>
                  <a:pt x="1300118" y="28785"/>
                </a:lnTo>
                <a:lnTo>
                  <a:pt x="1293768" y="25610"/>
                </a:lnTo>
                <a:lnTo>
                  <a:pt x="1287683" y="22964"/>
                </a:lnTo>
                <a:lnTo>
                  <a:pt x="1280804" y="20318"/>
                </a:lnTo>
                <a:lnTo>
                  <a:pt x="1273131" y="17673"/>
                </a:lnTo>
                <a:lnTo>
                  <a:pt x="1264400" y="15821"/>
                </a:lnTo>
                <a:lnTo>
                  <a:pt x="1254345" y="14762"/>
                </a:lnTo>
                <a:lnTo>
                  <a:pt x="1242968" y="14233"/>
                </a:lnTo>
                <a:lnTo>
                  <a:pt x="1231591" y="14762"/>
                </a:lnTo>
                <a:lnTo>
                  <a:pt x="1221537" y="15821"/>
                </a:lnTo>
                <a:lnTo>
                  <a:pt x="1212806" y="17673"/>
                </a:lnTo>
                <a:lnTo>
                  <a:pt x="1205133" y="20318"/>
                </a:lnTo>
                <a:lnTo>
                  <a:pt x="1198254" y="22964"/>
                </a:lnTo>
                <a:lnTo>
                  <a:pt x="1192168" y="25610"/>
                </a:lnTo>
                <a:lnTo>
                  <a:pt x="1185818" y="28785"/>
                </a:lnTo>
                <a:lnTo>
                  <a:pt x="1179468" y="31960"/>
                </a:lnTo>
                <a:lnTo>
                  <a:pt x="1173383" y="35135"/>
                </a:lnTo>
                <a:lnTo>
                  <a:pt x="1166504" y="37781"/>
                </a:lnTo>
                <a:lnTo>
                  <a:pt x="1158831" y="40162"/>
                </a:lnTo>
                <a:lnTo>
                  <a:pt x="1150100" y="42014"/>
                </a:lnTo>
                <a:lnTo>
                  <a:pt x="1140045" y="43337"/>
                </a:lnTo>
                <a:lnTo>
                  <a:pt x="1130300" y="43564"/>
                </a:lnTo>
                <a:lnTo>
                  <a:pt x="1120555" y="43337"/>
                </a:lnTo>
                <a:lnTo>
                  <a:pt x="1110501" y="42014"/>
                </a:lnTo>
                <a:lnTo>
                  <a:pt x="1101769" y="40162"/>
                </a:lnTo>
                <a:lnTo>
                  <a:pt x="1094096" y="37781"/>
                </a:lnTo>
                <a:lnTo>
                  <a:pt x="1087217" y="35135"/>
                </a:lnTo>
                <a:lnTo>
                  <a:pt x="1081132" y="31960"/>
                </a:lnTo>
                <a:lnTo>
                  <a:pt x="1074782" y="28785"/>
                </a:lnTo>
                <a:lnTo>
                  <a:pt x="1068432" y="25610"/>
                </a:lnTo>
                <a:lnTo>
                  <a:pt x="1062346" y="22964"/>
                </a:lnTo>
                <a:lnTo>
                  <a:pt x="1055467" y="20318"/>
                </a:lnTo>
                <a:lnTo>
                  <a:pt x="1047794" y="17673"/>
                </a:lnTo>
                <a:lnTo>
                  <a:pt x="1039063" y="15821"/>
                </a:lnTo>
                <a:lnTo>
                  <a:pt x="1029009" y="14762"/>
                </a:lnTo>
                <a:lnTo>
                  <a:pt x="1017632" y="14233"/>
                </a:lnTo>
                <a:lnTo>
                  <a:pt x="1016000" y="14309"/>
                </a:lnTo>
                <a:lnTo>
                  <a:pt x="1014368" y="14233"/>
                </a:lnTo>
                <a:lnTo>
                  <a:pt x="1002991" y="14762"/>
                </a:lnTo>
                <a:lnTo>
                  <a:pt x="992937" y="15821"/>
                </a:lnTo>
                <a:lnTo>
                  <a:pt x="984206" y="17673"/>
                </a:lnTo>
                <a:lnTo>
                  <a:pt x="976533" y="20318"/>
                </a:lnTo>
                <a:lnTo>
                  <a:pt x="969654" y="22964"/>
                </a:lnTo>
                <a:lnTo>
                  <a:pt x="963568" y="25610"/>
                </a:lnTo>
                <a:lnTo>
                  <a:pt x="957218" y="28785"/>
                </a:lnTo>
                <a:lnTo>
                  <a:pt x="950868" y="31960"/>
                </a:lnTo>
                <a:lnTo>
                  <a:pt x="944783" y="35135"/>
                </a:lnTo>
                <a:lnTo>
                  <a:pt x="937904" y="37781"/>
                </a:lnTo>
                <a:lnTo>
                  <a:pt x="930231" y="40162"/>
                </a:lnTo>
                <a:lnTo>
                  <a:pt x="921499" y="42014"/>
                </a:lnTo>
                <a:lnTo>
                  <a:pt x="911445" y="43337"/>
                </a:lnTo>
                <a:lnTo>
                  <a:pt x="901700" y="43564"/>
                </a:lnTo>
                <a:lnTo>
                  <a:pt x="891955" y="43337"/>
                </a:lnTo>
                <a:lnTo>
                  <a:pt x="881900" y="42014"/>
                </a:lnTo>
                <a:lnTo>
                  <a:pt x="873169" y="40162"/>
                </a:lnTo>
                <a:lnTo>
                  <a:pt x="865496" y="37781"/>
                </a:lnTo>
                <a:lnTo>
                  <a:pt x="858617" y="35135"/>
                </a:lnTo>
                <a:lnTo>
                  <a:pt x="852532" y="31960"/>
                </a:lnTo>
                <a:lnTo>
                  <a:pt x="846182" y="28785"/>
                </a:lnTo>
                <a:lnTo>
                  <a:pt x="839832" y="25610"/>
                </a:lnTo>
                <a:lnTo>
                  <a:pt x="833746" y="22964"/>
                </a:lnTo>
                <a:lnTo>
                  <a:pt x="826867" y="20318"/>
                </a:lnTo>
                <a:lnTo>
                  <a:pt x="819194" y="17673"/>
                </a:lnTo>
                <a:lnTo>
                  <a:pt x="810463" y="15821"/>
                </a:lnTo>
                <a:lnTo>
                  <a:pt x="800409" y="14762"/>
                </a:lnTo>
                <a:lnTo>
                  <a:pt x="789032" y="14233"/>
                </a:lnTo>
                <a:lnTo>
                  <a:pt x="777655" y="14762"/>
                </a:lnTo>
                <a:lnTo>
                  <a:pt x="767600" y="15821"/>
                </a:lnTo>
                <a:lnTo>
                  <a:pt x="758869" y="17673"/>
                </a:lnTo>
                <a:lnTo>
                  <a:pt x="751196" y="20318"/>
                </a:lnTo>
                <a:lnTo>
                  <a:pt x="744317" y="22964"/>
                </a:lnTo>
                <a:lnTo>
                  <a:pt x="738232" y="25610"/>
                </a:lnTo>
                <a:lnTo>
                  <a:pt x="725532" y="31960"/>
                </a:lnTo>
                <a:lnTo>
                  <a:pt x="719446" y="35135"/>
                </a:lnTo>
                <a:lnTo>
                  <a:pt x="712567" y="37781"/>
                </a:lnTo>
                <a:lnTo>
                  <a:pt x="704894" y="40162"/>
                </a:lnTo>
                <a:lnTo>
                  <a:pt x="696163" y="42014"/>
                </a:lnTo>
                <a:lnTo>
                  <a:pt x="686109" y="43337"/>
                </a:lnTo>
                <a:lnTo>
                  <a:pt x="674732" y="43602"/>
                </a:lnTo>
                <a:lnTo>
                  <a:pt x="663355" y="43337"/>
                </a:lnTo>
                <a:lnTo>
                  <a:pt x="653300" y="42014"/>
                </a:lnTo>
                <a:lnTo>
                  <a:pt x="644569" y="40162"/>
                </a:lnTo>
                <a:lnTo>
                  <a:pt x="636896" y="37781"/>
                </a:lnTo>
                <a:lnTo>
                  <a:pt x="630017" y="35135"/>
                </a:lnTo>
                <a:lnTo>
                  <a:pt x="623932" y="31960"/>
                </a:lnTo>
                <a:lnTo>
                  <a:pt x="617582" y="28785"/>
                </a:lnTo>
                <a:lnTo>
                  <a:pt x="611232" y="25610"/>
                </a:lnTo>
                <a:lnTo>
                  <a:pt x="605146" y="22964"/>
                </a:lnTo>
                <a:lnTo>
                  <a:pt x="598267" y="20318"/>
                </a:lnTo>
                <a:lnTo>
                  <a:pt x="590594" y="17673"/>
                </a:lnTo>
                <a:lnTo>
                  <a:pt x="581863" y="15821"/>
                </a:lnTo>
                <a:lnTo>
                  <a:pt x="571809" y="14762"/>
                </a:lnTo>
                <a:lnTo>
                  <a:pt x="560167" y="14233"/>
                </a:lnTo>
                <a:lnTo>
                  <a:pt x="549055" y="14762"/>
                </a:lnTo>
                <a:lnTo>
                  <a:pt x="539000" y="15821"/>
                </a:lnTo>
                <a:lnTo>
                  <a:pt x="530269" y="17673"/>
                </a:lnTo>
                <a:lnTo>
                  <a:pt x="522596" y="20318"/>
                </a:lnTo>
                <a:lnTo>
                  <a:pt x="515717" y="22964"/>
                </a:lnTo>
                <a:lnTo>
                  <a:pt x="509632" y="25610"/>
                </a:lnTo>
                <a:lnTo>
                  <a:pt x="503282" y="28785"/>
                </a:lnTo>
                <a:lnTo>
                  <a:pt x="496932" y="31960"/>
                </a:lnTo>
                <a:lnTo>
                  <a:pt x="490846" y="35135"/>
                </a:lnTo>
                <a:lnTo>
                  <a:pt x="483967" y="37781"/>
                </a:lnTo>
                <a:lnTo>
                  <a:pt x="476294" y="40162"/>
                </a:lnTo>
                <a:lnTo>
                  <a:pt x="467563" y="42014"/>
                </a:lnTo>
                <a:lnTo>
                  <a:pt x="457509" y="43337"/>
                </a:lnTo>
                <a:lnTo>
                  <a:pt x="446132" y="43602"/>
                </a:lnTo>
                <a:lnTo>
                  <a:pt x="434755" y="43337"/>
                </a:lnTo>
                <a:lnTo>
                  <a:pt x="424700" y="42014"/>
                </a:lnTo>
                <a:lnTo>
                  <a:pt x="415969" y="40162"/>
                </a:lnTo>
                <a:lnTo>
                  <a:pt x="408296" y="37781"/>
                </a:lnTo>
                <a:lnTo>
                  <a:pt x="401417" y="35135"/>
                </a:lnTo>
                <a:lnTo>
                  <a:pt x="395332" y="31960"/>
                </a:lnTo>
                <a:lnTo>
                  <a:pt x="388982" y="28785"/>
                </a:lnTo>
                <a:lnTo>
                  <a:pt x="382632" y="25610"/>
                </a:lnTo>
                <a:lnTo>
                  <a:pt x="376546" y="22964"/>
                </a:lnTo>
                <a:lnTo>
                  <a:pt x="369667" y="20318"/>
                </a:lnTo>
                <a:lnTo>
                  <a:pt x="361994" y="17673"/>
                </a:lnTo>
                <a:lnTo>
                  <a:pt x="353263" y="15821"/>
                </a:lnTo>
                <a:lnTo>
                  <a:pt x="343209" y="14762"/>
                </a:lnTo>
                <a:lnTo>
                  <a:pt x="331832" y="14233"/>
                </a:lnTo>
                <a:lnTo>
                  <a:pt x="320455" y="14762"/>
                </a:lnTo>
                <a:lnTo>
                  <a:pt x="310400" y="15821"/>
                </a:lnTo>
                <a:lnTo>
                  <a:pt x="301669" y="17673"/>
                </a:lnTo>
                <a:lnTo>
                  <a:pt x="293996" y="20318"/>
                </a:lnTo>
                <a:lnTo>
                  <a:pt x="287117" y="22964"/>
                </a:lnTo>
                <a:lnTo>
                  <a:pt x="281032" y="25610"/>
                </a:lnTo>
                <a:lnTo>
                  <a:pt x="274682" y="28785"/>
                </a:lnTo>
                <a:lnTo>
                  <a:pt x="268332" y="31960"/>
                </a:lnTo>
                <a:lnTo>
                  <a:pt x="262246" y="35135"/>
                </a:lnTo>
                <a:lnTo>
                  <a:pt x="255367" y="37781"/>
                </a:lnTo>
                <a:lnTo>
                  <a:pt x="247694" y="40162"/>
                </a:lnTo>
                <a:lnTo>
                  <a:pt x="238963" y="42014"/>
                </a:lnTo>
                <a:lnTo>
                  <a:pt x="228909" y="43337"/>
                </a:lnTo>
                <a:lnTo>
                  <a:pt x="217532" y="43602"/>
                </a:lnTo>
                <a:lnTo>
                  <a:pt x="206155" y="43337"/>
                </a:lnTo>
                <a:lnTo>
                  <a:pt x="196100" y="42014"/>
                </a:lnTo>
                <a:lnTo>
                  <a:pt x="187369" y="40162"/>
                </a:lnTo>
                <a:lnTo>
                  <a:pt x="179696" y="37781"/>
                </a:lnTo>
                <a:lnTo>
                  <a:pt x="172817" y="35135"/>
                </a:lnTo>
                <a:lnTo>
                  <a:pt x="166732" y="31960"/>
                </a:lnTo>
                <a:lnTo>
                  <a:pt x="160382" y="28785"/>
                </a:lnTo>
                <a:lnTo>
                  <a:pt x="154032" y="25610"/>
                </a:lnTo>
                <a:lnTo>
                  <a:pt x="147946" y="22964"/>
                </a:lnTo>
                <a:lnTo>
                  <a:pt x="141067" y="20318"/>
                </a:lnTo>
                <a:lnTo>
                  <a:pt x="133394" y="17673"/>
                </a:lnTo>
                <a:lnTo>
                  <a:pt x="124663" y="15821"/>
                </a:lnTo>
                <a:lnTo>
                  <a:pt x="114609" y="14762"/>
                </a:lnTo>
                <a:lnTo>
                  <a:pt x="103232" y="14233"/>
                </a:lnTo>
                <a:lnTo>
                  <a:pt x="91855" y="14762"/>
                </a:lnTo>
                <a:lnTo>
                  <a:pt x="81800" y="15821"/>
                </a:lnTo>
                <a:lnTo>
                  <a:pt x="73069" y="17673"/>
                </a:lnTo>
                <a:lnTo>
                  <a:pt x="65396" y="20318"/>
                </a:lnTo>
                <a:lnTo>
                  <a:pt x="58517" y="22964"/>
                </a:lnTo>
                <a:lnTo>
                  <a:pt x="52432" y="25610"/>
                </a:lnTo>
                <a:lnTo>
                  <a:pt x="46082" y="28785"/>
                </a:lnTo>
                <a:lnTo>
                  <a:pt x="39732" y="31960"/>
                </a:lnTo>
                <a:lnTo>
                  <a:pt x="33646" y="35135"/>
                </a:lnTo>
                <a:lnTo>
                  <a:pt x="26767" y="37781"/>
                </a:lnTo>
                <a:lnTo>
                  <a:pt x="19094" y="40162"/>
                </a:lnTo>
                <a:lnTo>
                  <a:pt x="10363" y="42014"/>
                </a:lnTo>
                <a:lnTo>
                  <a:pt x="309" y="43337"/>
                </a:lnTo>
                <a:lnTo>
                  <a:pt x="0" y="43344"/>
                </a:lnTo>
                <a:lnTo>
                  <a:pt x="0" y="29111"/>
                </a:lnTo>
                <a:lnTo>
                  <a:pt x="309" y="29104"/>
                </a:lnTo>
                <a:lnTo>
                  <a:pt x="10363" y="27781"/>
                </a:lnTo>
                <a:lnTo>
                  <a:pt x="19094" y="25929"/>
                </a:lnTo>
                <a:lnTo>
                  <a:pt x="26767" y="23548"/>
                </a:lnTo>
                <a:lnTo>
                  <a:pt x="33646" y="20902"/>
                </a:lnTo>
                <a:lnTo>
                  <a:pt x="39732" y="17727"/>
                </a:lnTo>
                <a:lnTo>
                  <a:pt x="46082" y="14552"/>
                </a:lnTo>
                <a:lnTo>
                  <a:pt x="52432" y="11377"/>
                </a:lnTo>
                <a:lnTo>
                  <a:pt x="58517" y="8731"/>
                </a:lnTo>
                <a:lnTo>
                  <a:pt x="65396" y="6085"/>
                </a:lnTo>
                <a:lnTo>
                  <a:pt x="73069" y="3440"/>
                </a:lnTo>
                <a:lnTo>
                  <a:pt x="81800" y="1588"/>
                </a:lnTo>
                <a:lnTo>
                  <a:pt x="91855" y="529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A401963C-F2AA-E3EA-F7E5-E8FA6F84D3AE}"/>
              </a:ext>
            </a:extLst>
          </p:cNvPr>
          <p:cNvSpPr txBox="1"/>
          <p:nvPr/>
        </p:nvSpPr>
        <p:spPr>
          <a:xfrm>
            <a:off x="6182264" y="81772"/>
            <a:ext cx="5741358" cy="6774954"/>
          </a:xfrm>
          <a:prstGeom prst="round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u="sng"/>
              <a:t>Reference</a:t>
            </a:r>
            <a:endParaRPr lang="en-GB" sz="2000" u="sng" dirty="0" err="1"/>
          </a:p>
          <a:p>
            <a:pPr algn="ctr"/>
            <a:endParaRPr lang="en-GB" sz="1100" u="sng" dirty="0">
              <a:latin typeface="Gill Sans MT"/>
              <a:cs typeface="Times New Roman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Association of Child Protection Professionals (2025). </a:t>
            </a:r>
            <a:r>
              <a:rPr lang="en-GB" sz="800" i="1">
                <a:highlight>
                  <a:srgbClr val="FFFFFF"/>
                </a:highlight>
                <a:latin typeface="Aptos"/>
                <a:cs typeface="Arial"/>
              </a:rPr>
              <a:t>Association of Child Protection Professionals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  Available at: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2"/>
              </a:rPr>
              <a:t>https://www.childprotectionprofessionals.org.uk/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 (Accessed: 7 April 2026).</a:t>
            </a:r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Department for Education (2025). </a:t>
            </a:r>
            <a:r>
              <a:rPr lang="en-GB" sz="800" i="1">
                <a:highlight>
                  <a:srgbClr val="FFFFFF"/>
                </a:highlight>
                <a:latin typeface="Aptos"/>
                <a:cs typeface="Arial"/>
              </a:rPr>
              <a:t>Working Together to Safeguard Children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 GOV.UK. Available at: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https://www.gov.uk/government/publications/working-together-to-safeguard-children--2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 (Accessed: 7 April 2026).</a:t>
            </a:r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800" dirty="0" err="1">
                <a:latin typeface="Arial"/>
                <a:cs typeface="Arial"/>
              </a:rPr>
              <a:t>Educare</a:t>
            </a:r>
            <a:r>
              <a:rPr lang="en-GB" sz="800" dirty="0">
                <a:latin typeface="Arial"/>
                <a:cs typeface="Arial"/>
              </a:rPr>
              <a:t> (2016). </a:t>
            </a:r>
            <a:r>
              <a:rPr lang="en-GB" sz="800" i="1" dirty="0">
                <a:latin typeface="Arial"/>
                <a:cs typeface="Arial"/>
              </a:rPr>
              <a:t>Child Abuse and Neglect: The Four Main Types</a:t>
            </a:r>
            <a:r>
              <a:rPr lang="en-GB" sz="800" dirty="0">
                <a:latin typeface="Arial"/>
                <a:cs typeface="Arial"/>
              </a:rPr>
              <a:t>. [online] Educare.co.uk. Available at: </a:t>
            </a:r>
            <a:r>
              <a:rPr lang="en-GB" sz="800" dirty="0">
                <a:latin typeface="Arial"/>
                <a:cs typeface="Arial"/>
                <a:hlinkClick r:id="rId4"/>
              </a:rPr>
              <a:t>https://www.educare.co.uk/news/child-abuse-and-neglect:-the-four-main-types</a:t>
            </a:r>
            <a:r>
              <a:rPr lang="en-GB" sz="800" dirty="0">
                <a:latin typeface="Arial"/>
                <a:cs typeface="Arial"/>
              </a:rPr>
              <a:t>. [Accessed 17 Apr. 2026].</a:t>
            </a:r>
            <a:endParaRPr lang="en-GB" sz="800"/>
          </a:p>
          <a:p>
            <a:endParaRPr lang="en-GB" sz="800" dirty="0">
              <a:latin typeface="Arial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 i="1">
                <a:latin typeface="Times New Roman"/>
                <a:cs typeface="Times New Roman"/>
              </a:rPr>
              <a:t>Google Images1 and 2 (2026).</a:t>
            </a:r>
            <a:r>
              <a:rPr lang="en-GB" sz="800">
                <a:latin typeface="Times New Roman"/>
                <a:cs typeface="Times New Roman"/>
              </a:rPr>
              <a:t>Google.com. Available at: </a:t>
            </a:r>
            <a:r>
              <a:rPr lang="en-GB" sz="800" dirty="0">
                <a:latin typeface="Times New Roman"/>
                <a:cs typeface="Times New Roman"/>
                <a:hlinkClick r:id="rId5"/>
              </a:rPr>
              <a:t>https://images.google.com/</a:t>
            </a:r>
            <a:r>
              <a:rPr lang="en-GB" sz="800" dirty="0">
                <a:latin typeface="Times New Roman"/>
                <a:cs typeface="Times New Roman"/>
              </a:rPr>
              <a:t>.</a:t>
            </a:r>
            <a:endParaRPr lang="en-GB" sz="800"/>
          </a:p>
          <a:p>
            <a:r>
              <a:rPr lang="en-GB" sz="800" dirty="0">
                <a:latin typeface="Arial"/>
                <a:cs typeface="Arial"/>
              </a:rPr>
              <a:t>GOV.WALES. (n.d.). </a:t>
            </a:r>
            <a:r>
              <a:rPr lang="en-GB" sz="800" i="1" dirty="0">
                <a:latin typeface="Arial"/>
                <a:cs typeface="Arial"/>
              </a:rPr>
              <a:t>Children’s rights.</a:t>
            </a:r>
            <a:r>
              <a:rPr lang="en-GB" sz="800" dirty="0">
                <a:latin typeface="Arial"/>
                <a:cs typeface="Arial"/>
              </a:rPr>
              <a:t> Available at: </a:t>
            </a:r>
            <a:r>
              <a:rPr lang="en-GB" sz="800" dirty="0">
                <a:latin typeface="Arial"/>
                <a:cs typeface="Arial"/>
                <a:hlinkClick r:id="rId6"/>
              </a:rPr>
              <a:t>https://www.gov.wales/childrens-rights</a:t>
            </a:r>
            <a:r>
              <a:rPr lang="en-GB" sz="800">
                <a:latin typeface="Arial"/>
                <a:cs typeface="Arial"/>
              </a:rPr>
              <a:t>.  [Accessed 17 </a:t>
            </a:r>
            <a:r>
              <a:rPr lang="en-GB" sz="800" dirty="0">
                <a:latin typeface="Arial"/>
                <a:cs typeface="Arial"/>
              </a:rPr>
              <a:t>Apr. 2026].</a:t>
            </a:r>
            <a:endParaRPr lang="en-GB" dirty="0"/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 dirty="0">
                <a:latin typeface="Arial"/>
                <a:cs typeface="Arial"/>
              </a:rPr>
              <a:t>GOV.WALES. (2026). </a:t>
            </a:r>
            <a:r>
              <a:rPr lang="en-GB" sz="800" i="1">
                <a:latin typeface="Arial"/>
                <a:cs typeface="Arial"/>
              </a:rPr>
              <a:t>Safeguarding children | Sub-topic. </a:t>
            </a:r>
            <a:r>
              <a:rPr lang="en-GB" sz="800">
                <a:latin typeface="Arial"/>
                <a:cs typeface="Arial"/>
              </a:rPr>
              <a:t>Available at: </a:t>
            </a:r>
            <a:r>
              <a:rPr lang="en-GB" sz="800" dirty="0">
                <a:latin typeface="Arial"/>
                <a:cs typeface="Arial"/>
                <a:hlinkClick r:id="rId7"/>
              </a:rPr>
              <a:t>https://www.gov.wales/safeguarding-children</a:t>
            </a:r>
            <a:r>
              <a:rPr lang="en-GB" sz="800" dirty="0">
                <a:latin typeface="Arial"/>
                <a:cs typeface="Arial"/>
              </a:rPr>
              <a:t> [Accessed 17 Apr. 2026].</a:t>
            </a: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>
                <a:latin typeface="Times New Roman"/>
                <a:cs typeface="Times New Roman"/>
              </a:rPr>
              <a:t>GOV.WALES. (n.d.). </a:t>
            </a:r>
            <a:r>
              <a:rPr lang="en-GB" sz="800" i="1">
                <a:latin typeface="Times New Roman"/>
                <a:cs typeface="Times New Roman"/>
              </a:rPr>
              <a:t>Safeguarding guidance</a:t>
            </a:r>
            <a:r>
              <a:rPr lang="en-GB" sz="800">
                <a:latin typeface="Times New Roman"/>
                <a:cs typeface="Times New Roman"/>
              </a:rPr>
              <a:t>. Available at: </a:t>
            </a:r>
            <a:r>
              <a:rPr lang="en-GB" sz="800" dirty="0">
                <a:latin typeface="Times New Roman"/>
                <a:cs typeface="Times New Roman"/>
                <a:hlinkClick r:id="rId8"/>
              </a:rPr>
              <a:t>https://www.gov.wales/safeguarding-guidance</a:t>
            </a:r>
            <a:r>
              <a:rPr lang="en-GB" sz="800" dirty="0">
                <a:latin typeface="Times New Roman"/>
                <a:cs typeface="Times New Roman"/>
              </a:rPr>
              <a:t>.</a:t>
            </a:r>
            <a:r>
              <a:rPr lang="en-GB" sz="800" dirty="0">
                <a:latin typeface="Arial"/>
                <a:cs typeface="Arial"/>
              </a:rPr>
              <a:t>[Accessed </a:t>
            </a:r>
            <a:r>
              <a:rPr lang="en-GB" sz="800">
                <a:latin typeface="Arial"/>
                <a:cs typeface="Arial"/>
              </a:rPr>
              <a:t>17 Apr. 2026].</a:t>
            </a:r>
            <a:endParaRPr lang="en-GB" sz="800"/>
          </a:p>
          <a:p>
            <a:endParaRPr lang="en-GB" sz="800" dirty="0">
              <a:latin typeface="Arial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 dirty="0" err="1">
                <a:latin typeface="Arial"/>
                <a:cs typeface="Arial"/>
              </a:rPr>
              <a:t>Limegreentangerine</a:t>
            </a:r>
            <a:r>
              <a:rPr lang="en-GB" sz="800" dirty="0">
                <a:latin typeface="Arial"/>
                <a:cs typeface="Arial"/>
              </a:rPr>
              <a:t> (n.d.). </a:t>
            </a:r>
            <a:r>
              <a:rPr lang="en-GB" sz="800" i="1" dirty="0">
                <a:latin typeface="Arial"/>
                <a:cs typeface="Arial"/>
              </a:rPr>
              <a:t>Safeguarding | Children in Wales</a:t>
            </a:r>
            <a:r>
              <a:rPr lang="en-GB" sz="800" dirty="0">
                <a:latin typeface="Arial"/>
                <a:cs typeface="Arial"/>
              </a:rPr>
              <a:t>.  </a:t>
            </a:r>
            <a:r>
              <a:rPr lang="en-GB" sz="800" dirty="0">
                <a:latin typeface="Arial"/>
                <a:cs typeface="Arial"/>
                <a:hlinkClick r:id="rId9"/>
              </a:rPr>
              <a:t>www.childreninwales.org.uk</a:t>
            </a:r>
            <a:r>
              <a:rPr lang="en-GB" sz="800" dirty="0">
                <a:latin typeface="Arial"/>
                <a:cs typeface="Arial"/>
              </a:rPr>
              <a:t>. Available at: </a:t>
            </a:r>
            <a:r>
              <a:rPr lang="en-GB" sz="800" dirty="0">
                <a:latin typeface="Arial"/>
                <a:cs typeface="Arial"/>
                <a:hlinkClick r:id="rId10"/>
              </a:rPr>
              <a:t>https://www.childreninwales.org.uk/safeguarding/</a:t>
            </a:r>
            <a:r>
              <a:rPr lang="en-GB" sz="800" dirty="0">
                <a:latin typeface="Arial"/>
                <a:cs typeface="Arial"/>
              </a:rPr>
              <a:t>. [Accessed 17 Apr. 2026]</a:t>
            </a:r>
            <a:endParaRPr lang="en-GB" sz="800">
              <a:latin typeface="Gill Sans MT" panose="020B0502020104020203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>
                <a:latin typeface="Arial"/>
                <a:cs typeface="Arial"/>
              </a:rPr>
              <a:t>NSPCC (2020). </a:t>
            </a:r>
            <a:r>
              <a:rPr lang="en-GB" sz="800" i="1">
                <a:latin typeface="Arial"/>
                <a:cs typeface="Arial"/>
              </a:rPr>
              <a:t>The Impact of COVID-19 on Child Abuse in the UK</a:t>
            </a:r>
            <a:r>
              <a:rPr lang="en-GB" sz="800">
                <a:latin typeface="Arial"/>
                <a:cs typeface="Arial"/>
              </a:rPr>
              <a:t>. NSPCC Learning. Available at: </a:t>
            </a:r>
            <a:r>
              <a:rPr lang="en-GB" sz="800" dirty="0">
                <a:latin typeface="Arial"/>
                <a:cs typeface="Arial"/>
                <a:hlinkClick r:id="rId11"/>
              </a:rPr>
              <a:t>https://learning.nspcc.org.uk/research-resources/2020/social-isolation-risk-child-abuse-during-and-after-coronavirus-pandemic</a:t>
            </a:r>
            <a:r>
              <a:rPr lang="en-GB" sz="800">
                <a:latin typeface="Arial"/>
                <a:cs typeface="Arial"/>
              </a:rPr>
              <a:t>. [Accessed 17 Apr. 2026].</a:t>
            </a:r>
            <a:endParaRPr lang="en-GB" sz="800" dirty="0">
              <a:latin typeface="Arial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>
                <a:latin typeface="Arial"/>
                <a:cs typeface="Arial"/>
              </a:rPr>
              <a:t>NSPCC (2025). </a:t>
            </a:r>
            <a:r>
              <a:rPr lang="en-GB" sz="800" i="1">
                <a:latin typeface="Arial"/>
                <a:cs typeface="Arial"/>
              </a:rPr>
              <a:t>Safeguarding children and child protection</a:t>
            </a:r>
            <a:r>
              <a:rPr lang="en-GB" sz="800">
                <a:latin typeface="Arial"/>
                <a:cs typeface="Arial"/>
              </a:rPr>
              <a:t>. NSPCC Learning. Available at: </a:t>
            </a:r>
            <a:r>
              <a:rPr lang="en-GB" sz="800" dirty="0">
                <a:latin typeface="Arial"/>
                <a:cs typeface="Arial"/>
                <a:hlinkClick r:id="rId12"/>
              </a:rPr>
              <a:t>https://learning.nspcc.org.uk/safeguarding-child-protection</a:t>
            </a:r>
            <a:r>
              <a:rPr lang="en-GB" sz="800">
                <a:latin typeface="Arial"/>
                <a:cs typeface="Arial"/>
              </a:rPr>
              <a:t>. [Accessed 17 Apr. 2026].</a:t>
            </a:r>
            <a:endParaRPr lang="en-GB" sz="800" dirty="0">
              <a:latin typeface="Arial"/>
              <a:cs typeface="Arial"/>
            </a:endParaRPr>
          </a:p>
          <a:p>
            <a:endParaRPr lang="en-GB" sz="800" dirty="0">
              <a:latin typeface="Arial"/>
              <a:cs typeface="Arial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UNCRC; All Wales Child Protection Procedures (2021). Available at: https://www.gov.wales/sites/default/files/publications/2021-12/children%27s-rights-scheme-2021.pdf.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7 April 2006).</a:t>
            </a:r>
            <a:endParaRPr lang="en-GB" sz="80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Welsh Government (2004). </a:t>
            </a:r>
            <a:r>
              <a:rPr lang="en-GB" sz="800" i="1">
                <a:highlight>
                  <a:srgbClr val="FFFFFF"/>
                </a:highlight>
                <a:latin typeface="Aptos"/>
                <a:cs typeface="Arial"/>
              </a:rPr>
              <a:t>Safeguarding | Law Wales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 Children Act. Available at: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14"/>
              </a:rPr>
              <a:t>https://law.gov.wales/safeguarding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 (Accessed: 7 April 2006).</a:t>
            </a:r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Welsh Government (2023) </a:t>
            </a:r>
            <a:r>
              <a:rPr lang="en-GB" sz="800" i="1">
                <a:highlight>
                  <a:srgbClr val="FFFFFF"/>
                </a:highlight>
                <a:latin typeface="Aptos"/>
                <a:cs typeface="Arial"/>
              </a:rPr>
              <a:t>Multi-Agency Working. 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Available at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15"/>
              </a:rPr>
              <a:t>https://www.gov.wales/sites/default/files/statistics-and-research/2023-03/multi-agency-working-research-to-support-the-final-report-of-the-evaluation-of-the-social-services-and-well-being-wales-act-2014.pdf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 (Accessed: 6 March 2006).</a:t>
            </a:r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Welsh Government (2014). </a:t>
            </a:r>
            <a:r>
              <a:rPr lang="en-GB" sz="800" i="1">
                <a:highlight>
                  <a:srgbClr val="FFFFFF"/>
                </a:highlight>
                <a:latin typeface="Aptos"/>
                <a:cs typeface="Arial"/>
              </a:rPr>
              <a:t>Social Services and Well-being (Wales) Act 2014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 Legislation.gov.uk. Available at: </a:t>
            </a:r>
            <a:r>
              <a:rPr lang="en-GB" sz="800" dirty="0">
                <a:highlight>
                  <a:srgbClr val="FFFFFF"/>
                </a:highlight>
                <a:latin typeface="Aptos"/>
                <a:cs typeface="Arial"/>
                <a:hlinkClick r:id="rId16"/>
              </a:rPr>
              <a:t>https://www.legislation.gov.uk/anaw/2014/4/contents</a:t>
            </a:r>
            <a:r>
              <a:rPr lang="en-GB" sz="800">
                <a:highlight>
                  <a:srgbClr val="FFFFFF"/>
                </a:highlight>
                <a:latin typeface="Aptos"/>
                <a:cs typeface="Arial"/>
              </a:rPr>
              <a:t>. (Accessed: 6 March 2006).</a:t>
            </a:r>
            <a:endParaRPr lang="en-GB" sz="800" dirty="0">
              <a:highlight>
                <a:srgbClr val="FFFFFF"/>
              </a:highlight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73597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1098</Words>
  <Application>Microsoft Office PowerPoint</Application>
  <PresentationFormat>Widescreen</PresentationFormat>
  <Paragraphs>124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5" baseType="lpstr">
      <vt:lpstr>Arial,Sans-Serif</vt:lpstr>
      <vt:lpstr>Aptos</vt:lpstr>
      <vt:lpstr>Arial</vt:lpstr>
      <vt:lpstr>Calibri</vt:lpstr>
      <vt:lpstr>Calisto MT</vt:lpstr>
      <vt:lpstr>Gill Sans MT</vt:lpstr>
      <vt:lpstr>Segoe UI</vt:lpstr>
      <vt:lpstr>Times New Roman</vt:lpstr>
      <vt:lpstr>Univers Condensed</vt:lpstr>
      <vt:lpstr>ChronicleVTI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Sue Ainsworth</cp:lastModifiedBy>
  <cp:revision>23</cp:revision>
  <dcterms:created xsi:type="dcterms:W3CDTF">2026-04-18T07:56:29Z</dcterms:created>
  <dcterms:modified xsi:type="dcterms:W3CDTF">2026-04-19T06:25:35Z</dcterms:modified>
</cp:coreProperties>
</file>