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theme/theme12.xml" ContentType="application/vnd.openxmlformats-officedocument.theme+xml"/>
  <Override PartName="/ppt/slideLayouts/slideLayout27.xml" ContentType="application/vnd.openxmlformats-officedocument.presentationml.slideLayout+xml"/>
  <Override PartName="/ppt/theme/theme13.xml" ContentType="application/vnd.openxmlformats-officedocument.theme+xml"/>
  <Override PartName="/ppt/slideLayouts/slideLayout28.xml" ContentType="application/vnd.openxmlformats-officedocument.presentationml.slideLayout+xml"/>
  <Override PartName="/ppt/theme/theme14.xml" ContentType="application/vnd.openxmlformats-officedocument.theme+xml"/>
  <Override PartName="/ppt/slideLayouts/slideLayout29.xml" ContentType="application/vnd.openxmlformats-officedocument.presentationml.slideLayout+xml"/>
  <Override PartName="/ppt/theme/theme15.xml" ContentType="application/vnd.openxmlformats-officedocument.theme+xml"/>
  <Override PartName="/ppt/slideLayouts/slideLayout30.xml" ContentType="application/vnd.openxmlformats-officedocument.presentationml.slideLayout+xml"/>
  <Override PartName="/ppt/theme/theme16.xml" ContentType="application/vnd.openxmlformats-officedocument.theme+xml"/>
  <Override PartName="/ppt/slideLayouts/slideLayout31.xml" ContentType="application/vnd.openxmlformats-officedocument.presentationml.slideLayout+xml"/>
  <Override PartName="/ppt/theme/theme17.xml" ContentType="application/vnd.openxmlformats-officedocument.theme+xml"/>
  <Override PartName="/ppt/slideLayouts/slideLayout32.xml" ContentType="application/vnd.openxmlformats-officedocument.presentationml.slideLayout+xml"/>
  <Override PartName="/ppt/theme/theme18.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768" r:id="rId10"/>
    <p:sldMasterId id="2147483778" r:id="rId11"/>
    <p:sldMasterId id="2147483788" r:id="rId12"/>
    <p:sldMasterId id="2147483798" r:id="rId13"/>
    <p:sldMasterId id="2147483752" r:id="rId14"/>
    <p:sldMasterId id="2147483754" r:id="rId15"/>
    <p:sldMasterId id="2147483756" r:id="rId16"/>
    <p:sldMasterId id="2147483758" r:id="rId17"/>
    <p:sldMasterId id="2147483760" r:id="rId18"/>
    <p:sldMasterId id="2147483762" r:id="rId19"/>
    <p:sldMasterId id="2147483764" r:id="rId20"/>
    <p:sldMasterId id="2147483766" r:id="rId21"/>
    <p:sldMasterId id="2147483740" r:id="rId22"/>
  </p:sldMasterIdLst>
  <p:notesMasterIdLst>
    <p:notesMasterId r:id="rId50"/>
  </p:notesMasterIdLst>
  <p:sldIdLst>
    <p:sldId id="256" r:id="rId23"/>
    <p:sldId id="257" r:id="rId24"/>
    <p:sldId id="258" r:id="rId25"/>
    <p:sldId id="259" r:id="rId26"/>
    <p:sldId id="367" r:id="rId27"/>
    <p:sldId id="281" r:id="rId28"/>
    <p:sldId id="350" r:id="rId29"/>
    <p:sldId id="351" r:id="rId30"/>
    <p:sldId id="369" r:id="rId31"/>
    <p:sldId id="368" r:id="rId32"/>
    <p:sldId id="372" r:id="rId33"/>
    <p:sldId id="373" r:id="rId34"/>
    <p:sldId id="370" r:id="rId35"/>
    <p:sldId id="371" r:id="rId36"/>
    <p:sldId id="376" r:id="rId37"/>
    <p:sldId id="375" r:id="rId38"/>
    <p:sldId id="362" r:id="rId39"/>
    <p:sldId id="363" r:id="rId40"/>
    <p:sldId id="364" r:id="rId41"/>
    <p:sldId id="365" r:id="rId42"/>
    <p:sldId id="366" r:id="rId43"/>
    <p:sldId id="303" r:id="rId44"/>
    <p:sldId id="304" r:id="rId45"/>
    <p:sldId id="305" r:id="rId46"/>
    <p:sldId id="328" r:id="rId47"/>
    <p:sldId id="374" r:id="rId48"/>
    <p:sldId id="273" r:id="rId4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27A437-8891-C780-E730-5A502C210563}" v="510" dt="2023-11-29T10:33:37.640"/>
    <p1510:client id="{AE4D8396-373B-49E4-9BAF-CC829E250A89}" v="24" dt="2023-08-02T09:37:42.1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74821" autoAdjust="0"/>
  </p:normalViewPr>
  <p:slideViewPr>
    <p:cSldViewPr snapToGrid="0" snapToObjects="1">
      <p:cViewPr varScale="1">
        <p:scale>
          <a:sx n="66" d="100"/>
          <a:sy n="66" d="100"/>
        </p:scale>
        <p:origin x="126"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slide" Target="slides/slide25.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slide" Target="slides/slide26.xml"/><Relationship Id="rId8" Type="http://schemas.openxmlformats.org/officeDocument/2006/relationships/slideMaster" Target="slideMasters/slideMaster5.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slide" Target="slides/slide2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11/29/2023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FTF: </a:t>
            </a:r>
          </a:p>
          <a:p>
            <a:r>
              <a:rPr lang="en-GB" dirty="0"/>
              <a:t>Week 1 – Lectures 1 and 2</a:t>
            </a:r>
          </a:p>
          <a:p>
            <a:r>
              <a:rPr lang="en-GB" dirty="0"/>
              <a:t>Week 2 – Lectures 3 and 4</a:t>
            </a:r>
          </a:p>
          <a:p>
            <a:r>
              <a:rPr lang="en-GB" dirty="0"/>
              <a:t>Week 3 – Lectures 5 and 6</a:t>
            </a:r>
          </a:p>
          <a:p>
            <a:r>
              <a:rPr lang="en-GB" dirty="0"/>
              <a:t>Week 4 – Mop up, research task and tutorials </a:t>
            </a:r>
          </a:p>
          <a:p>
            <a:endParaRPr lang="en-GB" dirty="0"/>
          </a:p>
          <a:p>
            <a:r>
              <a:rPr lang="en-GB" dirty="0"/>
              <a:t>DAYS:</a:t>
            </a:r>
          </a:p>
          <a:p>
            <a:r>
              <a:rPr lang="en-GB" dirty="0"/>
              <a:t>Week 1 – Lectures 1 and 2</a:t>
            </a:r>
          </a:p>
          <a:p>
            <a:r>
              <a:rPr lang="en-GB" dirty="0"/>
              <a:t>Week 2 – Lectures 3 and 4</a:t>
            </a:r>
          </a:p>
          <a:p>
            <a:r>
              <a:rPr lang="en-GB" dirty="0"/>
              <a:t>Week 3 – Lectures 5 and 6</a:t>
            </a:r>
          </a:p>
          <a:p>
            <a:r>
              <a:rPr lang="en-GB" dirty="0"/>
              <a:t>Week 4 </a:t>
            </a:r>
            <a:r>
              <a:rPr lang="en-GB"/>
              <a:t>– Tutorials </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12566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95350" y="731838"/>
            <a:ext cx="4878388"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0EFA5C0A-594C-41D8-BF69-F6680CC3D120}" type="slidenum">
              <a:rPr kumimoji="0" lang="en-GB" altLang="en-US" sz="1200" b="0" i="0" u="none" strike="noStrike" kern="1200" cap="none" spc="0" normalizeH="0" baseline="0" noProof="0">
                <a:ln>
                  <a:noFill/>
                </a:ln>
                <a:solidFill>
                  <a:srgbClr val="000000"/>
                </a:solidFill>
                <a:effectLst/>
                <a:uLnTx/>
                <a:uFillTx/>
                <a:latin typeface="Arial" pitchFamily="34" charset="0"/>
                <a:ea typeface="ＭＳ Ｐゴシック" pitchFamily="34"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Arial" pitchFamily="34" charset="0"/>
              <a:ea typeface="ＭＳ Ｐゴシック" pitchFamily="34" charset="-128"/>
              <a:cs typeface="+mn-cs"/>
            </a:endParaRPr>
          </a:p>
        </p:txBody>
      </p:sp>
    </p:spTree>
    <p:extLst>
      <p:ext uri="{BB962C8B-B14F-4D97-AF65-F5344CB8AC3E}">
        <p14:creationId xmlns:p14="http://schemas.microsoft.com/office/powerpoint/2010/main" val="1891018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83A06D-66CB-42CB-A295-BE4F74E0D1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16266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they are welcome to ONE tutorial per module to ask questions on the assignment.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4197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Theory and pedagogy – support the content of your scrapbook with the ideas of </a:t>
            </a:r>
            <a:r>
              <a:rPr lang="en-GB" dirty="0" err="1"/>
              <a:t>pikler</a:t>
            </a:r>
            <a:r>
              <a:rPr lang="en-GB" dirty="0"/>
              <a:t>, </a:t>
            </a:r>
            <a:r>
              <a:rPr lang="en-GB" dirty="0" err="1"/>
              <a:t>bowlby</a:t>
            </a:r>
            <a:r>
              <a:rPr lang="en-GB" dirty="0"/>
              <a:t>, </a:t>
            </a:r>
            <a:r>
              <a:rPr lang="en-GB" dirty="0" err="1"/>
              <a:t>maslow</a:t>
            </a:r>
            <a:r>
              <a:rPr lang="en-GB" dirty="0"/>
              <a:t>, Bronfenbrenner, Montessori, the Reggio approach, forest school approach etc. As well as the curriculum for funded non maintained nursery settings </a:t>
            </a:r>
            <a:r>
              <a:rPr lang="en-GB"/>
              <a:t>(Wales).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20387938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Evaluate the importance of the enabling adult, their role, the importance of partnerships and how to meet the holistic needs of children and families. </a:t>
            </a:r>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14520053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marking criteria includes ideas for activities, images of exploratory environments and engaging experiences, with explanations as to why they’re important for development in the first 1000 days. As well as the importance of respectful care with links to Pikler. </a:t>
            </a:r>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2011476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Proofread!</a:t>
            </a:r>
          </a:p>
          <a:p>
            <a:r>
              <a:rPr lang="en-GB" dirty="0"/>
              <a:t>Spelling, punctuation, grammar, sentence structure etc</a:t>
            </a:r>
          </a:p>
          <a:p>
            <a:r>
              <a:rPr lang="en-GB" dirty="0"/>
              <a:t>Format is important here as there are images included etc– ensure you save your document as a PDF before your upload to Turnitin so that the formatting isn’t impacted</a:t>
            </a:r>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4269621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15237700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657225" y="793750"/>
            <a:ext cx="5295900" cy="3971925"/>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24</a:t>
            </a:fld>
            <a:endParaRPr lang="cy-GB" altLang="en-US" sz="1200">
              <a:latin typeface="Arial" panose="020B0604020202020204" pitchFamily="34" charset="0"/>
            </a:endParaRPr>
          </a:p>
        </p:txBody>
      </p:sp>
    </p:spTree>
    <p:extLst>
      <p:ext uri="{BB962C8B-B14F-4D97-AF65-F5344CB8AC3E}">
        <p14:creationId xmlns:p14="http://schemas.microsoft.com/office/powerpoint/2010/main" val="7913247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10593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Rapid brain development, growth, physical, emotional, social, cognitive development. </a:t>
            </a:r>
          </a:p>
          <a:p>
            <a:r>
              <a:rPr lang="en-GB" dirty="0"/>
              <a:t>A time of enjoyment, of fun, of awe, of wonder, of amazement!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11770058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baby is born with innate abilities and reflexes.  </a:t>
            </a:r>
          </a:p>
          <a:p>
            <a:endParaRPr lang="en-GB"/>
          </a:p>
          <a:p>
            <a:r>
              <a:rPr lang="en-GB"/>
              <a:t>TASK: create a spide diagram in small groups that includes everything a baby needs. Think about holistic development </a:t>
            </a:r>
          </a:p>
          <a:p>
            <a:r>
              <a:rPr lang="en-GB"/>
              <a:t>Milk, nutrition, warmth, to be changed, to be fed, love, attachment, safety, comfort, naps, experiences to develop, sensory exploration, tummy time, cuddles, to be sung to, to be spoken to etc. </a:t>
            </a:r>
          </a:p>
        </p:txBody>
      </p:sp>
      <p:sp>
        <p:nvSpPr>
          <p:cNvPr id="4" name="Slide Number Placeholder 3"/>
          <p:cNvSpPr>
            <a:spLocks noGrp="1"/>
          </p:cNvSpPr>
          <p:nvPr>
            <p:ph type="sldNum" sz="quarter" idx="5"/>
          </p:nvPr>
        </p:nvSpPr>
        <p:spPr/>
        <p:txBody>
          <a:bodyPr/>
          <a:lstStyle/>
          <a:p>
            <a:fld id="{F3A0DDBC-357F-4738-B105-2697B6F22733}" type="slidenum">
              <a:rPr lang="en-GB" smtClean="0"/>
              <a:t>27</a:t>
            </a:fld>
            <a:endParaRPr lang="en-GB"/>
          </a:p>
        </p:txBody>
      </p:sp>
    </p:spTree>
    <p:extLst>
      <p:ext uri="{BB962C8B-B14F-4D97-AF65-F5344CB8AC3E}">
        <p14:creationId xmlns:p14="http://schemas.microsoft.com/office/powerpoint/2010/main" val="3791911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6D421-B293-4B6A-BB01-A8373007A4F4}"/>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7680AD6-31DD-AA28-3DDE-A51A7F23B98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844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CA4CB-A7FB-0A34-78FD-0A20132E81F0}"/>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267CFC4-C2E6-BF20-E6EB-A156964E3F09}"/>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07303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2.xml"/><Relationship Id="rId7" Type="http://schemas.openxmlformats.org/officeDocument/2006/relationships/theme" Target="../theme/theme8.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9.pn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9.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7.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8.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9.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0.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1.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2.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5" Type="http://schemas.openxmlformats.org/officeDocument/2006/relationships/slideLayout" Target="../slideLayouts/slideLayout37.xml"/><Relationship Id="rId4" Type="http://schemas.openxmlformats.org/officeDocument/2006/relationships/slideLayout" Target="../slideLayouts/slideLayout36.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8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81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11/29/2023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11/29/2023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11/29/2023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11/29/2023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2.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hyperlink" Target="mailto:moodle@uwtsd.ac.uk"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ECEY4005C:Y 1000 </a:t>
            </a:r>
            <a:r>
              <a:rPr lang="en-GB" sz="4000" i="1" dirty="0">
                <a:solidFill>
                  <a:prstClr val="white"/>
                </a:solidFill>
                <a:ea typeface="+mn-ea"/>
              </a:rPr>
              <a:t>D</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iwrnod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lang="en-GB" sz="4000" i="1" dirty="0">
                <a:solidFill>
                  <a:prstClr val="white"/>
                </a:solidFill>
                <a:ea typeface="+mn-ea"/>
              </a:rPr>
              <a:t>C</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yntaf</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ECEY4005: The First 1000 Days </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D941E-5569-FE77-94A1-BFC11680BEC1}"/>
              </a:ext>
            </a:extLst>
          </p:cNvPr>
          <p:cNvSpPr>
            <a:spLocks noGrp="1"/>
          </p:cNvSpPr>
          <p:nvPr>
            <p:ph sz="half" idx="1"/>
          </p:nvPr>
        </p:nvSpPr>
        <p:spPr>
          <a:xfrm>
            <a:off x="405493" y="381000"/>
            <a:ext cx="3867150" cy="5178287"/>
          </a:xfrm>
        </p:spPr>
        <p:txBody>
          <a:bodyPr vert="horz" lIns="91440" tIns="45720" rIns="91440" bIns="45720" rtlCol="0" anchor="t">
            <a:normAutofit fontScale="77500" lnSpcReduction="20000"/>
          </a:bodyPr>
          <a:lstStyle/>
          <a:p>
            <a:pPr marL="0" indent="0">
              <a:lnSpc>
                <a:spcPct val="120000"/>
              </a:lnSpc>
              <a:spcBef>
                <a:spcPts val="700"/>
              </a:spcBef>
              <a:buNone/>
              <a:defRPr/>
            </a:pPr>
            <a:r>
              <a:rPr lang="en-GB" altLang="en-US" sz="2800" b="1" dirty="0">
                <a:latin typeface="Arial" panose="020B0604020202020204" pitchFamily="34" charset="0"/>
                <a:cs typeface="Arial" panose="020B0604020202020204" pitchFamily="34" charset="0"/>
              </a:rPr>
              <a:t>ECEY4005C </a:t>
            </a: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Darlith</a:t>
            </a:r>
            <a:r>
              <a:rPr lang="en-GB" altLang="en-US" sz="2800" b="1" dirty="0">
                <a:latin typeface="Arial" panose="020B0604020202020204" pitchFamily="34" charset="0"/>
                <a:cs typeface="Arial" panose="020B0604020202020204" pitchFamily="34" charset="0"/>
              </a:rPr>
              <a:t> 1:  </a:t>
            </a:r>
          </a:p>
          <a:p>
            <a:pPr marL="0" indent="0">
              <a:lnSpc>
                <a:spcPct val="120000"/>
              </a:lnSpc>
              <a:spcBef>
                <a:spcPts val="700"/>
              </a:spcBef>
              <a:buNone/>
              <a:defRPr/>
            </a:pPr>
            <a:r>
              <a:rPr lang="en-GB" altLang="en-US" dirty="0" err="1">
                <a:latin typeface="Arial"/>
                <a:cs typeface="Arial"/>
              </a:rPr>
              <a:t>Cyflwyniad</a:t>
            </a:r>
            <a:r>
              <a:rPr lang="en-GB" altLang="en-US" sz="2800" dirty="0">
                <a:latin typeface="Arial"/>
                <a:cs typeface="Arial"/>
              </a:rPr>
              <a:t> ac </a:t>
            </a:r>
            <a:r>
              <a:rPr lang="en-GB" altLang="en-US" sz="2800" dirty="0" err="1">
                <a:latin typeface="Arial"/>
                <a:cs typeface="Arial"/>
              </a:rPr>
              <a:t>Asesiad</a:t>
            </a:r>
            <a:endParaRPr lang="en-GB" altLang="en-US" sz="2800" dirty="0">
              <a:latin typeface="Arial"/>
              <a:cs typeface="Arial"/>
            </a:endParaRP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Cydlynydd</a:t>
            </a:r>
            <a:r>
              <a:rPr lang="en-GB" altLang="en-US" sz="2800" b="1" dirty="0">
                <a:latin typeface="Arial" panose="020B0604020202020204" pitchFamily="34" charset="0"/>
                <a:cs typeface="Arial" panose="020B0604020202020204" pitchFamily="34" charset="0"/>
              </a:rPr>
              <a:t> y </a:t>
            </a:r>
            <a:r>
              <a:rPr lang="en-GB" altLang="en-US" sz="2800" b="1" dirty="0" err="1">
                <a:latin typeface="Arial" panose="020B0604020202020204" pitchFamily="34" charset="0"/>
                <a:cs typeface="Arial" panose="020B0604020202020204" pitchFamily="34" charset="0"/>
              </a:rPr>
              <a:t>modwl</a:t>
            </a:r>
            <a:r>
              <a:rPr lang="en-GB" altLang="en-US" sz="2800" b="1" dirty="0">
                <a:latin typeface="Arial" panose="020B0604020202020204" pitchFamily="34" charset="0"/>
                <a:cs typeface="Arial" panose="020B0604020202020204" pitchFamily="34" charset="0"/>
              </a:rPr>
              <a:t>:</a:t>
            </a:r>
          </a:p>
          <a:p>
            <a:pPr marL="0" indent="0">
              <a:lnSpc>
                <a:spcPct val="120000"/>
              </a:lnSpc>
              <a:spcBef>
                <a:spcPts val="700"/>
              </a:spcBef>
              <a:buNone/>
              <a:defRPr/>
            </a:pPr>
            <a:r>
              <a:rPr lang="en-GB" altLang="en-US" dirty="0">
                <a:latin typeface="Arial"/>
                <a:cs typeface="Arial"/>
              </a:rPr>
              <a:t>Natasha Jones</a:t>
            </a:r>
            <a:endParaRPr lang="en-GB" altLang="en-US" sz="2800" dirty="0">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sz="2800" b="1" dirty="0" err="1">
                <a:latin typeface="Arial"/>
                <a:cs typeface="Arial"/>
              </a:rPr>
              <a:t>Tîm</a:t>
            </a:r>
            <a:r>
              <a:rPr lang="en-GB" altLang="en-US" sz="2800" b="1" dirty="0">
                <a:latin typeface="Arial"/>
                <a:cs typeface="Arial"/>
              </a:rPr>
              <a:t> y </a:t>
            </a:r>
            <a:r>
              <a:rPr lang="en-GB" altLang="en-US" sz="2800" b="1" dirty="0" err="1">
                <a:latin typeface="Arial"/>
                <a:cs typeface="Arial"/>
              </a:rPr>
              <a:t>modiwl</a:t>
            </a:r>
            <a:r>
              <a:rPr lang="en-GB" altLang="en-US" sz="2800" b="1" dirty="0">
                <a:latin typeface="Arial"/>
                <a:cs typeface="Arial"/>
              </a:rPr>
              <a:t>:</a:t>
            </a:r>
          </a:p>
          <a:p>
            <a:pPr marL="0" indent="0">
              <a:lnSpc>
                <a:spcPct val="120000"/>
              </a:lnSpc>
              <a:spcBef>
                <a:spcPts val="700"/>
              </a:spcBef>
              <a:buNone/>
              <a:defRPr/>
            </a:pPr>
            <a:r>
              <a:rPr lang="en-GB" altLang="en-US" dirty="0">
                <a:latin typeface="Arial" panose="020B0604020202020204" pitchFamily="34" charset="0"/>
                <a:cs typeface="Arial" panose="020B0604020202020204" pitchFamily="34" charset="0"/>
              </a:rPr>
              <a:t>Natasha Young</a:t>
            </a:r>
          </a:p>
          <a:p>
            <a:pPr marL="0" indent="0">
              <a:lnSpc>
                <a:spcPct val="120000"/>
              </a:lnSpc>
              <a:spcBef>
                <a:spcPts val="700"/>
              </a:spcBef>
              <a:buNone/>
              <a:defRPr/>
            </a:pPr>
            <a:r>
              <a:rPr lang="en-GB" altLang="en-US" dirty="0">
                <a:latin typeface="Arial" panose="020B0604020202020204" pitchFamily="34" charset="0"/>
                <a:cs typeface="Arial" panose="020B0604020202020204" pitchFamily="34" charset="0"/>
              </a:rPr>
              <a:t>Glenda Tinney </a:t>
            </a:r>
          </a:p>
          <a:p>
            <a:pPr marL="0" indent="0">
              <a:lnSpc>
                <a:spcPct val="120000"/>
              </a:lnSpc>
              <a:spcBef>
                <a:spcPts val="700"/>
              </a:spcBef>
              <a:buNone/>
            </a:pPr>
            <a:r>
              <a:rPr lang="en-GB" altLang="en-US" dirty="0">
                <a:latin typeface="Arial"/>
                <a:cs typeface="Arial"/>
              </a:rPr>
              <a:t>Lauren Thomas</a:t>
            </a:r>
          </a:p>
          <a:p>
            <a:pPr marL="0" indent="0">
              <a:lnSpc>
                <a:spcPct val="120000"/>
              </a:lnSpc>
              <a:spcBef>
                <a:spcPts val="700"/>
              </a:spcBef>
              <a:buNone/>
            </a:pPr>
            <a:r>
              <a:rPr lang="en-GB" altLang="en-US" dirty="0">
                <a:latin typeface="Arial"/>
                <a:cs typeface="Arial"/>
              </a:rPr>
              <a:t>Jess Pitman</a:t>
            </a:r>
          </a:p>
          <a:p>
            <a:endParaRPr lang="en-GB" dirty="0"/>
          </a:p>
        </p:txBody>
      </p:sp>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4392386" y="380999"/>
            <a:ext cx="4452257" cy="5178287"/>
          </a:xfrm>
        </p:spPr>
        <p:txBody>
          <a:bodyPr vert="horz" lIns="91440" tIns="45720" rIns="91440" bIns="45720" rtlCol="0" anchor="t">
            <a:normAutofit fontScale="77500" lnSpcReduction="20000"/>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ECEY4005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1: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Introduction and Assessment</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20000"/>
              </a:lnSpc>
              <a:spcBef>
                <a:spcPts val="700"/>
              </a:spcBef>
              <a:buNone/>
              <a:defRPr/>
            </a:pPr>
            <a:r>
              <a:rPr lang="en-GB" altLang="en-US" dirty="0">
                <a:solidFill>
                  <a:schemeClr val="accent1">
                    <a:lumMod val="75000"/>
                  </a:schemeClr>
                </a:solidFill>
                <a:latin typeface="Arial"/>
                <a:cs typeface="Arial"/>
              </a:rPr>
              <a:t>Natasha Jones</a:t>
            </a:r>
            <a:endParaRPr lang="en-GB" altLang="en-US"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a:cs typeface="Arial"/>
              </a:rPr>
              <a:t>Module team: </a:t>
            </a: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Natasha Young</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Glenda Tinney </a:t>
            </a:r>
          </a:p>
          <a:p>
            <a:pPr marL="0" indent="0">
              <a:lnSpc>
                <a:spcPct val="120000"/>
              </a:lnSpc>
              <a:spcBef>
                <a:spcPts val="700"/>
              </a:spcBef>
              <a:buNone/>
              <a:defRPr/>
            </a:pPr>
            <a:r>
              <a:rPr lang="en-GB" altLang="en-US" dirty="0">
                <a:solidFill>
                  <a:schemeClr val="accent1">
                    <a:lumMod val="75000"/>
                  </a:schemeClr>
                </a:solidFill>
                <a:latin typeface="Arial"/>
                <a:cs typeface="Arial"/>
              </a:rPr>
              <a:t>Lauren Thomas</a:t>
            </a:r>
          </a:p>
          <a:p>
            <a:pPr marL="0" indent="0">
              <a:lnSpc>
                <a:spcPct val="120000"/>
              </a:lnSpc>
              <a:spcBef>
                <a:spcPts val="700"/>
              </a:spcBef>
              <a:buNone/>
              <a:defRPr/>
            </a:pPr>
            <a:r>
              <a:rPr lang="en-GB" altLang="en-US" dirty="0">
                <a:solidFill>
                  <a:schemeClr val="accent1">
                    <a:lumMod val="75000"/>
                  </a:schemeClr>
                </a:solidFill>
                <a:latin typeface="Arial"/>
                <a:cs typeface="Arial"/>
              </a:rPr>
              <a:t>Jess Pitman</a:t>
            </a:r>
          </a:p>
        </p:txBody>
      </p:sp>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E5F4A-9275-F0E7-46A7-8DDE0F556B37}"/>
              </a:ext>
            </a:extLst>
          </p:cNvPr>
          <p:cNvSpPr>
            <a:spLocks noGrp="1"/>
          </p:cNvSpPr>
          <p:nvPr>
            <p:ph type="title"/>
          </p:nvPr>
        </p:nvSpPr>
        <p:spPr>
          <a:xfrm>
            <a:off x="-400050" y="-125185"/>
            <a:ext cx="9944099" cy="1636259"/>
          </a:xfrm>
        </p:spPr>
        <p:txBody>
          <a:bodyPr>
            <a:normAutofit/>
          </a:bodyPr>
          <a:lstStyle/>
          <a:p>
            <a:pPr algn="ctr"/>
            <a:r>
              <a:rPr kumimoji="0" lang="en-GB" sz="40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Sgiliau</a:t>
            </a:r>
            <a:r>
              <a:rPr lang="en-GB" sz="4000" dirty="0">
                <a:solidFill>
                  <a:prstClr val="black"/>
                </a:solidFill>
                <a:latin typeface="Arial" panose="020B0604020202020204" pitchFamily="34" charset="0"/>
                <a:cs typeface="Arial" panose="020B0604020202020204" pitchFamily="34" charset="0"/>
              </a:rPr>
              <a:t> </a:t>
            </a:r>
            <a:r>
              <a:rPr kumimoji="0" lang="en-GB" sz="40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Cyflogadwyedd</a:t>
            </a:r>
            <a:r>
              <a:rPr kumimoji="0" lang="en-GB" sz="4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r>
              <a:rPr kumimoji="0" lang="en-GB" sz="40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Trosglwyddadwy</a:t>
            </a:r>
            <a:br>
              <a:rPr kumimoji="0" lang="en-GB" sz="4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r>
              <a:rPr kumimoji="0" lang="en-GB" sz="4000" b="0" i="0" u="none" strike="noStrike" kern="1200" cap="none" spc="0" normalizeH="0" baseline="0" noProof="0" dirty="0">
                <a:ln>
                  <a:noFill/>
                </a:ln>
                <a:solidFill>
                  <a:srgbClr val="5B9BD5">
                    <a:lumMod val="75000"/>
                  </a:srgbClr>
                </a:solidFill>
                <a:effectLst/>
                <a:uLnTx/>
                <a:uFillTx/>
                <a:latin typeface="Arial" panose="020B0604020202020204" pitchFamily="34" charset="0"/>
                <a:cs typeface="Arial" panose="020B0604020202020204" pitchFamily="34" charset="0"/>
              </a:rPr>
              <a:t>Employability/Transferable Skills</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0F6312D-B248-D667-071C-DECD73DAAE7D}"/>
              </a:ext>
            </a:extLst>
          </p:cNvPr>
          <p:cNvSpPr>
            <a:spLocks noGrp="1"/>
          </p:cNvSpPr>
          <p:nvPr>
            <p:ph sz="half" idx="1"/>
          </p:nvPr>
        </p:nvSpPr>
        <p:spPr>
          <a:xfrm>
            <a:off x="443593" y="1825625"/>
            <a:ext cx="3867150" cy="3809862"/>
          </a:xfrm>
        </p:spPr>
        <p:txBody>
          <a:bodyPr>
            <a:normAutofit fontScale="92500" lnSpcReduction="10000"/>
          </a:bodyPr>
          <a:lstStyle/>
          <a:p>
            <a:r>
              <a:rPr lang="en-GB" altLang="en-US" sz="2800" dirty="0" err="1">
                <a:latin typeface="Arial" panose="020B0604020202020204" pitchFamily="34" charset="0"/>
                <a:cs typeface="Arial" panose="020B0604020202020204" pitchFamily="34" charset="0"/>
              </a:rPr>
              <a:t>Proffesiynoldeb</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Ymwybyddiaeth</a:t>
            </a:r>
            <a:r>
              <a:rPr lang="en-GB" altLang="en-US" sz="2800" dirty="0">
                <a:latin typeface="Arial" panose="020B0604020202020204" pitchFamily="34" charset="0"/>
                <a:cs typeface="Arial" panose="020B0604020202020204" pitchFamily="34" charset="0"/>
              </a:rPr>
              <a:t> </a:t>
            </a:r>
          </a:p>
          <a:p>
            <a:r>
              <a:rPr lang="en-GB" altLang="en-US" sz="2800" dirty="0" err="1">
                <a:latin typeface="Arial" panose="020B0604020202020204" pitchFamily="34" charset="0"/>
                <a:cs typeface="Arial" panose="020B0604020202020204" pitchFamily="34" charset="0"/>
              </a:rPr>
              <a:t>Cyfrifoldeb</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Atebolrwydd</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Sgiliau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rhyngbersonol</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Dibynadwy</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Ystyriaeth</a:t>
            </a:r>
            <a:r>
              <a:rPr lang="en-GB" altLang="en-US" sz="2800" dirty="0">
                <a:latin typeface="Arial" panose="020B0604020202020204" pitchFamily="34" charset="0"/>
                <a:cs typeface="Arial" panose="020B0604020202020204" pitchFamily="34" charset="0"/>
              </a:rPr>
              <a:t> am </a:t>
            </a:r>
            <a:r>
              <a:rPr lang="en-GB" altLang="en-US" sz="2800" dirty="0" err="1">
                <a:latin typeface="Arial" panose="020B0604020202020204" pitchFamily="34" charset="0"/>
                <a:cs typeface="Arial" panose="020B0604020202020204" pitchFamily="34" charset="0"/>
              </a:rPr>
              <a:t>eraill</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Cyfathrebu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effeithiol</a:t>
            </a:r>
            <a:endParaRPr lang="en-GB" dirty="0"/>
          </a:p>
        </p:txBody>
      </p:sp>
      <p:sp>
        <p:nvSpPr>
          <p:cNvPr id="4" name="Content Placeholder 3">
            <a:extLst>
              <a:ext uri="{FF2B5EF4-FFF2-40B4-BE49-F238E27FC236}">
                <a16:creationId xmlns:a16="http://schemas.microsoft.com/office/drawing/2014/main" id="{ABA7FCE5-3D43-9AE3-DF97-14FD21FE32E5}"/>
              </a:ext>
            </a:extLst>
          </p:cNvPr>
          <p:cNvSpPr>
            <a:spLocks noGrp="1"/>
          </p:cNvSpPr>
          <p:nvPr>
            <p:ph sz="half" idx="2"/>
          </p:nvPr>
        </p:nvSpPr>
        <p:spPr>
          <a:xfrm>
            <a:off x="4648199" y="1825625"/>
            <a:ext cx="4098471" cy="3809862"/>
          </a:xfrm>
        </p:spPr>
        <p:txBody>
          <a:bodyPr>
            <a:normAutofit fontScale="92500" lnSpcReduction="10000"/>
          </a:bodyPr>
          <a:lstStyle/>
          <a:p>
            <a:r>
              <a:rPr lang="en-GB" altLang="en-US" sz="2800" dirty="0">
                <a:solidFill>
                  <a:schemeClr val="accent1">
                    <a:lumMod val="75000"/>
                  </a:schemeClr>
                </a:solidFill>
                <a:latin typeface="Arial" panose="020B0604020202020204" pitchFamily="34" charset="0"/>
                <a:cs typeface="Arial" panose="020B0604020202020204" pitchFamily="34" charset="0"/>
              </a:rPr>
              <a:t>Professionalism </a:t>
            </a:r>
          </a:p>
          <a:p>
            <a:r>
              <a:rPr lang="en-GB" altLang="en-US" sz="2800" dirty="0">
                <a:solidFill>
                  <a:schemeClr val="accent1">
                    <a:lumMod val="75000"/>
                  </a:schemeClr>
                </a:solidFill>
                <a:latin typeface="Arial" panose="020B0604020202020204" pitchFamily="34" charset="0"/>
                <a:cs typeface="Arial" panose="020B0604020202020204" pitchFamily="34" charset="0"/>
              </a:rPr>
              <a:t>Awareness</a:t>
            </a:r>
          </a:p>
          <a:p>
            <a:r>
              <a:rPr lang="en-GB" altLang="en-US" sz="2800" dirty="0">
                <a:solidFill>
                  <a:schemeClr val="accent1">
                    <a:lumMod val="75000"/>
                  </a:schemeClr>
                </a:solidFill>
                <a:latin typeface="Arial" panose="020B0604020202020204" pitchFamily="34" charset="0"/>
                <a:cs typeface="Arial" panose="020B0604020202020204" pitchFamily="34" charset="0"/>
              </a:rPr>
              <a:t>Responsibility</a:t>
            </a:r>
          </a:p>
          <a:p>
            <a:r>
              <a:rPr lang="en-GB" altLang="en-US" sz="2800" dirty="0">
                <a:solidFill>
                  <a:schemeClr val="accent1">
                    <a:lumMod val="75000"/>
                  </a:schemeClr>
                </a:solidFill>
                <a:latin typeface="Arial" panose="020B0604020202020204" pitchFamily="34" charset="0"/>
                <a:cs typeface="Arial" panose="020B0604020202020204" pitchFamily="34" charset="0"/>
              </a:rPr>
              <a:t>Accountability</a:t>
            </a:r>
          </a:p>
          <a:p>
            <a:r>
              <a:rPr lang="en-GB" altLang="en-US" sz="2800" dirty="0">
                <a:solidFill>
                  <a:schemeClr val="accent1">
                    <a:lumMod val="75000"/>
                  </a:schemeClr>
                </a:solidFill>
                <a:latin typeface="Arial" panose="020B0604020202020204" pitchFamily="34" charset="0"/>
                <a:cs typeface="Arial" panose="020B0604020202020204" pitchFamily="34" charset="0"/>
              </a:rPr>
              <a:t>Interpersonal skills</a:t>
            </a:r>
          </a:p>
          <a:p>
            <a:r>
              <a:rPr lang="en-GB" altLang="en-US" sz="2800" dirty="0">
                <a:solidFill>
                  <a:schemeClr val="accent1">
                    <a:lumMod val="75000"/>
                  </a:schemeClr>
                </a:solidFill>
                <a:latin typeface="Arial" panose="020B0604020202020204" pitchFamily="34" charset="0"/>
                <a:cs typeface="Arial" panose="020B0604020202020204" pitchFamily="34" charset="0"/>
              </a:rPr>
              <a:t>Reliability</a:t>
            </a:r>
          </a:p>
          <a:p>
            <a:r>
              <a:rPr lang="en-GB" altLang="en-US" sz="2800" dirty="0">
                <a:solidFill>
                  <a:schemeClr val="accent1">
                    <a:lumMod val="75000"/>
                  </a:schemeClr>
                </a:solidFill>
                <a:latin typeface="Arial" panose="020B0604020202020204" pitchFamily="34" charset="0"/>
                <a:cs typeface="Arial" panose="020B0604020202020204" pitchFamily="34" charset="0"/>
              </a:rPr>
              <a:t>Consideration for others </a:t>
            </a:r>
          </a:p>
          <a:p>
            <a:r>
              <a:rPr lang="en-GB" altLang="en-US" sz="2800" dirty="0">
                <a:solidFill>
                  <a:schemeClr val="accent1">
                    <a:lumMod val="75000"/>
                  </a:schemeClr>
                </a:solidFill>
                <a:latin typeface="Arial" panose="020B0604020202020204" pitchFamily="34" charset="0"/>
                <a:cs typeface="Arial" panose="020B0604020202020204" pitchFamily="34" charset="0"/>
              </a:rPr>
              <a:t>Effective communication </a:t>
            </a:r>
            <a:endParaRPr lang="en-US" altLang="en-US" sz="28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16387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08526-894B-F06F-541A-F5404D87EDAD}"/>
              </a:ext>
            </a:extLst>
          </p:cNvPr>
          <p:cNvSpPr>
            <a:spLocks noGrp="1"/>
          </p:cNvSpPr>
          <p:nvPr>
            <p:ph type="title"/>
          </p:nvPr>
        </p:nvSpPr>
        <p:spPr>
          <a:xfrm>
            <a:off x="58242" y="-124108"/>
            <a:ext cx="8835317" cy="1325563"/>
          </a:xfrm>
        </p:spPr>
        <p:txBody>
          <a:bodyPr/>
          <a:lstStyle/>
          <a:p>
            <a:r>
              <a:rPr lang="en-GB" sz="4400" dirty="0" err="1">
                <a:latin typeface="Arial" panose="020B0604020202020204" pitchFamily="34" charset="0"/>
                <a:cs typeface="Arial" panose="020B0604020202020204" pitchFamily="34" charset="0"/>
              </a:rPr>
              <a:t>Cynnwys</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Modiwl</a:t>
            </a:r>
            <a:r>
              <a:rPr lang="en-GB" sz="4400" dirty="0">
                <a:latin typeface="Arial" panose="020B0604020202020204" pitchFamily="34" charset="0"/>
                <a:cs typeface="Arial" panose="020B0604020202020204" pitchFamily="34" charset="0"/>
              </a:rPr>
              <a:t> / </a:t>
            </a:r>
            <a:r>
              <a:rPr lang="en-GB" sz="4400" dirty="0">
                <a:solidFill>
                  <a:srgbClr val="0070C0"/>
                </a:solidFill>
                <a:latin typeface="Arial" panose="020B0604020202020204" pitchFamily="34" charset="0"/>
                <a:cs typeface="Arial" panose="020B0604020202020204" pitchFamily="34" charset="0"/>
              </a:rPr>
              <a:t>Module Content</a:t>
            </a:r>
            <a:endParaRPr lang="en-GB" dirty="0">
              <a:solidFill>
                <a:srgbClr val="0070C0"/>
              </a:solidFill>
            </a:endParaRPr>
          </a:p>
        </p:txBody>
      </p:sp>
      <p:sp>
        <p:nvSpPr>
          <p:cNvPr id="4" name="Content Placeholder 3">
            <a:extLst>
              <a:ext uri="{FF2B5EF4-FFF2-40B4-BE49-F238E27FC236}">
                <a16:creationId xmlns:a16="http://schemas.microsoft.com/office/drawing/2014/main" id="{0D64E37B-1ED8-351E-CDDA-E2E09994B135}"/>
              </a:ext>
            </a:extLst>
          </p:cNvPr>
          <p:cNvSpPr>
            <a:spLocks noGrp="1"/>
          </p:cNvSpPr>
          <p:nvPr>
            <p:ph sz="half" idx="2"/>
          </p:nvPr>
        </p:nvSpPr>
        <p:spPr>
          <a:xfrm>
            <a:off x="168294" y="1363185"/>
            <a:ext cx="8975706" cy="4537404"/>
          </a:xfrm>
        </p:spPr>
        <p:txBody>
          <a:bodyPr>
            <a:normAutofit fontScale="92500"/>
          </a:bodyPr>
          <a:lstStyle/>
          <a:p>
            <a:pPr rtl="0">
              <a:lnSpc>
                <a:spcPct val="110000"/>
              </a:lnSpc>
              <a:buFont typeface="+mj-lt"/>
              <a:buAutoNum type="arabicPeriod"/>
            </a:pP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Cyflwyniad</a:t>
            </a:r>
            <a:r>
              <a:rPr lang="en-GB" sz="3200" dirty="0">
                <a:latin typeface="Arial" panose="020B0604020202020204" pitchFamily="34" charset="0"/>
                <a:cs typeface="Arial" panose="020B0604020202020204" pitchFamily="34" charset="0"/>
              </a:rPr>
              <a:t> / </a:t>
            </a:r>
            <a:r>
              <a:rPr lang="en-GB" sz="3200" dirty="0">
                <a:solidFill>
                  <a:srgbClr val="0070C0"/>
                </a:solidFill>
                <a:latin typeface="Arial" panose="020B0604020202020204" pitchFamily="34" charset="0"/>
                <a:cs typeface="Arial" panose="020B0604020202020204" pitchFamily="34" charset="0"/>
              </a:rPr>
              <a:t>Introduction </a:t>
            </a:r>
          </a:p>
          <a:p>
            <a:pPr rtl="0">
              <a:lnSpc>
                <a:spcPct val="110000"/>
              </a:lnSpc>
              <a:buFont typeface="+mj-lt"/>
              <a:buAutoNum type="arabicPeriod"/>
            </a:pPr>
            <a:r>
              <a:rPr lang="en-GB" sz="30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Datblygiad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Cynnar</a:t>
            </a:r>
            <a:r>
              <a:rPr lang="en-GB" sz="3200" dirty="0">
                <a:latin typeface="Arial" panose="020B0604020202020204" pitchFamily="34" charset="0"/>
                <a:cs typeface="Arial" panose="020B0604020202020204" pitchFamily="34" charset="0"/>
              </a:rPr>
              <a:t> / </a:t>
            </a:r>
            <a:r>
              <a:rPr lang="en-GB" sz="3200" dirty="0">
                <a:solidFill>
                  <a:srgbClr val="0070C0"/>
                </a:solidFill>
                <a:latin typeface="Arial" panose="020B0604020202020204" pitchFamily="34" charset="0"/>
                <a:cs typeface="Arial" panose="020B0604020202020204" pitchFamily="34" charset="0"/>
              </a:rPr>
              <a:t>Early Development </a:t>
            </a:r>
          </a:p>
          <a:p>
            <a:pPr rtl="0">
              <a:lnSpc>
                <a:spcPct val="110000"/>
              </a:lnSpc>
              <a:buFont typeface="+mj-lt"/>
              <a:buAutoNum type="arabicPeriod"/>
            </a:pPr>
            <a:r>
              <a:rPr lang="en-GB" sz="3200" dirty="0" err="1">
                <a:latin typeface="Arial" panose="020B0604020202020204" pitchFamily="34" charset="0"/>
                <a:cs typeface="Arial" panose="020B0604020202020204" pitchFamily="34" charset="0"/>
              </a:rPr>
              <a:t>Oedolion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galluogi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dysgu</a:t>
            </a:r>
            <a:r>
              <a:rPr lang="en-GB" sz="3200" dirty="0">
                <a:latin typeface="Arial" panose="020B0604020202020204" pitchFamily="34" charset="0"/>
                <a:cs typeface="Arial" panose="020B0604020202020204" pitchFamily="34" charset="0"/>
              </a:rPr>
              <a:t> / </a:t>
            </a:r>
            <a:r>
              <a:rPr lang="en-GB" sz="3200" dirty="0">
                <a:solidFill>
                  <a:srgbClr val="0070C0"/>
                </a:solidFill>
                <a:latin typeface="Arial" panose="020B0604020202020204" pitchFamily="34" charset="0"/>
                <a:cs typeface="Arial" panose="020B0604020202020204" pitchFamily="34" charset="0"/>
              </a:rPr>
              <a:t>Enabling Adults </a:t>
            </a:r>
          </a:p>
          <a:p>
            <a:pPr rtl="0">
              <a:lnSpc>
                <a:spcPct val="110000"/>
              </a:lnSpc>
              <a:buFont typeface="+mj-lt"/>
              <a:buAutoNum type="arabicPeriod"/>
            </a:pPr>
            <a:r>
              <a:rPr lang="en-GB" sz="3200" dirty="0" err="1">
                <a:latin typeface="Arial" panose="020B0604020202020204" pitchFamily="34" charset="0"/>
                <a:cs typeface="Arial" panose="020B0604020202020204" pitchFamily="34" charset="0"/>
              </a:rPr>
              <a:t>Profiadau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ennyn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diddordeb</a:t>
            </a:r>
            <a:r>
              <a:rPr lang="en-GB" sz="3200" dirty="0">
                <a:latin typeface="Arial" panose="020B0604020202020204" pitchFamily="34" charset="0"/>
                <a:cs typeface="Arial" panose="020B0604020202020204" pitchFamily="34" charset="0"/>
              </a:rPr>
              <a:t> / </a:t>
            </a:r>
            <a:r>
              <a:rPr lang="en-GB" sz="3200" dirty="0">
                <a:solidFill>
                  <a:srgbClr val="0070C0"/>
                </a:solidFill>
                <a:latin typeface="Arial" panose="020B0604020202020204" pitchFamily="34" charset="0"/>
                <a:cs typeface="Arial" panose="020B0604020202020204" pitchFamily="34" charset="0"/>
              </a:rPr>
              <a:t>Engaging Experiences </a:t>
            </a:r>
          </a:p>
          <a:p>
            <a:pPr rtl="0">
              <a:lnSpc>
                <a:spcPct val="110000"/>
              </a:lnSpc>
              <a:buFont typeface="+mj-lt"/>
              <a:buAutoNum type="arabicPeriod"/>
            </a:pPr>
            <a:r>
              <a:rPr lang="en-GB" sz="3200" dirty="0" err="1">
                <a:latin typeface="Arial" panose="020B0604020202020204" pitchFamily="34" charset="0"/>
                <a:cs typeface="Arial" panose="020B0604020202020204" pitchFamily="34" charset="0"/>
              </a:rPr>
              <a:t>Amgylcheddau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effeithiol</a:t>
            </a:r>
            <a:r>
              <a:rPr lang="en-GB" sz="3200" dirty="0">
                <a:latin typeface="Arial" panose="020B0604020202020204" pitchFamily="34" charset="0"/>
                <a:cs typeface="Arial" panose="020B0604020202020204" pitchFamily="34" charset="0"/>
              </a:rPr>
              <a:t> / </a:t>
            </a:r>
            <a:r>
              <a:rPr lang="en-GB" sz="3200" dirty="0">
                <a:solidFill>
                  <a:srgbClr val="0070C0"/>
                </a:solidFill>
                <a:latin typeface="Arial" panose="020B0604020202020204" pitchFamily="34" charset="0"/>
                <a:cs typeface="Arial" panose="020B0604020202020204" pitchFamily="34" charset="0"/>
              </a:rPr>
              <a:t>Effective Environments </a:t>
            </a:r>
          </a:p>
          <a:p>
            <a:pPr rtl="0">
              <a:lnSpc>
                <a:spcPct val="110000"/>
              </a:lnSpc>
              <a:buFont typeface="+mj-lt"/>
              <a:buAutoNum type="arabicPeriod"/>
            </a:pPr>
            <a:r>
              <a:rPr lang="en-GB" sz="3200" dirty="0" err="1">
                <a:latin typeface="Arial" panose="020B0604020202020204" pitchFamily="34" charset="0"/>
                <a:cs typeface="Arial" panose="020B0604020202020204" pitchFamily="34" charset="0"/>
              </a:rPr>
              <a:t>Theori</a:t>
            </a:r>
            <a:r>
              <a:rPr lang="en-GB" sz="3200" dirty="0">
                <a:latin typeface="Arial" panose="020B0604020202020204" pitchFamily="34" charset="0"/>
                <a:cs typeface="Arial" panose="020B0604020202020204" pitchFamily="34" charset="0"/>
              </a:rPr>
              <a:t> ac </a:t>
            </a:r>
            <a:r>
              <a:rPr lang="en-GB" sz="3200" dirty="0" err="1">
                <a:latin typeface="Arial" panose="020B0604020202020204" pitchFamily="34" charset="0"/>
                <a:cs typeface="Arial" panose="020B0604020202020204" pitchFamily="34" charset="0"/>
              </a:rPr>
              <a:t>Addysgeg</a:t>
            </a:r>
            <a:r>
              <a:rPr lang="en-GB" sz="3200" dirty="0">
                <a:latin typeface="Arial" panose="020B0604020202020204" pitchFamily="34" charset="0"/>
                <a:cs typeface="Arial" panose="020B0604020202020204" pitchFamily="34" charset="0"/>
              </a:rPr>
              <a:t> / </a:t>
            </a:r>
            <a:r>
              <a:rPr lang="en-GB" sz="3200" dirty="0">
                <a:solidFill>
                  <a:srgbClr val="0070C0"/>
                </a:solidFill>
                <a:latin typeface="Arial" panose="020B0604020202020204" pitchFamily="34" charset="0"/>
                <a:cs typeface="Arial" panose="020B0604020202020204" pitchFamily="34" charset="0"/>
              </a:rPr>
              <a:t>Theory and Pedagogy </a:t>
            </a:r>
          </a:p>
        </p:txBody>
      </p:sp>
    </p:spTree>
    <p:extLst>
      <p:ext uri="{BB962C8B-B14F-4D97-AF65-F5344CB8AC3E}">
        <p14:creationId xmlns:p14="http://schemas.microsoft.com/office/powerpoint/2010/main" val="1895858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a:xfrm>
            <a:off x="286840" y="490618"/>
            <a:ext cx="8366760" cy="529568"/>
          </a:xfrm>
        </p:spPr>
        <p:txBody>
          <a:bodyPr>
            <a:noAutofit/>
          </a:bodyPr>
          <a:lstStyle/>
          <a:p>
            <a:pPr algn="ctr" eaLnBrk="1" hangingPunct="1"/>
            <a:r>
              <a:rPr lang="en-US" altLang="en-US" dirty="0" err="1">
                <a:latin typeface="Arial" panose="020B0604020202020204" pitchFamily="34" charset="0"/>
                <a:cs typeface="Arial" panose="020B0604020202020204" pitchFamily="34" charset="0"/>
              </a:rPr>
              <a:t>Deilliannau</a:t>
            </a:r>
            <a:r>
              <a:rPr lang="en-US" altLang="en-US" dirty="0">
                <a:latin typeface="Arial" panose="020B0604020202020204" pitchFamily="34" charset="0"/>
                <a:cs typeface="Arial" panose="020B0604020202020204" pitchFamily="34" charset="0"/>
              </a:rPr>
              <a:t> </a:t>
            </a:r>
            <a:r>
              <a:rPr lang="en-US" altLang="en-US" dirty="0" err="1">
                <a:latin typeface="Arial" panose="020B0604020202020204" pitchFamily="34" charset="0"/>
                <a:cs typeface="Arial" panose="020B0604020202020204" pitchFamily="34" charset="0"/>
              </a:rPr>
              <a:t>Dysgu</a:t>
            </a:r>
            <a:endParaRPr lang="en-US" altLang="en-US"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423946" y="1406908"/>
            <a:ext cx="8366759" cy="4318978"/>
          </a:xfrm>
        </p:spPr>
        <p:txBody>
          <a:bodyPr>
            <a:normAutofit lnSpcReduction="10000"/>
          </a:bodyPr>
          <a:lstStyle/>
          <a:p>
            <a:pPr marL="342900" lvl="0" indent="-342900" algn="just" rtl="0" fontAlgn="base">
              <a:lnSpc>
                <a:spcPct val="107000"/>
              </a:lnSpc>
              <a:spcAft>
                <a:spcPts val="800"/>
              </a:spcAft>
              <a:buSzPts val="1000"/>
              <a:buFont typeface="Symbol" panose="05050102010706020507" pitchFamily="18" charset="2"/>
              <a:buChar char=""/>
              <a:tabLst>
                <a:tab pos="457200" algn="l"/>
              </a:tabLst>
            </a:pPr>
            <a:r>
              <a:rPr lang="cy-GB" sz="2400" dirty="0">
                <a:effectLst/>
                <a:latin typeface="Arial" panose="020B0604020202020204" pitchFamily="34" charset="0"/>
                <a:ea typeface="Times New Roman" panose="02020603050405020304" pitchFamily="18" charset="0"/>
                <a:cs typeface="Arial" panose="020B0604020202020204" pitchFamily="34" charset="0"/>
              </a:rPr>
              <a:t>Dangos ymwybyddiaeth o rôl perthynas broffesiynol a chilyddol gyda rhieni, gofalwyr a gweithwyr </a:t>
            </a:r>
            <a:r>
              <a:rPr lang="cy-GB" sz="2400" dirty="0" err="1">
                <a:effectLst/>
                <a:latin typeface="Arial" panose="020B0604020202020204" pitchFamily="34" charset="0"/>
                <a:ea typeface="Times New Roman" panose="02020603050405020304" pitchFamily="18" charset="0"/>
                <a:cs typeface="Arial" panose="020B0604020202020204" pitchFamily="34" charset="0"/>
              </a:rPr>
              <a:t>amlasiantaethol</a:t>
            </a:r>
            <a:r>
              <a:rPr lang="cy-GB" sz="2400" dirty="0">
                <a:effectLst/>
                <a:latin typeface="Arial" panose="020B0604020202020204" pitchFamily="34" charset="0"/>
                <a:ea typeface="Times New Roman" panose="02020603050405020304" pitchFamily="18" charset="0"/>
                <a:cs typeface="Arial" panose="020B0604020202020204" pitchFamily="34" charset="0"/>
              </a:rPr>
              <a:t> ar iechyd a llesiant babanod neu blant bach yn ystod y 1000 diwrnod cyntaf.</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fontAlgn="base">
              <a:lnSpc>
                <a:spcPct val="107000"/>
              </a:lnSpc>
              <a:spcAft>
                <a:spcPts val="800"/>
              </a:spcAft>
              <a:buSzPts val="1000"/>
              <a:buFont typeface="Symbol" panose="05050102010706020507" pitchFamily="18" charset="2"/>
              <a:buChar char=""/>
              <a:tabLst>
                <a:tab pos="457200" algn="l"/>
              </a:tabLst>
            </a:pPr>
            <a:r>
              <a:rPr lang="cy-GB" sz="2400" dirty="0">
                <a:effectLst/>
                <a:latin typeface="Arial" panose="020B0604020202020204" pitchFamily="34" charset="0"/>
                <a:ea typeface="Times New Roman" panose="02020603050405020304" pitchFamily="18" charset="0"/>
                <a:cs typeface="Arial" panose="020B0604020202020204" pitchFamily="34" charset="0"/>
              </a:rPr>
              <a:t>Gwerthuso ymagweddau cyfredol at ymlyniad, magwraeth a chariad proffesiynol a’u heffaith ar arfer proffesiynol mewn lleoliadau blynyddoedd cynnar.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fontAlgn="base">
              <a:lnSpc>
                <a:spcPct val="107000"/>
              </a:lnSpc>
              <a:spcAft>
                <a:spcPts val="800"/>
              </a:spcAft>
              <a:buSzPts val="1000"/>
              <a:buFont typeface="Symbol" panose="05050102010706020507" pitchFamily="18" charset="2"/>
              <a:buChar char=""/>
              <a:tabLst>
                <a:tab pos="457200" algn="l"/>
              </a:tabLst>
            </a:pPr>
            <a:r>
              <a:rPr lang="cy-GB" sz="2400" dirty="0">
                <a:effectLst/>
                <a:latin typeface="Arial" panose="020B0604020202020204" pitchFamily="34" charset="0"/>
                <a:ea typeface="Times New Roman" panose="02020603050405020304" pitchFamily="18" charset="0"/>
                <a:cs typeface="Arial" panose="020B0604020202020204" pitchFamily="34" charset="0"/>
              </a:rPr>
              <a:t>Trefnu eu gwybodaeth a’r hyn y maent wedi’i ddysgu drwy ddefnyddio amrywiaeth o adnoddau gwybodaeth, a chyflwyno’u gwaith ar y lefel briodol.</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Arial" panose="020B0604020202020204" pitchFamily="34" charset="0"/>
            </a:endParaRPr>
          </a:p>
        </p:txBody>
      </p:sp>
    </p:spTree>
    <p:custDataLst>
      <p:tags r:id="rId1"/>
    </p:custDataLst>
    <p:extLst>
      <p:ext uri="{BB962C8B-B14F-4D97-AF65-F5344CB8AC3E}">
        <p14:creationId xmlns:p14="http://schemas.microsoft.com/office/powerpoint/2010/main" val="3009661978"/>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23BD1-8ECF-B714-A4C8-AD1CB40AB792}"/>
              </a:ext>
            </a:extLst>
          </p:cNvPr>
          <p:cNvSpPr>
            <a:spLocks noGrp="1"/>
          </p:cNvSpPr>
          <p:nvPr>
            <p:ph type="title"/>
          </p:nvPr>
        </p:nvSpPr>
        <p:spPr>
          <a:xfrm>
            <a:off x="628650" y="294368"/>
            <a:ext cx="7886700" cy="799646"/>
          </a:xfrm>
        </p:spPr>
        <p:txBody>
          <a:bodyPr>
            <a:normAutofit/>
          </a:bodyPr>
          <a:lstStyle/>
          <a:p>
            <a:pPr algn="ctr"/>
            <a:r>
              <a:rPr lang="en-US" altLang="en-US" dirty="0">
                <a:solidFill>
                  <a:schemeClr val="accent1">
                    <a:lumMod val="75000"/>
                  </a:schemeClr>
                </a:solidFill>
                <a:latin typeface="Arial" panose="020B0604020202020204" pitchFamily="34" charset="0"/>
                <a:cs typeface="Arial" panose="020B0604020202020204" pitchFamily="34" charset="0"/>
              </a:rPr>
              <a:t>Learning Outcomes</a:t>
            </a:r>
            <a:endParaRPr lang="en-GB" sz="6000" dirty="0"/>
          </a:p>
        </p:txBody>
      </p:sp>
      <p:sp>
        <p:nvSpPr>
          <p:cNvPr id="5" name="Content Placeholder 5">
            <a:extLst>
              <a:ext uri="{FF2B5EF4-FFF2-40B4-BE49-F238E27FC236}">
                <a16:creationId xmlns:a16="http://schemas.microsoft.com/office/drawing/2014/main" id="{DC38EE57-9EF4-0A9E-DD05-DCB248511863}"/>
              </a:ext>
            </a:extLst>
          </p:cNvPr>
          <p:cNvSpPr txBox="1">
            <a:spLocks/>
          </p:cNvSpPr>
          <p:nvPr/>
        </p:nvSpPr>
        <p:spPr>
          <a:xfrm>
            <a:off x="180159" y="1023257"/>
            <a:ext cx="8533312" cy="5034643"/>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0">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9BBD8863-8870-2B37-C5A9-C1B43B88E606}"/>
              </a:ext>
            </a:extLst>
          </p:cNvPr>
          <p:cNvSpPr txBox="1"/>
          <p:nvPr/>
        </p:nvSpPr>
        <p:spPr>
          <a:xfrm>
            <a:off x="459923" y="1250619"/>
            <a:ext cx="8300357" cy="3785652"/>
          </a:xfrm>
          <a:prstGeom prst="rect">
            <a:avLst/>
          </a:prstGeom>
          <a:noFill/>
        </p:spPr>
        <p:txBody>
          <a:bodyPr wrap="square">
            <a:spAutoFit/>
          </a:bodyPr>
          <a:lstStyle/>
          <a:p>
            <a:pPr marL="342900" lvl="0" indent="-342900" algn="just" rtl="0" fontAlgn="base">
              <a:buFont typeface="Symbol" panose="05050102010706020507" pitchFamily="18" charset="2"/>
              <a:buChar char=""/>
            </a:pPr>
            <a:r>
              <a:rPr lang="en-GB" sz="2400"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Demonstrate an awareness of the role of reciprocal and professional relationships with parents, carers and multi-agency workers upon the health and well-being of the Infant and or Toddler in the first 1000 days. </a:t>
            </a:r>
            <a:endParaRPr lang="en-GB" sz="2400" dirty="0">
              <a:solidFill>
                <a:schemeClr val="accent1">
                  <a:lumMod val="75000"/>
                </a:schemeClr>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fontAlgn="base">
              <a:buFont typeface="Symbol" panose="05050102010706020507" pitchFamily="18" charset="2"/>
              <a:buChar char=""/>
            </a:pPr>
            <a:r>
              <a:rPr lang="en-GB" sz="2400"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Evaluate current approaches to attachment, nurture and professional love and their impact upon professional practice within early years settings.  </a:t>
            </a:r>
            <a:endParaRPr lang="en-GB" sz="2400" dirty="0">
              <a:solidFill>
                <a:schemeClr val="accent1">
                  <a:lumMod val="75000"/>
                </a:schemeClr>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fontAlgn="base">
              <a:buFont typeface="Symbol" panose="05050102010706020507" pitchFamily="18" charset="2"/>
              <a:buChar char=""/>
            </a:pPr>
            <a:r>
              <a:rPr lang="en-GB" sz="2400"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Organise their knowledge and learning through the use of a range of information resources and present their work at the appropriate level. </a:t>
            </a:r>
            <a:endParaRPr lang="en-GB" sz="2400" dirty="0">
              <a:solidFill>
                <a:schemeClr val="accent1">
                  <a:lumMod val="75000"/>
                </a:schemeClr>
              </a:solidFill>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100851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E3E6A-09EF-4F1E-7BE1-C7BCAE967FB6}"/>
              </a:ext>
            </a:extLst>
          </p:cNvPr>
          <p:cNvSpPr>
            <a:spLocks noGrp="1"/>
          </p:cNvSpPr>
          <p:nvPr>
            <p:ph type="title"/>
          </p:nvPr>
        </p:nvSpPr>
        <p:spPr>
          <a:xfrm>
            <a:off x="84365" y="772885"/>
            <a:ext cx="8801100" cy="2215243"/>
          </a:xfrm>
        </p:spPr>
        <p:txBody>
          <a:bodyPr>
            <a:noAutofit/>
          </a:bodyPr>
          <a:lstStyle/>
          <a:p>
            <a:pPr algn="ctr"/>
            <a:r>
              <a:rPr lang="en-GB" sz="3600" b="1" dirty="0">
                <a:effectLst/>
                <a:latin typeface="Arial" panose="020B0604020202020204" pitchFamily="34" charset="0"/>
                <a:ea typeface="Times New Roman" panose="02020603050405020304" pitchFamily="18" charset="0"/>
                <a:cs typeface="Arial" panose="020B0604020202020204" pitchFamily="34" charset="0"/>
              </a:rPr>
              <a:t>ECEY4005/C </a:t>
            </a:r>
            <a:r>
              <a:rPr lang="cy-GB" sz="3600" b="1" dirty="0">
                <a:effectLst/>
                <a:latin typeface="Arial" panose="020B0604020202020204" pitchFamily="34" charset="0"/>
                <a:ea typeface="Times New Roman" panose="02020603050405020304" pitchFamily="18" charset="0"/>
                <a:cs typeface="Arial" panose="020B0604020202020204" pitchFamily="34" charset="0"/>
              </a:rPr>
              <a:t>Aseiniadau: </a:t>
            </a:r>
            <a:r>
              <a:rPr lang="cy-GB" sz="3600" dirty="0">
                <a:effectLst/>
                <a:latin typeface="Arial" panose="020B0604020202020204" pitchFamily="34" charset="0"/>
                <a:ea typeface="Times New Roman" panose="02020603050405020304" pitchFamily="18" charset="0"/>
                <a:cs typeface="Arial" panose="020B0604020202020204" pitchFamily="34" charset="0"/>
              </a:rPr>
              <a:t>Llyfr Lloffion Digidol </a:t>
            </a:r>
            <a:r>
              <a:rPr lang="pt-BR" sz="3600" dirty="0">
                <a:effectLst/>
                <a:latin typeface="Arial" panose="020B0604020202020204" pitchFamily="34" charset="0"/>
                <a:ea typeface="Times New Roman" panose="02020603050405020304" pitchFamily="18" charset="0"/>
                <a:cs typeface="Arial" panose="020B0604020202020204" pitchFamily="34" charset="0"/>
              </a:rPr>
              <a:t>(</a:t>
            </a:r>
            <a:r>
              <a:rPr lang="pt-BR" sz="3600" dirty="0" err="1">
                <a:effectLst/>
                <a:latin typeface="Arial" panose="020B0604020202020204" pitchFamily="34" charset="0"/>
                <a:ea typeface="Times New Roman" panose="02020603050405020304" pitchFamily="18" charset="0"/>
                <a:cs typeface="Arial" panose="020B0604020202020204" pitchFamily="34" charset="0"/>
              </a:rPr>
              <a:t>sy'n</a:t>
            </a:r>
            <a:r>
              <a:rPr lang="pt-BR" sz="3600" dirty="0">
                <a:effectLst/>
                <a:latin typeface="Arial" panose="020B0604020202020204" pitchFamily="34" charset="0"/>
                <a:ea typeface="Times New Roman" panose="02020603050405020304" pitchFamily="18" charset="0"/>
                <a:cs typeface="Arial" panose="020B0604020202020204" pitchFamily="34" charset="0"/>
              </a:rPr>
              <a:t> </a:t>
            </a:r>
            <a:r>
              <a:rPr lang="pt-BR" sz="3600" dirty="0" err="1">
                <a:effectLst/>
                <a:latin typeface="Arial" panose="020B0604020202020204" pitchFamily="34" charset="0"/>
                <a:ea typeface="Times New Roman" panose="02020603050405020304" pitchFamily="18" charset="0"/>
                <a:cs typeface="Arial" panose="020B0604020202020204" pitchFamily="34" charset="0"/>
              </a:rPr>
              <a:t>cyfateb</a:t>
            </a:r>
            <a:r>
              <a:rPr lang="pt-BR" sz="3600" dirty="0">
                <a:effectLst/>
                <a:latin typeface="Arial" panose="020B0604020202020204" pitchFamily="34" charset="0"/>
                <a:ea typeface="Times New Roman" panose="02020603050405020304" pitchFamily="18" charset="0"/>
                <a:cs typeface="Arial" panose="020B0604020202020204" pitchFamily="34" charset="0"/>
              </a:rPr>
              <a:t> i 3000 o </a:t>
            </a:r>
            <a:r>
              <a:rPr lang="pt-BR" sz="3600" dirty="0" err="1">
                <a:effectLst/>
                <a:latin typeface="Arial" panose="020B0604020202020204" pitchFamily="34" charset="0"/>
                <a:ea typeface="Times New Roman" panose="02020603050405020304" pitchFamily="18" charset="0"/>
                <a:cs typeface="Arial" panose="020B0604020202020204" pitchFamily="34" charset="0"/>
              </a:rPr>
              <a:t>eiriau</a:t>
            </a:r>
            <a:r>
              <a:rPr lang="pt-BR" sz="3600" dirty="0">
                <a:effectLst/>
                <a:latin typeface="Arial" panose="020B0604020202020204" pitchFamily="34" charset="0"/>
                <a:ea typeface="Times New Roman" panose="02020603050405020304" pitchFamily="18" charset="0"/>
                <a:cs typeface="Arial" panose="020B0604020202020204" pitchFamily="34" charset="0"/>
              </a:rPr>
              <a:t>)</a:t>
            </a:r>
            <a:br>
              <a:rPr lang="pt-BR" sz="3600" dirty="0">
                <a:effectLst/>
                <a:latin typeface="Arial" panose="020B0604020202020204" pitchFamily="34" charset="0"/>
                <a:ea typeface="Times New Roman" panose="02020603050405020304" pitchFamily="18" charset="0"/>
                <a:cs typeface="Arial" panose="020B0604020202020204" pitchFamily="34" charset="0"/>
              </a:rPr>
            </a:br>
            <a:br>
              <a:rPr lang="en-GB" sz="3600" dirty="0">
                <a:effectLst/>
                <a:latin typeface="Arial" panose="020B0604020202020204" pitchFamily="34" charset="0"/>
                <a:ea typeface="Times New Roman" panose="02020603050405020304" pitchFamily="18" charset="0"/>
                <a:cs typeface="Arial" panose="020B0604020202020204" pitchFamily="34" charset="0"/>
              </a:rPr>
            </a:br>
            <a:r>
              <a:rPr lang="cy-GB" sz="36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ECEY4005 </a:t>
            </a:r>
            <a:r>
              <a:rPr lang="en-GB" sz="36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Assignment: </a:t>
            </a:r>
            <a:r>
              <a:rPr lang="en-GB" sz="36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Digital Scrapbook(equivalent to 3000 words)</a:t>
            </a:r>
            <a:br>
              <a:rPr lang="en-GB" sz="28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br>
            <a:br>
              <a:rPr lang="en-GB" sz="2800" dirty="0">
                <a:effectLst/>
                <a:latin typeface="Arial" panose="020B0604020202020204" pitchFamily="34" charset="0"/>
                <a:ea typeface="Times New Roman" panose="02020603050405020304" pitchFamily="18"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475DCA5-F0C7-0402-DCA7-42675E7524C2}"/>
              </a:ext>
            </a:extLst>
          </p:cNvPr>
          <p:cNvSpPr>
            <a:spLocks noGrp="1"/>
          </p:cNvSpPr>
          <p:nvPr>
            <p:ph idx="1"/>
          </p:nvPr>
        </p:nvSpPr>
        <p:spPr>
          <a:xfrm>
            <a:off x="450396" y="3249386"/>
            <a:ext cx="8243207" cy="2984579"/>
          </a:xfrm>
        </p:spPr>
        <p:txBody>
          <a:bodyPr>
            <a:normAutofit/>
          </a:bodyPr>
          <a:lstStyle/>
          <a:p>
            <a:pPr marL="0" indent="0" algn="ctr">
              <a:buNone/>
            </a:pPr>
            <a:r>
              <a:rPr lang="en-GB" sz="3200" dirty="0" err="1">
                <a:latin typeface="Arial" panose="020B0604020202020204" pitchFamily="34" charset="0"/>
                <a:cs typeface="Arial" panose="020B0604020202020204" pitchFamily="34" charset="0"/>
              </a:rPr>
              <a:t>Dyddaid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cyflwyno</a:t>
            </a:r>
            <a:r>
              <a:rPr lang="en-GB" sz="3200" dirty="0">
                <a:latin typeface="Arial" panose="020B0604020202020204" pitchFamily="34" charset="0"/>
                <a:cs typeface="Arial" panose="020B0604020202020204" pitchFamily="34" charset="0"/>
              </a:rPr>
              <a:t> a </a:t>
            </a:r>
            <a:r>
              <a:rPr lang="en-GB" sz="3200" dirty="0" err="1">
                <a:latin typeface="Arial" panose="020B0604020202020204" pitchFamily="34" charset="0"/>
                <a:cs typeface="Arial" panose="020B0604020202020204" pitchFamily="34" charset="0"/>
              </a:rPr>
              <a:t>ble</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i’w</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gyflwyno</a:t>
            </a:r>
            <a:r>
              <a:rPr lang="en-GB" sz="3200" dirty="0">
                <a:latin typeface="Arial" panose="020B0604020202020204" pitchFamily="34" charset="0"/>
                <a:cs typeface="Arial" panose="020B0604020202020204" pitchFamily="34" charset="0"/>
              </a:rPr>
              <a:t> / </a:t>
            </a:r>
            <a:r>
              <a:rPr lang="en-GB" sz="3200" dirty="0">
                <a:solidFill>
                  <a:srgbClr val="0070C0"/>
                </a:solidFill>
                <a:latin typeface="Arial" panose="020B0604020202020204" pitchFamily="34" charset="0"/>
                <a:cs typeface="Arial" panose="020B0604020202020204" pitchFamily="34" charset="0"/>
              </a:rPr>
              <a:t>Submission date:</a:t>
            </a:r>
          </a:p>
          <a:p>
            <a:pPr marL="0" indent="0" algn="ctr">
              <a:buNone/>
            </a:pPr>
            <a:endParaRPr lang="en-GB" sz="3200" dirty="0">
              <a:solidFill>
                <a:srgbClr val="0070C0"/>
              </a:solidFill>
              <a:latin typeface="Arial" panose="020B0604020202020204" pitchFamily="34" charset="0"/>
              <a:cs typeface="Arial" panose="020B0604020202020204" pitchFamily="34" charset="0"/>
            </a:endParaRPr>
          </a:p>
          <a:p>
            <a:pPr marL="0" indent="0" algn="ctr">
              <a:buNone/>
            </a:pPr>
            <a:r>
              <a:rPr lang="en-GB" sz="3200" b="1" dirty="0">
                <a:solidFill>
                  <a:srgbClr val="FF0000"/>
                </a:solidFill>
                <a:latin typeface="Arial" panose="020B0604020202020204" pitchFamily="34" charset="0"/>
                <a:cs typeface="Arial" panose="020B0604020202020204" pitchFamily="34" charset="0"/>
              </a:rPr>
              <a:t>21/01/2024</a:t>
            </a:r>
            <a:r>
              <a:rPr lang="en-GB" sz="3200" dirty="0">
                <a:solidFill>
                  <a:srgbClr val="FF0000"/>
                </a:solidFill>
                <a:latin typeface="Arial" panose="020B0604020202020204" pitchFamily="34" charset="0"/>
                <a:cs typeface="Arial" panose="020B0604020202020204" pitchFamily="34" charset="0"/>
              </a:rPr>
              <a:t> by 23:59 via Turnitin </a:t>
            </a:r>
          </a:p>
        </p:txBody>
      </p:sp>
    </p:spTree>
    <p:extLst>
      <p:ext uri="{BB962C8B-B14F-4D97-AF65-F5344CB8AC3E}">
        <p14:creationId xmlns:p14="http://schemas.microsoft.com/office/powerpoint/2010/main" val="24876352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D0422-61D0-3AFB-0A4C-ADAFB2C339B6}"/>
              </a:ext>
            </a:extLst>
          </p:cNvPr>
          <p:cNvSpPr>
            <a:spLocks noGrp="1"/>
          </p:cNvSpPr>
          <p:nvPr>
            <p:ph type="title"/>
          </p:nvPr>
        </p:nvSpPr>
        <p:spPr>
          <a:xfrm>
            <a:off x="558311" y="177556"/>
            <a:ext cx="7886700" cy="1325563"/>
          </a:xfrm>
        </p:spPr>
        <p:txBody>
          <a:bodyPr/>
          <a:lstStyle/>
          <a:p>
            <a:r>
              <a:rPr lang="en-GB" dirty="0" err="1">
                <a:latin typeface="Arial" panose="020B0604020202020204" pitchFamily="34" charset="0"/>
                <a:cs typeface="Arial" panose="020B0604020202020204" pitchFamily="34" charset="0"/>
              </a:rPr>
              <a:t>Llyfr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Lloffion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Digidol</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B7D1AA0-A8B3-8CDD-E0D2-F1D38B10BA2F}"/>
              </a:ext>
            </a:extLst>
          </p:cNvPr>
          <p:cNvSpPr>
            <a:spLocks noGrp="1"/>
          </p:cNvSpPr>
          <p:nvPr>
            <p:ph idx="1"/>
          </p:nvPr>
        </p:nvSpPr>
        <p:spPr>
          <a:xfrm>
            <a:off x="70339" y="1445846"/>
            <a:ext cx="8987692" cy="4384431"/>
          </a:xfrm>
        </p:spPr>
        <p:txBody>
          <a:bodyPr>
            <a:normAutofit lnSpcReduction="10000"/>
          </a:bodyPr>
          <a:lstStyle/>
          <a:p>
            <a:pPr>
              <a:lnSpc>
                <a:spcPct val="107000"/>
              </a:lnSpc>
              <a:spcAft>
                <a:spcPts val="800"/>
              </a:spcAft>
            </a:pPr>
            <a:r>
              <a:rPr lang="cy-GB" dirty="0">
                <a:effectLst/>
                <a:latin typeface="Arial" panose="020B0604020202020204" pitchFamily="34" charset="0"/>
                <a:ea typeface="Times New Roman" panose="02020603050405020304" pitchFamily="18" charset="0"/>
                <a:cs typeface="Arial" panose="020B0604020202020204" pitchFamily="34" charset="0"/>
              </a:rPr>
              <a:t>Creu llyfr lloffion digidol i gyfleu'r hyn y mae myfyrwyr yn teimlo y gallai gofal eithriadol edrych (3000 o eiriau)</a:t>
            </a:r>
            <a:endParaRPr lang="en-GB"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dirty="0">
                <a:effectLst/>
                <a:latin typeface="Arial" panose="020B0604020202020204" pitchFamily="34" charset="0"/>
                <a:ea typeface="Times New Roman" panose="02020603050405020304" pitchFamily="18" charset="0"/>
                <a:cs typeface="Arial" panose="020B0604020202020204" pitchFamily="34" charset="0"/>
              </a:rPr>
              <a:t>Gall y llyfr lloffion fod mewn fformat o ddewis megis Microsoft PowerPoint, Word neu </a:t>
            </a:r>
            <a:r>
              <a:rPr lang="cy-GB" dirty="0" err="1">
                <a:effectLst/>
                <a:latin typeface="Arial" panose="020B0604020202020204" pitchFamily="34" charset="0"/>
                <a:ea typeface="Times New Roman" panose="02020603050405020304" pitchFamily="18" charset="0"/>
                <a:cs typeface="Arial" panose="020B0604020202020204" pitchFamily="34" charset="0"/>
              </a:rPr>
              <a:t>Sway</a:t>
            </a:r>
            <a:r>
              <a:rPr lang="cy-GB" dirty="0">
                <a:effectLst/>
                <a:latin typeface="Arial" panose="020B0604020202020204" pitchFamily="34" charset="0"/>
                <a:ea typeface="Times New Roman" panose="02020603050405020304" pitchFamily="18" charset="0"/>
                <a:cs typeface="Arial" panose="020B0604020202020204" pitchFamily="34" charset="0"/>
              </a:rPr>
              <a:t>, ond rhaid iddo gynnwys ysgrifennu academaidd a gefnogir gyda delweddau, fideos a dolenni i dystiolaeth bellach. </a:t>
            </a:r>
            <a:endParaRPr lang="en-GB"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dirty="0">
                <a:effectLst/>
                <a:latin typeface="Arial" panose="020B0604020202020204" pitchFamily="34" charset="0"/>
                <a:ea typeface="Times New Roman" panose="02020603050405020304" pitchFamily="18" charset="0"/>
                <a:cs typeface="Arial" panose="020B0604020202020204" pitchFamily="34" charset="0"/>
              </a:rPr>
              <a:t>Wrth ddylunio eich llyfr sgrap ystyriwch y cynnwys a gwmpesir mewn darlithoedd. </a:t>
            </a:r>
            <a:endParaRPr lang="en-GB"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349929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4193C-8C71-6386-43B0-444B19F20A6A}"/>
              </a:ext>
            </a:extLst>
          </p:cNvPr>
          <p:cNvSpPr>
            <a:spLocks noGrp="1"/>
          </p:cNvSpPr>
          <p:nvPr>
            <p:ph type="title"/>
          </p:nvPr>
        </p:nvSpPr>
        <p:spPr/>
        <p:txBody>
          <a:bodyPr/>
          <a:lstStyle/>
          <a:p>
            <a:r>
              <a:rPr lang="en-GB" dirty="0">
                <a:solidFill>
                  <a:srgbClr val="0070C0"/>
                </a:solidFill>
                <a:latin typeface="Arial" panose="020B0604020202020204" pitchFamily="34" charset="0"/>
                <a:cs typeface="Arial" panose="020B0604020202020204" pitchFamily="34" charset="0"/>
              </a:rPr>
              <a:t>Digital Scrapbook </a:t>
            </a:r>
          </a:p>
        </p:txBody>
      </p:sp>
      <p:sp>
        <p:nvSpPr>
          <p:cNvPr id="3" name="Content Placeholder 2">
            <a:extLst>
              <a:ext uri="{FF2B5EF4-FFF2-40B4-BE49-F238E27FC236}">
                <a16:creationId xmlns:a16="http://schemas.microsoft.com/office/drawing/2014/main" id="{A40418C4-6C3C-2DA3-E038-96D79D5AA91C}"/>
              </a:ext>
            </a:extLst>
          </p:cNvPr>
          <p:cNvSpPr>
            <a:spLocks noGrp="1"/>
          </p:cNvSpPr>
          <p:nvPr>
            <p:ph idx="1"/>
          </p:nvPr>
        </p:nvSpPr>
        <p:spPr>
          <a:xfrm>
            <a:off x="351692" y="1633415"/>
            <a:ext cx="8417170" cy="4400062"/>
          </a:xfrm>
        </p:spPr>
        <p:txBody>
          <a:bodyPr/>
          <a:lstStyle/>
          <a:p>
            <a:r>
              <a:rPr lang="en-GB" dirty="0">
                <a:solidFill>
                  <a:srgbClr val="0070C0"/>
                </a:solidFill>
                <a:latin typeface="Arial" panose="020B0604020202020204" pitchFamily="34" charset="0"/>
                <a:cs typeface="Arial" panose="020B0604020202020204" pitchFamily="34" charset="0"/>
              </a:rPr>
              <a:t>Create a digital scrapbook to convey what students feel exceptional care could look like (3000 words)</a:t>
            </a:r>
          </a:p>
          <a:p>
            <a:r>
              <a:rPr lang="en-GB" dirty="0">
                <a:solidFill>
                  <a:srgbClr val="0070C0"/>
                </a:solidFill>
                <a:latin typeface="Arial" panose="020B0604020202020204" pitchFamily="34" charset="0"/>
                <a:cs typeface="Arial" panose="020B0604020202020204" pitchFamily="34" charset="0"/>
              </a:rPr>
              <a:t>The scrapbook can be in a format of choosing such as Microsoft PowerPoint, Word or Sway, but must include academic writing supported with images, videos and links to further evidence. </a:t>
            </a:r>
          </a:p>
          <a:p>
            <a:r>
              <a:rPr lang="en-GB" dirty="0">
                <a:solidFill>
                  <a:srgbClr val="0070C0"/>
                </a:solidFill>
                <a:latin typeface="Arial" panose="020B0604020202020204" pitchFamily="34" charset="0"/>
                <a:cs typeface="Arial" panose="020B0604020202020204" pitchFamily="34" charset="0"/>
              </a:rPr>
              <a:t>When designing your scrapbook consider the content covered in lectures. </a:t>
            </a:r>
          </a:p>
          <a:p>
            <a:endParaRPr lang="en-GB" dirty="0"/>
          </a:p>
        </p:txBody>
      </p:sp>
    </p:spTree>
    <p:extLst>
      <p:ext uri="{BB962C8B-B14F-4D97-AF65-F5344CB8AC3E}">
        <p14:creationId xmlns:p14="http://schemas.microsoft.com/office/powerpoint/2010/main" val="3874741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0874E-C4F3-7E4E-6C39-93912831B353}"/>
              </a:ext>
            </a:extLst>
          </p:cNvPr>
          <p:cNvSpPr>
            <a:spLocks noGrp="1"/>
          </p:cNvSpPr>
          <p:nvPr>
            <p:ph type="title"/>
          </p:nvPr>
        </p:nvSpPr>
        <p:spPr>
          <a:xfrm>
            <a:off x="362927" y="-221029"/>
            <a:ext cx="7886700" cy="1325563"/>
          </a:xfrm>
        </p:spPr>
        <p:txBody>
          <a:bodyPr>
            <a:normAutofit/>
          </a:bodyPr>
          <a:lstStyle/>
          <a:p>
            <a:br>
              <a:rPr lang="en-GB" sz="1800" dirty="0">
                <a:effectLst/>
                <a:latin typeface="Calibri" panose="020F0502020204030204" pitchFamily="34" charset="0"/>
                <a:ea typeface="DengXian" panose="02010600030101010101" pitchFamily="2" charset="-122"/>
                <a:cs typeface="Arial" panose="020B0604020202020204" pitchFamily="34" charset="0"/>
              </a:rPr>
            </a:br>
            <a:r>
              <a:rPr kumimoji="0" lang="cy-GB" sz="4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Themâu allweddol</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D315336-FFE0-52B3-7598-C709CE41504D}"/>
              </a:ext>
            </a:extLst>
          </p:cNvPr>
          <p:cNvSpPr>
            <a:spLocks noGrp="1"/>
          </p:cNvSpPr>
          <p:nvPr>
            <p:ph idx="1"/>
          </p:nvPr>
        </p:nvSpPr>
        <p:spPr>
          <a:xfrm>
            <a:off x="125046" y="1242646"/>
            <a:ext cx="9018954" cy="4681415"/>
          </a:xfrm>
        </p:spPr>
        <p:txBody>
          <a:bodyPr>
            <a:normAutofit fontScale="85000" lnSpcReduction="20000"/>
          </a:bodyPr>
          <a:lstStyle/>
          <a:p>
            <a:pPr marL="342900" lvl="0" indent="-342900" rtl="0">
              <a:lnSpc>
                <a:spcPct val="107000"/>
              </a:lnSpc>
              <a:buFont typeface="Symbol" panose="05050102010706020507" pitchFamily="18" charset="2"/>
              <a:buChar char=""/>
            </a:pPr>
            <a:r>
              <a:rPr lang="cy-GB" sz="2800" dirty="0">
                <a:effectLst/>
                <a:latin typeface="Arial" panose="020B0604020202020204" pitchFamily="34" charset="0"/>
                <a:ea typeface="Times New Roman" panose="02020603050405020304" pitchFamily="18" charset="0"/>
                <a:cs typeface="Arial" panose="020B0604020202020204" pitchFamily="34" charset="0"/>
              </a:rPr>
              <a:t>Yr heriau presennol o ofalu am faban mewn lleoliad</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2800" dirty="0">
                <a:effectLst/>
                <a:latin typeface="Arial" panose="020B0604020202020204" pitchFamily="34" charset="0"/>
                <a:ea typeface="Times New Roman" panose="02020603050405020304" pitchFamily="18" charset="0"/>
                <a:cs typeface="Arial" panose="020B0604020202020204" pitchFamily="34" charset="0"/>
              </a:rPr>
              <a:t>Archwilio a gwerthuso dulliau cyfredol a gefnogir gan werthuso theori ac ymchwil yn feirniadol </a:t>
            </a:r>
            <a:r>
              <a:rPr lang="en-GB" sz="2000" dirty="0">
                <a:latin typeface="Calibri" panose="020F0502020204030204" pitchFamily="34" charset="0"/>
                <a:ea typeface="DengXian" panose="02010600030101010101" pitchFamily="2" charset="-122"/>
                <a:cs typeface="Arial" panose="020B0604020202020204" pitchFamily="34" charset="0"/>
              </a:rPr>
              <a:t>(</a:t>
            </a:r>
            <a:r>
              <a:rPr lang="cy-GB" sz="2800" i="1" dirty="0">
                <a:effectLst/>
                <a:latin typeface="Arial" panose="020B0604020202020204" pitchFamily="34" charset="0"/>
                <a:ea typeface="Times New Roman" panose="02020603050405020304" pitchFamily="18" charset="0"/>
                <a:cs typeface="Arial" panose="020B0604020202020204" pitchFamily="34" charset="0"/>
              </a:rPr>
              <a:t>Ystyriwch </a:t>
            </a:r>
            <a:r>
              <a:rPr lang="cy-GB" sz="2800" i="1" dirty="0" err="1">
                <a:effectLst/>
                <a:latin typeface="Arial" panose="020B0604020202020204" pitchFamily="34" charset="0"/>
                <a:ea typeface="Times New Roman" panose="02020603050405020304" pitchFamily="18" charset="0"/>
                <a:cs typeface="Arial" panose="020B0604020202020204" pitchFamily="34" charset="0"/>
              </a:rPr>
              <a:t>Montessori</a:t>
            </a:r>
            <a:r>
              <a:rPr lang="cy-GB" sz="2800" i="1" dirty="0">
                <a:effectLst/>
                <a:latin typeface="Arial" panose="020B0604020202020204" pitchFamily="34" charset="0"/>
                <a:ea typeface="Times New Roman" panose="02020603050405020304" pitchFamily="18" charset="0"/>
                <a:cs typeface="Arial" panose="020B0604020202020204" pitchFamily="34" charset="0"/>
              </a:rPr>
              <a:t>, </a:t>
            </a:r>
            <a:r>
              <a:rPr lang="cy-GB" sz="2800" i="1" dirty="0" err="1">
                <a:effectLst/>
                <a:latin typeface="Arial" panose="020B0604020202020204" pitchFamily="34" charset="0"/>
                <a:ea typeface="Times New Roman" panose="02020603050405020304" pitchFamily="18" charset="0"/>
                <a:cs typeface="Arial" panose="020B0604020202020204" pitchFamily="34" charset="0"/>
              </a:rPr>
              <a:t>Bronfenbrenner</a:t>
            </a:r>
            <a:r>
              <a:rPr lang="cy-GB" sz="2800" i="1" dirty="0">
                <a:effectLst/>
                <a:latin typeface="Arial" panose="020B0604020202020204" pitchFamily="34" charset="0"/>
                <a:ea typeface="Times New Roman" panose="02020603050405020304" pitchFamily="18" charset="0"/>
                <a:cs typeface="Arial" panose="020B0604020202020204" pitchFamily="34" charset="0"/>
              </a:rPr>
              <a:t>, </a:t>
            </a:r>
            <a:r>
              <a:rPr lang="cy-GB" sz="2800" i="1" dirty="0" err="1">
                <a:effectLst/>
                <a:latin typeface="Arial" panose="020B0604020202020204" pitchFamily="34" charset="0"/>
                <a:ea typeface="Times New Roman" panose="02020603050405020304" pitchFamily="18" charset="0"/>
                <a:cs typeface="Arial" panose="020B0604020202020204" pitchFamily="34" charset="0"/>
              </a:rPr>
              <a:t>Reggio</a:t>
            </a:r>
            <a:r>
              <a:rPr lang="cy-GB" sz="2800" i="1" dirty="0">
                <a:effectLst/>
                <a:latin typeface="Arial" panose="020B0604020202020204" pitchFamily="34" charset="0"/>
                <a:ea typeface="Times New Roman" panose="02020603050405020304" pitchFamily="18" charset="0"/>
                <a:cs typeface="Arial" panose="020B0604020202020204" pitchFamily="34" charset="0"/>
              </a:rPr>
              <a:t>, Pikler, </a:t>
            </a:r>
            <a:r>
              <a:rPr lang="cy-GB" sz="2800" i="1" dirty="0" err="1">
                <a:effectLst/>
                <a:latin typeface="Arial" panose="020B0604020202020204" pitchFamily="34" charset="0"/>
                <a:ea typeface="Times New Roman" panose="02020603050405020304" pitchFamily="18" charset="0"/>
                <a:cs typeface="Arial" panose="020B0604020202020204" pitchFamily="34" charset="0"/>
              </a:rPr>
              <a:t>Bowlby</a:t>
            </a:r>
            <a:r>
              <a:rPr lang="cy-GB" i="1" dirty="0">
                <a:latin typeface="Arial" panose="020B0604020202020204" pitchFamily="34" charset="0"/>
                <a:ea typeface="Times New Roman" panose="02020603050405020304" pitchFamily="18" charset="0"/>
                <a:cs typeface="Arial" panose="020B0604020202020204" pitchFamily="34" charset="0"/>
              </a:rPr>
              <a:t>)</a:t>
            </a:r>
            <a:endParaRPr lang="en-GB" sz="2000" dirty="0">
              <a:effectLst/>
              <a:latin typeface="Calibri" panose="020F0502020204030204" pitchFamily="34" charset="0"/>
              <a:ea typeface="Times New Roman" panose="02020603050405020304" pitchFamily="18" charset="0"/>
              <a:cs typeface="Arial" panose="020B0604020202020204" pitchFamily="34" charset="0"/>
            </a:endParaRPr>
          </a:p>
          <a:p>
            <a:pPr marL="342900" lvl="0" indent="-342900">
              <a:lnSpc>
                <a:spcPct val="107000"/>
              </a:lnSpc>
              <a:buFont typeface="Symbol" panose="05050102010706020507" pitchFamily="18" charset="2"/>
              <a:buChar char=""/>
            </a:pPr>
            <a:r>
              <a:rPr lang="cy-GB" sz="2800" dirty="0">
                <a:effectLst/>
                <a:latin typeface="Arial" panose="020B0604020202020204" pitchFamily="34" charset="0"/>
                <a:ea typeface="Times New Roman" panose="02020603050405020304" pitchFamily="18" charset="0"/>
                <a:cs typeface="Arial" panose="020B0604020202020204" pitchFamily="34" charset="0"/>
              </a:rPr>
              <a:t>Syniadau ar gyfer gweithgareddau synhwyraidd, straeon, cerddoriaeth ac ati a pham mae'r rhain yn bwysig</a:t>
            </a:r>
            <a:r>
              <a:rPr lang="en-GB" sz="2000" dirty="0">
                <a:latin typeface="Calibri" panose="020F0502020204030204" pitchFamily="34" charset="0"/>
                <a:ea typeface="DengXian" panose="02010600030101010101" pitchFamily="2" charset="-122"/>
                <a:cs typeface="Arial" panose="020B0604020202020204" pitchFamily="34" charset="0"/>
              </a:rPr>
              <a:t> (</a:t>
            </a:r>
            <a:r>
              <a:rPr lang="cy-GB" sz="2800" i="1" dirty="0">
                <a:effectLst/>
                <a:latin typeface="Arial" panose="020B0604020202020204" pitchFamily="34" charset="0"/>
                <a:ea typeface="Times New Roman" panose="02020603050405020304" pitchFamily="18" charset="0"/>
                <a:cs typeface="Arial" panose="020B0604020202020204" pitchFamily="34" charset="0"/>
              </a:rPr>
              <a:t>Archwilio pwysigrwydd a darparu delweddau o brofiadau diddorol)</a:t>
            </a:r>
            <a:endParaRPr lang="en-GB" sz="2000" dirty="0">
              <a:effectLst/>
              <a:latin typeface="Calibri" panose="020F0502020204030204" pitchFamily="34" charset="0"/>
              <a:ea typeface="Times New Roman" panose="02020603050405020304" pitchFamily="18" charset="0"/>
              <a:cs typeface="Arial" panose="020B0604020202020204" pitchFamily="34" charset="0"/>
            </a:endParaRPr>
          </a:p>
          <a:p>
            <a:pPr marL="342900" lvl="0" indent="-342900">
              <a:lnSpc>
                <a:spcPct val="107000"/>
              </a:lnSpc>
              <a:buFont typeface="Symbol" panose="05050102010706020507" pitchFamily="18" charset="2"/>
              <a:buChar char=""/>
            </a:pPr>
            <a:r>
              <a:rPr lang="cy-GB" sz="2800" dirty="0">
                <a:effectLst/>
                <a:latin typeface="Arial" panose="020B0604020202020204" pitchFamily="34" charset="0"/>
                <a:ea typeface="Times New Roman" panose="02020603050405020304" pitchFamily="18" charset="0"/>
                <a:cs typeface="Arial" panose="020B0604020202020204" pitchFamily="34" charset="0"/>
              </a:rPr>
              <a:t>Delweddau o amgylcheddau ysgogol y tu mewn a'r tu allan sy'n cefnogi datblygiad cyfannol babanod a pham mae hyn yn bwysig, beth yw'r manteision, yn cysylltu â theori. (</a:t>
            </a:r>
            <a:r>
              <a:rPr lang="cy-GB" sz="2800" i="1" dirty="0">
                <a:effectLst/>
                <a:latin typeface="Arial" panose="020B0604020202020204" pitchFamily="34" charset="0"/>
                <a:ea typeface="Times New Roman" panose="02020603050405020304" pitchFamily="18" charset="0"/>
                <a:cs typeface="Arial" panose="020B0604020202020204" pitchFamily="34" charset="0"/>
              </a:rPr>
              <a:t>Archwilio pwysigrwydd a darparu delweddau o amgylcheddau effeithiol o fewn lleoliadau blynyddoedd cynnar)</a:t>
            </a:r>
            <a:endParaRPr lang="en-GB" sz="2000" dirty="0">
              <a:effectLst/>
              <a:latin typeface="Calibri" panose="020F050202020403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5684683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315336-FFE0-52B3-7598-C709CE41504D}"/>
              </a:ext>
            </a:extLst>
          </p:cNvPr>
          <p:cNvSpPr>
            <a:spLocks noGrp="1"/>
          </p:cNvSpPr>
          <p:nvPr>
            <p:ph idx="1"/>
          </p:nvPr>
        </p:nvSpPr>
        <p:spPr>
          <a:xfrm>
            <a:off x="0" y="1344247"/>
            <a:ext cx="9073662" cy="4743938"/>
          </a:xfrm>
        </p:spPr>
        <p:txBody>
          <a:bodyPr>
            <a:normAutofit lnSpcReduction="10000"/>
          </a:bodyPr>
          <a:lstStyle/>
          <a:p>
            <a:pPr marL="342900" lvl="0" indent="-342900" rtl="0">
              <a:lnSpc>
                <a:spcPct val="107000"/>
              </a:lnSpc>
              <a:buFont typeface="Symbol" panose="05050102010706020507" pitchFamily="18" charset="2"/>
              <a:buChar char=""/>
            </a:pPr>
            <a:r>
              <a:rPr lang="cy-GB" dirty="0">
                <a:effectLst/>
                <a:latin typeface="Arial" panose="020B0604020202020204" pitchFamily="34" charset="0"/>
                <a:ea typeface="Times New Roman" panose="02020603050405020304" pitchFamily="18" charset="0"/>
                <a:cs typeface="Arial" panose="020B0604020202020204" pitchFamily="34" charset="0"/>
              </a:rPr>
              <a:t>Pwysigrwydd gofal parchus a'r cyfle i gymryd rhan mewn cyfleoedd dysgu ystyrlon fel bwyta, newid, cysgu. (</a:t>
            </a:r>
            <a:r>
              <a:rPr lang="cy-GB" i="1" dirty="0">
                <a:effectLst/>
                <a:latin typeface="Arial" panose="020B0604020202020204" pitchFamily="34" charset="0"/>
                <a:ea typeface="Times New Roman" panose="02020603050405020304" pitchFamily="18" charset="0"/>
                <a:cs typeface="Arial" panose="020B0604020202020204" pitchFamily="34" charset="0"/>
              </a:rPr>
              <a:t>Ystyriwch Pikler yn ogystal â phwysigrwydd rôl yr oedolyn sy'n galluogi)</a:t>
            </a:r>
            <a:endParaRPr lang="en-GB" dirty="0">
              <a:effectLst/>
              <a:latin typeface="Calibri" panose="020F0502020204030204" pitchFamily="34" charset="0"/>
              <a:ea typeface="Times New Roman" panose="02020603050405020304" pitchFamily="18" charset="0"/>
              <a:cs typeface="Arial" panose="020B0604020202020204" pitchFamily="34" charset="0"/>
            </a:endParaRPr>
          </a:p>
          <a:p>
            <a:pPr marL="342900" lvl="0" indent="-342900">
              <a:lnSpc>
                <a:spcPct val="107000"/>
              </a:lnSpc>
              <a:buFont typeface="Symbol" panose="05050102010706020507" pitchFamily="18" charset="2"/>
              <a:buChar char=""/>
            </a:pPr>
            <a:r>
              <a:rPr lang="cy-GB" dirty="0">
                <a:effectLst/>
                <a:latin typeface="Arial" panose="020B0604020202020204" pitchFamily="34" charset="0"/>
                <a:ea typeface="Times New Roman" panose="02020603050405020304" pitchFamily="18" charset="0"/>
                <a:cs typeface="Arial" panose="020B0604020202020204" pitchFamily="34" charset="0"/>
              </a:rPr>
              <a:t>Sut i fod yn gynhwysol a phwysigrwydd hyn i'r baban a'r teulu yn ogystal â phwysigrwydd perthnasoedd proffesiynol</a:t>
            </a:r>
            <a:r>
              <a:rPr lang="en-GB" dirty="0">
                <a:latin typeface="Calibri" panose="020F0502020204030204" pitchFamily="34" charset="0"/>
                <a:ea typeface="DengXian" panose="02010600030101010101" pitchFamily="2" charset="-122"/>
                <a:cs typeface="Arial" panose="020B0604020202020204" pitchFamily="34" charset="0"/>
              </a:rPr>
              <a:t> (</a:t>
            </a:r>
            <a:r>
              <a:rPr lang="cy-GB" i="1" dirty="0">
                <a:effectLst/>
                <a:latin typeface="Arial" panose="020B0604020202020204" pitchFamily="34" charset="0"/>
                <a:ea typeface="Times New Roman" panose="02020603050405020304" pitchFamily="18" charset="0"/>
                <a:cs typeface="Arial" panose="020B0604020202020204" pitchFamily="34" charset="0"/>
              </a:rPr>
              <a:t>Archwilio pwysigrwydd cyfathrebu, perthnasoedd a diwallu anghenion cyfannol plant)</a:t>
            </a:r>
            <a:endParaRPr lang="en-GB" dirty="0">
              <a:effectLst/>
              <a:latin typeface="Calibri" panose="020F0502020204030204" pitchFamily="34" charset="0"/>
              <a:ea typeface="Times New Roman" panose="02020603050405020304" pitchFamily="18" charset="0"/>
              <a:cs typeface="Arial" panose="020B0604020202020204" pitchFamily="34" charset="0"/>
            </a:endParaRPr>
          </a:p>
          <a:p>
            <a:pPr marL="342900" lvl="0" indent="-342900">
              <a:lnSpc>
                <a:spcPct val="107000"/>
              </a:lnSpc>
              <a:buFont typeface="Symbol" panose="05050102010706020507" pitchFamily="18" charset="2"/>
              <a:buChar char=""/>
            </a:pPr>
            <a:r>
              <a:rPr lang="cy-GB" dirty="0">
                <a:effectLst/>
                <a:latin typeface="Arial" panose="020B0604020202020204" pitchFamily="34" charset="0"/>
                <a:ea typeface="Times New Roman" panose="02020603050405020304" pitchFamily="18" charset="0"/>
                <a:cs typeface="Arial" panose="020B0604020202020204" pitchFamily="34" charset="0"/>
              </a:rPr>
              <a:t>Cymhariaeth â dulliau rhyngwladol. </a:t>
            </a:r>
            <a:endParaRPr lang="en-GB"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cy-GB" dirty="0">
                <a:effectLst/>
                <a:latin typeface="Arial" panose="020B0604020202020204" pitchFamily="34" charset="0"/>
                <a:ea typeface="Times New Roman" panose="02020603050405020304" pitchFamily="18" charset="0"/>
                <a:cs typeface="Arial" panose="020B0604020202020204" pitchFamily="34" charset="0"/>
              </a:rPr>
              <a:t>Rhestr gyfeiriadau</a:t>
            </a:r>
            <a:endParaRPr lang="en-GB"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6" name="Title 1">
            <a:extLst>
              <a:ext uri="{FF2B5EF4-FFF2-40B4-BE49-F238E27FC236}">
                <a16:creationId xmlns:a16="http://schemas.microsoft.com/office/drawing/2014/main" id="{B247C37F-FAF2-D6B2-E2F4-F11B9BDB51AC}"/>
              </a:ext>
            </a:extLst>
          </p:cNvPr>
          <p:cNvSpPr>
            <a:spLocks noGrp="1"/>
          </p:cNvSpPr>
          <p:nvPr>
            <p:ph type="title"/>
          </p:nvPr>
        </p:nvSpPr>
        <p:spPr>
          <a:xfrm>
            <a:off x="167543" y="-158506"/>
            <a:ext cx="7886700" cy="1325563"/>
          </a:xfrm>
        </p:spPr>
        <p:txBody>
          <a:bodyPr>
            <a:normAutofit/>
          </a:bodyPr>
          <a:lstStyle/>
          <a:p>
            <a:br>
              <a:rPr lang="en-GB" sz="1800" dirty="0">
                <a:effectLst/>
                <a:latin typeface="Calibri" panose="020F0502020204030204" pitchFamily="34" charset="0"/>
                <a:ea typeface="DengXian" panose="02010600030101010101" pitchFamily="2" charset="-122"/>
                <a:cs typeface="Arial" panose="020B0604020202020204" pitchFamily="34" charset="0"/>
              </a:rPr>
            </a:br>
            <a:r>
              <a:rPr kumimoji="0" lang="cy-GB" sz="4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Themâu allweddol</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63502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CA783-C10B-B75B-B329-2B067F3779D1}"/>
              </a:ext>
            </a:extLst>
          </p:cNvPr>
          <p:cNvSpPr>
            <a:spLocks noGrp="1"/>
          </p:cNvSpPr>
          <p:nvPr>
            <p:ph type="title"/>
          </p:nvPr>
        </p:nvSpPr>
        <p:spPr>
          <a:xfrm>
            <a:off x="144097" y="295126"/>
            <a:ext cx="7886700" cy="1096352"/>
          </a:xfrm>
        </p:spPr>
        <p:txBody>
          <a:bodyPr>
            <a:normAutofit fontScale="90000"/>
          </a:bodyPr>
          <a:lstStyle/>
          <a:p>
            <a:pPr>
              <a:lnSpc>
                <a:spcPct val="107000"/>
              </a:lnSpc>
              <a:spcAft>
                <a:spcPts val="800"/>
              </a:spcAft>
            </a:pPr>
            <a:r>
              <a:rPr lang="en-GB" sz="49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Key themes…..</a:t>
            </a:r>
            <a:br>
              <a:rPr lang="en-GB" sz="36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344643DE-8F36-89C1-7901-E46FA44813AA}"/>
              </a:ext>
            </a:extLst>
          </p:cNvPr>
          <p:cNvSpPr>
            <a:spLocks noGrp="1"/>
          </p:cNvSpPr>
          <p:nvPr>
            <p:ph idx="1"/>
          </p:nvPr>
        </p:nvSpPr>
        <p:spPr>
          <a:xfrm>
            <a:off x="54708" y="1133231"/>
            <a:ext cx="9144000" cy="4814277"/>
          </a:xfrm>
        </p:spPr>
        <p:txBody>
          <a:bodyPr>
            <a:normAutofit lnSpcReduction="10000"/>
          </a:bodyPr>
          <a:lstStyle/>
          <a:p>
            <a:pPr marL="342900" lvl="0" indent="-342900" rtl="0">
              <a:lnSpc>
                <a:spcPct val="107000"/>
              </a:lnSpc>
              <a:buFont typeface="Symbol" panose="05050102010706020507" pitchFamily="18" charset="2"/>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The current challenges of caring for an infant within a setting</a:t>
            </a:r>
          </a:p>
          <a:p>
            <a:pPr marL="342900" lvl="0" indent="-342900">
              <a:lnSpc>
                <a:spcPct val="107000"/>
              </a:lnSpc>
              <a:buFont typeface="Symbol" panose="05050102010706020507" pitchFamily="18" charset="2"/>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Explore and evaluate current approaches supported by critically evaluating theory and research </a:t>
            </a:r>
            <a:r>
              <a:rPr lang="en-GB" sz="2400" dirty="0">
                <a:solidFill>
                  <a:srgbClr val="0070C0"/>
                </a:solidFill>
                <a:latin typeface="Arial" panose="020B0604020202020204" pitchFamily="34" charset="0"/>
                <a:ea typeface="DengXian" panose="02010600030101010101" pitchFamily="2" charset="-122"/>
                <a:cs typeface="Arial" panose="020B0604020202020204" pitchFamily="34" charset="0"/>
              </a:rPr>
              <a:t>(</a:t>
            </a:r>
            <a:r>
              <a:rPr lang="it-IT" sz="2400" i="1" dirty="0" err="1">
                <a:solidFill>
                  <a:srgbClr val="0070C0"/>
                </a:solidFill>
                <a:effectLst/>
                <a:latin typeface="Arial" panose="020B0604020202020204" pitchFamily="34" charset="0"/>
                <a:ea typeface="DengXian" panose="02010600030101010101" pitchFamily="2" charset="-122"/>
                <a:cs typeface="Arial" panose="020B0604020202020204" pitchFamily="34" charset="0"/>
              </a:rPr>
              <a:t>Consider</a:t>
            </a:r>
            <a:r>
              <a:rPr lang="it-IT" sz="2400" i="1" dirty="0">
                <a:solidFill>
                  <a:srgbClr val="0070C0"/>
                </a:solidFill>
                <a:effectLst/>
                <a:latin typeface="Arial" panose="020B0604020202020204" pitchFamily="34" charset="0"/>
                <a:ea typeface="DengXian" panose="02010600030101010101" pitchFamily="2" charset="-122"/>
                <a:cs typeface="Arial" panose="020B0604020202020204" pitchFamily="34" charset="0"/>
              </a:rPr>
              <a:t> Montessori, </a:t>
            </a:r>
            <a:r>
              <a:rPr lang="it-IT" sz="2400" i="1" dirty="0" err="1">
                <a:solidFill>
                  <a:srgbClr val="0070C0"/>
                </a:solidFill>
                <a:effectLst/>
                <a:latin typeface="Arial" panose="020B0604020202020204" pitchFamily="34" charset="0"/>
                <a:ea typeface="DengXian" panose="02010600030101010101" pitchFamily="2" charset="-122"/>
                <a:cs typeface="Arial" panose="020B0604020202020204" pitchFamily="34" charset="0"/>
              </a:rPr>
              <a:t>Bronfenbrenner</a:t>
            </a:r>
            <a:r>
              <a:rPr lang="it-IT" sz="2400" i="1" dirty="0">
                <a:solidFill>
                  <a:srgbClr val="0070C0"/>
                </a:solidFill>
                <a:effectLst/>
                <a:latin typeface="Arial" panose="020B0604020202020204" pitchFamily="34" charset="0"/>
                <a:ea typeface="DengXian" panose="02010600030101010101" pitchFamily="2" charset="-122"/>
                <a:cs typeface="Arial" panose="020B0604020202020204" pitchFamily="34" charset="0"/>
              </a:rPr>
              <a:t>, Reggio, Pikler, Bowlby)</a:t>
            </a:r>
            <a:endPar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Ideas for sensory activities, stories, music etc and why these are important</a:t>
            </a:r>
            <a:r>
              <a:rPr lang="en-GB" sz="2400" dirty="0">
                <a:solidFill>
                  <a:srgbClr val="0070C0"/>
                </a:solidFill>
                <a:latin typeface="Arial" panose="020B0604020202020204" pitchFamily="34" charset="0"/>
                <a:ea typeface="DengXian" panose="02010600030101010101" pitchFamily="2" charset="-122"/>
                <a:cs typeface="Arial" panose="020B0604020202020204" pitchFamily="34" charset="0"/>
              </a:rPr>
              <a:t> (</a:t>
            </a:r>
            <a:r>
              <a:rPr lang="en-GB" sz="2400" i="1" dirty="0">
                <a:solidFill>
                  <a:srgbClr val="0070C0"/>
                </a:solidFill>
                <a:effectLst/>
                <a:latin typeface="Arial" panose="020B0604020202020204" pitchFamily="34" charset="0"/>
                <a:ea typeface="DengXian" panose="02010600030101010101" pitchFamily="2" charset="-122"/>
                <a:cs typeface="Arial" panose="020B0604020202020204" pitchFamily="34" charset="0"/>
              </a:rPr>
              <a:t>Explore the importance of and provide images of engaging experiences)</a:t>
            </a:r>
            <a:endPar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Images of stimulating environments both inside and outside that supports an infant’s holistic development and why this is important, what are the benefits, link to theory (</a:t>
            </a:r>
            <a:r>
              <a:rPr lang="en-GB" sz="2400" i="1" dirty="0">
                <a:solidFill>
                  <a:srgbClr val="0070C0"/>
                </a:solidFill>
                <a:effectLst/>
                <a:latin typeface="Arial" panose="020B0604020202020204" pitchFamily="34" charset="0"/>
                <a:ea typeface="DengXian" panose="02010600030101010101" pitchFamily="2" charset="-122"/>
                <a:cs typeface="Arial" panose="020B0604020202020204" pitchFamily="34" charset="0"/>
              </a:rPr>
              <a:t>Explore the importance of and provide images of effective environments within early years settings)</a:t>
            </a:r>
            <a:endPar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192746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CA783-C10B-B75B-B329-2B067F3779D1}"/>
              </a:ext>
            </a:extLst>
          </p:cNvPr>
          <p:cNvSpPr>
            <a:spLocks noGrp="1"/>
          </p:cNvSpPr>
          <p:nvPr>
            <p:ph type="title"/>
          </p:nvPr>
        </p:nvSpPr>
        <p:spPr>
          <a:xfrm>
            <a:off x="144097" y="295126"/>
            <a:ext cx="7886700" cy="1096352"/>
          </a:xfrm>
        </p:spPr>
        <p:txBody>
          <a:bodyPr>
            <a:normAutofit fontScale="90000"/>
          </a:bodyPr>
          <a:lstStyle/>
          <a:p>
            <a:pPr>
              <a:lnSpc>
                <a:spcPct val="107000"/>
              </a:lnSpc>
              <a:spcAft>
                <a:spcPts val="800"/>
              </a:spcAft>
            </a:pPr>
            <a:r>
              <a:rPr lang="en-GB" sz="49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Key themes…..</a:t>
            </a:r>
            <a:br>
              <a:rPr lang="en-GB" sz="36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344643DE-8F36-89C1-7901-E46FA44813AA}"/>
              </a:ext>
            </a:extLst>
          </p:cNvPr>
          <p:cNvSpPr>
            <a:spLocks noGrp="1"/>
          </p:cNvSpPr>
          <p:nvPr>
            <p:ph idx="1"/>
          </p:nvPr>
        </p:nvSpPr>
        <p:spPr>
          <a:xfrm>
            <a:off x="54708" y="1133231"/>
            <a:ext cx="9144000" cy="4814277"/>
          </a:xfrm>
        </p:spPr>
        <p:txBody>
          <a:bodyPr>
            <a:normAutofit fontScale="92500" lnSpcReduction="10000"/>
          </a:bodyPr>
          <a:lstStyle/>
          <a:p>
            <a:pPr marL="342900" lvl="0" indent="-342900" rtl="0">
              <a:lnSpc>
                <a:spcPct val="107000"/>
              </a:lnSpc>
              <a:buFont typeface="Symbol" panose="05050102010706020507" pitchFamily="18" charset="2"/>
              <a:buChar char=""/>
            </a:pPr>
            <a:r>
              <a:rPr lang="en-GB" dirty="0">
                <a:solidFill>
                  <a:srgbClr val="0070C0"/>
                </a:solidFill>
                <a:effectLst/>
                <a:latin typeface="Arial" panose="020B0604020202020204" pitchFamily="34" charset="0"/>
                <a:ea typeface="DengXian" panose="02010600030101010101" pitchFamily="2" charset="-122"/>
                <a:cs typeface="Arial" panose="020B0604020202020204" pitchFamily="34" charset="0"/>
              </a:rPr>
              <a:t>The importance of respectful care and the opportunity to engage in meaningful learning opportunities such as eating, changing, sleeping (</a:t>
            </a:r>
            <a:r>
              <a:rPr lang="en-GB" i="1" dirty="0">
                <a:solidFill>
                  <a:srgbClr val="0070C0"/>
                </a:solidFill>
                <a:effectLst/>
                <a:latin typeface="Arial" panose="020B0604020202020204" pitchFamily="34" charset="0"/>
                <a:ea typeface="DengXian" panose="02010600030101010101" pitchFamily="2" charset="-122"/>
                <a:cs typeface="Arial" panose="020B0604020202020204" pitchFamily="34" charset="0"/>
              </a:rPr>
              <a:t>Consider Pikler and explore the importance of the role of the enabling adult)</a:t>
            </a:r>
            <a:endParaRPr lang="en-GB"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en-GB" dirty="0">
                <a:solidFill>
                  <a:srgbClr val="0070C0"/>
                </a:solidFill>
                <a:effectLst/>
                <a:latin typeface="Arial" panose="020B0604020202020204" pitchFamily="34" charset="0"/>
                <a:ea typeface="DengXian" panose="02010600030101010101" pitchFamily="2" charset="-122"/>
                <a:cs typeface="Arial" panose="020B0604020202020204" pitchFamily="34" charset="0"/>
              </a:rPr>
              <a:t>How to be inclusive and the importance of this for both the infant and the family as well as the importance of professional relationships</a:t>
            </a:r>
            <a:r>
              <a:rPr lang="en-GB" dirty="0">
                <a:solidFill>
                  <a:srgbClr val="0070C0"/>
                </a:solidFill>
                <a:latin typeface="Arial" panose="020B0604020202020204" pitchFamily="34" charset="0"/>
                <a:ea typeface="DengXian" panose="02010600030101010101" pitchFamily="2" charset="-122"/>
                <a:cs typeface="Arial" panose="020B0604020202020204" pitchFamily="34" charset="0"/>
              </a:rPr>
              <a:t> (</a:t>
            </a:r>
            <a:r>
              <a:rPr lang="en-GB" i="1" dirty="0">
                <a:solidFill>
                  <a:srgbClr val="0070C0"/>
                </a:solidFill>
                <a:effectLst/>
                <a:latin typeface="Arial" panose="020B0604020202020204" pitchFamily="34" charset="0"/>
                <a:ea typeface="DengXian" panose="02010600030101010101" pitchFamily="2" charset="-122"/>
                <a:cs typeface="Arial" panose="020B0604020202020204" pitchFamily="34" charset="0"/>
              </a:rPr>
              <a:t>Explore the importance of communication, relationships and meeting the holistic needs of children)</a:t>
            </a:r>
            <a:endParaRPr lang="en-GB"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dirty="0">
                <a:solidFill>
                  <a:srgbClr val="0070C0"/>
                </a:solidFill>
                <a:effectLst/>
                <a:latin typeface="Arial" panose="020B0604020202020204" pitchFamily="34" charset="0"/>
                <a:ea typeface="DengXian" panose="02010600030101010101" pitchFamily="2" charset="-122"/>
                <a:cs typeface="Arial" panose="020B0604020202020204" pitchFamily="34" charset="0"/>
              </a:rPr>
              <a:t>A comparison with international approaches. </a:t>
            </a:r>
          </a:p>
          <a:p>
            <a:pPr marL="342900" lvl="0" indent="-342900">
              <a:lnSpc>
                <a:spcPct val="107000"/>
              </a:lnSpc>
              <a:spcAft>
                <a:spcPts val="800"/>
              </a:spcAft>
              <a:buFont typeface="Symbol" panose="05050102010706020507" pitchFamily="18" charset="2"/>
              <a:buChar char=""/>
            </a:pPr>
            <a:r>
              <a:rPr lang="en-GB" dirty="0">
                <a:solidFill>
                  <a:srgbClr val="0070C0"/>
                </a:solidFill>
                <a:effectLst/>
                <a:latin typeface="Arial" panose="020B0604020202020204" pitchFamily="34" charset="0"/>
                <a:ea typeface="DengXian" panose="02010600030101010101" pitchFamily="2" charset="-122"/>
                <a:cs typeface="Arial" panose="020B0604020202020204" pitchFamily="34" charset="0"/>
              </a:rPr>
              <a:t>A reference list </a:t>
            </a:r>
            <a:endParaRPr lang="en-GB" sz="40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55920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1AC20C-31B1-E42D-80AD-32D178771F20}"/>
              </a:ext>
            </a:extLst>
          </p:cNvPr>
          <p:cNvSpPr>
            <a:spLocks noGrp="1"/>
          </p:cNvSpPr>
          <p:nvPr>
            <p:ph idx="1"/>
          </p:nvPr>
        </p:nvSpPr>
        <p:spPr>
          <a:xfrm>
            <a:off x="360114" y="365891"/>
            <a:ext cx="8134579" cy="5362282"/>
          </a:xfrm>
        </p:spPr>
        <p:txBody>
          <a:bodyPr vert="horz" lIns="91440" tIns="45720" rIns="91440" bIns="45720" rtlCol="0" anchor="t">
            <a:noAutofit/>
          </a:bodyPr>
          <a:lstStyle/>
          <a:p>
            <a:pPr marL="0" indent="0">
              <a:buNone/>
            </a:pPr>
            <a:r>
              <a:rPr lang="en-US" sz="1200" b="1" i="1" u="sng" dirty="0" err="1">
                <a:cs typeface="Calibri"/>
              </a:rPr>
              <a:t>Cyflwyniad</a:t>
            </a:r>
            <a:r>
              <a:rPr lang="en-US" sz="1200" b="1" i="1" u="sng" dirty="0">
                <a:cs typeface="Calibri"/>
              </a:rPr>
              <a:t> (</a:t>
            </a:r>
            <a:r>
              <a:rPr lang="en-US" sz="1200" b="1" i="1" u="sng" dirty="0" err="1">
                <a:cs typeface="Calibri"/>
              </a:rPr>
              <a:t>tua</a:t>
            </a:r>
            <a:r>
              <a:rPr lang="en-US" sz="1200" b="1" i="1" u="sng" dirty="0">
                <a:cs typeface="Calibri"/>
              </a:rPr>
              <a:t> 500 </a:t>
            </a:r>
            <a:r>
              <a:rPr lang="en-US" sz="1200" b="1" i="1" u="sng" dirty="0" err="1">
                <a:cs typeface="Calibri"/>
              </a:rPr>
              <a:t>gair</a:t>
            </a:r>
            <a:r>
              <a:rPr lang="en-US" sz="1200" b="1" i="1" u="sng" dirty="0">
                <a:cs typeface="Calibri"/>
              </a:rPr>
              <a:t>)</a:t>
            </a:r>
            <a:endParaRPr lang="en-US" sz="1200" dirty="0">
              <a:cs typeface="Calibri"/>
            </a:endParaRPr>
          </a:p>
          <a:p>
            <a:r>
              <a:rPr lang="en-US" sz="1200" dirty="0">
                <a:cs typeface="Calibri"/>
              </a:rPr>
              <a:t>Beth </a:t>
            </a:r>
            <a:r>
              <a:rPr lang="en-US" sz="1200" err="1">
                <a:cs typeface="Calibri"/>
              </a:rPr>
              <a:t>yw'r</a:t>
            </a:r>
            <a:r>
              <a:rPr lang="en-US" sz="1200" dirty="0">
                <a:cs typeface="Calibri"/>
              </a:rPr>
              <a:t> 1000 </a:t>
            </a:r>
            <a:r>
              <a:rPr lang="en-US" sz="1200" err="1">
                <a:cs typeface="Calibri"/>
              </a:rPr>
              <a:t>diwrnod</a:t>
            </a:r>
            <a:r>
              <a:rPr lang="en-US" sz="1200" dirty="0">
                <a:cs typeface="Calibri"/>
              </a:rPr>
              <a:t> </a:t>
            </a:r>
            <a:r>
              <a:rPr lang="en-US" sz="1200" err="1">
                <a:cs typeface="Calibri"/>
              </a:rPr>
              <a:t>cyntaf</a:t>
            </a:r>
            <a:r>
              <a:rPr lang="en-US" sz="1200" dirty="0">
                <a:cs typeface="Calibri"/>
              </a:rPr>
              <a:t>?</a:t>
            </a:r>
            <a:endParaRPr lang="en-US" sz="1200">
              <a:cs typeface="Calibri" panose="020F0502020204030204"/>
            </a:endParaRPr>
          </a:p>
          <a:p>
            <a:r>
              <a:rPr lang="en-US" sz="1200" dirty="0">
                <a:cs typeface="Calibri"/>
              </a:rPr>
              <a:t>Pam </a:t>
            </a:r>
            <a:r>
              <a:rPr lang="en-US" sz="1200" err="1">
                <a:cs typeface="Calibri"/>
              </a:rPr>
              <a:t>mae</a:t>
            </a:r>
            <a:r>
              <a:rPr lang="en-US" sz="1200" dirty="0">
                <a:cs typeface="Calibri"/>
              </a:rPr>
              <a:t> </a:t>
            </a:r>
            <a:r>
              <a:rPr lang="en-US" sz="1200" err="1">
                <a:cs typeface="Calibri"/>
              </a:rPr>
              <a:t>hyn</a:t>
            </a:r>
            <a:r>
              <a:rPr lang="en-US" sz="1200" dirty="0">
                <a:cs typeface="Calibri"/>
              </a:rPr>
              <a:t> </a:t>
            </a:r>
            <a:r>
              <a:rPr lang="en-US" sz="1200" err="1">
                <a:cs typeface="Calibri"/>
              </a:rPr>
              <a:t>yn</a:t>
            </a:r>
            <a:r>
              <a:rPr lang="en-US" sz="1200" dirty="0">
                <a:cs typeface="Calibri"/>
              </a:rPr>
              <a:t> </a:t>
            </a:r>
            <a:r>
              <a:rPr lang="en-US" sz="1200" err="1">
                <a:cs typeface="Calibri"/>
              </a:rPr>
              <a:t>bwysig</a:t>
            </a:r>
            <a:r>
              <a:rPr lang="en-US" sz="1200" dirty="0">
                <a:cs typeface="Calibri"/>
              </a:rPr>
              <a:t>?</a:t>
            </a:r>
          </a:p>
          <a:p>
            <a:pPr marL="0" indent="0">
              <a:buNone/>
            </a:pPr>
            <a:r>
              <a:rPr lang="en-US" sz="1200" b="1" i="1" u="sng" dirty="0" err="1">
                <a:cs typeface="Calibri"/>
              </a:rPr>
              <a:t>Cyfrifoldebau</a:t>
            </a:r>
            <a:r>
              <a:rPr lang="en-US" sz="1200" b="1" i="1" u="sng" dirty="0">
                <a:cs typeface="Calibri"/>
              </a:rPr>
              <a:t> </a:t>
            </a:r>
            <a:r>
              <a:rPr lang="en-US" sz="1200" b="1" i="1" u="sng" dirty="0" err="1">
                <a:cs typeface="Calibri"/>
              </a:rPr>
              <a:t>gofalu</a:t>
            </a:r>
            <a:r>
              <a:rPr lang="en-US" sz="1200" b="1" i="1" u="sng" dirty="0">
                <a:cs typeface="Calibri"/>
              </a:rPr>
              <a:t> (</a:t>
            </a:r>
            <a:r>
              <a:rPr lang="en-US" sz="1200" b="1" i="1" u="sng" dirty="0" err="1">
                <a:cs typeface="Calibri"/>
              </a:rPr>
              <a:t>tua</a:t>
            </a:r>
            <a:r>
              <a:rPr lang="en-US" sz="1200" b="1" i="1" u="sng" dirty="0">
                <a:cs typeface="Calibri"/>
              </a:rPr>
              <a:t> 500 </a:t>
            </a:r>
            <a:r>
              <a:rPr lang="en-US" sz="1200" b="1" i="1" u="sng" dirty="0" err="1">
                <a:cs typeface="Calibri"/>
              </a:rPr>
              <a:t>gair</a:t>
            </a:r>
            <a:r>
              <a:rPr lang="en-US" sz="1200" b="1" i="1" u="sng" dirty="0">
                <a:cs typeface="Calibri"/>
              </a:rPr>
              <a:t>)</a:t>
            </a:r>
            <a:endParaRPr lang="en-US" sz="1200" dirty="0">
              <a:cs typeface="Calibri"/>
            </a:endParaRPr>
          </a:p>
          <a:p>
            <a:r>
              <a:rPr lang="en-US" sz="1200" dirty="0">
                <a:cs typeface="Calibri"/>
              </a:rPr>
              <a:t>Beth </a:t>
            </a:r>
            <a:r>
              <a:rPr lang="en-US" sz="1200" err="1">
                <a:cs typeface="Calibri"/>
              </a:rPr>
              <a:t>yw</a:t>
            </a:r>
            <a:r>
              <a:rPr lang="en-US" sz="1200" dirty="0">
                <a:cs typeface="Calibri"/>
              </a:rPr>
              <a:t> </a:t>
            </a:r>
            <a:r>
              <a:rPr lang="en-US" sz="1200" err="1">
                <a:cs typeface="Calibri"/>
              </a:rPr>
              <a:t>gofal</a:t>
            </a:r>
            <a:r>
              <a:rPr lang="en-US" sz="1200" dirty="0">
                <a:cs typeface="Calibri"/>
              </a:rPr>
              <a:t> </a:t>
            </a:r>
            <a:r>
              <a:rPr lang="en-US" sz="1200" err="1">
                <a:cs typeface="Calibri"/>
              </a:rPr>
              <a:t>eithriadol</a:t>
            </a:r>
            <a:r>
              <a:rPr lang="en-US" sz="1200" dirty="0">
                <a:cs typeface="Calibri"/>
              </a:rPr>
              <a:t>?</a:t>
            </a:r>
          </a:p>
          <a:p>
            <a:r>
              <a:rPr lang="en-US" sz="1200" dirty="0">
                <a:cs typeface="Calibri"/>
              </a:rPr>
              <a:t>Pam </a:t>
            </a:r>
            <a:r>
              <a:rPr lang="en-US" sz="1200" err="1">
                <a:cs typeface="Calibri"/>
              </a:rPr>
              <a:t>mae'n</a:t>
            </a:r>
            <a:r>
              <a:rPr lang="en-US" sz="1200" dirty="0">
                <a:cs typeface="Calibri"/>
              </a:rPr>
              <a:t> </a:t>
            </a:r>
            <a:r>
              <a:rPr lang="en-US" sz="1200" err="1">
                <a:cs typeface="Calibri"/>
              </a:rPr>
              <a:t>bwysig</a:t>
            </a:r>
            <a:r>
              <a:rPr lang="en-US" sz="1200" dirty="0">
                <a:cs typeface="Calibri"/>
              </a:rPr>
              <a:t>?</a:t>
            </a:r>
          </a:p>
          <a:p>
            <a:r>
              <a:rPr lang="en-US" sz="1200" b="1" i="1" u="sng" dirty="0" err="1">
                <a:cs typeface="Calibri"/>
              </a:rPr>
              <a:t>Partneriaethau</a:t>
            </a:r>
            <a:r>
              <a:rPr lang="en-US" sz="1200" b="1" i="1" u="sng" dirty="0">
                <a:cs typeface="Calibri"/>
              </a:rPr>
              <a:t> </a:t>
            </a:r>
            <a:r>
              <a:rPr lang="en-US" sz="1200" b="1" i="1" u="sng" dirty="0" err="1">
                <a:cs typeface="Calibri"/>
              </a:rPr>
              <a:t>proffesiynol</a:t>
            </a:r>
            <a:r>
              <a:rPr lang="en-US" sz="1200" b="1" i="1" u="sng" dirty="0">
                <a:cs typeface="Calibri"/>
              </a:rPr>
              <a:t> (</a:t>
            </a:r>
            <a:r>
              <a:rPr lang="en-US" sz="1200" b="1" i="1" u="sng" dirty="0" err="1">
                <a:cs typeface="Calibri"/>
              </a:rPr>
              <a:t>tua</a:t>
            </a:r>
            <a:r>
              <a:rPr lang="en-US" sz="1200" b="1" i="1" u="sng" dirty="0">
                <a:cs typeface="Calibri"/>
              </a:rPr>
              <a:t> 750 </a:t>
            </a:r>
            <a:r>
              <a:rPr lang="en-US" sz="1200" b="1" i="1" u="sng" dirty="0" err="1">
                <a:cs typeface="Calibri"/>
              </a:rPr>
              <a:t>gair</a:t>
            </a:r>
            <a:r>
              <a:rPr lang="en-US" sz="1200" b="1" i="1" u="sng" dirty="0">
                <a:cs typeface="Calibri"/>
              </a:rPr>
              <a:t>)</a:t>
            </a:r>
            <a:endParaRPr lang="en-US" sz="1200" dirty="0">
              <a:cs typeface="Calibri"/>
            </a:endParaRPr>
          </a:p>
          <a:p>
            <a:r>
              <a:rPr lang="en-US" sz="1200" dirty="0">
                <a:ea typeface="+mn-lt"/>
                <a:cs typeface="+mn-lt"/>
              </a:rPr>
              <a:t>Beth </a:t>
            </a:r>
            <a:r>
              <a:rPr lang="en-US" sz="1200" err="1">
                <a:ea typeface="+mn-lt"/>
                <a:cs typeface="+mn-lt"/>
              </a:rPr>
              <a:t>yw</a:t>
            </a:r>
            <a:r>
              <a:rPr lang="en-US" sz="1200" dirty="0">
                <a:ea typeface="+mn-lt"/>
                <a:cs typeface="+mn-lt"/>
              </a:rPr>
              <a:t> </a:t>
            </a:r>
            <a:r>
              <a:rPr lang="en-US" sz="1200" err="1">
                <a:ea typeface="+mn-lt"/>
                <a:cs typeface="+mn-lt"/>
              </a:rPr>
              <a:t>rôl</a:t>
            </a:r>
            <a:r>
              <a:rPr lang="en-US" sz="1200" dirty="0">
                <a:ea typeface="+mn-lt"/>
                <a:cs typeface="+mn-lt"/>
              </a:rPr>
              <a:t> </a:t>
            </a:r>
            <a:r>
              <a:rPr lang="en-US" sz="1200" err="1">
                <a:ea typeface="+mn-lt"/>
                <a:cs typeface="+mn-lt"/>
              </a:rPr>
              <a:t>ymarferwr</a:t>
            </a:r>
            <a:r>
              <a:rPr lang="en-US" sz="1200" dirty="0">
                <a:ea typeface="+mn-lt"/>
                <a:cs typeface="+mn-lt"/>
              </a:rPr>
              <a:t> </a:t>
            </a:r>
            <a:r>
              <a:rPr lang="en-US" sz="1200" err="1">
                <a:ea typeface="+mn-lt"/>
                <a:cs typeface="+mn-lt"/>
              </a:rPr>
              <a:t>blynyddoedd</a:t>
            </a:r>
            <a:r>
              <a:rPr lang="en-US" sz="1200" dirty="0">
                <a:ea typeface="+mn-lt"/>
                <a:cs typeface="+mn-lt"/>
              </a:rPr>
              <a:t> </a:t>
            </a:r>
            <a:r>
              <a:rPr lang="en-US" sz="1200" err="1">
                <a:ea typeface="+mn-lt"/>
                <a:cs typeface="+mn-lt"/>
              </a:rPr>
              <a:t>cynnar</a:t>
            </a:r>
            <a:r>
              <a:rPr lang="en-US" sz="1200" dirty="0">
                <a:ea typeface="+mn-lt"/>
                <a:cs typeface="+mn-lt"/>
              </a:rPr>
              <a:t> </a:t>
            </a:r>
            <a:r>
              <a:rPr lang="en-US" sz="1200" err="1">
                <a:ea typeface="+mn-lt"/>
                <a:cs typeface="+mn-lt"/>
              </a:rPr>
              <a:t>wrth</a:t>
            </a:r>
            <a:r>
              <a:rPr lang="en-US" sz="1200" dirty="0">
                <a:ea typeface="+mn-lt"/>
                <a:cs typeface="+mn-lt"/>
              </a:rPr>
              <a:t> </a:t>
            </a:r>
            <a:r>
              <a:rPr lang="en-US" sz="1200" err="1">
                <a:ea typeface="+mn-lt"/>
                <a:cs typeface="+mn-lt"/>
              </a:rPr>
              <a:t>gefnogi</a:t>
            </a:r>
            <a:r>
              <a:rPr lang="en-US" sz="1200" dirty="0">
                <a:ea typeface="+mn-lt"/>
                <a:cs typeface="+mn-lt"/>
              </a:rPr>
              <a:t> plant a </a:t>
            </a:r>
            <a:r>
              <a:rPr lang="en-US" sz="1200" err="1">
                <a:ea typeface="+mn-lt"/>
                <a:cs typeface="+mn-lt"/>
              </a:rPr>
              <a:t>theuluoedd</a:t>
            </a:r>
            <a:r>
              <a:rPr lang="en-US" sz="1200" dirty="0">
                <a:ea typeface="+mn-lt"/>
                <a:cs typeface="+mn-lt"/>
              </a:rPr>
              <a:t> </a:t>
            </a:r>
            <a:r>
              <a:rPr lang="en-US" sz="1200" err="1">
                <a:ea typeface="+mn-lt"/>
                <a:cs typeface="+mn-lt"/>
              </a:rPr>
              <a:t>yn</a:t>
            </a:r>
            <a:r>
              <a:rPr lang="en-US" sz="1200" dirty="0">
                <a:ea typeface="+mn-lt"/>
                <a:cs typeface="+mn-lt"/>
              </a:rPr>
              <a:t> y 1000 </a:t>
            </a:r>
            <a:r>
              <a:rPr lang="en-US" sz="1200" err="1">
                <a:ea typeface="+mn-lt"/>
                <a:cs typeface="+mn-lt"/>
              </a:rPr>
              <a:t>diwrnod</a:t>
            </a:r>
            <a:r>
              <a:rPr lang="en-US" sz="1200" dirty="0">
                <a:ea typeface="+mn-lt"/>
                <a:cs typeface="+mn-lt"/>
              </a:rPr>
              <a:t> </a:t>
            </a:r>
            <a:r>
              <a:rPr lang="en-US" sz="1200" err="1">
                <a:ea typeface="+mn-lt"/>
                <a:cs typeface="+mn-lt"/>
              </a:rPr>
              <a:t>cyntaf</a:t>
            </a:r>
            <a:r>
              <a:rPr lang="en-US" sz="1200" dirty="0">
                <a:ea typeface="+mn-lt"/>
                <a:cs typeface="+mn-lt"/>
              </a:rPr>
              <a:t>?</a:t>
            </a:r>
            <a:endParaRPr lang="en-US" sz="1200" dirty="0">
              <a:cs typeface="Calibri"/>
            </a:endParaRPr>
          </a:p>
          <a:p>
            <a:r>
              <a:rPr lang="en-US" sz="1200" err="1">
                <a:ea typeface="+mn-lt"/>
                <a:cs typeface="+mn-lt"/>
              </a:rPr>
              <a:t>Pwysigrwydd</a:t>
            </a:r>
            <a:r>
              <a:rPr lang="en-US" sz="1200" dirty="0">
                <a:ea typeface="+mn-lt"/>
                <a:cs typeface="+mn-lt"/>
              </a:rPr>
              <a:t> </a:t>
            </a:r>
            <a:r>
              <a:rPr lang="en-US" sz="1200" err="1">
                <a:ea typeface="+mn-lt"/>
                <a:cs typeface="+mn-lt"/>
              </a:rPr>
              <a:t>gwaith</a:t>
            </a:r>
            <a:r>
              <a:rPr lang="en-US" sz="1200" dirty="0">
                <a:ea typeface="+mn-lt"/>
                <a:cs typeface="+mn-lt"/>
              </a:rPr>
              <a:t> </a:t>
            </a:r>
            <a:r>
              <a:rPr lang="en-US" sz="1200" err="1">
                <a:ea typeface="+mn-lt"/>
                <a:cs typeface="+mn-lt"/>
              </a:rPr>
              <a:t>partneriaeth</a:t>
            </a:r>
            <a:r>
              <a:rPr lang="en-US" sz="1200" dirty="0">
                <a:ea typeface="+mn-lt"/>
                <a:cs typeface="+mn-lt"/>
              </a:rPr>
              <a:t> </a:t>
            </a:r>
            <a:r>
              <a:rPr lang="en-US" sz="1200" err="1">
                <a:ea typeface="+mn-lt"/>
                <a:cs typeface="+mn-lt"/>
              </a:rPr>
              <a:t>effeithiol</a:t>
            </a:r>
            <a:r>
              <a:rPr lang="en-US" sz="1200" dirty="0">
                <a:ea typeface="+mn-lt"/>
                <a:cs typeface="+mn-lt"/>
              </a:rPr>
              <a:t> (</a:t>
            </a:r>
            <a:r>
              <a:rPr lang="en-US" sz="1200" err="1">
                <a:ea typeface="+mn-lt"/>
                <a:cs typeface="+mn-lt"/>
              </a:rPr>
              <a:t>Cysylltiad</a:t>
            </a:r>
            <a:r>
              <a:rPr lang="en-US" sz="1200" dirty="0">
                <a:ea typeface="+mn-lt"/>
                <a:cs typeface="+mn-lt"/>
              </a:rPr>
              <a:t> </a:t>
            </a:r>
            <a:r>
              <a:rPr lang="en-US" sz="1200" err="1">
                <a:ea typeface="+mn-lt"/>
                <a:cs typeface="+mn-lt"/>
              </a:rPr>
              <a:t>posibl</a:t>
            </a:r>
            <a:r>
              <a:rPr lang="en-US" sz="1200" dirty="0">
                <a:ea typeface="+mn-lt"/>
                <a:cs typeface="+mn-lt"/>
              </a:rPr>
              <a:t> â </a:t>
            </a:r>
            <a:r>
              <a:rPr lang="en-US" sz="1200" err="1">
                <a:ea typeface="+mn-lt"/>
                <a:cs typeface="+mn-lt"/>
              </a:rPr>
              <a:t>theori</a:t>
            </a:r>
            <a:r>
              <a:rPr lang="en-US" sz="1200" dirty="0">
                <a:ea typeface="+mn-lt"/>
                <a:cs typeface="+mn-lt"/>
              </a:rPr>
              <a:t>; Bronfenbrenner)</a:t>
            </a:r>
            <a:endParaRPr lang="en-US" sz="1200" dirty="0">
              <a:cs typeface="Calibri"/>
            </a:endParaRPr>
          </a:p>
          <a:p>
            <a:pPr marL="0" indent="0">
              <a:buNone/>
            </a:pPr>
            <a:r>
              <a:rPr lang="en-US" sz="1200" b="1" i="1" u="sng" dirty="0" err="1">
                <a:cs typeface="Calibri"/>
              </a:rPr>
              <a:t>Heriau</a:t>
            </a:r>
            <a:r>
              <a:rPr lang="en-US" sz="1200" b="1" i="1" u="sng" dirty="0">
                <a:cs typeface="Calibri"/>
              </a:rPr>
              <a:t> (</a:t>
            </a:r>
            <a:r>
              <a:rPr lang="en-US" sz="1200" b="1" i="1" u="sng" dirty="0" err="1">
                <a:cs typeface="Calibri"/>
              </a:rPr>
              <a:t>tua</a:t>
            </a:r>
            <a:r>
              <a:rPr lang="en-US" sz="1200" b="1" i="1" u="sng" dirty="0">
                <a:cs typeface="Calibri"/>
              </a:rPr>
              <a:t> 500 </a:t>
            </a:r>
            <a:r>
              <a:rPr lang="en-US" sz="1200" b="1" i="1" u="sng" dirty="0" err="1">
                <a:cs typeface="Calibri"/>
              </a:rPr>
              <a:t>gair</a:t>
            </a:r>
            <a:r>
              <a:rPr lang="en-US" sz="1200" b="1" i="1" u="sng" dirty="0">
                <a:cs typeface="Calibri"/>
              </a:rPr>
              <a:t>)</a:t>
            </a:r>
            <a:endParaRPr lang="en-US" sz="1200" dirty="0">
              <a:cs typeface="Calibri"/>
            </a:endParaRPr>
          </a:p>
          <a:p>
            <a:r>
              <a:rPr lang="en-US" sz="1200" dirty="0">
                <a:cs typeface="Calibri"/>
              </a:rPr>
              <a:t>Beth </a:t>
            </a:r>
            <a:r>
              <a:rPr lang="en-US" sz="1200" err="1">
                <a:cs typeface="Calibri"/>
              </a:rPr>
              <a:t>yw'r</a:t>
            </a:r>
            <a:r>
              <a:rPr lang="en-US" sz="1200" dirty="0">
                <a:cs typeface="Calibri"/>
              </a:rPr>
              <a:t> </a:t>
            </a:r>
            <a:r>
              <a:rPr lang="en-US" sz="1200" err="1">
                <a:cs typeface="Calibri"/>
              </a:rPr>
              <a:t>heriau</a:t>
            </a:r>
            <a:r>
              <a:rPr lang="en-US" sz="1200" dirty="0">
                <a:cs typeface="Calibri"/>
              </a:rPr>
              <a:t> </a:t>
            </a:r>
            <a:r>
              <a:rPr lang="en-US" sz="1200" err="1">
                <a:cs typeface="Calibri"/>
              </a:rPr>
              <a:t>wrth</a:t>
            </a:r>
            <a:r>
              <a:rPr lang="en-US" sz="1200" dirty="0">
                <a:cs typeface="Calibri"/>
              </a:rPr>
              <a:t> </a:t>
            </a:r>
            <a:r>
              <a:rPr lang="en-US" sz="1200" err="1">
                <a:cs typeface="Calibri"/>
              </a:rPr>
              <a:t>darparu</a:t>
            </a:r>
            <a:r>
              <a:rPr lang="en-US" sz="1200" dirty="0">
                <a:cs typeface="Calibri"/>
              </a:rPr>
              <a:t> </a:t>
            </a:r>
            <a:r>
              <a:rPr lang="en-US" sz="1200" err="1">
                <a:cs typeface="Calibri"/>
              </a:rPr>
              <a:t>gofal</a:t>
            </a:r>
            <a:r>
              <a:rPr lang="en-US" sz="1200" dirty="0">
                <a:cs typeface="Calibri"/>
              </a:rPr>
              <a:t> </a:t>
            </a:r>
            <a:r>
              <a:rPr lang="en-US" sz="1200" err="1">
                <a:cs typeface="Calibri"/>
              </a:rPr>
              <a:t>eithriadol</a:t>
            </a:r>
            <a:r>
              <a:rPr lang="en-US" sz="1200" dirty="0">
                <a:cs typeface="Calibri"/>
              </a:rPr>
              <a:t>?</a:t>
            </a:r>
          </a:p>
          <a:p>
            <a:pPr marL="0" indent="0">
              <a:buNone/>
            </a:pPr>
            <a:r>
              <a:rPr lang="en-US" sz="1200" b="1" i="1" u="sng" dirty="0" err="1">
                <a:cs typeface="Calibri"/>
              </a:rPr>
              <a:t>Gweithgareddau</a:t>
            </a:r>
            <a:r>
              <a:rPr lang="en-US" sz="1200" b="1" i="1" u="sng" dirty="0">
                <a:cs typeface="Calibri"/>
              </a:rPr>
              <a:t> (</a:t>
            </a:r>
            <a:r>
              <a:rPr lang="en-US" sz="1200" b="1" i="1" u="sng" dirty="0" err="1">
                <a:cs typeface="Calibri"/>
              </a:rPr>
              <a:t>tua</a:t>
            </a:r>
            <a:r>
              <a:rPr lang="en-US" sz="1200" b="1" i="1" u="sng" dirty="0">
                <a:cs typeface="Calibri"/>
              </a:rPr>
              <a:t> 750 </a:t>
            </a:r>
            <a:r>
              <a:rPr lang="en-US" sz="1200" b="1" i="1" u="sng" dirty="0" err="1">
                <a:cs typeface="Calibri"/>
              </a:rPr>
              <a:t>gair</a:t>
            </a:r>
            <a:r>
              <a:rPr lang="en-US" sz="1200" b="1" i="1" u="sng" dirty="0">
                <a:cs typeface="Calibri"/>
              </a:rPr>
              <a:t>)</a:t>
            </a:r>
            <a:endParaRPr lang="en-US" sz="1200" dirty="0">
              <a:cs typeface="Calibri"/>
            </a:endParaRPr>
          </a:p>
          <a:p>
            <a:r>
              <a:rPr lang="en-US" sz="1200" err="1">
                <a:cs typeface="Calibri"/>
              </a:rPr>
              <a:t>E.e.</a:t>
            </a:r>
            <a:r>
              <a:rPr lang="en-US" sz="1200" dirty="0">
                <a:cs typeface="Calibri"/>
              </a:rPr>
              <a:t> </a:t>
            </a:r>
            <a:r>
              <a:rPr lang="en-US" sz="1200" err="1">
                <a:cs typeface="Calibri"/>
              </a:rPr>
              <a:t>Darnau</a:t>
            </a:r>
            <a:r>
              <a:rPr lang="en-US" sz="1200" dirty="0">
                <a:cs typeface="Calibri"/>
              </a:rPr>
              <a:t> </a:t>
            </a:r>
            <a:r>
              <a:rPr lang="en-US" sz="1200" err="1">
                <a:cs typeface="Calibri"/>
              </a:rPr>
              <a:t>rhydd</a:t>
            </a:r>
            <a:r>
              <a:rPr lang="en-US" sz="1200" dirty="0">
                <a:cs typeface="Calibri"/>
              </a:rPr>
              <a:t> (</a:t>
            </a:r>
            <a:r>
              <a:rPr lang="en-US" sz="1200" err="1">
                <a:cs typeface="Calibri"/>
              </a:rPr>
              <a:t>Cysylltiad</a:t>
            </a:r>
            <a:r>
              <a:rPr lang="en-US" sz="1200" dirty="0">
                <a:cs typeface="Calibri"/>
              </a:rPr>
              <a:t> </a:t>
            </a:r>
            <a:r>
              <a:rPr lang="en-US" sz="1200" err="1">
                <a:cs typeface="Calibri"/>
              </a:rPr>
              <a:t>posibl</a:t>
            </a:r>
            <a:r>
              <a:rPr lang="en-US" sz="1200" dirty="0">
                <a:cs typeface="Calibri"/>
              </a:rPr>
              <a:t> â </a:t>
            </a:r>
            <a:r>
              <a:rPr lang="en-US" sz="1200" err="1">
                <a:cs typeface="Calibri"/>
              </a:rPr>
              <a:t>theori</a:t>
            </a:r>
            <a:r>
              <a:rPr lang="en-US" sz="1200" dirty="0">
                <a:cs typeface="Calibri"/>
              </a:rPr>
              <a:t>; Montessori, Froebel)</a:t>
            </a:r>
            <a:endParaRPr lang="en-US" sz="1200">
              <a:cs typeface="Calibri" panose="020F0502020204030204"/>
            </a:endParaRPr>
          </a:p>
          <a:p>
            <a:r>
              <a:rPr lang="en-US" sz="1200" dirty="0">
                <a:ea typeface="+mn-lt"/>
                <a:cs typeface="+mn-lt"/>
              </a:rPr>
              <a:t>Beth </a:t>
            </a:r>
            <a:r>
              <a:rPr lang="en-US" sz="1200" err="1">
                <a:ea typeface="+mn-lt"/>
                <a:cs typeface="+mn-lt"/>
              </a:rPr>
              <a:t>yw'r</a:t>
            </a:r>
            <a:r>
              <a:rPr lang="en-US" sz="1200" dirty="0">
                <a:ea typeface="+mn-lt"/>
                <a:cs typeface="+mn-lt"/>
              </a:rPr>
              <a:t> </a:t>
            </a:r>
            <a:r>
              <a:rPr lang="en-US" sz="1200" err="1">
                <a:ea typeface="+mn-lt"/>
                <a:cs typeface="+mn-lt"/>
              </a:rPr>
              <a:t>manteision</a:t>
            </a:r>
            <a:r>
              <a:rPr lang="en-US" sz="1200" dirty="0">
                <a:ea typeface="+mn-lt"/>
                <a:cs typeface="+mn-lt"/>
              </a:rPr>
              <a:t>; A </a:t>
            </a:r>
            <a:r>
              <a:rPr lang="en-US" sz="1200" err="1">
                <a:ea typeface="+mn-lt"/>
                <a:cs typeface="+mn-lt"/>
              </a:rPr>
              <a:t>yw’r</a:t>
            </a:r>
            <a:r>
              <a:rPr lang="en-US" sz="1200" dirty="0">
                <a:ea typeface="+mn-lt"/>
                <a:cs typeface="+mn-lt"/>
              </a:rPr>
              <a:t> </a:t>
            </a:r>
            <a:r>
              <a:rPr lang="en-US" sz="1200" err="1">
                <a:ea typeface="+mn-lt"/>
                <a:cs typeface="+mn-lt"/>
              </a:rPr>
              <a:t>gweithgaredd</a:t>
            </a:r>
            <a:r>
              <a:rPr lang="en-US" sz="1200" dirty="0">
                <a:ea typeface="+mn-lt"/>
                <a:cs typeface="+mn-lt"/>
              </a:rPr>
              <a:t> </a:t>
            </a:r>
            <a:r>
              <a:rPr lang="en-US" sz="1200" err="1">
                <a:ea typeface="+mn-lt"/>
                <a:cs typeface="+mn-lt"/>
              </a:rPr>
              <a:t>yn</a:t>
            </a:r>
            <a:r>
              <a:rPr lang="en-US" sz="1200" dirty="0">
                <a:ea typeface="+mn-lt"/>
                <a:cs typeface="+mn-lt"/>
              </a:rPr>
              <a:t> </a:t>
            </a:r>
            <a:r>
              <a:rPr lang="en-US" sz="1200" err="1">
                <a:ea typeface="+mn-lt"/>
                <a:cs typeface="+mn-lt"/>
              </a:rPr>
              <a:t>darparu</a:t>
            </a:r>
            <a:r>
              <a:rPr lang="en-US" sz="1200" dirty="0">
                <a:ea typeface="+mn-lt"/>
                <a:cs typeface="+mn-lt"/>
              </a:rPr>
              <a:t> ‘</a:t>
            </a:r>
            <a:r>
              <a:rPr lang="en-US" sz="1200" err="1">
                <a:ea typeface="+mn-lt"/>
                <a:cs typeface="+mn-lt"/>
              </a:rPr>
              <a:t>dysgu</a:t>
            </a:r>
            <a:r>
              <a:rPr lang="en-US" sz="1200" dirty="0">
                <a:ea typeface="+mn-lt"/>
                <a:cs typeface="+mn-lt"/>
              </a:rPr>
              <a:t> </a:t>
            </a:r>
            <a:r>
              <a:rPr lang="en-US" sz="1200" err="1">
                <a:ea typeface="+mn-lt"/>
                <a:cs typeface="+mn-lt"/>
              </a:rPr>
              <a:t>ystyrlon</a:t>
            </a:r>
            <a:r>
              <a:rPr lang="en-US" sz="1200" dirty="0">
                <a:ea typeface="+mn-lt"/>
                <a:cs typeface="+mn-lt"/>
              </a:rPr>
              <a:t>’</a:t>
            </a:r>
          </a:p>
          <a:p>
            <a:r>
              <a:rPr lang="en-US" sz="1200" err="1">
                <a:ea typeface="+mn-lt"/>
                <a:cs typeface="+mn-lt"/>
              </a:rPr>
              <a:t>Dulliau</a:t>
            </a:r>
            <a:r>
              <a:rPr lang="en-US" sz="1200" dirty="0">
                <a:ea typeface="+mn-lt"/>
                <a:cs typeface="+mn-lt"/>
              </a:rPr>
              <a:t> </a:t>
            </a:r>
            <a:r>
              <a:rPr lang="en-US" sz="1200" err="1">
                <a:ea typeface="+mn-lt"/>
                <a:cs typeface="+mn-lt"/>
              </a:rPr>
              <a:t>rhyngwladol</a:t>
            </a:r>
            <a:r>
              <a:rPr lang="en-US" sz="1200" dirty="0">
                <a:ea typeface="+mn-lt"/>
                <a:cs typeface="+mn-lt"/>
              </a:rPr>
              <a:t>; </a:t>
            </a:r>
            <a:r>
              <a:rPr lang="en-US" sz="1200" err="1">
                <a:ea typeface="+mn-lt"/>
                <a:cs typeface="+mn-lt"/>
              </a:rPr>
              <a:t>Cymharwch</a:t>
            </a:r>
            <a:r>
              <a:rPr lang="en-US" sz="1200" dirty="0">
                <a:ea typeface="+mn-lt"/>
                <a:cs typeface="+mn-lt"/>
              </a:rPr>
              <a:t> â </a:t>
            </a:r>
            <a:r>
              <a:rPr lang="en-US" sz="1200" err="1">
                <a:ea typeface="+mn-lt"/>
                <a:cs typeface="+mn-lt"/>
              </a:rPr>
              <a:t>chyferbynnwch</a:t>
            </a:r>
            <a:r>
              <a:rPr lang="en-US" sz="1200" dirty="0">
                <a:cs typeface="Calibri"/>
              </a:rPr>
              <a:t> (</a:t>
            </a:r>
            <a:r>
              <a:rPr lang="en-US" sz="1200" err="1">
                <a:cs typeface="Calibri"/>
              </a:rPr>
              <a:t>Ysgolion</a:t>
            </a:r>
            <a:r>
              <a:rPr lang="en-US" sz="1200" dirty="0">
                <a:cs typeface="Calibri"/>
              </a:rPr>
              <a:t> </a:t>
            </a:r>
            <a:r>
              <a:rPr lang="en-US" sz="1200" err="1">
                <a:cs typeface="Calibri"/>
              </a:rPr>
              <a:t>goedwig</a:t>
            </a:r>
            <a:r>
              <a:rPr lang="en-US" sz="1200" dirty="0">
                <a:cs typeface="Calibri"/>
              </a:rPr>
              <a:t>, Reggio Emelia..)</a:t>
            </a:r>
          </a:p>
          <a:p>
            <a:endParaRPr lang="en-US" sz="1200" dirty="0">
              <a:solidFill>
                <a:srgbClr val="FF0000"/>
              </a:solidFill>
              <a:ea typeface="+mn-lt"/>
              <a:cs typeface="+mn-lt"/>
            </a:endParaRPr>
          </a:p>
          <a:p>
            <a:pPr marL="0" indent="0">
              <a:buNone/>
            </a:pPr>
            <a:r>
              <a:rPr lang="en-US" sz="1200" b="1" dirty="0">
                <a:solidFill>
                  <a:srgbClr val="FF0000"/>
                </a:solidFill>
                <a:ea typeface="+mn-lt"/>
                <a:cs typeface="+mn-lt"/>
              </a:rPr>
              <a:t>Yn </a:t>
            </a:r>
            <a:r>
              <a:rPr lang="en-US" sz="1200" b="1" err="1">
                <a:solidFill>
                  <a:srgbClr val="FF0000"/>
                </a:solidFill>
                <a:ea typeface="+mn-lt"/>
                <a:cs typeface="+mn-lt"/>
              </a:rPr>
              <a:t>yr</a:t>
            </a:r>
            <a:r>
              <a:rPr lang="en-US" sz="1200" b="1" dirty="0">
                <a:solidFill>
                  <a:srgbClr val="FF0000"/>
                </a:solidFill>
                <a:ea typeface="+mn-lt"/>
                <a:cs typeface="+mn-lt"/>
              </a:rPr>
              <a:t> </a:t>
            </a:r>
            <a:r>
              <a:rPr lang="en-US" sz="1200" b="1" err="1">
                <a:solidFill>
                  <a:srgbClr val="FF0000"/>
                </a:solidFill>
                <a:ea typeface="+mn-lt"/>
                <a:cs typeface="+mn-lt"/>
              </a:rPr>
              <a:t>aseiniad</a:t>
            </a:r>
            <a:r>
              <a:rPr lang="en-US" sz="1200" b="1" dirty="0">
                <a:solidFill>
                  <a:srgbClr val="FF0000"/>
                </a:solidFill>
                <a:ea typeface="+mn-lt"/>
                <a:cs typeface="+mn-lt"/>
              </a:rPr>
              <a:t> </a:t>
            </a:r>
            <a:r>
              <a:rPr lang="en-US" sz="1200" b="1" err="1">
                <a:solidFill>
                  <a:srgbClr val="FF0000"/>
                </a:solidFill>
                <a:ea typeface="+mn-lt"/>
                <a:cs typeface="+mn-lt"/>
              </a:rPr>
              <a:t>yma</a:t>
            </a:r>
            <a:r>
              <a:rPr lang="en-US" sz="1200" b="1" dirty="0">
                <a:solidFill>
                  <a:srgbClr val="FF0000"/>
                </a:solidFill>
                <a:ea typeface="+mn-lt"/>
                <a:cs typeface="+mn-lt"/>
              </a:rPr>
              <a:t> </a:t>
            </a:r>
            <a:r>
              <a:rPr lang="en-US" sz="1200" b="1" err="1">
                <a:solidFill>
                  <a:srgbClr val="FF0000"/>
                </a:solidFill>
                <a:ea typeface="+mn-lt"/>
                <a:cs typeface="+mn-lt"/>
              </a:rPr>
              <a:t>dylech</a:t>
            </a:r>
            <a:r>
              <a:rPr lang="en-US" sz="1200" b="1" dirty="0">
                <a:solidFill>
                  <a:srgbClr val="FF0000"/>
                </a:solidFill>
                <a:ea typeface="+mn-lt"/>
                <a:cs typeface="+mn-lt"/>
              </a:rPr>
              <a:t> </a:t>
            </a:r>
            <a:r>
              <a:rPr lang="en-US" sz="1200" b="1" err="1">
                <a:solidFill>
                  <a:srgbClr val="FF0000"/>
                </a:solidFill>
                <a:ea typeface="+mn-lt"/>
                <a:cs typeface="+mn-lt"/>
              </a:rPr>
              <a:t>hefyd</a:t>
            </a:r>
            <a:r>
              <a:rPr lang="en-US" sz="1200" b="1" dirty="0">
                <a:solidFill>
                  <a:srgbClr val="FF0000"/>
                </a:solidFill>
                <a:ea typeface="+mn-lt"/>
                <a:cs typeface="+mn-lt"/>
              </a:rPr>
              <a:t> </a:t>
            </a:r>
            <a:r>
              <a:rPr lang="en-US" sz="1200" b="1" err="1">
                <a:solidFill>
                  <a:srgbClr val="FF0000"/>
                </a:solidFill>
                <a:ea typeface="+mn-lt"/>
                <a:cs typeface="+mn-lt"/>
              </a:rPr>
              <a:t>ystyried</a:t>
            </a:r>
            <a:r>
              <a:rPr lang="en-US" sz="1200" b="1" dirty="0">
                <a:solidFill>
                  <a:srgbClr val="FF0000"/>
                </a:solidFill>
                <a:ea typeface="+mn-lt"/>
                <a:cs typeface="+mn-lt"/>
              </a:rPr>
              <a:t>;</a:t>
            </a:r>
            <a:endParaRPr lang="en-US" sz="1200" b="1">
              <a:cs typeface="Calibri"/>
            </a:endParaRPr>
          </a:p>
          <a:p>
            <a:r>
              <a:rPr lang="en-US" sz="1200" dirty="0" err="1">
                <a:cs typeface="Calibri"/>
              </a:rPr>
              <a:t>Amgylcheddau</a:t>
            </a:r>
            <a:r>
              <a:rPr lang="en-US" sz="1200" dirty="0">
                <a:cs typeface="Calibri"/>
              </a:rPr>
              <a:t> </a:t>
            </a:r>
            <a:r>
              <a:rPr lang="en-US" sz="1200" dirty="0" err="1">
                <a:cs typeface="Calibri"/>
              </a:rPr>
              <a:t>ysgogol</a:t>
            </a:r>
            <a:endParaRPr lang="en-US" sz="1200" dirty="0">
              <a:cs typeface="Calibri"/>
            </a:endParaRPr>
          </a:p>
          <a:p>
            <a:r>
              <a:rPr lang="en-US" sz="1200" err="1">
                <a:cs typeface="Calibri"/>
              </a:rPr>
              <a:t>Ymarfer</a:t>
            </a:r>
            <a:r>
              <a:rPr lang="en-US" sz="1200" dirty="0">
                <a:cs typeface="Calibri"/>
              </a:rPr>
              <a:t> </a:t>
            </a:r>
            <a:r>
              <a:rPr lang="en-US" sz="1200" err="1">
                <a:cs typeface="Calibri"/>
              </a:rPr>
              <a:t>cynhwysol</a:t>
            </a:r>
            <a:endParaRPr lang="en-US" sz="1200">
              <a:cs typeface="Calibri"/>
            </a:endParaRPr>
          </a:p>
          <a:p>
            <a:pPr marL="0" indent="0">
              <a:buNone/>
            </a:pPr>
            <a:endParaRPr lang="en-US">
              <a:cs typeface="Calibri" panose="020F0502020204030204"/>
            </a:endParaRPr>
          </a:p>
        </p:txBody>
      </p:sp>
    </p:spTree>
    <p:extLst>
      <p:ext uri="{BB962C8B-B14F-4D97-AF65-F5344CB8AC3E}">
        <p14:creationId xmlns:p14="http://schemas.microsoft.com/office/powerpoint/2010/main" val="33436740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FEE068-8DDF-1D70-C64A-282E4A07F67A}"/>
              </a:ext>
            </a:extLst>
          </p:cNvPr>
          <p:cNvSpPr>
            <a:spLocks noGrp="1"/>
          </p:cNvSpPr>
          <p:nvPr>
            <p:ph idx="1"/>
          </p:nvPr>
        </p:nvSpPr>
        <p:spPr>
          <a:xfrm>
            <a:off x="381930" y="333823"/>
            <a:ext cx="7313254" cy="5491468"/>
          </a:xfrm>
        </p:spPr>
        <p:txBody>
          <a:bodyPr vert="horz" lIns="91440" tIns="45720" rIns="91440" bIns="45720" rtlCol="0" anchor="t">
            <a:noAutofit/>
          </a:bodyPr>
          <a:lstStyle/>
          <a:p>
            <a:pPr marL="0" indent="0">
              <a:buNone/>
            </a:pPr>
            <a:r>
              <a:rPr lang="en-US" sz="1200" b="1" i="1" u="sng" dirty="0">
                <a:solidFill>
                  <a:srgbClr val="0070C0"/>
                </a:solidFill>
                <a:cs typeface="Calibri"/>
              </a:rPr>
              <a:t>Introduction (500 words </a:t>
            </a:r>
            <a:r>
              <a:rPr lang="en-US" sz="1200" b="1" i="1" u="sng" err="1">
                <a:solidFill>
                  <a:srgbClr val="0070C0"/>
                </a:solidFill>
                <a:cs typeface="Calibri"/>
              </a:rPr>
              <a:t>aprox</a:t>
            </a:r>
            <a:r>
              <a:rPr lang="en-US" sz="1200" b="1" i="1" u="sng" dirty="0">
                <a:solidFill>
                  <a:srgbClr val="0070C0"/>
                </a:solidFill>
                <a:cs typeface="Calibri"/>
              </a:rPr>
              <a:t>)</a:t>
            </a:r>
            <a:endParaRPr lang="en-US" sz="1200" i="1" u="sng">
              <a:solidFill>
                <a:srgbClr val="0070C0"/>
              </a:solidFill>
              <a:cs typeface="Calibri"/>
            </a:endParaRPr>
          </a:p>
          <a:p>
            <a:r>
              <a:rPr lang="en-US" sz="1200" dirty="0">
                <a:solidFill>
                  <a:srgbClr val="0070C0"/>
                </a:solidFill>
                <a:cs typeface="Calibri"/>
              </a:rPr>
              <a:t>What is the first 1000 days</a:t>
            </a:r>
          </a:p>
          <a:p>
            <a:r>
              <a:rPr lang="en-US" sz="1200" dirty="0">
                <a:solidFill>
                  <a:srgbClr val="0070C0"/>
                </a:solidFill>
                <a:cs typeface="Calibri"/>
              </a:rPr>
              <a:t>Why is it important?</a:t>
            </a:r>
          </a:p>
          <a:p>
            <a:pPr marL="0" indent="0">
              <a:buNone/>
            </a:pPr>
            <a:r>
              <a:rPr lang="en-US" sz="1200" b="1" i="1" u="sng" dirty="0">
                <a:solidFill>
                  <a:srgbClr val="0070C0"/>
                </a:solidFill>
                <a:cs typeface="Calibri"/>
              </a:rPr>
              <a:t>Caregiving (500 words </a:t>
            </a:r>
            <a:r>
              <a:rPr lang="en-US" sz="1200" b="1" i="1" u="sng" err="1">
                <a:solidFill>
                  <a:srgbClr val="0070C0"/>
                </a:solidFill>
                <a:cs typeface="Calibri"/>
              </a:rPr>
              <a:t>aprox</a:t>
            </a:r>
            <a:r>
              <a:rPr lang="en-US" sz="1200" b="1" i="1" u="sng" dirty="0">
                <a:solidFill>
                  <a:srgbClr val="0070C0"/>
                </a:solidFill>
                <a:cs typeface="Calibri"/>
              </a:rPr>
              <a:t>)</a:t>
            </a:r>
            <a:endParaRPr lang="en-US" sz="1200" dirty="0">
              <a:solidFill>
                <a:srgbClr val="0070C0"/>
              </a:solidFill>
              <a:cs typeface="Calibri"/>
            </a:endParaRPr>
          </a:p>
          <a:p>
            <a:r>
              <a:rPr lang="en-US" sz="1200" dirty="0">
                <a:solidFill>
                  <a:srgbClr val="0070C0"/>
                </a:solidFill>
                <a:cs typeface="Calibri"/>
              </a:rPr>
              <a:t>What is exceptional care?</a:t>
            </a:r>
          </a:p>
          <a:p>
            <a:r>
              <a:rPr lang="en-US" sz="1200" dirty="0">
                <a:solidFill>
                  <a:srgbClr val="0070C0"/>
                </a:solidFill>
                <a:cs typeface="Calibri"/>
              </a:rPr>
              <a:t>Why is this important?</a:t>
            </a:r>
          </a:p>
          <a:p>
            <a:pPr marL="0" indent="0">
              <a:buNone/>
            </a:pPr>
            <a:r>
              <a:rPr lang="en-US" sz="1200" b="1" i="1" u="sng" dirty="0">
                <a:solidFill>
                  <a:srgbClr val="0070C0"/>
                </a:solidFill>
                <a:cs typeface="Calibri"/>
              </a:rPr>
              <a:t>Professional partnerships (750 words </a:t>
            </a:r>
            <a:r>
              <a:rPr lang="en-US" sz="1200" b="1" i="1" u="sng" err="1">
                <a:solidFill>
                  <a:srgbClr val="0070C0"/>
                </a:solidFill>
                <a:cs typeface="Calibri"/>
              </a:rPr>
              <a:t>aprox</a:t>
            </a:r>
            <a:r>
              <a:rPr lang="en-US" sz="1200" b="1" i="1" u="sng" dirty="0">
                <a:solidFill>
                  <a:srgbClr val="0070C0"/>
                </a:solidFill>
                <a:cs typeface="Calibri"/>
              </a:rPr>
              <a:t>)</a:t>
            </a:r>
            <a:endParaRPr lang="en-US" sz="1200" i="1" u="sng">
              <a:solidFill>
                <a:srgbClr val="0070C0"/>
              </a:solidFill>
              <a:cs typeface="Calibri"/>
            </a:endParaRPr>
          </a:p>
          <a:p>
            <a:r>
              <a:rPr lang="en-US" sz="1200" b="1" dirty="0">
                <a:solidFill>
                  <a:srgbClr val="0070C0"/>
                </a:solidFill>
                <a:cs typeface="Calibri"/>
              </a:rPr>
              <a:t>-</a:t>
            </a:r>
            <a:r>
              <a:rPr lang="en-US" sz="1200" dirty="0">
                <a:solidFill>
                  <a:srgbClr val="0070C0"/>
                </a:solidFill>
                <a:cs typeface="Calibri"/>
              </a:rPr>
              <a:t>What is the</a:t>
            </a:r>
            <a:r>
              <a:rPr lang="en-US" sz="1200" b="1" dirty="0">
                <a:solidFill>
                  <a:srgbClr val="0070C0"/>
                </a:solidFill>
                <a:cs typeface="Calibri"/>
              </a:rPr>
              <a:t> </a:t>
            </a:r>
            <a:r>
              <a:rPr lang="en-US" sz="1200" dirty="0">
                <a:solidFill>
                  <a:srgbClr val="0070C0"/>
                </a:solidFill>
                <a:cs typeface="Calibri"/>
              </a:rPr>
              <a:t>role of an early years practitioner in supporting children and families in the first 1000 days?</a:t>
            </a:r>
          </a:p>
          <a:p>
            <a:r>
              <a:rPr lang="en-US" sz="1200" dirty="0">
                <a:solidFill>
                  <a:srgbClr val="0070C0"/>
                </a:solidFill>
                <a:cs typeface="Calibri"/>
              </a:rPr>
              <a:t>The importance of effective partnership working (Possible link to theory; Bronfenbrenner)</a:t>
            </a:r>
          </a:p>
          <a:p>
            <a:pPr marL="0" indent="0">
              <a:buNone/>
            </a:pPr>
            <a:r>
              <a:rPr lang="en-US" sz="1200" b="1" i="1" u="sng" dirty="0">
                <a:solidFill>
                  <a:srgbClr val="0070C0"/>
                </a:solidFill>
                <a:cs typeface="Calibri"/>
              </a:rPr>
              <a:t>Challenges (500 words </a:t>
            </a:r>
            <a:r>
              <a:rPr lang="en-US" sz="1200" b="1" i="1" u="sng" err="1">
                <a:solidFill>
                  <a:srgbClr val="0070C0"/>
                </a:solidFill>
                <a:cs typeface="Calibri"/>
              </a:rPr>
              <a:t>aprox</a:t>
            </a:r>
            <a:r>
              <a:rPr lang="en-US" sz="1200" b="1" i="1" u="sng" dirty="0">
                <a:solidFill>
                  <a:srgbClr val="0070C0"/>
                </a:solidFill>
                <a:cs typeface="Calibri"/>
              </a:rPr>
              <a:t>)</a:t>
            </a:r>
            <a:endParaRPr lang="en-US" sz="1200" i="1" u="sng">
              <a:solidFill>
                <a:srgbClr val="0070C0"/>
              </a:solidFill>
              <a:cs typeface="Calibri"/>
            </a:endParaRPr>
          </a:p>
          <a:p>
            <a:r>
              <a:rPr lang="en-US" sz="1200" dirty="0">
                <a:solidFill>
                  <a:srgbClr val="0070C0"/>
                </a:solidFill>
                <a:cs typeface="Calibri"/>
              </a:rPr>
              <a:t>What are the challenges in providing high quality care?</a:t>
            </a:r>
          </a:p>
          <a:p>
            <a:pPr marL="0" indent="0">
              <a:buNone/>
            </a:pPr>
            <a:r>
              <a:rPr lang="en-US" sz="1200" b="1" i="1" u="sng" dirty="0">
                <a:solidFill>
                  <a:srgbClr val="0070C0"/>
                </a:solidFill>
                <a:cs typeface="Calibri"/>
              </a:rPr>
              <a:t>Activities (750 words </a:t>
            </a:r>
            <a:r>
              <a:rPr lang="en-US" sz="1200" b="1" i="1" u="sng" err="1">
                <a:solidFill>
                  <a:srgbClr val="0070C0"/>
                </a:solidFill>
                <a:cs typeface="Calibri"/>
              </a:rPr>
              <a:t>aprox</a:t>
            </a:r>
            <a:r>
              <a:rPr lang="en-US" sz="1200" b="1" i="1" u="sng" dirty="0">
                <a:solidFill>
                  <a:srgbClr val="0070C0"/>
                </a:solidFill>
                <a:cs typeface="Calibri"/>
              </a:rPr>
              <a:t>)</a:t>
            </a:r>
            <a:endParaRPr lang="en-US" sz="1200" i="1" u="sng">
              <a:solidFill>
                <a:srgbClr val="0070C0"/>
              </a:solidFill>
              <a:cs typeface="Calibri"/>
            </a:endParaRPr>
          </a:p>
          <a:p>
            <a:r>
              <a:rPr lang="en-US" sz="1200" dirty="0">
                <a:solidFill>
                  <a:srgbClr val="0070C0"/>
                </a:solidFill>
                <a:cs typeface="Calibri"/>
              </a:rPr>
              <a:t>-E.g. Loose parts (Montessori, Froebel)</a:t>
            </a:r>
          </a:p>
          <a:p>
            <a:r>
              <a:rPr lang="en-US" sz="1200" dirty="0">
                <a:solidFill>
                  <a:srgbClr val="0070C0"/>
                </a:solidFill>
                <a:cs typeface="Calibri"/>
              </a:rPr>
              <a:t>What are the benefits; Does the activity provide ‘Meaningful learning’</a:t>
            </a:r>
          </a:p>
          <a:p>
            <a:r>
              <a:rPr lang="en-US" sz="1200" b="1" dirty="0">
                <a:solidFill>
                  <a:srgbClr val="0070C0"/>
                </a:solidFill>
                <a:cs typeface="Calibri"/>
              </a:rPr>
              <a:t>International approaches; </a:t>
            </a:r>
            <a:r>
              <a:rPr lang="en-US" sz="1200" dirty="0">
                <a:solidFill>
                  <a:srgbClr val="0070C0"/>
                </a:solidFill>
                <a:cs typeface="Calibri"/>
              </a:rPr>
              <a:t>Compare and contrast (Forest school, Reggio Emelia..)</a:t>
            </a:r>
          </a:p>
          <a:p>
            <a:endParaRPr lang="en-US" sz="1200" dirty="0">
              <a:cs typeface="Calibri"/>
            </a:endParaRPr>
          </a:p>
          <a:p>
            <a:pPr marL="0" indent="0">
              <a:buNone/>
            </a:pPr>
            <a:r>
              <a:rPr lang="en-US" sz="1200" b="1" dirty="0">
                <a:solidFill>
                  <a:srgbClr val="FF0000"/>
                </a:solidFill>
                <a:cs typeface="Calibri"/>
              </a:rPr>
              <a:t>Within this assignment you should also consider;</a:t>
            </a:r>
            <a:endParaRPr lang="en-US" sz="1200">
              <a:solidFill>
                <a:srgbClr val="FF0000"/>
              </a:solidFill>
              <a:cs typeface="Calibri"/>
            </a:endParaRPr>
          </a:p>
          <a:p>
            <a:r>
              <a:rPr lang="en-US" sz="1200" dirty="0">
                <a:solidFill>
                  <a:srgbClr val="0070C0"/>
                </a:solidFill>
                <a:cs typeface="Calibri"/>
              </a:rPr>
              <a:t>Enabling environments</a:t>
            </a:r>
          </a:p>
          <a:p>
            <a:r>
              <a:rPr lang="en-US" sz="1200" dirty="0">
                <a:solidFill>
                  <a:srgbClr val="0070C0"/>
                </a:solidFill>
                <a:cs typeface="Calibri"/>
              </a:rPr>
              <a:t>Inclusive practice</a:t>
            </a:r>
          </a:p>
          <a:p>
            <a:endParaRPr lang="en-US" sz="1100" dirty="0">
              <a:cs typeface="Calibri"/>
            </a:endParaRPr>
          </a:p>
          <a:p>
            <a:endParaRPr lang="en-US" sz="1100" dirty="0">
              <a:cs typeface="Calibri"/>
            </a:endParaRPr>
          </a:p>
          <a:p>
            <a:pPr marL="0" indent="0">
              <a:buNone/>
            </a:pPr>
            <a:endParaRPr lang="en-US" dirty="0">
              <a:cs typeface="Calibri"/>
            </a:endParaRPr>
          </a:p>
        </p:txBody>
      </p:sp>
    </p:spTree>
    <p:extLst>
      <p:ext uri="{BB962C8B-B14F-4D97-AF65-F5344CB8AC3E}">
        <p14:creationId xmlns:p14="http://schemas.microsoft.com/office/powerpoint/2010/main" val="27266324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39269" y="1666990"/>
            <a:ext cx="4159212" cy="4165658"/>
          </a:xfrm>
        </p:spPr>
        <p:txBody>
          <a:bodyPr>
            <a:normAutofit fontScale="85000" lnSpcReduction="10000"/>
          </a:bodyPr>
          <a:lstStyle/>
          <a:p>
            <a:pPr marL="0" indent="0" algn="just" fontAlgn="base" hangingPunct="0">
              <a:lnSpc>
                <a:spcPct val="107000"/>
              </a:lnSpc>
              <a:spcAft>
                <a:spcPts val="800"/>
              </a:spcAft>
              <a:buNone/>
            </a:pPr>
            <a:r>
              <a:rPr lang="en-GB" sz="3000" b="1" dirty="0">
                <a:latin typeface="Arial" panose="020B0604020202020204" pitchFamily="34" charset="0"/>
                <a:cs typeface="Arial" panose="020B0604020202020204" pitchFamily="34" charset="0"/>
              </a:rPr>
              <a:t>1. </a:t>
            </a:r>
            <a:r>
              <a:rPr lang="cy-GB" sz="3000" b="1" dirty="0">
                <a:effectLst/>
                <a:latin typeface="Arial" panose="020B0604020202020204" pitchFamily="34" charset="0"/>
                <a:ea typeface="Times New Roman" panose="02020603050405020304" pitchFamily="18" charset="0"/>
                <a:cs typeface="Arial" panose="020B0604020202020204" pitchFamily="34" charset="0"/>
              </a:rPr>
              <a:t>Cyfeirnodi</a:t>
            </a:r>
            <a:endParaRPr lang="en-GB" sz="3000" b="1" dirty="0">
              <a:effectLst/>
              <a:latin typeface="Arial" panose="020B060402020202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800"/>
              </a:spcAft>
              <a:buNone/>
            </a:pPr>
            <a:r>
              <a:rPr lang="cy-GB" sz="3000" dirty="0" err="1">
                <a:effectLst/>
                <a:latin typeface="Arial" panose="020B0604020202020204" pitchFamily="34" charset="0"/>
                <a:ea typeface="Times New Roman" panose="02020603050405020304" pitchFamily="18" charset="0"/>
                <a:cs typeface="Arial" panose="020B0604020202020204" pitchFamily="34" charset="0"/>
              </a:rPr>
              <a:t>Ymgysyttlu</a:t>
            </a:r>
            <a:r>
              <a:rPr lang="cy-GB" sz="3000" dirty="0">
                <a:effectLst/>
                <a:latin typeface="Arial" panose="020B0604020202020204" pitchFamily="34" charset="0"/>
                <a:ea typeface="Times New Roman" panose="02020603050405020304" pitchFamily="18" charset="0"/>
                <a:cs typeface="Arial" panose="020B0604020202020204" pitchFamily="34" charset="0"/>
              </a:rPr>
              <a:t> a llenyddiaeth berthnasol a phriodol. Cyfeirnodi’n gyson gyda defnydd glir o fformat cyfeirnodi </a:t>
            </a:r>
            <a:r>
              <a:rPr lang="cy-GB" sz="3000" dirty="0" err="1">
                <a:effectLst/>
                <a:latin typeface="Arial" panose="020B0604020202020204" pitchFamily="34" charset="0"/>
                <a:ea typeface="Times New Roman" panose="02020603050405020304" pitchFamily="18" charset="0"/>
                <a:cs typeface="Arial" panose="020B0604020202020204" pitchFamily="34" charset="0"/>
              </a:rPr>
              <a:t>Harvard</a:t>
            </a:r>
            <a:r>
              <a:rPr lang="cy-GB" sz="3000" dirty="0">
                <a:effectLst/>
                <a:latin typeface="Arial" panose="020B0604020202020204" pitchFamily="34" charset="0"/>
                <a:ea typeface="Times New Roman" panose="02020603050405020304" pitchFamily="18" charset="0"/>
                <a:cs typeface="Arial" panose="020B0604020202020204" pitchFamily="34" charset="0"/>
              </a:rPr>
              <a:t>. Strwythur a chywirdeb yn y rhestr gyfeirnodi. </a:t>
            </a:r>
          </a:p>
          <a:p>
            <a:pPr marL="0" indent="0" algn="just" fontAlgn="base" hangingPunct="0">
              <a:lnSpc>
                <a:spcPct val="107000"/>
              </a:lnSpc>
              <a:spcAft>
                <a:spcPts val="800"/>
              </a:spcAft>
              <a:buNone/>
            </a:pPr>
            <a:r>
              <a:rPr lang="cy-GB" sz="3000" b="1" dirty="0">
                <a:latin typeface="Arial" panose="020B0604020202020204" pitchFamily="34" charset="0"/>
                <a:ea typeface="DengXian" panose="02010600030101010101" pitchFamily="2" charset="-122"/>
                <a:cs typeface="Arial" panose="020B0604020202020204" pitchFamily="34" charset="0"/>
              </a:rPr>
              <a:t>10 Marc</a:t>
            </a:r>
            <a:endParaRPr lang="en-GB" sz="3000" b="1"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723465" y="1852113"/>
            <a:ext cx="4493463" cy="4223317"/>
          </a:xfrm>
        </p:spPr>
        <p:txBody>
          <a:bodyPr>
            <a:normAutofit fontScale="85000" lnSpcReduction="10000"/>
          </a:bodyPr>
          <a:lstStyle/>
          <a:p>
            <a:pPr marL="0" indent="0">
              <a:buNone/>
            </a:pPr>
            <a:r>
              <a:rPr lang="en-GB" sz="3100" b="1" dirty="0">
                <a:solidFill>
                  <a:srgbClr val="0070C0"/>
                </a:solidFill>
              </a:rPr>
              <a:t>1</a:t>
            </a:r>
            <a:r>
              <a:rPr lang="en-GB" sz="3100" b="1" dirty="0">
                <a:solidFill>
                  <a:srgbClr val="0070C0"/>
                </a:solidFill>
                <a:latin typeface="Arial" panose="020B0604020202020204" pitchFamily="34" charset="0"/>
                <a:cs typeface="Arial" panose="020B0604020202020204" pitchFamily="34" charset="0"/>
              </a:rPr>
              <a:t>. Referencing</a:t>
            </a:r>
          </a:p>
          <a:p>
            <a:pPr marL="0" indent="0">
              <a:buNone/>
            </a:pPr>
            <a:r>
              <a:rPr lang="en-GB" sz="3100" dirty="0">
                <a:solidFill>
                  <a:srgbClr val="0070C0"/>
                </a:solidFill>
                <a:latin typeface="Arial" panose="020B0604020202020204" pitchFamily="34" charset="0"/>
                <a:cs typeface="Arial" panose="020B0604020202020204" pitchFamily="34" charset="0"/>
              </a:rPr>
              <a:t>Engagement with relevant and appropriate literature. Consistent referencing and application of Harvard referencing format. Structure and accuracy of reference list.</a:t>
            </a:r>
          </a:p>
          <a:p>
            <a:pPr marL="0" indent="0">
              <a:buNone/>
            </a:pPr>
            <a:endParaRPr lang="en-GB" sz="3100" dirty="0">
              <a:solidFill>
                <a:srgbClr val="0070C0"/>
              </a:solidFill>
              <a:latin typeface="Arial" panose="020B0604020202020204" pitchFamily="34" charset="0"/>
              <a:cs typeface="Arial" panose="020B0604020202020204" pitchFamily="34" charset="0"/>
            </a:endParaRPr>
          </a:p>
          <a:p>
            <a:pPr marL="0" indent="0">
              <a:buNone/>
            </a:pPr>
            <a:r>
              <a:rPr lang="en-GB" sz="3100" b="1" dirty="0">
                <a:solidFill>
                  <a:srgbClr val="0070C0"/>
                </a:solidFill>
                <a:latin typeface="Arial" panose="020B0604020202020204" pitchFamily="34" charset="0"/>
                <a:cs typeface="Arial" panose="020B0604020202020204" pitchFamily="34" charset="0"/>
              </a:rPr>
              <a:t>10 Marks </a:t>
            </a:r>
          </a:p>
          <a:p>
            <a:endParaRPr lang="en-GB" dirty="0"/>
          </a:p>
        </p:txBody>
      </p:sp>
    </p:spTree>
    <p:extLst>
      <p:ext uri="{BB962C8B-B14F-4D97-AF65-F5344CB8AC3E}">
        <p14:creationId xmlns:p14="http://schemas.microsoft.com/office/powerpoint/2010/main" val="24060630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134636" y="1825624"/>
            <a:ext cx="4187610" cy="3930047"/>
          </a:xfrm>
        </p:spPr>
        <p:txBody>
          <a:bodyPr>
            <a:normAutofit/>
          </a:bodyPr>
          <a:lstStyle/>
          <a:p>
            <a:pPr marL="0" indent="0" algn="just" fontAlgn="base" hangingPunct="0">
              <a:lnSpc>
                <a:spcPct val="107000"/>
              </a:lnSpc>
              <a:spcAft>
                <a:spcPts val="600"/>
              </a:spcAft>
              <a:buNone/>
            </a:pPr>
            <a:r>
              <a:rPr lang="en-GB" b="1" dirty="0">
                <a:effectLst/>
                <a:latin typeface="Arial" panose="020B0604020202020204" pitchFamily="34" charset="0"/>
                <a:ea typeface="Times New Roman" panose="02020603050405020304" pitchFamily="18" charset="0"/>
                <a:cs typeface="Arial" panose="020B0604020202020204" pitchFamily="34" charset="0"/>
              </a:rPr>
              <a:t>2. </a:t>
            </a:r>
          </a:p>
          <a:p>
            <a:pPr marL="0" indent="0" algn="just" fontAlgn="base" hangingPunct="0">
              <a:lnSpc>
                <a:spcPct val="107000"/>
              </a:lnSpc>
              <a:spcAft>
                <a:spcPts val="600"/>
              </a:spcAft>
              <a:buNone/>
            </a:pPr>
            <a:r>
              <a:rPr lang="cy-GB" dirty="0">
                <a:effectLst/>
                <a:latin typeface="Arial" panose="020B0604020202020204" pitchFamily="34" charset="0"/>
                <a:ea typeface="Times New Roman" panose="02020603050405020304" pitchFamily="18" charset="0"/>
              </a:rPr>
              <a:t>Cyfleu eich dealltwriaeth o fframweithiau damcaniaethol i gefnogi cynnwys y llyfr lloffion.</a:t>
            </a:r>
            <a:endParaRPr lang="en-GB" sz="4000"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30 Marc</a:t>
            </a:r>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878204" y="1780744"/>
            <a:ext cx="4063844" cy="3930047"/>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2. </a:t>
            </a:r>
          </a:p>
          <a:p>
            <a:pPr marL="0" indent="0">
              <a:buNone/>
            </a:pPr>
            <a:r>
              <a:rPr lang="en-GB" dirty="0">
                <a:solidFill>
                  <a:srgbClr val="0070C0"/>
                </a:solidFill>
                <a:latin typeface="Arial" panose="020B0604020202020204" pitchFamily="34" charset="0"/>
                <a:cs typeface="Arial" panose="020B0604020202020204" pitchFamily="34" charset="0"/>
              </a:rPr>
              <a:t>Convey your understanding of theoretical frameworks to support the content of the scrapbook.</a:t>
            </a:r>
          </a:p>
          <a:p>
            <a:pPr marL="0" indent="0">
              <a:buNone/>
            </a:pPr>
            <a:r>
              <a:rPr lang="en-GB" b="1" dirty="0">
                <a:solidFill>
                  <a:srgbClr val="0070C0"/>
                </a:solidFill>
                <a:latin typeface="Arial" panose="020B0604020202020204" pitchFamily="34" charset="0"/>
                <a:cs typeface="Arial" panose="020B0604020202020204" pitchFamily="34" charset="0"/>
              </a:rPr>
              <a:t>30 Marks </a:t>
            </a:r>
          </a:p>
          <a:p>
            <a:endParaRPr lang="en-GB" dirty="0"/>
          </a:p>
        </p:txBody>
      </p:sp>
    </p:spTree>
    <p:extLst>
      <p:ext uri="{BB962C8B-B14F-4D97-AF65-F5344CB8AC3E}">
        <p14:creationId xmlns:p14="http://schemas.microsoft.com/office/powerpoint/2010/main" val="12004684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125045" y="1708764"/>
            <a:ext cx="4243754" cy="4197239"/>
          </a:xfrm>
        </p:spPr>
        <p:txBody>
          <a:bodyPr>
            <a:normAutofit fontScale="70000" lnSpcReduction="20000"/>
          </a:bodyPr>
          <a:lstStyle/>
          <a:p>
            <a:pPr marL="0" indent="0" algn="just" fontAlgn="base" hangingPunct="0">
              <a:lnSpc>
                <a:spcPct val="107000"/>
              </a:lnSpc>
              <a:spcAft>
                <a:spcPts val="600"/>
              </a:spcAft>
              <a:buNone/>
            </a:pPr>
            <a:r>
              <a:rPr lang="en-GB" sz="3400" b="1" dirty="0">
                <a:effectLst/>
                <a:latin typeface="Arial" panose="020B0604020202020204" pitchFamily="34" charset="0"/>
                <a:ea typeface="Times New Roman" panose="02020603050405020304" pitchFamily="18" charset="0"/>
                <a:cs typeface="Times New Roman" panose="02020603050405020304" pitchFamily="18" charset="0"/>
              </a:rPr>
              <a:t>3. </a:t>
            </a:r>
          </a:p>
          <a:p>
            <a:pPr marL="0" indent="0" algn="just" fontAlgn="base" hangingPunct="0">
              <a:lnSpc>
                <a:spcPct val="107000"/>
              </a:lnSpc>
              <a:spcAft>
                <a:spcPts val="600"/>
              </a:spcAft>
              <a:buNone/>
            </a:pPr>
            <a:r>
              <a:rPr lang="cy-GB" sz="3400" dirty="0">
                <a:effectLst/>
                <a:latin typeface="Arial" panose="020B0604020202020204" pitchFamily="34" charset="0"/>
                <a:ea typeface="Times New Roman" panose="02020603050405020304" pitchFamily="18" charset="0"/>
              </a:rPr>
              <a:t>Gwerthuso'n feirniadol arwyddocâd rôl ymarferwyr blynyddoedd cynnar o ran cefnogi plant a theuluoedd yn y 1000 diwrnod cyntaf.  Yn cynnwys gweithio’n effeithiol mewn partneriaeth ac anghenion cyfannol plant a theuluoedd.</a:t>
            </a:r>
            <a:endParaRPr lang="en-GB" sz="3400" b="1"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fontAlgn="base" hangingPunct="0">
              <a:lnSpc>
                <a:spcPct val="107000"/>
              </a:lnSpc>
              <a:spcAft>
                <a:spcPts val="600"/>
              </a:spcAft>
              <a:buNone/>
            </a:pPr>
            <a:r>
              <a:rPr lang="en-GB" sz="3400" b="1" dirty="0">
                <a:latin typeface="Arial" panose="020B0604020202020204" pitchFamily="34" charset="0"/>
                <a:ea typeface="DengXian" panose="02010600030101010101" pitchFamily="2" charset="-122"/>
                <a:cs typeface="Times New Roman" panose="02020603050405020304" pitchFamily="18" charset="0"/>
              </a:rPr>
              <a:t>30 Marc</a:t>
            </a:r>
            <a:endParaRPr lang="en-GB" sz="3400" b="1"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775202" y="1705959"/>
            <a:ext cx="4243752" cy="4197239"/>
          </a:xfrm>
        </p:spPr>
        <p:txBody>
          <a:bodyPr>
            <a:normAutofit fontScale="70000" lnSpcReduction="20000"/>
          </a:bodyPr>
          <a:lstStyle/>
          <a:p>
            <a:pPr marL="0" indent="0">
              <a:buNone/>
            </a:pPr>
            <a:r>
              <a:rPr lang="en-GB" sz="4000" b="1" dirty="0">
                <a:solidFill>
                  <a:srgbClr val="0070C0"/>
                </a:solidFill>
                <a:latin typeface="Arial" panose="020B0604020202020204" pitchFamily="34" charset="0"/>
                <a:cs typeface="Arial" panose="020B0604020202020204" pitchFamily="34" charset="0"/>
              </a:rPr>
              <a:t>3. </a:t>
            </a:r>
          </a:p>
          <a:p>
            <a:pPr marL="0" indent="0">
              <a:buNone/>
            </a:pPr>
            <a:r>
              <a:rPr lang="en-GB" sz="4000" dirty="0">
                <a:solidFill>
                  <a:srgbClr val="0070C0"/>
                </a:solidFill>
                <a:latin typeface="Arial" panose="020B0604020202020204" pitchFamily="34" charset="0"/>
                <a:cs typeface="Arial" panose="020B0604020202020204" pitchFamily="34" charset="0"/>
              </a:rPr>
              <a:t>Critically evaluate the significance of the role of early years practitioners in supporting children and families in the first 1000 days.  Include effective partnership working and the holistic needs of children and families.</a:t>
            </a:r>
          </a:p>
          <a:p>
            <a:pPr marL="0" indent="0">
              <a:buNone/>
            </a:pPr>
            <a:r>
              <a:rPr lang="en-GB" sz="4000" b="1" dirty="0">
                <a:solidFill>
                  <a:srgbClr val="0070C0"/>
                </a:solidFill>
                <a:latin typeface="Arial" panose="020B0604020202020204" pitchFamily="34" charset="0"/>
                <a:cs typeface="Arial" panose="020B0604020202020204" pitchFamily="34" charset="0"/>
              </a:rPr>
              <a:t>30 Marks </a:t>
            </a:r>
          </a:p>
          <a:p>
            <a:endParaRPr lang="en-GB" dirty="0"/>
          </a:p>
        </p:txBody>
      </p:sp>
    </p:spTree>
    <p:extLst>
      <p:ext uri="{BB962C8B-B14F-4D97-AF65-F5344CB8AC3E}">
        <p14:creationId xmlns:p14="http://schemas.microsoft.com/office/powerpoint/2010/main" val="7566769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258402" y="1825625"/>
            <a:ext cx="3867150" cy="3809862"/>
          </a:xfrm>
        </p:spPr>
        <p:txBody>
          <a:bodyPr>
            <a:normAutofit/>
          </a:bodyPr>
          <a:lstStyle/>
          <a:p>
            <a:pPr marL="0" indent="0" algn="just" fontAlgn="base" hangingPunct="0">
              <a:lnSpc>
                <a:spcPct val="107000"/>
              </a:lnSpc>
              <a:spcAft>
                <a:spcPts val="800"/>
              </a:spcAft>
              <a:buNone/>
            </a:pPr>
            <a:r>
              <a:rPr lang="cy-GB" sz="2800" b="1" dirty="0">
                <a:effectLst/>
                <a:latin typeface="Arial" panose="020B0604020202020204" pitchFamily="34" charset="0"/>
                <a:ea typeface="Times New Roman" panose="02020603050405020304" pitchFamily="18" charset="0"/>
                <a:cs typeface="Times New Roman" panose="02020603050405020304" pitchFamily="18" charset="0"/>
              </a:rPr>
              <a:t>4. </a:t>
            </a:r>
          </a:p>
          <a:p>
            <a:pPr marL="0" indent="0" algn="just" fontAlgn="base" hangingPunct="0">
              <a:lnSpc>
                <a:spcPct val="107000"/>
              </a:lnSpc>
              <a:spcAft>
                <a:spcPts val="800"/>
              </a:spcAft>
              <a:buNone/>
            </a:pPr>
            <a:r>
              <a:rPr lang="cy-GB" sz="2800" dirty="0">
                <a:effectLst/>
                <a:latin typeface="Arial" panose="020B0604020202020204" pitchFamily="34" charset="0"/>
                <a:ea typeface="Times New Roman" panose="02020603050405020304" pitchFamily="18" charset="0"/>
                <a:cs typeface="Times New Roman" panose="02020603050405020304" pitchFamily="18" charset="0"/>
              </a:rPr>
              <a:t>Cynnwys syniadau a chyfleoedd ar gyfer ddefnyddio theori wrth ymarfer.</a:t>
            </a:r>
          </a:p>
          <a:p>
            <a:pPr marL="0" indent="0" algn="just" fontAlgn="base" hangingPunct="0">
              <a:lnSpc>
                <a:spcPct val="107000"/>
              </a:lnSpc>
              <a:spcAft>
                <a:spcPts val="800"/>
              </a:spcAft>
              <a:buNone/>
            </a:pPr>
            <a:r>
              <a:rPr lang="cy-GB" b="1" dirty="0">
                <a:latin typeface="Arial" panose="020B0604020202020204" pitchFamily="34" charset="0"/>
                <a:ea typeface="DengXian" panose="02010600030101010101" pitchFamily="2" charset="-122"/>
                <a:cs typeface="Times New Roman" panose="02020603050405020304" pitchFamily="18" charset="0"/>
              </a:rPr>
              <a:t>20 Marc</a:t>
            </a:r>
            <a:endParaRPr lang="en-GB" sz="2400" b="1" dirty="0">
              <a:effectLst/>
              <a:latin typeface="Calibri" panose="020F0502020204030204" pitchFamily="34" charset="0"/>
              <a:ea typeface="DengXian" panose="02010600030101010101" pitchFamily="2" charset="-122"/>
              <a:cs typeface="Arial" panose="020B0604020202020204" pitchFamily="34" charset="0"/>
            </a:endParaRPr>
          </a:p>
          <a:p>
            <a:pPr marL="0" indent="0" algn="just" fontAlgn="base" hangingPunct="0">
              <a:lnSpc>
                <a:spcPct val="107000"/>
              </a:lnSpc>
              <a:spcAft>
                <a:spcPts val="800"/>
              </a:spcAft>
              <a:buNone/>
            </a:pPr>
            <a:endParaRPr lang="en-GB"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4886150" y="1825625"/>
            <a:ext cx="3999448" cy="3809862"/>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4. </a:t>
            </a:r>
          </a:p>
          <a:p>
            <a:pPr marL="0" indent="0">
              <a:buNone/>
            </a:pPr>
            <a:r>
              <a:rPr lang="en-GB" dirty="0">
                <a:solidFill>
                  <a:srgbClr val="0070C0"/>
                </a:solidFill>
                <a:latin typeface="Arial" panose="020B0604020202020204" pitchFamily="34" charset="0"/>
                <a:cs typeface="Arial" panose="020B0604020202020204" pitchFamily="34" charset="0"/>
              </a:rPr>
              <a:t>Include ideas and opportunities for the application of theory to practice.</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20 Marks </a:t>
            </a:r>
          </a:p>
          <a:p>
            <a:endParaRPr lang="en-GB" dirty="0"/>
          </a:p>
        </p:txBody>
      </p:sp>
    </p:spTree>
    <p:extLst>
      <p:ext uri="{BB962C8B-B14F-4D97-AF65-F5344CB8AC3E}">
        <p14:creationId xmlns:p14="http://schemas.microsoft.com/office/powerpoint/2010/main" val="14190849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effectLst/>
                <a:latin typeface="Arial" panose="020B0604020202020204" pitchFamily="34" charset="0"/>
                <a:ea typeface="Times New Roman" panose="02020603050405020304" pitchFamily="18" charset="0"/>
                <a:cs typeface="Times New Roman" panose="02020603050405020304" pitchFamily="18" charset="0"/>
              </a:rPr>
              <a:t>Meini Prawf Asesu Generig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a:t>
            </a:r>
            <a:r>
              <a:rPr lang="cy-GB" sz="4000" b="1" dirty="0" err="1">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Assessment</a:t>
            </a: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 Criteria </a:t>
            </a:r>
            <a:endParaRPr lang="en-GB" sz="8000" dirty="0">
              <a:solidFill>
                <a:srgbClr val="0070C0"/>
              </a:solidFill>
            </a:endParaRPr>
          </a:p>
        </p:txBody>
      </p:sp>
      <p:sp>
        <p:nvSpPr>
          <p:cNvPr id="3" name="Content Placeholder 2">
            <a:extLst>
              <a:ext uri="{FF2B5EF4-FFF2-40B4-BE49-F238E27FC236}">
                <a16:creationId xmlns:a16="http://schemas.microsoft.com/office/drawing/2014/main" id="{5E7C46FC-3E8F-1DF3-39D3-84828C208EAC}"/>
              </a:ext>
            </a:extLst>
          </p:cNvPr>
          <p:cNvSpPr>
            <a:spLocks noGrp="1"/>
          </p:cNvSpPr>
          <p:nvPr>
            <p:ph sz="half" idx="1"/>
          </p:nvPr>
        </p:nvSpPr>
        <p:spPr>
          <a:xfrm>
            <a:off x="258401" y="1825624"/>
            <a:ext cx="4001787" cy="4121883"/>
          </a:xfrm>
        </p:spPr>
        <p:txBody>
          <a:bodyPr>
            <a:normAutofit fontScale="92500"/>
          </a:bodyPr>
          <a:lstStyle/>
          <a:p>
            <a:pPr marL="0" indent="0" algn="just" fontAlgn="base" hangingPunct="0">
              <a:lnSpc>
                <a:spcPct val="107000"/>
              </a:lnSpc>
              <a:spcAft>
                <a:spcPts val="800"/>
              </a:spcAft>
              <a:buNone/>
            </a:pP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5.</a:t>
            </a:r>
            <a:r>
              <a:rPr lang="cy-GB" sz="2800" b="1" dirty="0">
                <a:effectLst/>
                <a:latin typeface="Arial" panose="020B0604020202020204" pitchFamily="34" charset="0"/>
                <a:ea typeface="Times New Roman" panose="02020603050405020304" pitchFamily="18" charset="0"/>
                <a:cs typeface="Times New Roman" panose="02020603050405020304" pitchFamily="18" charset="0"/>
              </a:rPr>
              <a:t> </a:t>
            </a:r>
            <a:r>
              <a:rPr lang="cy-GB" dirty="0">
                <a:latin typeface="Arial" panose="020B0604020202020204" pitchFamily="34" charset="0"/>
                <a:cs typeface="Times New Roman" panose="02020603050405020304" pitchFamily="18" charset="0"/>
              </a:rPr>
              <a:t>Sgiliau ysgrifenedig / Creadigrwydd</a:t>
            </a:r>
          </a:p>
          <a:p>
            <a:pPr marL="0" indent="0">
              <a:buNone/>
            </a:pPr>
            <a:endParaRPr lang="cy-GB" dirty="0">
              <a:latin typeface="Arial" panose="020B0604020202020204" pitchFamily="34" charset="0"/>
              <a:cs typeface="Times New Roman" panose="02020603050405020304" pitchFamily="18" charset="0"/>
            </a:endParaRPr>
          </a:p>
          <a:p>
            <a:pPr marL="0" indent="0">
              <a:buNone/>
            </a:pPr>
            <a:r>
              <a:rPr lang="cy-GB" dirty="0">
                <a:latin typeface="Arial" panose="020B0604020202020204" pitchFamily="34" charset="0"/>
                <a:cs typeface="Times New Roman" panose="02020603050405020304" pitchFamily="18" charset="0"/>
              </a:rPr>
              <a:t>Defnyddio dull creadigol gan gynnwys delweddau, fideo, cyfryngau digidol i greu eich llyfr lloffion.</a:t>
            </a:r>
          </a:p>
          <a:p>
            <a:pPr marL="0" indent="0">
              <a:buNone/>
            </a:pPr>
            <a:endParaRPr lang="cy-GB" dirty="0">
              <a:latin typeface="Arial" panose="020B0604020202020204" pitchFamily="34" charset="0"/>
              <a:cs typeface="Times New Roman" panose="02020603050405020304" pitchFamily="18" charset="0"/>
            </a:endParaRPr>
          </a:p>
          <a:p>
            <a:pPr marL="0" indent="0">
              <a:buNone/>
            </a:pPr>
            <a:r>
              <a:rPr lang="cy-GB" b="1" dirty="0">
                <a:latin typeface="Arial" panose="020B0604020202020204" pitchFamily="34" charset="0"/>
                <a:cs typeface="Times New Roman" panose="02020603050405020304" pitchFamily="18" charset="0"/>
              </a:rPr>
              <a:t>10 Marc</a:t>
            </a:r>
            <a:endParaRPr lang="en-GB" b="1" dirty="0"/>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5018449" y="1892238"/>
            <a:ext cx="3867150" cy="3809862"/>
          </a:xfrm>
        </p:spPr>
        <p:txBody>
          <a:bodyPr>
            <a:normAutofit fontScale="92500"/>
          </a:bodyPr>
          <a:lstStyle/>
          <a:p>
            <a:pPr marL="0" indent="0">
              <a:buNone/>
            </a:pPr>
            <a:r>
              <a:rPr lang="en-GB" b="1" dirty="0">
                <a:solidFill>
                  <a:srgbClr val="0070C0"/>
                </a:solidFill>
                <a:latin typeface="Arial" panose="020B0604020202020204" pitchFamily="34" charset="0"/>
                <a:cs typeface="Arial" panose="020B0604020202020204" pitchFamily="34" charset="0"/>
              </a:rPr>
              <a:t>5. </a:t>
            </a:r>
            <a:r>
              <a:rPr lang="en-GB" dirty="0">
                <a:solidFill>
                  <a:srgbClr val="0070C0"/>
                </a:solidFill>
                <a:latin typeface="Arial" panose="020B0604020202020204" pitchFamily="34" charset="0"/>
                <a:cs typeface="Arial" panose="020B0604020202020204" pitchFamily="34" charset="0"/>
              </a:rPr>
              <a:t>Written skills / Creativity</a:t>
            </a:r>
          </a:p>
          <a:p>
            <a:pPr marL="0" indent="0">
              <a:buNone/>
            </a:pPr>
            <a:r>
              <a:rPr lang="en-GB" dirty="0">
                <a:solidFill>
                  <a:srgbClr val="0070C0"/>
                </a:solidFill>
                <a:latin typeface="Arial" panose="020B0604020202020204" pitchFamily="34" charset="0"/>
                <a:cs typeface="Arial" panose="020B0604020202020204" pitchFamily="34" charset="0"/>
              </a:rPr>
              <a:t>Use of a creative approach including images, video, digital media to create your scrapbook.</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10 Marks </a:t>
            </a:r>
          </a:p>
          <a:p>
            <a:endParaRPr lang="en-GB" dirty="0"/>
          </a:p>
        </p:txBody>
      </p:sp>
    </p:spTree>
    <p:extLst>
      <p:ext uri="{BB962C8B-B14F-4D97-AF65-F5344CB8AC3E}">
        <p14:creationId xmlns:p14="http://schemas.microsoft.com/office/powerpoint/2010/main" val="18737436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D80B06B-2E5B-F904-E69F-476592BD9113}"/>
              </a:ext>
            </a:extLst>
          </p:cNvPr>
          <p:cNvSpPr/>
          <p:nvPr/>
        </p:nvSpPr>
        <p:spPr>
          <a:xfrm>
            <a:off x="0" y="0"/>
            <a:ext cx="9144000" cy="602494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p:cNvSpPr>
            <a:spLocks noGrp="1"/>
          </p:cNvSpPr>
          <p:nvPr>
            <p:ph type="title"/>
          </p:nvPr>
        </p:nvSpPr>
        <p:spPr>
          <a:xfrm>
            <a:off x="628650" y="365127"/>
            <a:ext cx="7886700" cy="831626"/>
          </a:xfrm>
        </p:spPr>
        <p:txBody>
          <a:bodyPr>
            <a:noAutofit/>
          </a:bodyPr>
          <a:lstStyle/>
          <a:p>
            <a:pPr algn="ctr"/>
            <a:r>
              <a:rPr lang="cy-GB" altLang="cy-GB" sz="3600" kern="0" dirty="0">
                <a:solidFill>
                  <a:srgbClr val="000000"/>
                </a:solidFill>
                <a:latin typeface="Arial" panose="020B0604020202020204" pitchFamily="34" charset="0"/>
                <a:ea typeface="ＭＳ Ｐゴシック" charset="-128"/>
                <a:cs typeface="Arial" panose="020B0604020202020204" pitchFamily="34" charset="0"/>
              </a:rPr>
              <a:t>Amgylchiadau Esgusodol (EC)</a:t>
            </a:r>
            <a:br>
              <a:rPr lang="en-GB" altLang="cy-GB" sz="3600" kern="0" dirty="0">
                <a:solidFill>
                  <a:srgbClr val="000000"/>
                </a:solidFill>
                <a:latin typeface="Arial" panose="020B0604020202020204" pitchFamily="34" charset="0"/>
                <a:ea typeface="ＭＳ Ｐゴシック" charset="-128"/>
                <a:cs typeface="Arial" panose="020B0604020202020204" pitchFamily="34" charset="0"/>
              </a:rPr>
            </a:br>
            <a:r>
              <a:rPr lang="en-GB" altLang="cy-GB" sz="3600" kern="0" dirty="0">
                <a:solidFill>
                  <a:srgbClr val="0070C0"/>
                </a:solidFill>
                <a:latin typeface="Arial" panose="020B0604020202020204" pitchFamily="34" charset="0"/>
                <a:ea typeface="ＭＳ Ｐゴシック" charset="-128"/>
                <a:cs typeface="Arial" panose="020B0604020202020204" pitchFamily="34" charset="0"/>
              </a:rPr>
              <a:t>Extenuating Circumstances (EC)</a:t>
            </a:r>
            <a:endParaRPr lang="en-GB" sz="3600" dirty="0">
              <a:solidFill>
                <a:srgbClr val="0070C0"/>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a:xfrm>
            <a:off x="179512" y="1484784"/>
            <a:ext cx="4536504" cy="4692180"/>
          </a:xfrm>
        </p:spPr>
        <p:txBody>
          <a:bodyPr>
            <a:normAutofit/>
          </a:bodyPr>
          <a:lstStyle/>
          <a:p>
            <a:r>
              <a:rPr lang="en-US" dirty="0" err="1">
                <a:latin typeface="Arial" panose="020B0604020202020204" pitchFamily="34" charset="0"/>
                <a:cs typeface="Arial" panose="020B0604020202020204" pitchFamily="34" charset="0"/>
              </a:rPr>
              <a:t>Digwyddiadau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tu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allan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o’ch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rheolaeth</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Gweithred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swyddogol</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Tystiolaeth</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Cwblhau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ffurflen</a:t>
            </a:r>
            <a:r>
              <a:rPr lang="en-US" dirty="0">
                <a:latin typeface="Arial" panose="020B0604020202020204" pitchFamily="34" charset="0"/>
                <a:cs typeface="Arial" panose="020B0604020202020204" pitchFamily="34" charset="0"/>
              </a:rPr>
              <a:t> SC01 (</a:t>
            </a:r>
            <a:r>
              <a:rPr lang="en-US" dirty="0" err="1">
                <a:latin typeface="Arial" panose="020B0604020202020204" pitchFamily="34" charset="0"/>
                <a:cs typeface="Arial" panose="020B0604020202020204" pitchFamily="34" charset="0"/>
              </a:rPr>
              <a:t>MyTSD</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Cysylltu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gyda’r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Swyddfa</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Academaidd</a:t>
            </a:r>
            <a:r>
              <a:rPr lang="en-US" dirty="0">
                <a:latin typeface="Arial" panose="020B0604020202020204" pitchFamily="34" charset="0"/>
                <a:cs typeface="Arial" panose="020B0604020202020204" pitchFamily="34" charset="0"/>
              </a:rPr>
              <a:t>.</a:t>
            </a:r>
          </a:p>
          <a:p>
            <a:pPr marL="0" indent="0">
              <a:buNone/>
            </a:pPr>
            <a:endParaRPr lang="en-US"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4629150" y="1484784"/>
            <a:ext cx="4407346" cy="4692179"/>
          </a:xfrm>
        </p:spPr>
        <p:txBody>
          <a:bodyPr>
            <a:normAutofit/>
          </a:bodyPr>
          <a:lstStyle/>
          <a:p>
            <a:r>
              <a:rPr lang="en-GB" dirty="0">
                <a:solidFill>
                  <a:srgbClr val="0070C0"/>
                </a:solidFill>
                <a:latin typeface="Arial" panose="020B0604020202020204" pitchFamily="34" charset="0"/>
                <a:cs typeface="Arial" panose="020B0604020202020204" pitchFamily="34" charset="0"/>
              </a:rPr>
              <a:t>Events out of your control;</a:t>
            </a:r>
          </a:p>
          <a:p>
            <a:r>
              <a:rPr lang="en-GB" dirty="0">
                <a:solidFill>
                  <a:srgbClr val="0070C0"/>
                </a:solidFill>
                <a:latin typeface="Arial" panose="020B0604020202020204" pitchFamily="34" charset="0"/>
                <a:cs typeface="Arial" panose="020B0604020202020204" pitchFamily="34" charset="0"/>
              </a:rPr>
              <a:t>Official procedure;</a:t>
            </a:r>
          </a:p>
          <a:p>
            <a:r>
              <a:rPr lang="en-GB" dirty="0">
                <a:solidFill>
                  <a:srgbClr val="0070C0"/>
                </a:solidFill>
                <a:latin typeface="Arial" panose="020B0604020202020204" pitchFamily="34" charset="0"/>
                <a:cs typeface="Arial" panose="020B0604020202020204" pitchFamily="34" charset="0"/>
              </a:rPr>
              <a:t>Evidence;</a:t>
            </a:r>
          </a:p>
          <a:p>
            <a:r>
              <a:rPr lang="en-GB" dirty="0">
                <a:solidFill>
                  <a:srgbClr val="0070C0"/>
                </a:solidFill>
                <a:latin typeface="Arial" panose="020B0604020202020204" pitchFamily="34" charset="0"/>
                <a:cs typeface="Arial" panose="020B0604020202020204" pitchFamily="34" charset="0"/>
              </a:rPr>
              <a:t>Complete form SC01 (</a:t>
            </a:r>
            <a:r>
              <a:rPr lang="en-GB" dirty="0" err="1">
                <a:solidFill>
                  <a:srgbClr val="0070C0"/>
                </a:solidFill>
                <a:latin typeface="Arial" panose="020B0604020202020204" pitchFamily="34" charset="0"/>
                <a:cs typeface="Arial" panose="020B0604020202020204" pitchFamily="34" charset="0"/>
              </a:rPr>
              <a:t>MyTSD</a:t>
            </a:r>
            <a:r>
              <a:rPr lang="en-GB" dirty="0">
                <a:solidFill>
                  <a:srgbClr val="0070C0"/>
                </a:solidFill>
                <a:latin typeface="Arial" panose="020B0604020202020204" pitchFamily="34" charset="0"/>
                <a:cs typeface="Arial" panose="020B0604020202020204" pitchFamily="34" charset="0"/>
              </a:rPr>
              <a:t>);</a:t>
            </a:r>
          </a:p>
          <a:p>
            <a:r>
              <a:rPr lang="en-GB" dirty="0">
                <a:solidFill>
                  <a:srgbClr val="0070C0"/>
                </a:solidFill>
                <a:latin typeface="Arial" panose="020B0604020202020204" pitchFamily="34" charset="0"/>
                <a:cs typeface="Arial" panose="020B0604020202020204" pitchFamily="34" charset="0"/>
              </a:rPr>
              <a:t>Liaise with Academic Office.</a:t>
            </a:r>
          </a:p>
          <a:p>
            <a:pPr marL="0" indent="0">
              <a:buNone/>
            </a:pPr>
            <a:endParaRPr lang="en-GB"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936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9BA91FF-9AA9-932A-AD2A-08F685296FDA}"/>
              </a:ext>
            </a:extLst>
          </p:cNvPr>
          <p:cNvSpPr/>
          <p:nvPr/>
        </p:nvSpPr>
        <p:spPr>
          <a:xfrm>
            <a:off x="1" y="0"/>
            <a:ext cx="9144000" cy="600811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cy-GB" sz="4000" dirty="0">
                <a:latin typeface="Arial" panose="020B0604020202020204" pitchFamily="34" charset="0"/>
                <a:cs typeface="Arial" panose="020B0604020202020204" pitchFamily="34" charset="0"/>
              </a:rPr>
              <a:t>Cyflwyniadau Hwyr</a:t>
            </a:r>
            <a:br>
              <a:rPr lang="cy-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 </a:t>
            </a:r>
            <a:r>
              <a:rPr lang="en-GB" sz="4000" dirty="0">
                <a:solidFill>
                  <a:srgbClr val="0070C0"/>
                </a:solidFill>
                <a:latin typeface="Arial" panose="020B0604020202020204" pitchFamily="34" charset="0"/>
                <a:cs typeface="Arial" panose="020B0604020202020204" pitchFamily="34" charset="0"/>
              </a:rPr>
              <a:t>Late Submissions</a:t>
            </a:r>
          </a:p>
        </p:txBody>
      </p:sp>
      <p:sp>
        <p:nvSpPr>
          <p:cNvPr id="3" name="Content Placeholder 2"/>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wedi'i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gapio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40%;</a:t>
            </a:r>
          </a:p>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ôl</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chaniateir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staff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asesu</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Submit within 7 working days – no EC – capped at 40%;</a:t>
            </a:r>
          </a:p>
          <a:p>
            <a:r>
              <a:rPr lang="en-GB" dirty="0">
                <a:solidFill>
                  <a:srgbClr val="0070C0"/>
                </a:solidFill>
                <a:latin typeface="Arial" panose="020B0604020202020204" pitchFamily="34" charset="0"/>
                <a:cs typeface="Arial" panose="020B0604020202020204" pitchFamily="34" charset="0"/>
              </a:rPr>
              <a:t>Submit after 7 working days – no EC – staff not permitted to assess.</a:t>
            </a:r>
          </a:p>
          <a:p>
            <a:endParaRPr lang="en-GB" dirty="0"/>
          </a:p>
        </p:txBody>
      </p:sp>
    </p:spTree>
    <p:extLst>
      <p:ext uri="{BB962C8B-B14F-4D97-AF65-F5344CB8AC3E}">
        <p14:creationId xmlns:p14="http://schemas.microsoft.com/office/powerpoint/2010/main" val="39066592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80C06D2-953C-F207-1664-E3AAAECD8962}"/>
              </a:ext>
            </a:extLst>
          </p:cNvPr>
          <p:cNvSpPr/>
          <p:nvPr/>
        </p:nvSpPr>
        <p:spPr>
          <a:xfrm>
            <a:off x="0" y="-1"/>
            <a:ext cx="9144000" cy="605299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3"/>
          <p:cNvSpPr>
            <a:spLocks noGrp="1"/>
          </p:cNvSpPr>
          <p:nvPr>
            <p:ph type="title"/>
          </p:nvPr>
        </p:nvSpPr>
        <p:spPr/>
        <p:txBody>
          <a:bodyPr>
            <a:noAutofit/>
          </a:bodyPr>
          <a:lstStyle/>
          <a:p>
            <a:pPr>
              <a:defRPr/>
            </a:pPr>
            <a:r>
              <a:rPr lang="en-GB" sz="3600" dirty="0">
                <a:latin typeface="Arial" panose="020B0604020202020204" pitchFamily="34" charset="0"/>
                <a:cs typeface="Arial" panose="020B0604020202020204" pitchFamily="34" charset="0"/>
              </a:rPr>
              <a:t>Materion </a:t>
            </a:r>
            <a:r>
              <a:rPr lang="en-GB" sz="3600" dirty="0" err="1">
                <a:latin typeface="Arial" panose="020B0604020202020204" pitchFamily="34" charset="0"/>
                <a:cs typeface="Arial" panose="020B0604020202020204" pitchFamily="34" charset="0"/>
              </a:rPr>
              <a:t>TGCh</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ICT issues?</a:t>
            </a:r>
          </a:p>
        </p:txBody>
      </p:sp>
      <p:sp>
        <p:nvSpPr>
          <p:cNvPr id="3" name="Content Placeholder 4"/>
          <p:cNvSpPr>
            <a:spLocks noGrp="1"/>
          </p:cNvSpPr>
          <p:nvPr>
            <p:ph sz="half" idx="1"/>
          </p:nvPr>
        </p:nvSpPr>
        <p:spPr>
          <a:xfrm>
            <a:off x="251520" y="2055814"/>
            <a:ext cx="4244280" cy="4525963"/>
          </a:xfrm>
        </p:spPr>
        <p:txBody>
          <a:bodyPr/>
          <a:lstStyle/>
          <a:p>
            <a:pPr marL="0" indent="0">
              <a:buNone/>
              <a:defRPr/>
            </a:pPr>
            <a:r>
              <a:rPr lang="cy-GB" dirty="0">
                <a:latin typeface="Arial" panose="020B0604020202020204" pitchFamily="34" charset="0"/>
                <a:cs typeface="Arial" panose="020B0604020202020204" pitchFamily="34" charset="0"/>
              </a:rPr>
              <a:t>Desg Gymorth TG</a:t>
            </a:r>
          </a:p>
          <a:p>
            <a:pPr>
              <a:defRPr/>
            </a:pPr>
            <a:r>
              <a:rPr lang="cy-GB" sz="2000" dirty="0">
                <a:latin typeface="Arial" panose="020B0604020202020204" pitchFamily="34" charset="0"/>
                <a:cs typeface="Arial" panose="020B0604020202020204" pitchFamily="34" charset="0"/>
                <a:hlinkClick r:id="rId3"/>
              </a:rPr>
              <a:t>ITServiceDesk@uwtsd.ac.uk</a:t>
            </a:r>
            <a:r>
              <a:rPr lang="cy-GB" sz="2000" dirty="0">
                <a:latin typeface="Arial" panose="020B0604020202020204" pitchFamily="34" charset="0"/>
                <a:cs typeface="Arial" panose="020B0604020202020204" pitchFamily="34" charset="0"/>
              </a:rPr>
              <a:t> </a:t>
            </a:r>
          </a:p>
          <a:p>
            <a:pPr>
              <a:defRPr/>
            </a:pPr>
            <a:r>
              <a:rPr lang="cy-GB" dirty="0">
                <a:latin typeface="Arial" panose="020B0604020202020204" pitchFamily="34" charset="0"/>
                <a:cs typeface="Arial" panose="020B0604020202020204" pitchFamily="34" charset="0"/>
              </a:rPr>
              <a:t>0300 500 5055</a:t>
            </a:r>
          </a:p>
          <a:p>
            <a:pPr marL="0" indent="0">
              <a:buNone/>
              <a:defRPr/>
            </a:pPr>
            <a:endParaRPr lang="cy-GB" dirty="0">
              <a:latin typeface="Arial" panose="020B0604020202020204" pitchFamily="34" charset="0"/>
              <a:cs typeface="Arial" panose="020B0604020202020204" pitchFamily="34" charset="0"/>
            </a:endParaRPr>
          </a:p>
          <a:p>
            <a:pPr marL="0" indent="0">
              <a:buNone/>
              <a:defRPr/>
            </a:pPr>
            <a:r>
              <a:rPr lang="cy-GB" dirty="0">
                <a:latin typeface="Arial" panose="020B0604020202020204" pitchFamily="34" charset="0"/>
                <a:cs typeface="Arial" panose="020B0604020202020204" pitchFamily="34" charset="0"/>
              </a:rPr>
              <a:t>Moodle</a:t>
            </a:r>
          </a:p>
          <a:p>
            <a:pPr>
              <a:defRPr/>
            </a:pPr>
            <a:r>
              <a:rPr lang="cy-GB" dirty="0">
                <a:latin typeface="Arial" panose="020B0604020202020204" pitchFamily="34" charset="0"/>
                <a:cs typeface="Arial" panose="020B0604020202020204" pitchFamily="34" charset="0"/>
                <a:hlinkClick r:id="rId4"/>
              </a:rPr>
              <a:t>moodle@uwtsd.ac.uk</a:t>
            </a:r>
            <a:r>
              <a:rPr lang="cy-GB" dirty="0">
                <a:latin typeface="Arial" panose="020B0604020202020204" pitchFamily="34" charset="0"/>
                <a:cs typeface="Arial" panose="020B0604020202020204" pitchFamily="34" charset="0"/>
              </a:rPr>
              <a:t> </a:t>
            </a:r>
          </a:p>
          <a:p>
            <a:pPr marL="0" indent="0">
              <a:buNone/>
              <a:defRPr/>
            </a:pPr>
            <a:endParaRPr lang="cy-GB" sz="2400" dirty="0">
              <a:latin typeface="Arial" panose="020B0604020202020204" pitchFamily="34" charset="0"/>
            </a:endParaRPr>
          </a:p>
        </p:txBody>
      </p:sp>
      <p:sp>
        <p:nvSpPr>
          <p:cNvPr id="4" name="Content Placeholder 5"/>
          <p:cNvSpPr>
            <a:spLocks noGrp="1"/>
          </p:cNvSpPr>
          <p:nvPr>
            <p:ph sz="half" idx="2"/>
          </p:nvPr>
        </p:nvSpPr>
        <p:spPr>
          <a:xfrm>
            <a:off x="4648200" y="2121913"/>
            <a:ext cx="4244280" cy="4525963"/>
          </a:xfrm>
        </p:spPr>
        <p:txBody>
          <a:bodyPr/>
          <a:lstStyle/>
          <a:p>
            <a:pPr marL="0" indent="0">
              <a:buNone/>
              <a:defRPr/>
            </a:pPr>
            <a:r>
              <a:rPr lang="en-GB" dirty="0">
                <a:solidFill>
                  <a:srgbClr val="0070C0"/>
                </a:solidFill>
                <a:latin typeface="Arial" panose="020B0604020202020204" pitchFamily="34" charset="0"/>
                <a:cs typeface="Arial" panose="020B0604020202020204" pitchFamily="34" charset="0"/>
              </a:rPr>
              <a:t>IT Service Desk</a:t>
            </a:r>
          </a:p>
          <a:p>
            <a:pPr>
              <a:defRPr/>
            </a:pPr>
            <a:r>
              <a:rPr lang="en-US" sz="2000" dirty="0">
                <a:solidFill>
                  <a:srgbClr val="002060"/>
                </a:solidFill>
                <a:latin typeface="Arial" panose="020B0604020202020204" pitchFamily="34" charset="0"/>
                <a:cs typeface="Arial" panose="020B0604020202020204" pitchFamily="34" charset="0"/>
                <a:hlinkClick r:id="rId3"/>
              </a:rPr>
              <a:t>ITServiceDesk@uwtsd.ac.uk</a:t>
            </a:r>
            <a:endParaRPr lang="en-US" sz="2000" dirty="0">
              <a:solidFill>
                <a:srgbClr val="002060"/>
              </a:solidFill>
              <a:latin typeface="Arial" panose="020B0604020202020204" pitchFamily="34" charset="0"/>
              <a:cs typeface="Arial" panose="020B0604020202020204" pitchFamily="34" charset="0"/>
            </a:endParaRPr>
          </a:p>
          <a:p>
            <a:pPr>
              <a:defRPr/>
            </a:pPr>
            <a:r>
              <a:rPr lang="en-US" dirty="0">
                <a:solidFill>
                  <a:srgbClr val="0070C0"/>
                </a:solidFill>
                <a:latin typeface="Arial" panose="020B0604020202020204" pitchFamily="34" charset="0"/>
                <a:cs typeface="Arial" panose="020B0604020202020204" pitchFamily="34" charset="0"/>
              </a:rPr>
              <a:t>0300 500 5055</a:t>
            </a:r>
          </a:p>
          <a:p>
            <a:pPr marL="0" indent="0">
              <a:buNone/>
              <a:defRPr/>
            </a:pPr>
            <a:endParaRPr lang="en-GB" dirty="0">
              <a:solidFill>
                <a:srgbClr val="002060"/>
              </a:solidFill>
              <a:latin typeface="Arial" panose="020B0604020202020204" pitchFamily="34" charset="0"/>
              <a:cs typeface="Arial" panose="020B0604020202020204" pitchFamily="34" charset="0"/>
            </a:endParaRPr>
          </a:p>
          <a:p>
            <a:pPr marL="0" indent="0">
              <a:buNone/>
              <a:defRPr/>
            </a:pPr>
            <a:r>
              <a:rPr lang="en-GB" dirty="0">
                <a:solidFill>
                  <a:srgbClr val="0070C0"/>
                </a:solidFill>
                <a:latin typeface="Arial" panose="020B0604020202020204" pitchFamily="34" charset="0"/>
                <a:cs typeface="Arial" panose="020B0604020202020204" pitchFamily="34" charset="0"/>
              </a:rPr>
              <a:t>Moodle</a:t>
            </a:r>
          </a:p>
          <a:p>
            <a:pPr>
              <a:defRPr/>
            </a:pPr>
            <a:r>
              <a:rPr lang="en-GB" dirty="0">
                <a:solidFill>
                  <a:srgbClr val="002060"/>
                </a:solidFill>
                <a:latin typeface="Arial" panose="020B0604020202020204" pitchFamily="34" charset="0"/>
                <a:cs typeface="Arial" panose="020B0604020202020204" pitchFamily="34" charset="0"/>
                <a:hlinkClick r:id="rId4"/>
              </a:rPr>
              <a:t>moodle@uwtsd.ac.uk</a:t>
            </a:r>
            <a:r>
              <a:rPr lang="en-GB" dirty="0">
                <a:solidFill>
                  <a:srgbClr val="002060"/>
                </a:solidFill>
                <a:latin typeface="Arial" panose="020B0604020202020204" pitchFamily="34" charset="0"/>
                <a:cs typeface="Arial" panose="020B0604020202020204" pitchFamily="34" charset="0"/>
              </a:rPr>
              <a:t> </a:t>
            </a:r>
            <a:endParaRPr 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40527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65914-E0FE-425E-9803-5F25C61CA182}"/>
              </a:ext>
            </a:extLst>
          </p:cNvPr>
          <p:cNvSpPr>
            <a:spLocks noGrp="1"/>
          </p:cNvSpPr>
          <p:nvPr>
            <p:ph type="title"/>
          </p:nvPr>
        </p:nvSpPr>
        <p:spPr>
          <a:xfrm>
            <a:off x="332014" y="1094013"/>
            <a:ext cx="4239986" cy="3657369"/>
          </a:xfrm>
        </p:spPr>
        <p:style>
          <a:lnRef idx="0">
            <a:schemeClr val="accent6"/>
          </a:lnRef>
          <a:fillRef idx="3">
            <a:schemeClr val="accent6"/>
          </a:fillRef>
          <a:effectRef idx="3">
            <a:schemeClr val="accent6"/>
          </a:effectRef>
          <a:fontRef idx="minor">
            <a:schemeClr val="lt1"/>
          </a:fontRef>
        </p:style>
        <p:txBody>
          <a:bodyPr vert="horz" lIns="68580" tIns="34290" rIns="68580" bIns="34290" rtlCol="0" anchor="ctr">
            <a:noAutofit/>
          </a:bodyPr>
          <a:lstStyle/>
          <a:p>
            <a:pPr algn="ctr"/>
            <a:r>
              <a:rPr lang="en-US" sz="4000" b="1" dirty="0" err="1">
                <a:latin typeface="Arial" panose="020B0604020202020204" pitchFamily="34" charset="0"/>
                <a:cs typeface="Arial" panose="020B0604020202020204" pitchFamily="34" charset="0"/>
              </a:rPr>
              <a:t>Cyfle</a:t>
            </a:r>
            <a:r>
              <a:rPr lang="en-US" sz="4000" b="1" dirty="0">
                <a:latin typeface="Arial" panose="020B0604020202020204" pitchFamily="34" charset="0"/>
                <a:cs typeface="Arial" panose="020B0604020202020204" pitchFamily="34" charset="0"/>
              </a:rPr>
              <a:t> </a:t>
            </a:r>
            <a:r>
              <a:rPr lang="en-US" sz="4000" b="1" dirty="0" err="1">
                <a:latin typeface="Arial" panose="020B0604020202020204" pitchFamily="34" charset="0"/>
                <a:cs typeface="Arial" panose="020B0604020202020204" pitchFamily="34" charset="0"/>
              </a:rPr>
              <a:t>i</a:t>
            </a:r>
            <a:r>
              <a:rPr lang="en-US" sz="4000" b="1" dirty="0">
                <a:latin typeface="Arial" panose="020B0604020202020204" pitchFamily="34" charset="0"/>
                <a:cs typeface="Arial" panose="020B0604020202020204" pitchFamily="34" charset="0"/>
              </a:rPr>
              <a:t> </a:t>
            </a:r>
            <a:r>
              <a:rPr lang="en-US" sz="4000" b="1" dirty="0" err="1">
                <a:latin typeface="Arial" panose="020B0604020202020204" pitchFamily="34" charset="0"/>
                <a:cs typeface="Arial" panose="020B0604020202020204" pitchFamily="34" charset="0"/>
              </a:rPr>
              <a:t>ofyn</a:t>
            </a:r>
            <a:r>
              <a:rPr lang="en-US" sz="4000" b="1" dirty="0">
                <a:latin typeface="Arial" panose="020B0604020202020204" pitchFamily="34" charset="0"/>
                <a:cs typeface="Arial" panose="020B0604020202020204" pitchFamily="34" charset="0"/>
              </a:rPr>
              <a:t> </a:t>
            </a:r>
            <a:r>
              <a:rPr lang="en-US" sz="4000" b="1" dirty="0" err="1">
                <a:latin typeface="Arial" panose="020B0604020202020204" pitchFamily="34" charset="0"/>
                <a:cs typeface="Arial" panose="020B0604020202020204" pitchFamily="34" charset="0"/>
              </a:rPr>
              <a:t>cwestiynau</a:t>
            </a:r>
            <a:r>
              <a:rPr lang="en-US" sz="4000" b="1" dirty="0">
                <a:latin typeface="Arial" panose="020B0604020202020204" pitchFamily="34" charset="0"/>
                <a:cs typeface="Arial" panose="020B0604020202020204" pitchFamily="34" charset="0"/>
              </a:rPr>
              <a:t>?</a:t>
            </a:r>
            <a:br>
              <a:rPr lang="en-US" sz="4000" b="1" dirty="0">
                <a:latin typeface="Arial" panose="020B0604020202020204" pitchFamily="34" charset="0"/>
                <a:cs typeface="Arial" panose="020B0604020202020204" pitchFamily="34" charset="0"/>
              </a:rPr>
            </a:br>
            <a:br>
              <a:rPr lang="en-US" sz="4000" b="1" dirty="0">
                <a:latin typeface="Arial" panose="020B0604020202020204" pitchFamily="34" charset="0"/>
                <a:cs typeface="Arial" panose="020B0604020202020204" pitchFamily="34" charset="0"/>
              </a:rPr>
            </a:br>
            <a:r>
              <a:rPr lang="en-US" sz="4000" b="1" dirty="0">
                <a:solidFill>
                  <a:srgbClr val="0070C0"/>
                </a:solidFill>
                <a:latin typeface="Arial" panose="020B0604020202020204" pitchFamily="34" charset="0"/>
                <a:cs typeface="Arial" panose="020B0604020202020204" pitchFamily="34" charset="0"/>
              </a:rPr>
              <a:t>An opportunity to ask questions?</a:t>
            </a:r>
            <a:endParaRPr lang="en-US" sz="1600" b="1" dirty="0">
              <a:solidFill>
                <a:srgbClr val="0070C0"/>
              </a:solidFill>
              <a:latin typeface="Arial" panose="020B0604020202020204" pitchFamily="34" charset="0"/>
              <a:cs typeface="Arial" panose="020B0604020202020204" pitchFamily="34" charset="0"/>
            </a:endParaRPr>
          </a:p>
        </p:txBody>
      </p:sp>
      <p:pic>
        <p:nvPicPr>
          <p:cNvPr id="1026" name="Picture 2" descr="See the source image">
            <a:extLst>
              <a:ext uri="{FF2B5EF4-FFF2-40B4-BE49-F238E27FC236}">
                <a16:creationId xmlns:a16="http://schemas.microsoft.com/office/drawing/2014/main" id="{2181F64A-6647-4B44-BB6F-5187D69811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191" b="3446"/>
          <a:stretch/>
        </p:blipFill>
        <p:spPr bwMode="auto">
          <a:xfrm>
            <a:off x="4784460" y="1094013"/>
            <a:ext cx="4196255" cy="3657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29701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p:txBody>
          <a:bodyPr>
            <a:normAutofit fontScale="90000"/>
          </a:bodyPr>
          <a:lstStyle/>
          <a:p>
            <a:pPr algn="ctr"/>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yw'r</a:t>
            </a:r>
            <a:r>
              <a:rPr lang="en-GB" dirty="0">
                <a:latin typeface="Arial" panose="020B0604020202020204" pitchFamily="34" charset="0"/>
                <a:cs typeface="Arial" panose="020B0604020202020204" pitchFamily="34" charset="0"/>
              </a:rPr>
              <a:t> 1000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cyntaf</a:t>
            </a:r>
            <a:r>
              <a:rPr lang="en-GB" dirty="0">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What are the first 1000 Days?</a:t>
            </a:r>
          </a:p>
        </p:txBody>
      </p:sp>
      <p:sp>
        <p:nvSpPr>
          <p:cNvPr id="3" name="Content Placeholder 2">
            <a:extLst>
              <a:ext uri="{FF2B5EF4-FFF2-40B4-BE49-F238E27FC236}">
                <a16:creationId xmlns:a16="http://schemas.microsoft.com/office/drawing/2014/main" id="{0DEC1079-7C10-1178-234D-94E668CFD888}"/>
              </a:ext>
            </a:extLst>
          </p:cNvPr>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grwpiau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meddyliwch</a:t>
            </a:r>
            <a:r>
              <a:rPr lang="en-GB" dirty="0">
                <a:latin typeface="Arial" panose="020B0604020202020204" pitchFamily="34" charset="0"/>
                <a:cs typeface="Arial" panose="020B0604020202020204" pitchFamily="34" charset="0"/>
              </a:rPr>
              <a:t> am y </a:t>
            </a:r>
            <a:r>
              <a:rPr lang="en-GB" dirty="0" err="1">
                <a:latin typeface="Arial" panose="020B0604020202020204" pitchFamily="34" charset="0"/>
                <a:cs typeface="Arial" panose="020B0604020202020204" pitchFamily="34" charset="0"/>
              </a:rPr>
              <a:t>cwestiwn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1000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cyntaf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bywyd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meddwl</a:t>
            </a:r>
            <a:r>
              <a:rPr lang="en-GB" dirty="0">
                <a:latin typeface="Arial" panose="020B0604020202020204" pitchFamily="34" charset="0"/>
                <a:cs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85F1A8B1-5FFE-F356-6105-BBCCC02F1770}"/>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In groups, think about this question.</a:t>
            </a:r>
          </a:p>
          <a:p>
            <a:r>
              <a:rPr lang="en-GB" dirty="0">
                <a:solidFill>
                  <a:srgbClr val="0070C0"/>
                </a:solidFill>
                <a:latin typeface="Arial" panose="020B0604020202020204" pitchFamily="34" charset="0"/>
                <a:cs typeface="Arial" panose="020B0604020202020204" pitchFamily="34" charset="0"/>
              </a:rPr>
              <a:t>What do the first 1000 days of a child's life bring to mind?</a:t>
            </a:r>
          </a:p>
        </p:txBody>
      </p:sp>
    </p:spTree>
    <p:extLst>
      <p:ext uri="{BB962C8B-B14F-4D97-AF65-F5344CB8AC3E}">
        <p14:creationId xmlns:p14="http://schemas.microsoft.com/office/powerpoint/2010/main" val="2092834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E9C94-B089-4A26-8DCD-FA828D1E5DCA}"/>
              </a:ext>
            </a:extLst>
          </p:cNvPr>
          <p:cNvSpPr>
            <a:spLocks noGrp="1"/>
          </p:cNvSpPr>
          <p:nvPr>
            <p:ph type="title"/>
          </p:nvPr>
        </p:nvSpPr>
        <p:spPr>
          <a:xfrm>
            <a:off x="628650" y="375505"/>
            <a:ext cx="8163658" cy="1325563"/>
          </a:xfrm>
        </p:spPr>
        <p:txBody>
          <a:bodyPr/>
          <a:lstStyle/>
          <a:p>
            <a:r>
              <a:rPr lang="en-GB" dirty="0">
                <a:latin typeface="Arial" panose="020B0604020202020204" pitchFamily="34" charset="0"/>
                <a:cs typeface="Arial" panose="020B0604020202020204" pitchFamily="34" charset="0"/>
              </a:rPr>
              <a:t>BABANOD             </a:t>
            </a:r>
            <a:r>
              <a:rPr lang="en-GB" dirty="0">
                <a:solidFill>
                  <a:srgbClr val="0070C0"/>
                </a:solidFill>
                <a:latin typeface="Arial" panose="020B0604020202020204" pitchFamily="34" charset="0"/>
                <a:cs typeface="Arial" panose="020B0604020202020204" pitchFamily="34" charset="0"/>
              </a:rPr>
              <a:t>BABIES </a:t>
            </a:r>
          </a:p>
        </p:txBody>
      </p:sp>
      <p:sp>
        <p:nvSpPr>
          <p:cNvPr id="3" name="Content Placeholder 2">
            <a:extLst>
              <a:ext uri="{FF2B5EF4-FFF2-40B4-BE49-F238E27FC236}">
                <a16:creationId xmlns:a16="http://schemas.microsoft.com/office/drawing/2014/main" id="{7071BDB6-4AE4-49E7-9773-254A0A6CF950}"/>
              </a:ext>
            </a:extLst>
          </p:cNvPr>
          <p:cNvSpPr>
            <a:spLocks noGrp="1"/>
          </p:cNvSpPr>
          <p:nvPr>
            <p:ph sz="half" idx="1"/>
          </p:nvPr>
        </p:nvSpPr>
        <p:spPr>
          <a:xfrm>
            <a:off x="351692" y="1825625"/>
            <a:ext cx="3867150" cy="3809862"/>
          </a:xfrm>
        </p:spPr>
        <p:txBody>
          <a:bodyPr/>
          <a:lstStyle/>
          <a:p>
            <a:r>
              <a:rPr lang="cy-GB" dirty="0">
                <a:latin typeface="Arial" panose="020B0604020202020204" pitchFamily="34" charset="0"/>
                <a:cs typeface="Arial" panose="020B0604020202020204" pitchFamily="34" charset="0"/>
              </a:rPr>
              <a:t>Meddyliwch am fabi, Beth sydd ei angen arno?</a:t>
            </a:r>
          </a:p>
          <a:p>
            <a:r>
              <a:rPr lang="cy-GB" dirty="0">
                <a:latin typeface="Arial" panose="020B0604020202020204" pitchFamily="34" charset="0"/>
                <a:cs typeface="Arial" panose="020B0604020202020204" pitchFamily="34" charset="0"/>
              </a:rPr>
              <a:t>Trafodwch hyn yn eich grwpiau.</a:t>
            </a:r>
          </a:p>
          <a:p>
            <a:endParaRPr lang="en-GB" dirty="0"/>
          </a:p>
        </p:txBody>
      </p:sp>
      <p:sp>
        <p:nvSpPr>
          <p:cNvPr id="4" name="Content Placeholder 3">
            <a:extLst>
              <a:ext uri="{FF2B5EF4-FFF2-40B4-BE49-F238E27FC236}">
                <a16:creationId xmlns:a16="http://schemas.microsoft.com/office/drawing/2014/main" id="{FE0F5F1F-56D3-43DB-8972-F8EAA7C16D68}"/>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Think about a baby, What do they need?</a:t>
            </a:r>
          </a:p>
          <a:p>
            <a:r>
              <a:rPr lang="en-GB" dirty="0">
                <a:solidFill>
                  <a:srgbClr val="0070C0"/>
                </a:solidFill>
                <a:latin typeface="Arial" panose="020B0604020202020204" pitchFamily="34" charset="0"/>
                <a:cs typeface="Arial" panose="020B0604020202020204" pitchFamily="34" charset="0"/>
              </a:rPr>
              <a:t>Discuss this in your groups.</a:t>
            </a:r>
          </a:p>
        </p:txBody>
      </p:sp>
    </p:spTree>
    <p:extLst>
      <p:ext uri="{BB962C8B-B14F-4D97-AF65-F5344CB8AC3E}">
        <p14:creationId xmlns:p14="http://schemas.microsoft.com/office/powerpoint/2010/main" val="7891353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4C9553E-2E4A-4D2A-B477-5BE319570DB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79E4928-083D-45F8-AC18-6EA3AA03CB4A}">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4CC8272C-9DE9-4A73-9584-A93E0BCEAAB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1772</Words>
  <Application>Microsoft Office PowerPoint</Application>
  <PresentationFormat>On-screen Show (4:3)</PresentationFormat>
  <Paragraphs>205</Paragraphs>
  <Slides>27</Slides>
  <Notes>14</Notes>
  <HiddenSlides>0</HiddenSlides>
  <MMClips>0</MMClips>
  <ScaleCrop>false</ScaleCrop>
  <HeadingPairs>
    <vt:vector size="4" baseType="variant">
      <vt:variant>
        <vt:lpstr>Theme</vt:lpstr>
      </vt:variant>
      <vt:variant>
        <vt:i4>19</vt:i4>
      </vt:variant>
      <vt:variant>
        <vt:lpstr>Slide Titles</vt:lpstr>
      </vt:variant>
      <vt:variant>
        <vt:i4>27</vt:i4>
      </vt:variant>
    </vt:vector>
  </HeadingPairs>
  <TitlesOfParts>
    <vt:vector size="46" baseType="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ECEY4005C:Y 1000 Diwrnod Cyntaf  ECEY4005: The First 1000 Days   </vt:lpstr>
      <vt:lpstr>PowerPoint Presentation</vt:lpstr>
      <vt:lpstr>Sgiliau Cyflogadwyedd/Trosglwyddadwy Employability/Transferable Skills</vt:lpstr>
      <vt:lpstr>Cynnwys Modiwl / Module Content</vt:lpstr>
      <vt:lpstr>Deilliannau Dysgu</vt:lpstr>
      <vt:lpstr>Learning Outcomes</vt:lpstr>
      <vt:lpstr>ECEY4005/C Aseiniadau: Llyfr Lloffion Digidol (sy'n cyfateb i 3000 o eiriau)  ECEY4005 Assignment: Digital Scrapbook(equivalent to 3000 words)  </vt:lpstr>
      <vt:lpstr>Llyfr Lloffion Digidol</vt:lpstr>
      <vt:lpstr>Digital Scrapbook </vt:lpstr>
      <vt:lpstr> Themâu allweddol</vt:lpstr>
      <vt:lpstr> Themâu allweddol</vt:lpstr>
      <vt:lpstr>Key themes….. </vt:lpstr>
      <vt:lpstr>Key themes….. </vt:lpstr>
      <vt:lpstr>PowerPoint Presentation</vt:lpstr>
      <vt:lpstr>PowerPoint Presentation</vt:lpstr>
      <vt:lpstr>Meini Prawf Asesu Generig  Generic Assessment Criteria </vt:lpstr>
      <vt:lpstr>Meini Prawf Asesu Generig  Generic Assessment Criteria </vt:lpstr>
      <vt:lpstr>Meini Prawf Asesu Generig  Generic Assessment Criteria </vt:lpstr>
      <vt:lpstr>Meini Prawf Asesu Generig  Generic Assessment Criteria </vt:lpstr>
      <vt:lpstr>Meini Prawf Asesu Generig  Generic Assessment Criteria </vt:lpstr>
      <vt:lpstr>Amgylchiadau Esgusodol (EC) Extenuating Circumstances (EC)</vt:lpstr>
      <vt:lpstr>Cyflwyniadau Hwyr  Late Submissions</vt:lpstr>
      <vt:lpstr>Materion TGCh? ICT issues?</vt:lpstr>
      <vt:lpstr>Cyfle i ofyn cwestiynau?  An opportunity to ask questions?</vt:lpstr>
      <vt:lpstr>Beth yw'r 1000 Diwrnod cyntaf? What are the first 1000 Days?</vt:lpstr>
      <vt:lpstr>BABANOD             BABIES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Rachel Iles</cp:lastModifiedBy>
  <cp:revision>125</cp:revision>
  <dcterms:created xsi:type="dcterms:W3CDTF">2021-03-10T12:10:47Z</dcterms:created>
  <dcterms:modified xsi:type="dcterms:W3CDTF">2023-11-29T11:25:38Z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