
<file path=[Content_Types].xml><?xml version="1.0" encoding="utf-8"?>
<Types xmlns="http://schemas.openxmlformats.org/package/2006/content-types">
  <Override PartName="/ppt/diagrams/layout2.xml" ContentType="application/vnd.openxmlformats-officedocument.drawingml.diagramLayout+xml"/>
  <Default Extension="rels" ContentType="application/vnd.openxmlformats-package.relationships+xml"/>
  <Override PartName="/ppt/slides/slide14.xml" ContentType="application/vnd.openxmlformats-officedocument.presentationml.slide+xml"/>
  <Override PartName="/ppt/diagrams/colors1.xml" ContentType="application/vnd.openxmlformats-officedocument.drawingml.diagramColors+xml"/>
  <Default Extension="xml" ContentType="application/xml"/>
  <Override PartName="/ppt/tableStyles.xml" ContentType="application/vnd.openxmlformats-officedocument.presentationml.tableStyles+xml"/>
  <Override PartName="/ppt/notesSlides/notesSlide1.xml" ContentType="application/vnd.openxmlformats-officedocument.presentationml.notesSlide+xml"/>
  <Override PartName="/ppt/slides/slide28.xml" ContentType="application/vnd.openxmlformats-officedocument.presentationml.slide+xml"/>
  <Override PartName="/ppt/slides/slide21.xml" ContentType="application/vnd.openxmlformats-officedocument.presentationml.slide+xml"/>
  <Override PartName="/ppt/slides/slide5.xml" ContentType="application/vnd.openxmlformats-officedocument.presentationml.slide+xml"/>
  <Override PartName="/ppt/notesSlides/notesSlide9.xml" ContentType="application/vnd.openxmlformats-officedocument.presentationml.notesSlide+xml"/>
  <Override PartName="/ppt/slideLayouts/slideLayout5.xml" ContentType="application/vnd.openxmlformats-officedocument.presentationml.slideLayout+xml"/>
  <Override PartName="/ppt/slides/slide30.xml" ContentType="application/vnd.openxmlformats-officedocument.presentationml.slide+xml"/>
  <Override PartName="/ppt/diagrams/layout1.xml" ContentType="application/vnd.openxmlformats-officedocument.drawingml.diagramLayout+xml"/>
  <Override PartName="/ppt/diagrams/data4.xml" ContentType="application/vnd.openxmlformats-officedocument.drawingml.diagramData+xml"/>
  <Override PartName="/ppt/slides/slide13.xml" ContentType="application/vnd.openxmlformats-officedocument.presentationml.slide+xml"/>
  <Override PartName="/ppt/slideMasters/slideMaster1.xml" ContentType="application/vnd.openxmlformats-officedocument.presentationml.slideMaster+xml"/>
  <Override PartName="/docProps/core.xml" ContentType="application/vnd.openxmlformats-package.core-properties+xml"/>
  <Override PartName="/ppt/diagrams/quickStyle4.xml" ContentType="application/vnd.openxmlformats-officedocument.drawingml.diagramStyle+xml"/>
  <Override PartName="/ppt/notesSlides/notesSlide7.xml" ContentType="application/vnd.openxmlformats-officedocument.presentationml.notesSlide+xml"/>
  <Override PartName="/ppt/slides/slide27.xml" ContentType="application/vnd.openxmlformats-officedocument.presentationml.slide+xml"/>
  <Override PartName="/ppt/slides/slide20.xml" ContentType="application/vnd.openxmlformats-officedocument.presentationml.slide+xml"/>
  <Override PartName="/ppt/slides/slide4.xml" ContentType="application/vnd.openxmlformats-officedocument.presentationml.slide+xml"/>
  <Override PartName="/ppt/slides/slide19.xml" ContentType="application/vnd.openxmlformats-officedocument.presentationml.slide+xml"/>
  <Override PartName="/ppt/diagrams/data3.xml" ContentType="application/vnd.openxmlformats-officedocument.drawingml.diagramData+xml"/>
  <Override PartName="/ppt/notesSlides/notesSlide8.xml" ContentType="application/vnd.openxmlformats-officedocument.presentationml.notesSlide+xml"/>
  <Override PartName="/ppt/slideLayouts/slideLayout4.xml" ContentType="application/vnd.openxmlformats-officedocument.presentationml.slideLayout+xml"/>
  <Override PartName="/ppt/slides/slide12.xml" ContentType="application/vnd.openxmlformats-officedocument.presentationml.slide+xml"/>
  <Override PartName="/ppt/notesSlides/notesSlide6.xml" ContentType="application/vnd.openxmlformats-officedocument.presentationml.notesSlide+xml"/>
  <Override PartName="/ppt/presProps.xml" ContentType="application/vnd.openxmlformats-officedocument.presentationml.presProps+xml"/>
  <Override PartName="/ppt/diagrams/quickStyle3.xml" ContentType="application/vnd.openxmlformats-officedocument.drawingml.diagramStyle+xml"/>
  <Override PartName="/ppt/slides/slide26.xml" ContentType="application/vnd.openxmlformats-officedocument.presentationml.slide+xml"/>
  <Override PartName="/ppt/slides/slide3.xml" ContentType="application/vnd.openxmlformats-officedocument.presentationml.slide+xml"/>
  <Override PartName="/ppt/slides/slide18.xml" ContentType="application/vnd.openxmlformats-officedocument.presentationml.slide+xml"/>
  <Override PartName="/ppt/diagrams/data2.xml" ContentType="application/vnd.openxmlformats-officedocument.drawingml.diagramData+xml"/>
  <Override PartName="/ppt/slideLayouts/slideLayout3.xml" ContentType="application/vnd.openxmlformats-officedocument.presentationml.slideLayout+xml"/>
  <Override PartName="/ppt/slides/slide11.xml" ContentType="application/vnd.openxmlformats-officedocument.presentationml.slide+xml"/>
  <Override PartName="/ppt/notesSlides/notesSlide5.xml" ContentType="application/vnd.openxmlformats-officedocument.presentationml.notesSlide+xml"/>
  <Override PartName="/ppt/diagrams/quickStyle2.xml" ContentType="application/vnd.openxmlformats-officedocument.drawingml.diagramStyle+xml"/>
  <Override PartName="/ppt/slides/slide25.xml" ContentType="application/vnd.openxmlformats-officedocument.presentationml.slide+xml"/>
  <Override PartName="/ppt/slides/slide9.xml" ContentType="application/vnd.openxmlformats-officedocument.presentationml.slide+xml"/>
  <Override PartName="/ppt/diagrams/drawing4.xml" ContentType="application/vnd.ms-office.drawingml.diagramDrawing+xml"/>
  <Override PartName="/ppt/slideLayouts/slideLayout9.xml" ContentType="application/vnd.openxmlformats-officedocument.presentationml.slideLayout+xml"/>
  <Override PartName="/ppt/slides/slide2.xml" ContentType="application/vnd.openxmlformats-officedocument.presentationml.slide+xml"/>
  <Override PartName="/ppt/slideLayouts/slideLayout2.xml" ContentType="application/vnd.openxmlformats-officedocument.presentationml.slideLayout+xml"/>
  <Override PartName="/ppt/slides/slide17.xml" ContentType="application/vnd.openxmlformats-officedocument.presentationml.slide+xml"/>
  <Override PartName="/ppt/diagrams/data1.xml" ContentType="application/vnd.openxmlformats-officedocument.drawingml.diagramData+xml"/>
  <Override PartName="/ppt/slides/slide10.xml" ContentType="application/vnd.openxmlformats-officedocument.presentationml.slide+xml"/>
  <Override PartName="/ppt/diagrams/colors4.xml" ContentType="application/vnd.openxmlformats-officedocument.drawingml.diagramColors+xml"/>
  <Override PartName="/docProps/app.xml" ContentType="application/vnd.openxmlformats-officedocument.extended-properties+xml"/>
  <Override PartName="/ppt/notesSlides/notesSlide4.xml" ContentType="application/vnd.openxmlformats-officedocument.presentationml.notesSlide+xml"/>
  <Override PartName="/ppt/diagrams/quickStyle1.xml" ContentType="application/vnd.openxmlformats-officedocument.drawingml.diagramStyle+xml"/>
  <Override PartName="/ppt/slideLayouts/slideLayout12.xml" ContentType="application/vnd.openxmlformats-officedocument.presentationml.slideLayout+xml"/>
  <Override PartName="/ppt/slides/slide24.xml" ContentType="application/vnd.openxmlformats-officedocument.presentationml.slide+xml"/>
  <Override PartName="/ppt/notesSlides/notesSlide10.xml" ContentType="application/vnd.openxmlformats-officedocument.presentationml.notesSlide+xml"/>
  <Override PartName="/ppt/diagrams/drawing3.xml" ContentType="application/vnd.ms-office.drawingml.diagramDrawing+xml"/>
  <Override PartName="/ppt/slides/slide8.xml" ContentType="application/vnd.openxmlformats-officedocument.presentationml.slide+xml"/>
  <Override PartName="/ppt/slideLayouts/slideLayout8.xml" ContentType="application/vnd.openxmlformats-officedocument.presentationml.slideLayout+xml"/>
  <Override PartName="/ppt/slides/slide33.xml" ContentType="application/vnd.openxmlformats-officedocument.presentationml.slide+xml"/>
  <Override PartName="/ppt/slides/slide1.xml" ContentType="application/vnd.openxmlformats-officedocument.presentationml.slide+xml"/>
  <Override PartName="/ppt/diagrams/layout4.xml" ContentType="application/vnd.openxmlformats-officedocument.drawingml.diagramLayout+xml"/>
  <Override PartName="/ppt/slideLayouts/slideLayout1.xml" ContentType="application/vnd.openxmlformats-officedocument.presentationml.slideLayout+xml"/>
  <Override PartName="/ppt/slides/slide16.xml" ContentType="application/vnd.openxmlformats-officedocument.presentationml.slide+xml"/>
  <Default Extension="jpeg" ContentType="image/jpeg"/>
  <Override PartName="/ppt/viewProps.xml" ContentType="application/vnd.openxmlformats-officedocument.presentationml.viewProps+xml"/>
  <Override PartName="/ppt/notesSlides/notesSlide11.xml" ContentType="application/vnd.openxmlformats-officedocument.presentationml.notesSlide+xml"/>
  <Override PartName="/ppt/diagrams/colors3.xml" ContentType="application/vnd.openxmlformats-officedocument.drawingml.diagramColors+xml"/>
  <Override PartName="/ppt/notesSlides/notesSlide3.xml" ContentType="application/vnd.openxmlformats-officedocument.presentationml.notesSlide+xml"/>
  <Override PartName="/ppt/theme/theme2.xml" ContentType="application/vnd.openxmlformats-officedocument.theme+xml"/>
  <Override PartName="/ppt/slideLayouts/slideLayout11.xml" ContentType="application/vnd.openxmlformats-officedocument.presentationml.slideLayout+xml"/>
  <Override PartName="/ppt/slides/slide23.xml" ContentType="application/vnd.openxmlformats-officedocument.presentationml.slide+xml"/>
  <Override PartName="/ppt/diagrams/drawing2.xml" ContentType="application/vnd.ms-office.drawingml.diagramDrawing+xml"/>
  <Override PartName="/ppt/slides/slide7.xml" ContentType="application/vnd.openxmlformats-officedocument.presentationml.slide+xml"/>
  <Override PartName="/ppt/slideLayouts/slideLayout7.xml" ContentType="application/vnd.openxmlformats-officedocument.presentationml.slideLayout+xml"/>
  <Override PartName="/ppt/slides/slide32.xml" ContentType="application/vnd.openxmlformats-officedocument.presentationml.slide+xml"/>
  <Override PartName="/ppt/diagrams/layout3.xml" ContentType="application/vnd.openxmlformats-officedocument.drawingml.diagramLayout+xml"/>
  <Override PartName="/ppt/notesMasters/notesMaster1.xml" ContentType="application/vnd.openxmlformats-officedocument.presentationml.notesMaster+xml"/>
  <Override PartName="/ppt/slides/slide15.xml" ContentType="application/vnd.openxmlformats-officedocument.presentationml.slide+xml"/>
  <Override PartName="/ppt/diagrams/colors2.xml" ContentType="application/vnd.openxmlformats-officedocument.drawingml.diagramColors+xml"/>
  <Override PartName="/ppt/notesSlides/notesSlide2.xml" ContentType="application/vnd.openxmlformats-officedocument.presentationml.notesSlide+xml"/>
  <Override PartName="/ppt/slides/slide29.xml" ContentType="application/vnd.openxmlformats-officedocument.presentationml.slide+xml"/>
  <Override PartName="/ppt/theme/theme1.xml" ContentType="application/vnd.openxmlformats-officedocument.theme+xml"/>
  <Override PartName="/ppt/slides/slide22.xml" ContentType="application/vnd.openxmlformats-officedocument.presentationml.slide+xml"/>
  <Override PartName="/ppt/presentation.xml" ContentType="application/vnd.openxmlformats-officedocument.presentationml.presentation.main+xml"/>
  <Override PartName="/ppt/slideLayouts/slideLayout10.xml" ContentType="application/vnd.openxmlformats-officedocument.presentationml.slideLayout+xml"/>
  <Override PartName="/ppt/slides/slide6.xml" ContentType="application/vnd.openxmlformats-officedocument.presentationml.slide+xml"/>
  <Override PartName="/ppt/diagrams/drawing1.xml" ContentType="application/vnd.ms-office.drawingml.diagramDrawing+xml"/>
  <Override PartName="/ppt/slideLayouts/slideLayout6.xml" ContentType="application/vnd.openxmlformats-officedocument.presentationml.slideLayout+xml"/>
  <Override PartName="/ppt/slides/slide31.xml" ContentType="application/vnd.openxmlformats-officedocument.presentationml.slide+xml"/>
  <Default Extension="bin" ContentType="application/vnd.openxmlformats-officedocument.presentationml.printerSettings"/>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p:sldMasterIdLst>
    <p:sldMasterId id="2147483672" r:id="rId1"/>
  </p:sldMasterIdLst>
  <p:notesMasterIdLst>
    <p:notesMasterId r:id="rId35"/>
  </p:notesMasterIdLst>
  <p:sldIdLst>
    <p:sldId id="292" r:id="rId2"/>
    <p:sldId id="284" r:id="rId3"/>
    <p:sldId id="295" r:id="rId4"/>
    <p:sldId id="296" r:id="rId5"/>
    <p:sldId id="311" r:id="rId6"/>
    <p:sldId id="312" r:id="rId7"/>
    <p:sldId id="297" r:id="rId8"/>
    <p:sldId id="304" r:id="rId9"/>
    <p:sldId id="305" r:id="rId10"/>
    <p:sldId id="306" r:id="rId11"/>
    <p:sldId id="307" r:id="rId12"/>
    <p:sldId id="318" r:id="rId13"/>
    <p:sldId id="308" r:id="rId14"/>
    <p:sldId id="289" r:id="rId15"/>
    <p:sldId id="309" r:id="rId16"/>
    <p:sldId id="310" r:id="rId17"/>
    <p:sldId id="298" r:id="rId18"/>
    <p:sldId id="313" r:id="rId19"/>
    <p:sldId id="314" r:id="rId20"/>
    <p:sldId id="315" r:id="rId21"/>
    <p:sldId id="316" r:id="rId22"/>
    <p:sldId id="317" r:id="rId23"/>
    <p:sldId id="319" r:id="rId24"/>
    <p:sldId id="320" r:id="rId25"/>
    <p:sldId id="321" r:id="rId26"/>
    <p:sldId id="322" r:id="rId27"/>
    <p:sldId id="323" r:id="rId28"/>
    <p:sldId id="302" r:id="rId29"/>
    <p:sldId id="303" r:id="rId30"/>
    <p:sldId id="299" r:id="rId31"/>
    <p:sldId id="300" r:id="rId32"/>
    <p:sldId id="293" r:id="rId33"/>
    <p:sldId id="294"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extLst>
    <p:ext uri="{E76CE94A-603C-4142-B9EB-6D1370010A27}">
      <p14:discardImageEditData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0"/>
    </p:ext>
    <p:ext uri="{D31A062A-798A-4329-ABDD-BBA856620510}">
      <p14:defaultImageDpi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88229" autoAdjust="0"/>
  </p:normalViewPr>
  <p:slideViewPr>
    <p:cSldViewPr>
      <p:cViewPr varScale="1">
        <p:scale>
          <a:sx n="75" d="100"/>
          <a:sy n="75" d="100"/>
        </p:scale>
        <p:origin x="-1488" y="-10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3736200" cy="73736200"/>
</p:viewPr>
</file>

<file path=ppt/_rels/presentation.xml.rels><?xml version="1.0" encoding="UTF-8" standalone="yes"?>
<Relationships xmlns="http://schemas.openxmlformats.org/package/2006/relationships"><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notesMaster" Target="notesMasters/notesMaster1.xml"/><Relationship Id="rId36" Type="http://schemas.openxmlformats.org/officeDocument/2006/relationships/printerSettings" Target="printerSettings/printerSettings1.bin"/><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presProps" Target="presProps.xml"/><Relationship Id="rId38" Type="http://schemas.openxmlformats.org/officeDocument/2006/relationships/viewProps" Target="viewProps.xml"/><Relationship Id="rId39" Type="http://schemas.openxmlformats.org/officeDocument/2006/relationships/theme" Target="theme/theme1.xml"/><Relationship Id="rId4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15BD59A-BB83-1244-A043-560952FD43B9}" type="doc">
      <dgm:prSet loTypeId="urn:microsoft.com/office/officeart/2005/8/layout/cycle4" loCatId="relationship" qsTypeId="urn:microsoft.com/office/officeart/2005/8/quickstyle/3D3" qsCatId="3D" csTypeId="urn:microsoft.com/office/officeart/2005/8/colors/accent1_2" csCatId="accent1" phldr="1"/>
      <dgm:spPr/>
      <dgm:t>
        <a:bodyPr/>
        <a:lstStyle/>
        <a:p>
          <a:endParaRPr lang="en-US"/>
        </a:p>
      </dgm:t>
    </dgm:pt>
    <dgm:pt modelId="{D3AC64AB-1393-E742-9D2A-CEA696CC3668}">
      <dgm:prSet phldrT="[Text]"/>
      <dgm:spPr/>
      <dgm:t>
        <a:bodyPr/>
        <a:lstStyle/>
        <a:p>
          <a:r>
            <a:rPr lang="en-US" i="0" smtClean="0">
              <a:latin typeface="+mn-lt"/>
              <a:ea typeface="+mn-ea"/>
              <a:cs typeface="+mn-cs"/>
            </a:rPr>
            <a:t>Generalisation</a:t>
          </a:r>
          <a:endParaRPr lang="en-US" i="0" dirty="0"/>
        </a:p>
      </dgm:t>
    </dgm:pt>
    <dgm:pt modelId="{3DCF65CA-DD14-4045-99BE-A9C0E8792809}" type="parTrans" cxnId="{C4303D41-EDA4-4547-B8C1-47AE3BB34213}">
      <dgm:prSet/>
      <dgm:spPr/>
      <dgm:t>
        <a:bodyPr/>
        <a:lstStyle/>
        <a:p>
          <a:endParaRPr lang="en-US"/>
        </a:p>
      </dgm:t>
    </dgm:pt>
    <dgm:pt modelId="{3FC7692C-C38C-6041-A513-E672DC87366A}" type="sibTrans" cxnId="{C4303D41-EDA4-4547-B8C1-47AE3BB34213}">
      <dgm:prSet/>
      <dgm:spPr/>
      <dgm:t>
        <a:bodyPr/>
        <a:lstStyle/>
        <a:p>
          <a:endParaRPr lang="en-US"/>
        </a:p>
      </dgm:t>
    </dgm:pt>
    <dgm:pt modelId="{7D9AEA14-F608-6C42-B3D7-7739FA8AF601}">
      <dgm:prSet phldrT="[Text]" custT="1"/>
      <dgm:spPr/>
      <dgm:t>
        <a:bodyPr/>
        <a:lstStyle/>
        <a:p>
          <a:r>
            <a:rPr lang="en-US" sz="1900" i="0" dirty="0" smtClean="0">
              <a:latin typeface="+mn-lt"/>
              <a:ea typeface="+mn-ea"/>
              <a:cs typeface="+mn-cs"/>
            </a:rPr>
            <a:t>the application of research results to cases or situations beyond those examined in	 the study</a:t>
          </a:r>
          <a:endParaRPr lang="en-US" sz="1900" i="0" dirty="0"/>
        </a:p>
      </dgm:t>
    </dgm:pt>
    <dgm:pt modelId="{B52FE76E-E2C3-2B49-B63E-F4EA27F1B453}" type="parTrans" cxnId="{A778F83F-04E1-2945-B5F0-29A3ACD58396}">
      <dgm:prSet/>
      <dgm:spPr/>
      <dgm:t>
        <a:bodyPr/>
        <a:lstStyle/>
        <a:p>
          <a:endParaRPr lang="en-US"/>
        </a:p>
      </dgm:t>
    </dgm:pt>
    <dgm:pt modelId="{5492751A-0081-9B4B-AFBF-0E6E6C95E5BF}" type="sibTrans" cxnId="{A778F83F-04E1-2945-B5F0-29A3ACD58396}">
      <dgm:prSet/>
      <dgm:spPr/>
      <dgm:t>
        <a:bodyPr/>
        <a:lstStyle/>
        <a:p>
          <a:endParaRPr lang="en-US"/>
        </a:p>
      </dgm:t>
    </dgm:pt>
    <dgm:pt modelId="{CD6874BD-86AE-0C4F-901B-83BED17FD47D}">
      <dgm:prSet phldrT="[Text]"/>
      <dgm:spPr/>
      <dgm:t>
        <a:bodyPr/>
        <a:lstStyle/>
        <a:p>
          <a:r>
            <a:rPr lang="en-US" smtClean="0"/>
            <a:t>Reliability</a:t>
          </a:r>
          <a:endParaRPr lang="en-US" dirty="0"/>
        </a:p>
      </dgm:t>
    </dgm:pt>
    <dgm:pt modelId="{771D5872-4232-6742-B1FF-BF13C3FACDD2}" type="parTrans" cxnId="{6E650272-5D09-6445-8F82-0892AFC48AB1}">
      <dgm:prSet/>
      <dgm:spPr/>
      <dgm:t>
        <a:bodyPr/>
        <a:lstStyle/>
        <a:p>
          <a:endParaRPr lang="en-US"/>
        </a:p>
      </dgm:t>
    </dgm:pt>
    <dgm:pt modelId="{ECDEAA2E-9485-9D4E-AEB4-E96623FC85D8}" type="sibTrans" cxnId="{6E650272-5D09-6445-8F82-0892AFC48AB1}">
      <dgm:prSet/>
      <dgm:spPr/>
      <dgm:t>
        <a:bodyPr/>
        <a:lstStyle/>
        <a:p>
          <a:endParaRPr lang="en-US"/>
        </a:p>
      </dgm:t>
    </dgm:pt>
    <dgm:pt modelId="{57D702E4-A713-EA4A-9518-6C2C1D7840B5}">
      <dgm:prSet phldrT="[Text]" custT="1"/>
      <dgm:spPr/>
      <dgm:t>
        <a:bodyPr/>
        <a:lstStyle/>
        <a:p>
          <a:r>
            <a:rPr lang="en-US" sz="1900" b="0" smtClean="0">
              <a:latin typeface="+mn-lt"/>
              <a:ea typeface="+mn-ea"/>
              <a:cs typeface="+mn-cs"/>
            </a:rPr>
            <a:t>the degree to which an assessment tool produces stable and consistent    	results. </a:t>
          </a:r>
          <a:endParaRPr lang="en-US" sz="1900" dirty="0"/>
        </a:p>
      </dgm:t>
    </dgm:pt>
    <dgm:pt modelId="{A32A6068-7803-9042-BD38-A805B852F614}" type="parTrans" cxnId="{96B0DCDF-4E37-BB40-B57C-0FF46359B39D}">
      <dgm:prSet/>
      <dgm:spPr/>
      <dgm:t>
        <a:bodyPr/>
        <a:lstStyle/>
        <a:p>
          <a:endParaRPr lang="en-US"/>
        </a:p>
      </dgm:t>
    </dgm:pt>
    <dgm:pt modelId="{34071A67-A072-084E-8F13-8D2E146F58EE}" type="sibTrans" cxnId="{96B0DCDF-4E37-BB40-B57C-0FF46359B39D}">
      <dgm:prSet/>
      <dgm:spPr/>
      <dgm:t>
        <a:bodyPr/>
        <a:lstStyle/>
        <a:p>
          <a:endParaRPr lang="en-US"/>
        </a:p>
      </dgm:t>
    </dgm:pt>
    <dgm:pt modelId="{2A728220-DAE0-D74B-ABAD-C710F2EDB421}">
      <dgm:prSet phldrT="[Text]"/>
      <dgm:spPr/>
      <dgm:t>
        <a:bodyPr/>
        <a:lstStyle/>
        <a:p>
          <a:r>
            <a:rPr lang="en-US" smtClean="0"/>
            <a:t>Validity</a:t>
          </a:r>
          <a:endParaRPr lang="en-US" dirty="0"/>
        </a:p>
      </dgm:t>
    </dgm:pt>
    <dgm:pt modelId="{480EF5C1-9346-4240-BED8-0B5CB92C4EED}" type="parTrans" cxnId="{006A614B-5BBF-BA44-BCD2-DA4D866BCEE0}">
      <dgm:prSet/>
      <dgm:spPr/>
      <dgm:t>
        <a:bodyPr/>
        <a:lstStyle/>
        <a:p>
          <a:endParaRPr lang="en-US"/>
        </a:p>
      </dgm:t>
    </dgm:pt>
    <dgm:pt modelId="{305EED8F-D447-FE42-A280-E2B8BA552B26}" type="sibTrans" cxnId="{006A614B-5BBF-BA44-BCD2-DA4D866BCEE0}">
      <dgm:prSet/>
      <dgm:spPr/>
      <dgm:t>
        <a:bodyPr/>
        <a:lstStyle/>
        <a:p>
          <a:endParaRPr lang="en-US"/>
        </a:p>
      </dgm:t>
    </dgm:pt>
    <dgm:pt modelId="{9D6D0024-84DE-8149-80A2-69B9A4C78700}">
      <dgm:prSet phldrT="[Text]" custT="1"/>
      <dgm:spPr/>
      <dgm:t>
        <a:bodyPr/>
        <a:lstStyle/>
        <a:p>
          <a:r>
            <a:rPr lang="en-US" sz="1900" b="0" dirty="0" smtClean="0">
              <a:latin typeface="+mn-lt"/>
              <a:ea typeface="+mn-ea"/>
              <a:cs typeface="+mn-cs"/>
            </a:rPr>
            <a:t>the credibility or believability of the research. Are the findings genuine?  </a:t>
          </a:r>
          <a:endParaRPr lang="en-US" sz="1900" dirty="0"/>
        </a:p>
      </dgm:t>
    </dgm:pt>
    <dgm:pt modelId="{DEBF5CE1-766C-094F-8A30-FAEDFE59A021}" type="parTrans" cxnId="{9E14F559-E76A-D843-B7A4-A286638977CA}">
      <dgm:prSet/>
      <dgm:spPr/>
      <dgm:t>
        <a:bodyPr/>
        <a:lstStyle/>
        <a:p>
          <a:endParaRPr lang="en-US"/>
        </a:p>
      </dgm:t>
    </dgm:pt>
    <dgm:pt modelId="{6EAC0104-AC40-A74F-AF53-307C7B9004B4}" type="sibTrans" cxnId="{9E14F559-E76A-D843-B7A4-A286638977CA}">
      <dgm:prSet/>
      <dgm:spPr/>
      <dgm:t>
        <a:bodyPr/>
        <a:lstStyle/>
        <a:p>
          <a:endParaRPr lang="en-US"/>
        </a:p>
      </dgm:t>
    </dgm:pt>
    <dgm:pt modelId="{8D666F0E-F3C3-C54A-8870-42BC7A8250DF}">
      <dgm:prSet phldrT="[Text]"/>
      <dgm:spPr/>
      <dgm:t>
        <a:bodyPr/>
        <a:lstStyle/>
        <a:p>
          <a:r>
            <a:rPr lang="en-US" smtClean="0"/>
            <a:t>Representative sample</a:t>
          </a:r>
          <a:endParaRPr lang="en-US" dirty="0"/>
        </a:p>
      </dgm:t>
    </dgm:pt>
    <dgm:pt modelId="{B5474616-C594-AB46-A434-8C76F04FB139}" type="parTrans" cxnId="{2BD5E9E8-B4D8-BD46-AB69-9F484938F27F}">
      <dgm:prSet/>
      <dgm:spPr/>
      <dgm:t>
        <a:bodyPr/>
        <a:lstStyle/>
        <a:p>
          <a:endParaRPr lang="en-US"/>
        </a:p>
      </dgm:t>
    </dgm:pt>
    <dgm:pt modelId="{BC0A2726-B3CF-D644-9649-7E751FED3E2A}" type="sibTrans" cxnId="{2BD5E9E8-B4D8-BD46-AB69-9F484938F27F}">
      <dgm:prSet/>
      <dgm:spPr/>
      <dgm:t>
        <a:bodyPr/>
        <a:lstStyle/>
        <a:p>
          <a:endParaRPr lang="en-US"/>
        </a:p>
      </dgm:t>
    </dgm:pt>
    <dgm:pt modelId="{FC477046-9569-7A4F-B478-21EFE4C00CDA}">
      <dgm:prSet phldrT="[Text]"/>
      <dgm:spPr/>
      <dgm:t>
        <a:bodyPr/>
        <a:lstStyle/>
        <a:p>
          <a:r>
            <a:rPr lang="en-US" smtClean="0">
              <a:latin typeface="+mn-lt"/>
              <a:ea typeface="+mn-ea"/>
              <a:cs typeface="+mn-cs"/>
            </a:rPr>
            <a:t>a small quantity of something that accurately reflects the larger entity</a:t>
          </a:r>
          <a:endParaRPr lang="en-US" dirty="0"/>
        </a:p>
      </dgm:t>
    </dgm:pt>
    <dgm:pt modelId="{16B39B7A-9CEB-0642-A617-1621CF0542A4}" type="parTrans" cxnId="{FBD120E8-A8E2-974F-A307-3FA8D896AF5C}">
      <dgm:prSet/>
      <dgm:spPr/>
      <dgm:t>
        <a:bodyPr/>
        <a:lstStyle/>
        <a:p>
          <a:endParaRPr lang="en-US"/>
        </a:p>
      </dgm:t>
    </dgm:pt>
    <dgm:pt modelId="{B0EC940B-FDA6-4F41-AF9D-7F7A8C7ECF3C}" type="sibTrans" cxnId="{FBD120E8-A8E2-974F-A307-3FA8D896AF5C}">
      <dgm:prSet/>
      <dgm:spPr/>
      <dgm:t>
        <a:bodyPr/>
        <a:lstStyle/>
        <a:p>
          <a:endParaRPr lang="en-US"/>
        </a:p>
      </dgm:t>
    </dgm:pt>
    <dgm:pt modelId="{DB0E039C-4D00-A245-A198-4D198D796158}" type="pres">
      <dgm:prSet presAssocID="{515BD59A-BB83-1244-A043-560952FD43B9}" presName="cycleMatrixDiagram" presStyleCnt="0">
        <dgm:presLayoutVars>
          <dgm:chMax val="1"/>
          <dgm:dir/>
          <dgm:animLvl val="lvl"/>
          <dgm:resizeHandles val="exact"/>
        </dgm:presLayoutVars>
      </dgm:prSet>
      <dgm:spPr/>
    </dgm:pt>
    <dgm:pt modelId="{C5D02AEE-A3BF-2047-BDA1-27EB40905417}" type="pres">
      <dgm:prSet presAssocID="{515BD59A-BB83-1244-A043-560952FD43B9}" presName="children" presStyleCnt="0"/>
      <dgm:spPr/>
    </dgm:pt>
    <dgm:pt modelId="{6CA0260C-9207-834B-973E-03FCF516A9B9}" type="pres">
      <dgm:prSet presAssocID="{515BD59A-BB83-1244-A043-560952FD43B9}" presName="child1group" presStyleCnt="0"/>
      <dgm:spPr/>
    </dgm:pt>
    <dgm:pt modelId="{EB4670F1-8E16-C047-AD41-3DD9E38EF873}" type="pres">
      <dgm:prSet presAssocID="{515BD59A-BB83-1244-A043-560952FD43B9}" presName="child1" presStyleLbl="bgAcc1" presStyleIdx="0" presStyleCnt="4" custLinFactNeighborX="-2269" custLinFactNeighborY="-1347"/>
      <dgm:spPr/>
      <dgm:t>
        <a:bodyPr/>
        <a:lstStyle/>
        <a:p>
          <a:endParaRPr lang="en-US"/>
        </a:p>
      </dgm:t>
    </dgm:pt>
    <dgm:pt modelId="{EE493515-FDB3-A343-8B6D-2B9E677EF869}" type="pres">
      <dgm:prSet presAssocID="{515BD59A-BB83-1244-A043-560952FD43B9}" presName="child1Text" presStyleLbl="bgAcc1" presStyleIdx="0" presStyleCnt="4">
        <dgm:presLayoutVars>
          <dgm:bulletEnabled val="1"/>
        </dgm:presLayoutVars>
      </dgm:prSet>
      <dgm:spPr/>
      <dgm:t>
        <a:bodyPr/>
        <a:lstStyle/>
        <a:p>
          <a:endParaRPr lang="en-US"/>
        </a:p>
      </dgm:t>
    </dgm:pt>
    <dgm:pt modelId="{8D74ECF9-52A4-7146-B52F-85E0E5932F07}" type="pres">
      <dgm:prSet presAssocID="{515BD59A-BB83-1244-A043-560952FD43B9}" presName="child2group" presStyleCnt="0"/>
      <dgm:spPr/>
    </dgm:pt>
    <dgm:pt modelId="{7C65E52C-8882-D140-941C-420215C8067F}" type="pres">
      <dgm:prSet presAssocID="{515BD59A-BB83-1244-A043-560952FD43B9}" presName="child2" presStyleLbl="bgAcc1" presStyleIdx="1" presStyleCnt="4"/>
      <dgm:spPr/>
      <dgm:t>
        <a:bodyPr/>
        <a:lstStyle/>
        <a:p>
          <a:endParaRPr lang="en-US"/>
        </a:p>
      </dgm:t>
    </dgm:pt>
    <dgm:pt modelId="{51AACCE0-E695-E746-89AB-3E548B0CCC11}" type="pres">
      <dgm:prSet presAssocID="{515BD59A-BB83-1244-A043-560952FD43B9}" presName="child2Text" presStyleLbl="bgAcc1" presStyleIdx="1" presStyleCnt="4">
        <dgm:presLayoutVars>
          <dgm:bulletEnabled val="1"/>
        </dgm:presLayoutVars>
      </dgm:prSet>
      <dgm:spPr/>
      <dgm:t>
        <a:bodyPr/>
        <a:lstStyle/>
        <a:p>
          <a:endParaRPr lang="en-US"/>
        </a:p>
      </dgm:t>
    </dgm:pt>
    <dgm:pt modelId="{19CEC373-7FE5-B042-981E-2D5FC49924E1}" type="pres">
      <dgm:prSet presAssocID="{515BD59A-BB83-1244-A043-560952FD43B9}" presName="child3group" presStyleCnt="0"/>
      <dgm:spPr/>
    </dgm:pt>
    <dgm:pt modelId="{A612645D-00DF-5844-88E7-6C4F9D7360AC}" type="pres">
      <dgm:prSet presAssocID="{515BD59A-BB83-1244-A043-560952FD43B9}" presName="child3" presStyleLbl="bgAcc1" presStyleIdx="2" presStyleCnt="4"/>
      <dgm:spPr/>
      <dgm:t>
        <a:bodyPr/>
        <a:lstStyle/>
        <a:p>
          <a:endParaRPr lang="en-US"/>
        </a:p>
      </dgm:t>
    </dgm:pt>
    <dgm:pt modelId="{C76F99C3-A28A-D948-9944-D59363456F36}" type="pres">
      <dgm:prSet presAssocID="{515BD59A-BB83-1244-A043-560952FD43B9}" presName="child3Text" presStyleLbl="bgAcc1" presStyleIdx="2" presStyleCnt="4">
        <dgm:presLayoutVars>
          <dgm:bulletEnabled val="1"/>
        </dgm:presLayoutVars>
      </dgm:prSet>
      <dgm:spPr/>
      <dgm:t>
        <a:bodyPr/>
        <a:lstStyle/>
        <a:p>
          <a:endParaRPr lang="en-US"/>
        </a:p>
      </dgm:t>
    </dgm:pt>
    <dgm:pt modelId="{70049EFE-8C94-BE4C-8425-D26D75D3860C}" type="pres">
      <dgm:prSet presAssocID="{515BD59A-BB83-1244-A043-560952FD43B9}" presName="child4group" presStyleCnt="0"/>
      <dgm:spPr/>
    </dgm:pt>
    <dgm:pt modelId="{B584D4F6-7252-F54D-965C-4F7277D7C452}" type="pres">
      <dgm:prSet presAssocID="{515BD59A-BB83-1244-A043-560952FD43B9}" presName="child4" presStyleLbl="bgAcc1" presStyleIdx="3" presStyleCnt="4"/>
      <dgm:spPr/>
      <dgm:t>
        <a:bodyPr/>
        <a:lstStyle/>
        <a:p>
          <a:endParaRPr lang="en-US"/>
        </a:p>
      </dgm:t>
    </dgm:pt>
    <dgm:pt modelId="{1815F51C-AD63-744D-A03C-46E2769809F4}" type="pres">
      <dgm:prSet presAssocID="{515BD59A-BB83-1244-A043-560952FD43B9}" presName="child4Text" presStyleLbl="bgAcc1" presStyleIdx="3" presStyleCnt="4">
        <dgm:presLayoutVars>
          <dgm:bulletEnabled val="1"/>
        </dgm:presLayoutVars>
      </dgm:prSet>
      <dgm:spPr/>
      <dgm:t>
        <a:bodyPr/>
        <a:lstStyle/>
        <a:p>
          <a:endParaRPr lang="en-US"/>
        </a:p>
      </dgm:t>
    </dgm:pt>
    <dgm:pt modelId="{AD790B39-EEB1-7D4E-8CA3-8C890EF50FE5}" type="pres">
      <dgm:prSet presAssocID="{515BD59A-BB83-1244-A043-560952FD43B9}" presName="childPlaceholder" presStyleCnt="0"/>
      <dgm:spPr/>
    </dgm:pt>
    <dgm:pt modelId="{B0D7E013-0BC9-D142-A2B4-84ACA38F5539}" type="pres">
      <dgm:prSet presAssocID="{515BD59A-BB83-1244-A043-560952FD43B9}" presName="circle" presStyleCnt="0"/>
      <dgm:spPr/>
    </dgm:pt>
    <dgm:pt modelId="{ECD5416B-9FC5-6B4D-A303-DD377DB313E4}" type="pres">
      <dgm:prSet presAssocID="{515BD59A-BB83-1244-A043-560952FD43B9}" presName="quadrant1" presStyleLbl="node1" presStyleIdx="0" presStyleCnt="4">
        <dgm:presLayoutVars>
          <dgm:chMax val="1"/>
          <dgm:bulletEnabled val="1"/>
        </dgm:presLayoutVars>
      </dgm:prSet>
      <dgm:spPr/>
      <dgm:t>
        <a:bodyPr/>
        <a:lstStyle/>
        <a:p>
          <a:endParaRPr lang="en-US"/>
        </a:p>
      </dgm:t>
    </dgm:pt>
    <dgm:pt modelId="{29905C16-0A08-D24F-9921-0A0F4D22D6B7}" type="pres">
      <dgm:prSet presAssocID="{515BD59A-BB83-1244-A043-560952FD43B9}" presName="quadrant2" presStyleLbl="node1" presStyleIdx="1" presStyleCnt="4">
        <dgm:presLayoutVars>
          <dgm:chMax val="1"/>
          <dgm:bulletEnabled val="1"/>
        </dgm:presLayoutVars>
      </dgm:prSet>
      <dgm:spPr/>
      <dgm:t>
        <a:bodyPr/>
        <a:lstStyle/>
        <a:p>
          <a:endParaRPr lang="en-US"/>
        </a:p>
      </dgm:t>
    </dgm:pt>
    <dgm:pt modelId="{CEA3217C-519C-BE47-844F-150682B5B8CC}" type="pres">
      <dgm:prSet presAssocID="{515BD59A-BB83-1244-A043-560952FD43B9}" presName="quadrant3" presStyleLbl="node1" presStyleIdx="2" presStyleCnt="4">
        <dgm:presLayoutVars>
          <dgm:chMax val="1"/>
          <dgm:bulletEnabled val="1"/>
        </dgm:presLayoutVars>
      </dgm:prSet>
      <dgm:spPr/>
      <dgm:t>
        <a:bodyPr/>
        <a:lstStyle/>
        <a:p>
          <a:endParaRPr lang="en-US"/>
        </a:p>
      </dgm:t>
    </dgm:pt>
    <dgm:pt modelId="{429981F0-21EF-D14D-ACC7-D9F682319155}" type="pres">
      <dgm:prSet presAssocID="{515BD59A-BB83-1244-A043-560952FD43B9}" presName="quadrant4" presStyleLbl="node1" presStyleIdx="3" presStyleCnt="4">
        <dgm:presLayoutVars>
          <dgm:chMax val="1"/>
          <dgm:bulletEnabled val="1"/>
        </dgm:presLayoutVars>
      </dgm:prSet>
      <dgm:spPr/>
      <dgm:t>
        <a:bodyPr/>
        <a:lstStyle/>
        <a:p>
          <a:endParaRPr lang="en-US"/>
        </a:p>
      </dgm:t>
    </dgm:pt>
    <dgm:pt modelId="{55958A7D-3670-F548-9938-6E4812A16DA8}" type="pres">
      <dgm:prSet presAssocID="{515BD59A-BB83-1244-A043-560952FD43B9}" presName="quadrantPlaceholder" presStyleCnt="0"/>
      <dgm:spPr/>
    </dgm:pt>
    <dgm:pt modelId="{76BD5B68-5FA6-4041-890F-798607832EEC}" type="pres">
      <dgm:prSet presAssocID="{515BD59A-BB83-1244-A043-560952FD43B9}" presName="center1" presStyleLbl="fgShp" presStyleIdx="0" presStyleCnt="2"/>
      <dgm:spPr/>
    </dgm:pt>
    <dgm:pt modelId="{3C6AEB85-1AD9-D946-9A87-71838825696A}" type="pres">
      <dgm:prSet presAssocID="{515BD59A-BB83-1244-A043-560952FD43B9}" presName="center2" presStyleLbl="fgShp" presStyleIdx="1" presStyleCnt="2"/>
      <dgm:spPr/>
    </dgm:pt>
  </dgm:ptLst>
  <dgm:cxnLst>
    <dgm:cxn modelId="{2FC7B89A-3736-6445-A64E-EA2E717132E6}" type="presOf" srcId="{2A728220-DAE0-D74B-ABAD-C710F2EDB421}" destId="{CEA3217C-519C-BE47-844F-150682B5B8CC}" srcOrd="0" destOrd="0" presId="urn:microsoft.com/office/officeart/2005/8/layout/cycle4"/>
    <dgm:cxn modelId="{DE09616D-F822-934E-B8FC-0ADB34877FB7}" type="presOf" srcId="{7D9AEA14-F608-6C42-B3D7-7739FA8AF601}" destId="{EE493515-FDB3-A343-8B6D-2B9E677EF869}" srcOrd="1" destOrd="0" presId="urn:microsoft.com/office/officeart/2005/8/layout/cycle4"/>
    <dgm:cxn modelId="{C4303D41-EDA4-4547-B8C1-47AE3BB34213}" srcId="{515BD59A-BB83-1244-A043-560952FD43B9}" destId="{D3AC64AB-1393-E742-9D2A-CEA696CC3668}" srcOrd="0" destOrd="0" parTransId="{3DCF65CA-DD14-4045-99BE-A9C0E8792809}" sibTransId="{3FC7692C-C38C-6041-A513-E672DC87366A}"/>
    <dgm:cxn modelId="{56F3F8AD-AC3B-A94F-863E-A36E0069EA18}" type="presOf" srcId="{57D702E4-A713-EA4A-9518-6C2C1D7840B5}" destId="{51AACCE0-E695-E746-89AB-3E548B0CCC11}" srcOrd="1" destOrd="0" presId="urn:microsoft.com/office/officeart/2005/8/layout/cycle4"/>
    <dgm:cxn modelId="{F963F0FA-1968-734F-BBB3-A4545EED7C47}" type="presOf" srcId="{515BD59A-BB83-1244-A043-560952FD43B9}" destId="{DB0E039C-4D00-A245-A198-4D198D796158}" srcOrd="0" destOrd="0" presId="urn:microsoft.com/office/officeart/2005/8/layout/cycle4"/>
    <dgm:cxn modelId="{2BD5E9E8-B4D8-BD46-AB69-9F484938F27F}" srcId="{515BD59A-BB83-1244-A043-560952FD43B9}" destId="{8D666F0E-F3C3-C54A-8870-42BC7A8250DF}" srcOrd="3" destOrd="0" parTransId="{B5474616-C594-AB46-A434-8C76F04FB139}" sibTransId="{BC0A2726-B3CF-D644-9649-7E751FED3E2A}"/>
    <dgm:cxn modelId="{96B0DCDF-4E37-BB40-B57C-0FF46359B39D}" srcId="{CD6874BD-86AE-0C4F-901B-83BED17FD47D}" destId="{57D702E4-A713-EA4A-9518-6C2C1D7840B5}" srcOrd="0" destOrd="0" parTransId="{A32A6068-7803-9042-BD38-A805B852F614}" sibTransId="{34071A67-A072-084E-8F13-8D2E146F58EE}"/>
    <dgm:cxn modelId="{4AB55269-F557-9C40-8A91-8685D9C4FF8A}" type="presOf" srcId="{FC477046-9569-7A4F-B478-21EFE4C00CDA}" destId="{B584D4F6-7252-F54D-965C-4F7277D7C452}" srcOrd="0" destOrd="0" presId="urn:microsoft.com/office/officeart/2005/8/layout/cycle4"/>
    <dgm:cxn modelId="{6E650272-5D09-6445-8F82-0892AFC48AB1}" srcId="{515BD59A-BB83-1244-A043-560952FD43B9}" destId="{CD6874BD-86AE-0C4F-901B-83BED17FD47D}" srcOrd="1" destOrd="0" parTransId="{771D5872-4232-6742-B1FF-BF13C3FACDD2}" sibTransId="{ECDEAA2E-9485-9D4E-AEB4-E96623FC85D8}"/>
    <dgm:cxn modelId="{FBD120E8-A8E2-974F-A307-3FA8D896AF5C}" srcId="{8D666F0E-F3C3-C54A-8870-42BC7A8250DF}" destId="{FC477046-9569-7A4F-B478-21EFE4C00CDA}" srcOrd="0" destOrd="0" parTransId="{16B39B7A-9CEB-0642-A617-1621CF0542A4}" sibTransId="{B0EC940B-FDA6-4F41-AF9D-7F7A8C7ECF3C}"/>
    <dgm:cxn modelId="{91D1A6C8-26E7-D040-ACBA-78411001F238}" type="presOf" srcId="{9D6D0024-84DE-8149-80A2-69B9A4C78700}" destId="{C76F99C3-A28A-D948-9944-D59363456F36}" srcOrd="1" destOrd="0" presId="urn:microsoft.com/office/officeart/2005/8/layout/cycle4"/>
    <dgm:cxn modelId="{A778F83F-04E1-2945-B5F0-29A3ACD58396}" srcId="{D3AC64AB-1393-E742-9D2A-CEA696CC3668}" destId="{7D9AEA14-F608-6C42-B3D7-7739FA8AF601}" srcOrd="0" destOrd="0" parTransId="{B52FE76E-E2C3-2B49-B63E-F4EA27F1B453}" sibTransId="{5492751A-0081-9B4B-AFBF-0E6E6C95E5BF}"/>
    <dgm:cxn modelId="{006A614B-5BBF-BA44-BCD2-DA4D866BCEE0}" srcId="{515BD59A-BB83-1244-A043-560952FD43B9}" destId="{2A728220-DAE0-D74B-ABAD-C710F2EDB421}" srcOrd="2" destOrd="0" parTransId="{480EF5C1-9346-4240-BED8-0B5CB92C4EED}" sibTransId="{305EED8F-D447-FE42-A280-E2B8BA552B26}"/>
    <dgm:cxn modelId="{7D4831E8-2801-AB43-9EFB-A54694FCB6AE}" type="presOf" srcId="{9D6D0024-84DE-8149-80A2-69B9A4C78700}" destId="{A612645D-00DF-5844-88E7-6C4F9D7360AC}" srcOrd="0" destOrd="0" presId="urn:microsoft.com/office/officeart/2005/8/layout/cycle4"/>
    <dgm:cxn modelId="{C6B1F377-D523-FA44-8401-379FB0EBE8F4}" type="presOf" srcId="{7D9AEA14-F608-6C42-B3D7-7739FA8AF601}" destId="{EB4670F1-8E16-C047-AD41-3DD9E38EF873}" srcOrd="0" destOrd="0" presId="urn:microsoft.com/office/officeart/2005/8/layout/cycle4"/>
    <dgm:cxn modelId="{941FCBB7-B0E6-A745-BC82-BF71FDEB4B4B}" type="presOf" srcId="{D3AC64AB-1393-E742-9D2A-CEA696CC3668}" destId="{ECD5416B-9FC5-6B4D-A303-DD377DB313E4}" srcOrd="0" destOrd="0" presId="urn:microsoft.com/office/officeart/2005/8/layout/cycle4"/>
    <dgm:cxn modelId="{A5526F90-5F0A-1D4D-817B-0441670D5C89}" type="presOf" srcId="{57D702E4-A713-EA4A-9518-6C2C1D7840B5}" destId="{7C65E52C-8882-D140-941C-420215C8067F}" srcOrd="0" destOrd="0" presId="urn:microsoft.com/office/officeart/2005/8/layout/cycle4"/>
    <dgm:cxn modelId="{9E14F559-E76A-D843-B7A4-A286638977CA}" srcId="{2A728220-DAE0-D74B-ABAD-C710F2EDB421}" destId="{9D6D0024-84DE-8149-80A2-69B9A4C78700}" srcOrd="0" destOrd="0" parTransId="{DEBF5CE1-766C-094F-8A30-FAEDFE59A021}" sibTransId="{6EAC0104-AC40-A74F-AF53-307C7B9004B4}"/>
    <dgm:cxn modelId="{70AEE15B-AFE1-5549-BC67-17C4D534F4CD}" type="presOf" srcId="{FC477046-9569-7A4F-B478-21EFE4C00CDA}" destId="{1815F51C-AD63-744D-A03C-46E2769809F4}" srcOrd="1" destOrd="0" presId="urn:microsoft.com/office/officeart/2005/8/layout/cycle4"/>
    <dgm:cxn modelId="{277D6D8F-E799-DD4A-857F-8FE1C60AE970}" type="presOf" srcId="{CD6874BD-86AE-0C4F-901B-83BED17FD47D}" destId="{29905C16-0A08-D24F-9921-0A0F4D22D6B7}" srcOrd="0" destOrd="0" presId="urn:microsoft.com/office/officeart/2005/8/layout/cycle4"/>
    <dgm:cxn modelId="{D1010F43-F2C8-4346-946F-DE6EF7A3EEB3}" type="presOf" srcId="{8D666F0E-F3C3-C54A-8870-42BC7A8250DF}" destId="{429981F0-21EF-D14D-ACC7-D9F682319155}" srcOrd="0" destOrd="0" presId="urn:microsoft.com/office/officeart/2005/8/layout/cycle4"/>
    <dgm:cxn modelId="{5373F6BE-8520-A54D-AB13-99F3DE2B8BC6}" type="presParOf" srcId="{DB0E039C-4D00-A245-A198-4D198D796158}" destId="{C5D02AEE-A3BF-2047-BDA1-27EB40905417}" srcOrd="0" destOrd="0" presId="urn:microsoft.com/office/officeart/2005/8/layout/cycle4"/>
    <dgm:cxn modelId="{9905D4D9-00B4-8343-A9C5-F577ACE6173B}" type="presParOf" srcId="{C5D02AEE-A3BF-2047-BDA1-27EB40905417}" destId="{6CA0260C-9207-834B-973E-03FCF516A9B9}" srcOrd="0" destOrd="0" presId="urn:microsoft.com/office/officeart/2005/8/layout/cycle4"/>
    <dgm:cxn modelId="{3FE87FDC-B8DD-9149-B01D-5ACA856D20FF}" type="presParOf" srcId="{6CA0260C-9207-834B-973E-03FCF516A9B9}" destId="{EB4670F1-8E16-C047-AD41-3DD9E38EF873}" srcOrd="0" destOrd="0" presId="urn:microsoft.com/office/officeart/2005/8/layout/cycle4"/>
    <dgm:cxn modelId="{EAE1B577-D14B-E747-BC26-1479C0F9DBA3}" type="presParOf" srcId="{6CA0260C-9207-834B-973E-03FCF516A9B9}" destId="{EE493515-FDB3-A343-8B6D-2B9E677EF869}" srcOrd="1" destOrd="0" presId="urn:microsoft.com/office/officeart/2005/8/layout/cycle4"/>
    <dgm:cxn modelId="{92731DDD-CE9A-FC48-A5E2-05B9B0D1AC8A}" type="presParOf" srcId="{C5D02AEE-A3BF-2047-BDA1-27EB40905417}" destId="{8D74ECF9-52A4-7146-B52F-85E0E5932F07}" srcOrd="1" destOrd="0" presId="urn:microsoft.com/office/officeart/2005/8/layout/cycle4"/>
    <dgm:cxn modelId="{99F89F21-B1CE-D647-8C04-B744A218078C}" type="presParOf" srcId="{8D74ECF9-52A4-7146-B52F-85E0E5932F07}" destId="{7C65E52C-8882-D140-941C-420215C8067F}" srcOrd="0" destOrd="0" presId="urn:microsoft.com/office/officeart/2005/8/layout/cycle4"/>
    <dgm:cxn modelId="{7A2F3EF6-F8A8-344F-9AE8-66613C2B03A2}" type="presParOf" srcId="{8D74ECF9-52A4-7146-B52F-85E0E5932F07}" destId="{51AACCE0-E695-E746-89AB-3E548B0CCC11}" srcOrd="1" destOrd="0" presId="urn:microsoft.com/office/officeart/2005/8/layout/cycle4"/>
    <dgm:cxn modelId="{0CC28D59-EAFC-9545-B889-4FC15B3E9D36}" type="presParOf" srcId="{C5D02AEE-A3BF-2047-BDA1-27EB40905417}" destId="{19CEC373-7FE5-B042-981E-2D5FC49924E1}" srcOrd="2" destOrd="0" presId="urn:microsoft.com/office/officeart/2005/8/layout/cycle4"/>
    <dgm:cxn modelId="{F1FB5F93-8460-9E49-B519-EE9C23A91E2F}" type="presParOf" srcId="{19CEC373-7FE5-B042-981E-2D5FC49924E1}" destId="{A612645D-00DF-5844-88E7-6C4F9D7360AC}" srcOrd="0" destOrd="0" presId="urn:microsoft.com/office/officeart/2005/8/layout/cycle4"/>
    <dgm:cxn modelId="{37C5801C-6A5A-424C-B995-1EDABE365D10}" type="presParOf" srcId="{19CEC373-7FE5-B042-981E-2D5FC49924E1}" destId="{C76F99C3-A28A-D948-9944-D59363456F36}" srcOrd="1" destOrd="0" presId="urn:microsoft.com/office/officeart/2005/8/layout/cycle4"/>
    <dgm:cxn modelId="{5B2AAA01-7D81-4940-B339-2B89B43F0B8D}" type="presParOf" srcId="{C5D02AEE-A3BF-2047-BDA1-27EB40905417}" destId="{70049EFE-8C94-BE4C-8425-D26D75D3860C}" srcOrd="3" destOrd="0" presId="urn:microsoft.com/office/officeart/2005/8/layout/cycle4"/>
    <dgm:cxn modelId="{2B84E77A-D281-5B4E-A1CF-F25ED9D27878}" type="presParOf" srcId="{70049EFE-8C94-BE4C-8425-D26D75D3860C}" destId="{B584D4F6-7252-F54D-965C-4F7277D7C452}" srcOrd="0" destOrd="0" presId="urn:microsoft.com/office/officeart/2005/8/layout/cycle4"/>
    <dgm:cxn modelId="{16F5B5F6-798B-964A-A29B-64B60F506F15}" type="presParOf" srcId="{70049EFE-8C94-BE4C-8425-D26D75D3860C}" destId="{1815F51C-AD63-744D-A03C-46E2769809F4}" srcOrd="1" destOrd="0" presId="urn:microsoft.com/office/officeart/2005/8/layout/cycle4"/>
    <dgm:cxn modelId="{EF3BF8CB-EF67-9140-804F-5D7657597469}" type="presParOf" srcId="{C5D02AEE-A3BF-2047-BDA1-27EB40905417}" destId="{AD790B39-EEB1-7D4E-8CA3-8C890EF50FE5}" srcOrd="4" destOrd="0" presId="urn:microsoft.com/office/officeart/2005/8/layout/cycle4"/>
    <dgm:cxn modelId="{CFB822E0-85AB-8547-81A5-D4BE574A72C9}" type="presParOf" srcId="{DB0E039C-4D00-A245-A198-4D198D796158}" destId="{B0D7E013-0BC9-D142-A2B4-84ACA38F5539}" srcOrd="1" destOrd="0" presId="urn:microsoft.com/office/officeart/2005/8/layout/cycle4"/>
    <dgm:cxn modelId="{6EC18558-835C-484E-9D4E-1EC1FFF19ED6}" type="presParOf" srcId="{B0D7E013-0BC9-D142-A2B4-84ACA38F5539}" destId="{ECD5416B-9FC5-6B4D-A303-DD377DB313E4}" srcOrd="0" destOrd="0" presId="urn:microsoft.com/office/officeart/2005/8/layout/cycle4"/>
    <dgm:cxn modelId="{FFBCA6B0-F4D9-5142-BFA1-024D1C4310C5}" type="presParOf" srcId="{B0D7E013-0BC9-D142-A2B4-84ACA38F5539}" destId="{29905C16-0A08-D24F-9921-0A0F4D22D6B7}" srcOrd="1" destOrd="0" presId="urn:microsoft.com/office/officeart/2005/8/layout/cycle4"/>
    <dgm:cxn modelId="{3F1B0551-A0A1-BE43-8B9B-CE42BFDDB74A}" type="presParOf" srcId="{B0D7E013-0BC9-D142-A2B4-84ACA38F5539}" destId="{CEA3217C-519C-BE47-844F-150682B5B8CC}" srcOrd="2" destOrd="0" presId="urn:microsoft.com/office/officeart/2005/8/layout/cycle4"/>
    <dgm:cxn modelId="{AD438F42-1EFB-1B4D-9647-41C12E97B32F}" type="presParOf" srcId="{B0D7E013-0BC9-D142-A2B4-84ACA38F5539}" destId="{429981F0-21EF-D14D-ACC7-D9F682319155}" srcOrd="3" destOrd="0" presId="urn:microsoft.com/office/officeart/2005/8/layout/cycle4"/>
    <dgm:cxn modelId="{824A776B-5287-CC46-B9E5-2F5FB8CA04E3}" type="presParOf" srcId="{B0D7E013-0BC9-D142-A2B4-84ACA38F5539}" destId="{55958A7D-3670-F548-9938-6E4812A16DA8}" srcOrd="4" destOrd="0" presId="urn:microsoft.com/office/officeart/2005/8/layout/cycle4"/>
    <dgm:cxn modelId="{07AF5004-814B-7646-B0BE-CBC8F260318F}" type="presParOf" srcId="{DB0E039C-4D00-A245-A198-4D198D796158}" destId="{76BD5B68-5FA6-4041-890F-798607832EEC}" srcOrd="2" destOrd="0" presId="urn:microsoft.com/office/officeart/2005/8/layout/cycle4"/>
    <dgm:cxn modelId="{A5667904-10EB-7646-A6EE-8EE969323095}" type="presParOf" srcId="{DB0E039C-4D00-A245-A198-4D198D796158}" destId="{3C6AEB85-1AD9-D946-9A87-71838825696A}" srcOrd="3" destOrd="0" presId="urn:microsoft.com/office/officeart/2005/8/layout/cycle4"/>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15BD59A-BB83-1244-A043-560952FD43B9}" type="doc">
      <dgm:prSet loTypeId="urn:microsoft.com/office/officeart/2005/8/layout/cycle4" loCatId="relationship" qsTypeId="urn:microsoft.com/office/officeart/2005/8/quickstyle/3D3" qsCatId="3D" csTypeId="urn:microsoft.com/office/officeart/2005/8/colors/accent1_2" csCatId="accent1" phldr="1"/>
      <dgm:spPr/>
      <dgm:t>
        <a:bodyPr/>
        <a:lstStyle/>
        <a:p>
          <a:endParaRPr lang="en-US"/>
        </a:p>
      </dgm:t>
    </dgm:pt>
    <dgm:pt modelId="{D3AC64AB-1393-E742-9D2A-CEA696CC3668}">
      <dgm:prSet phldrT="[Text]"/>
      <dgm:spPr/>
      <dgm:t>
        <a:bodyPr/>
        <a:lstStyle/>
        <a:p>
          <a:r>
            <a:rPr lang="en-US" i="0" dirty="0" err="1" smtClean="0">
              <a:latin typeface="+mn-lt"/>
              <a:ea typeface="+mn-ea"/>
              <a:cs typeface="+mn-cs"/>
            </a:rPr>
            <a:t>Generalisation</a:t>
          </a:r>
          <a:endParaRPr lang="en-US" i="0" dirty="0"/>
        </a:p>
      </dgm:t>
    </dgm:pt>
    <dgm:pt modelId="{3DCF65CA-DD14-4045-99BE-A9C0E8792809}" type="parTrans" cxnId="{C4303D41-EDA4-4547-B8C1-47AE3BB34213}">
      <dgm:prSet/>
      <dgm:spPr/>
      <dgm:t>
        <a:bodyPr/>
        <a:lstStyle/>
        <a:p>
          <a:endParaRPr lang="en-US"/>
        </a:p>
      </dgm:t>
    </dgm:pt>
    <dgm:pt modelId="{3FC7692C-C38C-6041-A513-E672DC87366A}" type="sibTrans" cxnId="{C4303D41-EDA4-4547-B8C1-47AE3BB34213}">
      <dgm:prSet/>
      <dgm:spPr/>
      <dgm:t>
        <a:bodyPr/>
        <a:lstStyle/>
        <a:p>
          <a:endParaRPr lang="en-US"/>
        </a:p>
      </dgm:t>
    </dgm:pt>
    <dgm:pt modelId="{7D9AEA14-F608-6C42-B3D7-7739FA8AF601}">
      <dgm:prSet phldrT="[Text]" custT="1"/>
      <dgm:spPr/>
      <dgm:t>
        <a:bodyPr/>
        <a:lstStyle/>
        <a:p>
          <a:r>
            <a:rPr lang="en-US" sz="1900" i="0" dirty="0" smtClean="0">
              <a:latin typeface="+mn-lt"/>
              <a:ea typeface="+mn-ea"/>
              <a:cs typeface="+mn-cs"/>
            </a:rPr>
            <a:t>the application of research results to cases or situations beyond those examined in	 the study</a:t>
          </a:r>
          <a:endParaRPr lang="en-US" sz="1900" i="0" dirty="0"/>
        </a:p>
      </dgm:t>
    </dgm:pt>
    <dgm:pt modelId="{B52FE76E-E2C3-2B49-B63E-F4EA27F1B453}" type="parTrans" cxnId="{A778F83F-04E1-2945-B5F0-29A3ACD58396}">
      <dgm:prSet/>
      <dgm:spPr/>
      <dgm:t>
        <a:bodyPr/>
        <a:lstStyle/>
        <a:p>
          <a:endParaRPr lang="en-US"/>
        </a:p>
      </dgm:t>
    </dgm:pt>
    <dgm:pt modelId="{5492751A-0081-9B4B-AFBF-0E6E6C95E5BF}" type="sibTrans" cxnId="{A778F83F-04E1-2945-B5F0-29A3ACD58396}">
      <dgm:prSet/>
      <dgm:spPr/>
      <dgm:t>
        <a:bodyPr/>
        <a:lstStyle/>
        <a:p>
          <a:endParaRPr lang="en-US"/>
        </a:p>
      </dgm:t>
    </dgm:pt>
    <dgm:pt modelId="{CD6874BD-86AE-0C4F-901B-83BED17FD47D}">
      <dgm:prSet phldrT="[Text]"/>
      <dgm:spPr/>
      <dgm:t>
        <a:bodyPr/>
        <a:lstStyle/>
        <a:p>
          <a:r>
            <a:rPr lang="en-US" dirty="0" smtClean="0"/>
            <a:t>Reliability</a:t>
          </a:r>
          <a:endParaRPr lang="en-US" dirty="0"/>
        </a:p>
      </dgm:t>
    </dgm:pt>
    <dgm:pt modelId="{771D5872-4232-6742-B1FF-BF13C3FACDD2}" type="parTrans" cxnId="{6E650272-5D09-6445-8F82-0892AFC48AB1}">
      <dgm:prSet/>
      <dgm:spPr/>
      <dgm:t>
        <a:bodyPr/>
        <a:lstStyle/>
        <a:p>
          <a:endParaRPr lang="en-US"/>
        </a:p>
      </dgm:t>
    </dgm:pt>
    <dgm:pt modelId="{ECDEAA2E-9485-9D4E-AEB4-E96623FC85D8}" type="sibTrans" cxnId="{6E650272-5D09-6445-8F82-0892AFC48AB1}">
      <dgm:prSet/>
      <dgm:spPr/>
      <dgm:t>
        <a:bodyPr/>
        <a:lstStyle/>
        <a:p>
          <a:endParaRPr lang="en-US"/>
        </a:p>
      </dgm:t>
    </dgm:pt>
    <dgm:pt modelId="{57D702E4-A713-EA4A-9518-6C2C1D7840B5}">
      <dgm:prSet phldrT="[Text]" custT="1"/>
      <dgm:spPr/>
      <dgm:t>
        <a:bodyPr/>
        <a:lstStyle/>
        <a:p>
          <a:r>
            <a:rPr lang="en-US" sz="1900" b="0" dirty="0" smtClean="0">
              <a:latin typeface="+mn-lt"/>
              <a:ea typeface="+mn-ea"/>
              <a:cs typeface="+mn-cs"/>
            </a:rPr>
            <a:t>the degree to which an assessment tool produces stable and consistent    	results. </a:t>
          </a:r>
          <a:endParaRPr lang="en-US" sz="1900" dirty="0"/>
        </a:p>
      </dgm:t>
    </dgm:pt>
    <dgm:pt modelId="{A32A6068-7803-9042-BD38-A805B852F614}" type="parTrans" cxnId="{96B0DCDF-4E37-BB40-B57C-0FF46359B39D}">
      <dgm:prSet/>
      <dgm:spPr/>
      <dgm:t>
        <a:bodyPr/>
        <a:lstStyle/>
        <a:p>
          <a:endParaRPr lang="en-US"/>
        </a:p>
      </dgm:t>
    </dgm:pt>
    <dgm:pt modelId="{34071A67-A072-084E-8F13-8D2E146F58EE}" type="sibTrans" cxnId="{96B0DCDF-4E37-BB40-B57C-0FF46359B39D}">
      <dgm:prSet/>
      <dgm:spPr/>
      <dgm:t>
        <a:bodyPr/>
        <a:lstStyle/>
        <a:p>
          <a:endParaRPr lang="en-US"/>
        </a:p>
      </dgm:t>
    </dgm:pt>
    <dgm:pt modelId="{2A728220-DAE0-D74B-ABAD-C710F2EDB421}">
      <dgm:prSet phldrT="[Text]"/>
      <dgm:spPr/>
      <dgm:t>
        <a:bodyPr/>
        <a:lstStyle/>
        <a:p>
          <a:r>
            <a:rPr lang="en-US" dirty="0" smtClean="0"/>
            <a:t>Validity</a:t>
          </a:r>
          <a:endParaRPr lang="en-US" dirty="0"/>
        </a:p>
      </dgm:t>
    </dgm:pt>
    <dgm:pt modelId="{480EF5C1-9346-4240-BED8-0B5CB92C4EED}" type="parTrans" cxnId="{006A614B-5BBF-BA44-BCD2-DA4D866BCEE0}">
      <dgm:prSet/>
      <dgm:spPr/>
      <dgm:t>
        <a:bodyPr/>
        <a:lstStyle/>
        <a:p>
          <a:endParaRPr lang="en-US"/>
        </a:p>
      </dgm:t>
    </dgm:pt>
    <dgm:pt modelId="{305EED8F-D447-FE42-A280-E2B8BA552B26}" type="sibTrans" cxnId="{006A614B-5BBF-BA44-BCD2-DA4D866BCEE0}">
      <dgm:prSet/>
      <dgm:spPr/>
      <dgm:t>
        <a:bodyPr/>
        <a:lstStyle/>
        <a:p>
          <a:endParaRPr lang="en-US"/>
        </a:p>
      </dgm:t>
    </dgm:pt>
    <dgm:pt modelId="{9D6D0024-84DE-8149-80A2-69B9A4C78700}">
      <dgm:prSet phldrT="[Text]" custT="1"/>
      <dgm:spPr/>
      <dgm:t>
        <a:bodyPr/>
        <a:lstStyle/>
        <a:p>
          <a:r>
            <a:rPr lang="en-US" sz="1900" b="0" dirty="0" smtClean="0">
              <a:latin typeface="+mn-lt"/>
              <a:ea typeface="+mn-ea"/>
              <a:cs typeface="+mn-cs"/>
            </a:rPr>
            <a:t>the credibility or believability of the research. Are the findings genuine?  </a:t>
          </a:r>
          <a:endParaRPr lang="en-US" sz="1900" dirty="0"/>
        </a:p>
      </dgm:t>
    </dgm:pt>
    <dgm:pt modelId="{DEBF5CE1-766C-094F-8A30-FAEDFE59A021}" type="parTrans" cxnId="{9E14F559-E76A-D843-B7A4-A286638977CA}">
      <dgm:prSet/>
      <dgm:spPr/>
      <dgm:t>
        <a:bodyPr/>
        <a:lstStyle/>
        <a:p>
          <a:endParaRPr lang="en-US"/>
        </a:p>
      </dgm:t>
    </dgm:pt>
    <dgm:pt modelId="{6EAC0104-AC40-A74F-AF53-307C7B9004B4}" type="sibTrans" cxnId="{9E14F559-E76A-D843-B7A4-A286638977CA}">
      <dgm:prSet/>
      <dgm:spPr/>
      <dgm:t>
        <a:bodyPr/>
        <a:lstStyle/>
        <a:p>
          <a:endParaRPr lang="en-US"/>
        </a:p>
      </dgm:t>
    </dgm:pt>
    <dgm:pt modelId="{8D666F0E-F3C3-C54A-8870-42BC7A8250DF}">
      <dgm:prSet phldrT="[Text]"/>
      <dgm:spPr/>
      <dgm:t>
        <a:bodyPr/>
        <a:lstStyle/>
        <a:p>
          <a:r>
            <a:rPr lang="en-US" dirty="0" smtClean="0"/>
            <a:t>Representative sample</a:t>
          </a:r>
          <a:endParaRPr lang="en-US" dirty="0"/>
        </a:p>
      </dgm:t>
    </dgm:pt>
    <dgm:pt modelId="{B5474616-C594-AB46-A434-8C76F04FB139}" type="parTrans" cxnId="{2BD5E9E8-B4D8-BD46-AB69-9F484938F27F}">
      <dgm:prSet/>
      <dgm:spPr/>
      <dgm:t>
        <a:bodyPr/>
        <a:lstStyle/>
        <a:p>
          <a:endParaRPr lang="en-US"/>
        </a:p>
      </dgm:t>
    </dgm:pt>
    <dgm:pt modelId="{BC0A2726-B3CF-D644-9649-7E751FED3E2A}" type="sibTrans" cxnId="{2BD5E9E8-B4D8-BD46-AB69-9F484938F27F}">
      <dgm:prSet/>
      <dgm:spPr/>
      <dgm:t>
        <a:bodyPr/>
        <a:lstStyle/>
        <a:p>
          <a:endParaRPr lang="en-US"/>
        </a:p>
      </dgm:t>
    </dgm:pt>
    <dgm:pt modelId="{FC477046-9569-7A4F-B478-21EFE4C00CDA}">
      <dgm:prSet phldrT="[Text]"/>
      <dgm:spPr/>
      <dgm:t>
        <a:bodyPr/>
        <a:lstStyle/>
        <a:p>
          <a:r>
            <a:rPr lang="en-US" dirty="0" smtClean="0">
              <a:latin typeface="+mn-lt"/>
              <a:ea typeface="+mn-ea"/>
              <a:cs typeface="+mn-cs"/>
            </a:rPr>
            <a:t>a small quantity of something that accurately reflects the larger entity</a:t>
          </a:r>
          <a:endParaRPr lang="en-US" dirty="0"/>
        </a:p>
      </dgm:t>
    </dgm:pt>
    <dgm:pt modelId="{16B39B7A-9CEB-0642-A617-1621CF0542A4}" type="parTrans" cxnId="{FBD120E8-A8E2-974F-A307-3FA8D896AF5C}">
      <dgm:prSet/>
      <dgm:spPr/>
      <dgm:t>
        <a:bodyPr/>
        <a:lstStyle/>
        <a:p>
          <a:endParaRPr lang="en-US"/>
        </a:p>
      </dgm:t>
    </dgm:pt>
    <dgm:pt modelId="{B0EC940B-FDA6-4F41-AF9D-7F7A8C7ECF3C}" type="sibTrans" cxnId="{FBD120E8-A8E2-974F-A307-3FA8D896AF5C}">
      <dgm:prSet/>
      <dgm:spPr/>
      <dgm:t>
        <a:bodyPr/>
        <a:lstStyle/>
        <a:p>
          <a:endParaRPr lang="en-US"/>
        </a:p>
      </dgm:t>
    </dgm:pt>
    <dgm:pt modelId="{DB0E039C-4D00-A245-A198-4D198D796158}" type="pres">
      <dgm:prSet presAssocID="{515BD59A-BB83-1244-A043-560952FD43B9}" presName="cycleMatrixDiagram" presStyleCnt="0">
        <dgm:presLayoutVars>
          <dgm:chMax val="1"/>
          <dgm:dir/>
          <dgm:animLvl val="lvl"/>
          <dgm:resizeHandles val="exact"/>
        </dgm:presLayoutVars>
      </dgm:prSet>
      <dgm:spPr/>
    </dgm:pt>
    <dgm:pt modelId="{C5D02AEE-A3BF-2047-BDA1-27EB40905417}" type="pres">
      <dgm:prSet presAssocID="{515BD59A-BB83-1244-A043-560952FD43B9}" presName="children" presStyleCnt="0"/>
      <dgm:spPr/>
    </dgm:pt>
    <dgm:pt modelId="{6CA0260C-9207-834B-973E-03FCF516A9B9}" type="pres">
      <dgm:prSet presAssocID="{515BD59A-BB83-1244-A043-560952FD43B9}" presName="child1group" presStyleCnt="0"/>
      <dgm:spPr/>
    </dgm:pt>
    <dgm:pt modelId="{EB4670F1-8E16-C047-AD41-3DD9E38EF873}" type="pres">
      <dgm:prSet presAssocID="{515BD59A-BB83-1244-A043-560952FD43B9}" presName="child1" presStyleLbl="bgAcc1" presStyleIdx="0" presStyleCnt="4" custLinFactNeighborX="-2269" custLinFactNeighborY="-1347"/>
      <dgm:spPr/>
      <dgm:t>
        <a:bodyPr/>
        <a:lstStyle/>
        <a:p>
          <a:endParaRPr lang="en-US"/>
        </a:p>
      </dgm:t>
    </dgm:pt>
    <dgm:pt modelId="{EE493515-FDB3-A343-8B6D-2B9E677EF869}" type="pres">
      <dgm:prSet presAssocID="{515BD59A-BB83-1244-A043-560952FD43B9}" presName="child1Text" presStyleLbl="bgAcc1" presStyleIdx="0" presStyleCnt="4">
        <dgm:presLayoutVars>
          <dgm:bulletEnabled val="1"/>
        </dgm:presLayoutVars>
      </dgm:prSet>
      <dgm:spPr/>
      <dgm:t>
        <a:bodyPr/>
        <a:lstStyle/>
        <a:p>
          <a:endParaRPr lang="en-US"/>
        </a:p>
      </dgm:t>
    </dgm:pt>
    <dgm:pt modelId="{8D74ECF9-52A4-7146-B52F-85E0E5932F07}" type="pres">
      <dgm:prSet presAssocID="{515BD59A-BB83-1244-A043-560952FD43B9}" presName="child2group" presStyleCnt="0"/>
      <dgm:spPr/>
    </dgm:pt>
    <dgm:pt modelId="{7C65E52C-8882-D140-941C-420215C8067F}" type="pres">
      <dgm:prSet presAssocID="{515BD59A-BB83-1244-A043-560952FD43B9}" presName="child2" presStyleLbl="bgAcc1" presStyleIdx="1" presStyleCnt="4"/>
      <dgm:spPr/>
      <dgm:t>
        <a:bodyPr/>
        <a:lstStyle/>
        <a:p>
          <a:endParaRPr lang="en-US"/>
        </a:p>
      </dgm:t>
    </dgm:pt>
    <dgm:pt modelId="{51AACCE0-E695-E746-89AB-3E548B0CCC11}" type="pres">
      <dgm:prSet presAssocID="{515BD59A-BB83-1244-A043-560952FD43B9}" presName="child2Text" presStyleLbl="bgAcc1" presStyleIdx="1" presStyleCnt="4">
        <dgm:presLayoutVars>
          <dgm:bulletEnabled val="1"/>
        </dgm:presLayoutVars>
      </dgm:prSet>
      <dgm:spPr/>
      <dgm:t>
        <a:bodyPr/>
        <a:lstStyle/>
        <a:p>
          <a:endParaRPr lang="en-US"/>
        </a:p>
      </dgm:t>
    </dgm:pt>
    <dgm:pt modelId="{19CEC373-7FE5-B042-981E-2D5FC49924E1}" type="pres">
      <dgm:prSet presAssocID="{515BD59A-BB83-1244-A043-560952FD43B9}" presName="child3group" presStyleCnt="0"/>
      <dgm:spPr/>
    </dgm:pt>
    <dgm:pt modelId="{A612645D-00DF-5844-88E7-6C4F9D7360AC}" type="pres">
      <dgm:prSet presAssocID="{515BD59A-BB83-1244-A043-560952FD43B9}" presName="child3" presStyleLbl="bgAcc1" presStyleIdx="2" presStyleCnt="4"/>
      <dgm:spPr/>
      <dgm:t>
        <a:bodyPr/>
        <a:lstStyle/>
        <a:p>
          <a:endParaRPr lang="en-US"/>
        </a:p>
      </dgm:t>
    </dgm:pt>
    <dgm:pt modelId="{C76F99C3-A28A-D948-9944-D59363456F36}" type="pres">
      <dgm:prSet presAssocID="{515BD59A-BB83-1244-A043-560952FD43B9}" presName="child3Text" presStyleLbl="bgAcc1" presStyleIdx="2" presStyleCnt="4">
        <dgm:presLayoutVars>
          <dgm:bulletEnabled val="1"/>
        </dgm:presLayoutVars>
      </dgm:prSet>
      <dgm:spPr/>
      <dgm:t>
        <a:bodyPr/>
        <a:lstStyle/>
        <a:p>
          <a:endParaRPr lang="en-US"/>
        </a:p>
      </dgm:t>
    </dgm:pt>
    <dgm:pt modelId="{70049EFE-8C94-BE4C-8425-D26D75D3860C}" type="pres">
      <dgm:prSet presAssocID="{515BD59A-BB83-1244-A043-560952FD43B9}" presName="child4group" presStyleCnt="0"/>
      <dgm:spPr/>
    </dgm:pt>
    <dgm:pt modelId="{B584D4F6-7252-F54D-965C-4F7277D7C452}" type="pres">
      <dgm:prSet presAssocID="{515BD59A-BB83-1244-A043-560952FD43B9}" presName="child4" presStyleLbl="bgAcc1" presStyleIdx="3" presStyleCnt="4"/>
      <dgm:spPr/>
      <dgm:t>
        <a:bodyPr/>
        <a:lstStyle/>
        <a:p>
          <a:endParaRPr lang="en-US"/>
        </a:p>
      </dgm:t>
    </dgm:pt>
    <dgm:pt modelId="{1815F51C-AD63-744D-A03C-46E2769809F4}" type="pres">
      <dgm:prSet presAssocID="{515BD59A-BB83-1244-A043-560952FD43B9}" presName="child4Text" presStyleLbl="bgAcc1" presStyleIdx="3" presStyleCnt="4">
        <dgm:presLayoutVars>
          <dgm:bulletEnabled val="1"/>
        </dgm:presLayoutVars>
      </dgm:prSet>
      <dgm:spPr/>
      <dgm:t>
        <a:bodyPr/>
        <a:lstStyle/>
        <a:p>
          <a:endParaRPr lang="en-US"/>
        </a:p>
      </dgm:t>
    </dgm:pt>
    <dgm:pt modelId="{AD790B39-EEB1-7D4E-8CA3-8C890EF50FE5}" type="pres">
      <dgm:prSet presAssocID="{515BD59A-BB83-1244-A043-560952FD43B9}" presName="childPlaceholder" presStyleCnt="0"/>
      <dgm:spPr/>
    </dgm:pt>
    <dgm:pt modelId="{B0D7E013-0BC9-D142-A2B4-84ACA38F5539}" type="pres">
      <dgm:prSet presAssocID="{515BD59A-BB83-1244-A043-560952FD43B9}" presName="circle" presStyleCnt="0"/>
      <dgm:spPr/>
    </dgm:pt>
    <dgm:pt modelId="{ECD5416B-9FC5-6B4D-A303-DD377DB313E4}" type="pres">
      <dgm:prSet presAssocID="{515BD59A-BB83-1244-A043-560952FD43B9}" presName="quadrant1" presStyleLbl="node1" presStyleIdx="0" presStyleCnt="4">
        <dgm:presLayoutVars>
          <dgm:chMax val="1"/>
          <dgm:bulletEnabled val="1"/>
        </dgm:presLayoutVars>
      </dgm:prSet>
      <dgm:spPr/>
      <dgm:t>
        <a:bodyPr/>
        <a:lstStyle/>
        <a:p>
          <a:endParaRPr lang="en-US"/>
        </a:p>
      </dgm:t>
    </dgm:pt>
    <dgm:pt modelId="{29905C16-0A08-D24F-9921-0A0F4D22D6B7}" type="pres">
      <dgm:prSet presAssocID="{515BD59A-BB83-1244-A043-560952FD43B9}" presName="quadrant2" presStyleLbl="node1" presStyleIdx="1" presStyleCnt="4">
        <dgm:presLayoutVars>
          <dgm:chMax val="1"/>
          <dgm:bulletEnabled val="1"/>
        </dgm:presLayoutVars>
      </dgm:prSet>
      <dgm:spPr/>
      <dgm:t>
        <a:bodyPr/>
        <a:lstStyle/>
        <a:p>
          <a:endParaRPr lang="en-US"/>
        </a:p>
      </dgm:t>
    </dgm:pt>
    <dgm:pt modelId="{CEA3217C-519C-BE47-844F-150682B5B8CC}" type="pres">
      <dgm:prSet presAssocID="{515BD59A-BB83-1244-A043-560952FD43B9}" presName="quadrant3" presStyleLbl="node1" presStyleIdx="2" presStyleCnt="4">
        <dgm:presLayoutVars>
          <dgm:chMax val="1"/>
          <dgm:bulletEnabled val="1"/>
        </dgm:presLayoutVars>
      </dgm:prSet>
      <dgm:spPr/>
      <dgm:t>
        <a:bodyPr/>
        <a:lstStyle/>
        <a:p>
          <a:endParaRPr lang="en-US"/>
        </a:p>
      </dgm:t>
    </dgm:pt>
    <dgm:pt modelId="{429981F0-21EF-D14D-ACC7-D9F682319155}" type="pres">
      <dgm:prSet presAssocID="{515BD59A-BB83-1244-A043-560952FD43B9}" presName="quadrant4" presStyleLbl="node1" presStyleIdx="3" presStyleCnt="4">
        <dgm:presLayoutVars>
          <dgm:chMax val="1"/>
          <dgm:bulletEnabled val="1"/>
        </dgm:presLayoutVars>
      </dgm:prSet>
      <dgm:spPr/>
      <dgm:t>
        <a:bodyPr/>
        <a:lstStyle/>
        <a:p>
          <a:endParaRPr lang="en-US"/>
        </a:p>
      </dgm:t>
    </dgm:pt>
    <dgm:pt modelId="{55958A7D-3670-F548-9938-6E4812A16DA8}" type="pres">
      <dgm:prSet presAssocID="{515BD59A-BB83-1244-A043-560952FD43B9}" presName="quadrantPlaceholder" presStyleCnt="0"/>
      <dgm:spPr/>
    </dgm:pt>
    <dgm:pt modelId="{76BD5B68-5FA6-4041-890F-798607832EEC}" type="pres">
      <dgm:prSet presAssocID="{515BD59A-BB83-1244-A043-560952FD43B9}" presName="center1" presStyleLbl="fgShp" presStyleIdx="0" presStyleCnt="2"/>
      <dgm:spPr/>
    </dgm:pt>
    <dgm:pt modelId="{3C6AEB85-1AD9-D946-9A87-71838825696A}" type="pres">
      <dgm:prSet presAssocID="{515BD59A-BB83-1244-A043-560952FD43B9}" presName="center2" presStyleLbl="fgShp" presStyleIdx="1" presStyleCnt="2"/>
      <dgm:spPr/>
    </dgm:pt>
  </dgm:ptLst>
  <dgm:cxnLst>
    <dgm:cxn modelId="{006A614B-5BBF-BA44-BCD2-DA4D866BCEE0}" srcId="{515BD59A-BB83-1244-A043-560952FD43B9}" destId="{2A728220-DAE0-D74B-ABAD-C710F2EDB421}" srcOrd="2" destOrd="0" parTransId="{480EF5C1-9346-4240-BED8-0B5CB92C4EED}" sibTransId="{305EED8F-D447-FE42-A280-E2B8BA552B26}"/>
    <dgm:cxn modelId="{1E3E38B6-E9A3-E24A-93D6-324E62477335}" type="presOf" srcId="{CD6874BD-86AE-0C4F-901B-83BED17FD47D}" destId="{29905C16-0A08-D24F-9921-0A0F4D22D6B7}" srcOrd="0" destOrd="0" presId="urn:microsoft.com/office/officeart/2005/8/layout/cycle4"/>
    <dgm:cxn modelId="{C4303D41-EDA4-4547-B8C1-47AE3BB34213}" srcId="{515BD59A-BB83-1244-A043-560952FD43B9}" destId="{D3AC64AB-1393-E742-9D2A-CEA696CC3668}" srcOrd="0" destOrd="0" parTransId="{3DCF65CA-DD14-4045-99BE-A9C0E8792809}" sibTransId="{3FC7692C-C38C-6041-A513-E672DC87366A}"/>
    <dgm:cxn modelId="{8328346E-017B-7F44-B191-9BDA3D915BE1}" type="presOf" srcId="{2A728220-DAE0-D74B-ABAD-C710F2EDB421}" destId="{CEA3217C-519C-BE47-844F-150682B5B8CC}" srcOrd="0" destOrd="0" presId="urn:microsoft.com/office/officeart/2005/8/layout/cycle4"/>
    <dgm:cxn modelId="{508ACC93-6972-FD4D-94AF-29E1E6DB2B37}" type="presOf" srcId="{57D702E4-A713-EA4A-9518-6C2C1D7840B5}" destId="{51AACCE0-E695-E746-89AB-3E548B0CCC11}" srcOrd="1" destOrd="0" presId="urn:microsoft.com/office/officeart/2005/8/layout/cycle4"/>
    <dgm:cxn modelId="{FBD120E8-A8E2-974F-A307-3FA8D896AF5C}" srcId="{8D666F0E-F3C3-C54A-8870-42BC7A8250DF}" destId="{FC477046-9569-7A4F-B478-21EFE4C00CDA}" srcOrd="0" destOrd="0" parTransId="{16B39B7A-9CEB-0642-A617-1621CF0542A4}" sibTransId="{B0EC940B-FDA6-4F41-AF9D-7F7A8C7ECF3C}"/>
    <dgm:cxn modelId="{0E0176BA-D0D8-BD4E-BEF8-B7B59340EE1E}" type="presOf" srcId="{9D6D0024-84DE-8149-80A2-69B9A4C78700}" destId="{A612645D-00DF-5844-88E7-6C4F9D7360AC}" srcOrd="0" destOrd="0" presId="urn:microsoft.com/office/officeart/2005/8/layout/cycle4"/>
    <dgm:cxn modelId="{7A49BC47-6238-1F4A-9E18-2BEC114E52A6}" type="presOf" srcId="{515BD59A-BB83-1244-A043-560952FD43B9}" destId="{DB0E039C-4D00-A245-A198-4D198D796158}" srcOrd="0" destOrd="0" presId="urn:microsoft.com/office/officeart/2005/8/layout/cycle4"/>
    <dgm:cxn modelId="{4AB87FBF-46EF-0E48-88F5-06813A83B193}" type="presOf" srcId="{D3AC64AB-1393-E742-9D2A-CEA696CC3668}" destId="{ECD5416B-9FC5-6B4D-A303-DD377DB313E4}" srcOrd="0" destOrd="0" presId="urn:microsoft.com/office/officeart/2005/8/layout/cycle4"/>
    <dgm:cxn modelId="{9E14F559-E76A-D843-B7A4-A286638977CA}" srcId="{2A728220-DAE0-D74B-ABAD-C710F2EDB421}" destId="{9D6D0024-84DE-8149-80A2-69B9A4C78700}" srcOrd="0" destOrd="0" parTransId="{DEBF5CE1-766C-094F-8A30-FAEDFE59A021}" sibTransId="{6EAC0104-AC40-A74F-AF53-307C7B9004B4}"/>
    <dgm:cxn modelId="{D0A27EE0-C71F-DB41-A053-71FA47D8CE00}" type="presOf" srcId="{7D9AEA14-F608-6C42-B3D7-7739FA8AF601}" destId="{EB4670F1-8E16-C047-AD41-3DD9E38EF873}" srcOrd="0" destOrd="0" presId="urn:microsoft.com/office/officeart/2005/8/layout/cycle4"/>
    <dgm:cxn modelId="{488D8340-55E6-6E46-AF55-5A20F485691F}" type="presOf" srcId="{7D9AEA14-F608-6C42-B3D7-7739FA8AF601}" destId="{EE493515-FDB3-A343-8B6D-2B9E677EF869}" srcOrd="1" destOrd="0" presId="urn:microsoft.com/office/officeart/2005/8/layout/cycle4"/>
    <dgm:cxn modelId="{6E650272-5D09-6445-8F82-0892AFC48AB1}" srcId="{515BD59A-BB83-1244-A043-560952FD43B9}" destId="{CD6874BD-86AE-0C4F-901B-83BED17FD47D}" srcOrd="1" destOrd="0" parTransId="{771D5872-4232-6742-B1FF-BF13C3FACDD2}" sibTransId="{ECDEAA2E-9485-9D4E-AEB4-E96623FC85D8}"/>
    <dgm:cxn modelId="{BC410965-55B1-CF41-B4C2-A18BAA420EF0}" type="presOf" srcId="{FC477046-9569-7A4F-B478-21EFE4C00CDA}" destId="{B584D4F6-7252-F54D-965C-4F7277D7C452}" srcOrd="0" destOrd="0" presId="urn:microsoft.com/office/officeart/2005/8/layout/cycle4"/>
    <dgm:cxn modelId="{04E6E08C-9841-D44D-81FD-B2F5006EEE7F}" type="presOf" srcId="{FC477046-9569-7A4F-B478-21EFE4C00CDA}" destId="{1815F51C-AD63-744D-A03C-46E2769809F4}" srcOrd="1" destOrd="0" presId="urn:microsoft.com/office/officeart/2005/8/layout/cycle4"/>
    <dgm:cxn modelId="{C0A8A4A6-ED7F-9E4E-A57C-9538D8101865}" type="presOf" srcId="{57D702E4-A713-EA4A-9518-6C2C1D7840B5}" destId="{7C65E52C-8882-D140-941C-420215C8067F}" srcOrd="0" destOrd="0" presId="urn:microsoft.com/office/officeart/2005/8/layout/cycle4"/>
    <dgm:cxn modelId="{EF05AA23-D28E-B348-B92E-A1FCEB8E3DFC}" type="presOf" srcId="{9D6D0024-84DE-8149-80A2-69B9A4C78700}" destId="{C76F99C3-A28A-D948-9944-D59363456F36}" srcOrd="1" destOrd="0" presId="urn:microsoft.com/office/officeart/2005/8/layout/cycle4"/>
    <dgm:cxn modelId="{2BD5E9E8-B4D8-BD46-AB69-9F484938F27F}" srcId="{515BD59A-BB83-1244-A043-560952FD43B9}" destId="{8D666F0E-F3C3-C54A-8870-42BC7A8250DF}" srcOrd="3" destOrd="0" parTransId="{B5474616-C594-AB46-A434-8C76F04FB139}" sibTransId="{BC0A2726-B3CF-D644-9649-7E751FED3E2A}"/>
    <dgm:cxn modelId="{91E01BB2-66AC-8F47-BC65-E49B3DF15CA5}" type="presOf" srcId="{8D666F0E-F3C3-C54A-8870-42BC7A8250DF}" destId="{429981F0-21EF-D14D-ACC7-D9F682319155}" srcOrd="0" destOrd="0" presId="urn:microsoft.com/office/officeart/2005/8/layout/cycle4"/>
    <dgm:cxn modelId="{A778F83F-04E1-2945-B5F0-29A3ACD58396}" srcId="{D3AC64AB-1393-E742-9D2A-CEA696CC3668}" destId="{7D9AEA14-F608-6C42-B3D7-7739FA8AF601}" srcOrd="0" destOrd="0" parTransId="{B52FE76E-E2C3-2B49-B63E-F4EA27F1B453}" sibTransId="{5492751A-0081-9B4B-AFBF-0E6E6C95E5BF}"/>
    <dgm:cxn modelId="{96B0DCDF-4E37-BB40-B57C-0FF46359B39D}" srcId="{CD6874BD-86AE-0C4F-901B-83BED17FD47D}" destId="{57D702E4-A713-EA4A-9518-6C2C1D7840B5}" srcOrd="0" destOrd="0" parTransId="{A32A6068-7803-9042-BD38-A805B852F614}" sibTransId="{34071A67-A072-084E-8F13-8D2E146F58EE}"/>
    <dgm:cxn modelId="{24F6DB2E-0D93-7144-AC3D-954EC1C2DA11}" type="presParOf" srcId="{DB0E039C-4D00-A245-A198-4D198D796158}" destId="{C5D02AEE-A3BF-2047-BDA1-27EB40905417}" srcOrd="0" destOrd="0" presId="urn:microsoft.com/office/officeart/2005/8/layout/cycle4"/>
    <dgm:cxn modelId="{096E5732-684C-4B4A-A93A-BFA353C8F420}" type="presParOf" srcId="{C5D02AEE-A3BF-2047-BDA1-27EB40905417}" destId="{6CA0260C-9207-834B-973E-03FCF516A9B9}" srcOrd="0" destOrd="0" presId="urn:microsoft.com/office/officeart/2005/8/layout/cycle4"/>
    <dgm:cxn modelId="{AC78872F-4D6A-3645-9008-31C85B9F06A8}" type="presParOf" srcId="{6CA0260C-9207-834B-973E-03FCF516A9B9}" destId="{EB4670F1-8E16-C047-AD41-3DD9E38EF873}" srcOrd="0" destOrd="0" presId="urn:microsoft.com/office/officeart/2005/8/layout/cycle4"/>
    <dgm:cxn modelId="{6E37E383-8B2E-CF41-84F7-14152EB43FFA}" type="presParOf" srcId="{6CA0260C-9207-834B-973E-03FCF516A9B9}" destId="{EE493515-FDB3-A343-8B6D-2B9E677EF869}" srcOrd="1" destOrd="0" presId="urn:microsoft.com/office/officeart/2005/8/layout/cycle4"/>
    <dgm:cxn modelId="{D02A35BB-E569-D844-B866-63B9992F8AC8}" type="presParOf" srcId="{C5D02AEE-A3BF-2047-BDA1-27EB40905417}" destId="{8D74ECF9-52A4-7146-B52F-85E0E5932F07}" srcOrd="1" destOrd="0" presId="urn:microsoft.com/office/officeart/2005/8/layout/cycle4"/>
    <dgm:cxn modelId="{2589F869-1E41-594E-AD98-9F6261D31AFA}" type="presParOf" srcId="{8D74ECF9-52A4-7146-B52F-85E0E5932F07}" destId="{7C65E52C-8882-D140-941C-420215C8067F}" srcOrd="0" destOrd="0" presId="urn:microsoft.com/office/officeart/2005/8/layout/cycle4"/>
    <dgm:cxn modelId="{E3DF3A45-2558-0043-9F89-C96BF0AD4914}" type="presParOf" srcId="{8D74ECF9-52A4-7146-B52F-85E0E5932F07}" destId="{51AACCE0-E695-E746-89AB-3E548B0CCC11}" srcOrd="1" destOrd="0" presId="urn:microsoft.com/office/officeart/2005/8/layout/cycle4"/>
    <dgm:cxn modelId="{2380161A-E880-EF4F-8FE8-1B0DA688DE9E}" type="presParOf" srcId="{C5D02AEE-A3BF-2047-BDA1-27EB40905417}" destId="{19CEC373-7FE5-B042-981E-2D5FC49924E1}" srcOrd="2" destOrd="0" presId="urn:microsoft.com/office/officeart/2005/8/layout/cycle4"/>
    <dgm:cxn modelId="{ED1F2A8D-0388-EA4D-95D4-397CB4049F62}" type="presParOf" srcId="{19CEC373-7FE5-B042-981E-2D5FC49924E1}" destId="{A612645D-00DF-5844-88E7-6C4F9D7360AC}" srcOrd="0" destOrd="0" presId="urn:microsoft.com/office/officeart/2005/8/layout/cycle4"/>
    <dgm:cxn modelId="{0B9E5EE8-53B9-224D-A13C-45ADA5FA01F3}" type="presParOf" srcId="{19CEC373-7FE5-B042-981E-2D5FC49924E1}" destId="{C76F99C3-A28A-D948-9944-D59363456F36}" srcOrd="1" destOrd="0" presId="urn:microsoft.com/office/officeart/2005/8/layout/cycle4"/>
    <dgm:cxn modelId="{06925E82-6CCB-A54D-BCEB-D97E1468D37C}" type="presParOf" srcId="{C5D02AEE-A3BF-2047-BDA1-27EB40905417}" destId="{70049EFE-8C94-BE4C-8425-D26D75D3860C}" srcOrd="3" destOrd="0" presId="urn:microsoft.com/office/officeart/2005/8/layout/cycle4"/>
    <dgm:cxn modelId="{981A1777-8593-7F47-BE7A-0B14C121FC89}" type="presParOf" srcId="{70049EFE-8C94-BE4C-8425-D26D75D3860C}" destId="{B584D4F6-7252-F54D-965C-4F7277D7C452}" srcOrd="0" destOrd="0" presId="urn:microsoft.com/office/officeart/2005/8/layout/cycle4"/>
    <dgm:cxn modelId="{5042B95E-FBAF-374C-A6E1-8FB9FC662CBF}" type="presParOf" srcId="{70049EFE-8C94-BE4C-8425-D26D75D3860C}" destId="{1815F51C-AD63-744D-A03C-46E2769809F4}" srcOrd="1" destOrd="0" presId="urn:microsoft.com/office/officeart/2005/8/layout/cycle4"/>
    <dgm:cxn modelId="{16006E35-5FC1-A240-86BD-3B10B452BD18}" type="presParOf" srcId="{C5D02AEE-A3BF-2047-BDA1-27EB40905417}" destId="{AD790B39-EEB1-7D4E-8CA3-8C890EF50FE5}" srcOrd="4" destOrd="0" presId="urn:microsoft.com/office/officeart/2005/8/layout/cycle4"/>
    <dgm:cxn modelId="{FB5CBEE6-497D-D44B-86AE-C31007B42B26}" type="presParOf" srcId="{DB0E039C-4D00-A245-A198-4D198D796158}" destId="{B0D7E013-0BC9-D142-A2B4-84ACA38F5539}" srcOrd="1" destOrd="0" presId="urn:microsoft.com/office/officeart/2005/8/layout/cycle4"/>
    <dgm:cxn modelId="{4CE16165-0BAA-DA4E-98C7-601FFCBBD16F}" type="presParOf" srcId="{B0D7E013-0BC9-D142-A2B4-84ACA38F5539}" destId="{ECD5416B-9FC5-6B4D-A303-DD377DB313E4}" srcOrd="0" destOrd="0" presId="urn:microsoft.com/office/officeart/2005/8/layout/cycle4"/>
    <dgm:cxn modelId="{5BE3B2D4-81FE-694A-9F01-CF229C37DF4D}" type="presParOf" srcId="{B0D7E013-0BC9-D142-A2B4-84ACA38F5539}" destId="{29905C16-0A08-D24F-9921-0A0F4D22D6B7}" srcOrd="1" destOrd="0" presId="urn:microsoft.com/office/officeart/2005/8/layout/cycle4"/>
    <dgm:cxn modelId="{3622301C-5BAB-C148-800A-A3D0D938374C}" type="presParOf" srcId="{B0D7E013-0BC9-D142-A2B4-84ACA38F5539}" destId="{CEA3217C-519C-BE47-844F-150682B5B8CC}" srcOrd="2" destOrd="0" presId="urn:microsoft.com/office/officeart/2005/8/layout/cycle4"/>
    <dgm:cxn modelId="{F15726DB-193D-D548-9442-51982E6EF9F6}" type="presParOf" srcId="{B0D7E013-0BC9-D142-A2B4-84ACA38F5539}" destId="{429981F0-21EF-D14D-ACC7-D9F682319155}" srcOrd="3" destOrd="0" presId="urn:microsoft.com/office/officeart/2005/8/layout/cycle4"/>
    <dgm:cxn modelId="{EA99D0A0-7970-434B-BFDC-BB2CFAB16CBA}" type="presParOf" srcId="{B0D7E013-0BC9-D142-A2B4-84ACA38F5539}" destId="{55958A7D-3670-F548-9938-6E4812A16DA8}" srcOrd="4" destOrd="0" presId="urn:microsoft.com/office/officeart/2005/8/layout/cycle4"/>
    <dgm:cxn modelId="{7A9590A2-F68E-244F-9F60-51E2FFA8EAE3}" type="presParOf" srcId="{DB0E039C-4D00-A245-A198-4D198D796158}" destId="{76BD5B68-5FA6-4041-890F-798607832EEC}" srcOrd="2" destOrd="0" presId="urn:microsoft.com/office/officeart/2005/8/layout/cycle4"/>
    <dgm:cxn modelId="{20355671-7E8E-3445-B0E0-D841DD1662D8}" type="presParOf" srcId="{DB0E039C-4D00-A245-A198-4D198D796158}" destId="{3C6AEB85-1AD9-D946-9A87-71838825696A}" srcOrd="3" destOrd="0" presId="urn:microsoft.com/office/officeart/2005/8/layout/cycle4"/>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23CA0F-147A-C346-8B3A-0B058A348AFC}" type="doc">
      <dgm:prSet loTypeId="urn:microsoft.com/office/officeart/2005/8/layout/matrix1" loCatId="matrix" qsTypeId="urn:microsoft.com/office/officeart/2005/8/quickstyle/3D4" qsCatId="3D" csTypeId="urn:microsoft.com/office/officeart/2005/8/colors/accent1_5" csCatId="accent1" phldr="1"/>
      <dgm:spPr/>
      <dgm:t>
        <a:bodyPr/>
        <a:lstStyle/>
        <a:p>
          <a:endParaRPr lang="en-US"/>
        </a:p>
      </dgm:t>
    </dgm:pt>
    <dgm:pt modelId="{6ECBB4ED-E673-C94D-977E-1816C118A22F}">
      <dgm:prSet phldrT="[Text]" custT="1"/>
      <dgm:spPr/>
      <dgm:t>
        <a:bodyPr/>
        <a:lstStyle/>
        <a:p>
          <a:r>
            <a:rPr lang="en-US" sz="2600" dirty="0" smtClean="0"/>
            <a:t>Question types</a:t>
          </a:r>
          <a:endParaRPr lang="en-US" sz="2600" dirty="0"/>
        </a:p>
      </dgm:t>
    </dgm:pt>
    <dgm:pt modelId="{CB667673-7FFB-784A-B517-4C9238F6CDBC}" type="parTrans" cxnId="{64EB5292-00C1-2847-9106-ACEE549E0C16}">
      <dgm:prSet/>
      <dgm:spPr/>
      <dgm:t>
        <a:bodyPr/>
        <a:lstStyle/>
        <a:p>
          <a:endParaRPr lang="en-US"/>
        </a:p>
      </dgm:t>
    </dgm:pt>
    <dgm:pt modelId="{7247B4D1-67A4-054B-BA9E-2E6628FE19DF}" type="sibTrans" cxnId="{64EB5292-00C1-2847-9106-ACEE549E0C16}">
      <dgm:prSet/>
      <dgm:spPr/>
      <dgm:t>
        <a:bodyPr/>
        <a:lstStyle/>
        <a:p>
          <a:endParaRPr lang="en-US"/>
        </a:p>
      </dgm:t>
    </dgm:pt>
    <dgm:pt modelId="{51DA82DD-7501-3C40-BAE0-B0C632573EC4}">
      <dgm:prSet phldrT="[Text]" custT="1"/>
      <dgm:spPr/>
      <dgm:t>
        <a:bodyPr/>
        <a:lstStyle/>
        <a:p>
          <a:endParaRPr lang="en-US" sz="2000" dirty="0" smtClean="0"/>
        </a:p>
        <a:p>
          <a:r>
            <a:rPr lang="en-US" sz="2000" dirty="0" smtClean="0"/>
            <a:t>Closed</a:t>
          </a:r>
        </a:p>
        <a:p>
          <a:r>
            <a:rPr lang="en-US" sz="2000" dirty="0" smtClean="0"/>
            <a:t>Easy to code.</a:t>
          </a:r>
        </a:p>
        <a:p>
          <a:r>
            <a:rPr lang="en-US" sz="2000" dirty="0" smtClean="0"/>
            <a:t>Participants are forced into an answer, may not be able to explain what they mean:</a:t>
          </a:r>
        </a:p>
        <a:p>
          <a:r>
            <a:rPr lang="en-US" sz="2000" dirty="0" smtClean="0"/>
            <a:t>Yes / No</a:t>
          </a:r>
        </a:p>
        <a:p>
          <a:endParaRPr lang="en-US" sz="1700" dirty="0"/>
        </a:p>
      </dgm:t>
    </dgm:pt>
    <dgm:pt modelId="{FC204CE6-8ED3-2F4C-A01B-1D52381BFE41}" type="parTrans" cxnId="{3D67B3D9-EB1C-CC4F-B88D-8E180A255B47}">
      <dgm:prSet/>
      <dgm:spPr/>
      <dgm:t>
        <a:bodyPr/>
        <a:lstStyle/>
        <a:p>
          <a:endParaRPr lang="en-US"/>
        </a:p>
      </dgm:t>
    </dgm:pt>
    <dgm:pt modelId="{FA34079A-F11C-8F49-B621-5FA6568FB922}" type="sibTrans" cxnId="{3D67B3D9-EB1C-CC4F-B88D-8E180A255B47}">
      <dgm:prSet/>
      <dgm:spPr/>
      <dgm:t>
        <a:bodyPr/>
        <a:lstStyle/>
        <a:p>
          <a:endParaRPr lang="en-US"/>
        </a:p>
      </dgm:t>
    </dgm:pt>
    <dgm:pt modelId="{398A6C51-445B-9948-9A37-1B2C90CDFF5D}">
      <dgm:prSet phldrT="[Text]"/>
      <dgm:spPr/>
      <dgm:t>
        <a:bodyPr/>
        <a:lstStyle/>
        <a:p>
          <a:r>
            <a:rPr lang="en-US" dirty="0" smtClean="0"/>
            <a:t>Open</a:t>
          </a:r>
        </a:p>
        <a:p>
          <a:r>
            <a:rPr lang="en-US" dirty="0" smtClean="0"/>
            <a:t>Lots of information can be collected.</a:t>
          </a:r>
        </a:p>
        <a:p>
          <a:r>
            <a:rPr lang="en-US" dirty="0" smtClean="0"/>
            <a:t>More difficult to quantify - coding</a:t>
          </a:r>
          <a:endParaRPr lang="en-US" dirty="0"/>
        </a:p>
      </dgm:t>
    </dgm:pt>
    <dgm:pt modelId="{C07D0DD8-04DC-504E-ABA2-2629F76A7885}" type="parTrans" cxnId="{FA31E6D2-C0AC-AF43-A247-7916CD24CCBE}">
      <dgm:prSet/>
      <dgm:spPr/>
      <dgm:t>
        <a:bodyPr/>
        <a:lstStyle/>
        <a:p>
          <a:endParaRPr lang="en-US"/>
        </a:p>
      </dgm:t>
    </dgm:pt>
    <dgm:pt modelId="{05F26DAC-D5C1-194F-AC3F-D742CE2B10EC}" type="sibTrans" cxnId="{FA31E6D2-C0AC-AF43-A247-7916CD24CCBE}">
      <dgm:prSet/>
      <dgm:spPr/>
      <dgm:t>
        <a:bodyPr/>
        <a:lstStyle/>
        <a:p>
          <a:endParaRPr lang="en-US"/>
        </a:p>
      </dgm:t>
    </dgm:pt>
    <dgm:pt modelId="{B5172EE8-2B18-E24E-98AF-3D8D35B416B2}">
      <dgm:prSet phldrT="[Text]" custT="1"/>
      <dgm:spPr/>
      <dgm:t>
        <a:bodyPr/>
        <a:lstStyle/>
        <a:p>
          <a:r>
            <a:rPr lang="en-US" sz="2000" dirty="0" smtClean="0"/>
            <a:t>Fixed choice</a:t>
          </a:r>
        </a:p>
        <a:p>
          <a:r>
            <a:rPr lang="en-US" sz="2000" dirty="0" smtClean="0"/>
            <a:t>Question is accompanied by a range of answers from which the respondent chooses, e.g. A, B, C</a:t>
          </a:r>
          <a:endParaRPr lang="en-US" sz="2000" dirty="0"/>
        </a:p>
      </dgm:t>
    </dgm:pt>
    <dgm:pt modelId="{FF9D38B0-83E1-5C44-9837-29600FBDF807}" type="parTrans" cxnId="{9A1A25ED-0DC7-EE4E-9F24-38B7FB93C558}">
      <dgm:prSet/>
      <dgm:spPr/>
      <dgm:t>
        <a:bodyPr/>
        <a:lstStyle/>
        <a:p>
          <a:endParaRPr lang="en-US"/>
        </a:p>
      </dgm:t>
    </dgm:pt>
    <dgm:pt modelId="{4D40647D-8D16-724B-8686-351430FC7701}" type="sibTrans" cxnId="{9A1A25ED-0DC7-EE4E-9F24-38B7FB93C558}">
      <dgm:prSet/>
      <dgm:spPr/>
      <dgm:t>
        <a:bodyPr/>
        <a:lstStyle/>
        <a:p>
          <a:endParaRPr lang="en-US"/>
        </a:p>
      </dgm:t>
    </dgm:pt>
    <dgm:pt modelId="{0BD27D3C-7D99-894C-ABD6-EE51656C6D85}">
      <dgm:prSet phldrT="[Text]"/>
      <dgm:spPr/>
      <dgm:t>
        <a:bodyPr/>
        <a:lstStyle/>
        <a:p>
          <a:r>
            <a:rPr lang="en-US" dirty="0" smtClean="0"/>
            <a:t>Likert scale (1932)</a:t>
          </a:r>
        </a:p>
        <a:p>
          <a:r>
            <a:rPr lang="en-US" dirty="0" smtClean="0"/>
            <a:t>strongly agree, agree…</a:t>
          </a:r>
        </a:p>
        <a:p>
          <a:r>
            <a:rPr lang="en-US" dirty="0" smtClean="0"/>
            <a:t>Usually 5- or 7-point scale</a:t>
          </a:r>
          <a:endParaRPr lang="en-US" dirty="0"/>
        </a:p>
      </dgm:t>
    </dgm:pt>
    <dgm:pt modelId="{AB690D08-85C8-6C44-9DAA-38E2C6463453}" type="parTrans" cxnId="{F45DD165-B4B8-0C4A-AE5F-4F70043312F0}">
      <dgm:prSet/>
      <dgm:spPr/>
      <dgm:t>
        <a:bodyPr/>
        <a:lstStyle/>
        <a:p>
          <a:endParaRPr lang="en-US"/>
        </a:p>
      </dgm:t>
    </dgm:pt>
    <dgm:pt modelId="{04773568-BA67-5F45-8813-249B3C7BEFDD}" type="sibTrans" cxnId="{F45DD165-B4B8-0C4A-AE5F-4F70043312F0}">
      <dgm:prSet/>
      <dgm:spPr/>
      <dgm:t>
        <a:bodyPr/>
        <a:lstStyle/>
        <a:p>
          <a:endParaRPr lang="en-US"/>
        </a:p>
      </dgm:t>
    </dgm:pt>
    <dgm:pt modelId="{33EE6C56-5E5E-FD47-B248-3FC530EEA215}" type="pres">
      <dgm:prSet presAssocID="{8C23CA0F-147A-C346-8B3A-0B058A348AFC}" presName="diagram" presStyleCnt="0">
        <dgm:presLayoutVars>
          <dgm:chMax val="1"/>
          <dgm:dir/>
          <dgm:animLvl val="ctr"/>
          <dgm:resizeHandles val="exact"/>
        </dgm:presLayoutVars>
      </dgm:prSet>
      <dgm:spPr/>
    </dgm:pt>
    <dgm:pt modelId="{3B1C0EED-692A-B545-91A5-37A4BEB97FD3}" type="pres">
      <dgm:prSet presAssocID="{8C23CA0F-147A-C346-8B3A-0B058A348AFC}" presName="matrix" presStyleCnt="0"/>
      <dgm:spPr/>
    </dgm:pt>
    <dgm:pt modelId="{F605CA54-F83D-B24C-9E56-4503D2C472C2}" type="pres">
      <dgm:prSet presAssocID="{8C23CA0F-147A-C346-8B3A-0B058A348AFC}" presName="tile1" presStyleLbl="node1" presStyleIdx="0" presStyleCnt="4"/>
      <dgm:spPr/>
      <dgm:t>
        <a:bodyPr/>
        <a:lstStyle/>
        <a:p>
          <a:endParaRPr lang="en-US"/>
        </a:p>
      </dgm:t>
    </dgm:pt>
    <dgm:pt modelId="{527259FD-45BF-CD44-B065-D80221E60790}" type="pres">
      <dgm:prSet presAssocID="{8C23CA0F-147A-C346-8B3A-0B058A348AFC}" presName="tile1text" presStyleLbl="node1" presStyleIdx="0" presStyleCnt="4">
        <dgm:presLayoutVars>
          <dgm:chMax val="0"/>
          <dgm:chPref val="0"/>
          <dgm:bulletEnabled val="1"/>
        </dgm:presLayoutVars>
      </dgm:prSet>
      <dgm:spPr/>
      <dgm:t>
        <a:bodyPr/>
        <a:lstStyle/>
        <a:p>
          <a:endParaRPr lang="en-US"/>
        </a:p>
      </dgm:t>
    </dgm:pt>
    <dgm:pt modelId="{D64ECF1F-7E9E-B743-B7A8-9071763A07B9}" type="pres">
      <dgm:prSet presAssocID="{8C23CA0F-147A-C346-8B3A-0B058A348AFC}" presName="tile2" presStyleLbl="node1" presStyleIdx="1" presStyleCnt="4"/>
      <dgm:spPr/>
      <dgm:t>
        <a:bodyPr/>
        <a:lstStyle/>
        <a:p>
          <a:endParaRPr lang="en-US"/>
        </a:p>
      </dgm:t>
    </dgm:pt>
    <dgm:pt modelId="{02D7673E-37C2-6F4C-8A11-4285C867DE22}" type="pres">
      <dgm:prSet presAssocID="{8C23CA0F-147A-C346-8B3A-0B058A348AFC}" presName="tile2text" presStyleLbl="node1" presStyleIdx="1" presStyleCnt="4">
        <dgm:presLayoutVars>
          <dgm:chMax val="0"/>
          <dgm:chPref val="0"/>
          <dgm:bulletEnabled val="1"/>
        </dgm:presLayoutVars>
      </dgm:prSet>
      <dgm:spPr/>
      <dgm:t>
        <a:bodyPr/>
        <a:lstStyle/>
        <a:p>
          <a:endParaRPr lang="en-US"/>
        </a:p>
      </dgm:t>
    </dgm:pt>
    <dgm:pt modelId="{BEE4BD01-72D6-7B45-815A-F3C2C46E73B4}" type="pres">
      <dgm:prSet presAssocID="{8C23CA0F-147A-C346-8B3A-0B058A348AFC}" presName="tile3" presStyleLbl="node1" presStyleIdx="2" presStyleCnt="4"/>
      <dgm:spPr/>
      <dgm:t>
        <a:bodyPr/>
        <a:lstStyle/>
        <a:p>
          <a:endParaRPr lang="en-US"/>
        </a:p>
      </dgm:t>
    </dgm:pt>
    <dgm:pt modelId="{C0F0D90A-123C-8A47-BFB9-94F54D57D374}" type="pres">
      <dgm:prSet presAssocID="{8C23CA0F-147A-C346-8B3A-0B058A348AFC}" presName="tile3text" presStyleLbl="node1" presStyleIdx="2" presStyleCnt="4">
        <dgm:presLayoutVars>
          <dgm:chMax val="0"/>
          <dgm:chPref val="0"/>
          <dgm:bulletEnabled val="1"/>
        </dgm:presLayoutVars>
      </dgm:prSet>
      <dgm:spPr/>
      <dgm:t>
        <a:bodyPr/>
        <a:lstStyle/>
        <a:p>
          <a:endParaRPr lang="en-US"/>
        </a:p>
      </dgm:t>
    </dgm:pt>
    <dgm:pt modelId="{F072585C-2760-C74A-88F4-47A6EF07DC3F}" type="pres">
      <dgm:prSet presAssocID="{8C23CA0F-147A-C346-8B3A-0B058A348AFC}" presName="tile4" presStyleLbl="node1" presStyleIdx="3" presStyleCnt="4"/>
      <dgm:spPr/>
      <dgm:t>
        <a:bodyPr/>
        <a:lstStyle/>
        <a:p>
          <a:endParaRPr lang="en-US"/>
        </a:p>
      </dgm:t>
    </dgm:pt>
    <dgm:pt modelId="{F92D0F50-09D4-6348-9B28-488993277482}" type="pres">
      <dgm:prSet presAssocID="{8C23CA0F-147A-C346-8B3A-0B058A348AFC}" presName="tile4text" presStyleLbl="node1" presStyleIdx="3" presStyleCnt="4">
        <dgm:presLayoutVars>
          <dgm:chMax val="0"/>
          <dgm:chPref val="0"/>
          <dgm:bulletEnabled val="1"/>
        </dgm:presLayoutVars>
      </dgm:prSet>
      <dgm:spPr/>
      <dgm:t>
        <a:bodyPr/>
        <a:lstStyle/>
        <a:p>
          <a:endParaRPr lang="en-US"/>
        </a:p>
      </dgm:t>
    </dgm:pt>
    <dgm:pt modelId="{41C86D44-2F5E-5F45-B01B-6731A2CE86DA}" type="pres">
      <dgm:prSet presAssocID="{8C23CA0F-147A-C346-8B3A-0B058A348AFC}" presName="centerTile" presStyleLbl="fgShp" presStyleIdx="0" presStyleCnt="1">
        <dgm:presLayoutVars>
          <dgm:chMax val="0"/>
          <dgm:chPref val="0"/>
        </dgm:presLayoutVars>
      </dgm:prSet>
      <dgm:spPr/>
      <dgm:t>
        <a:bodyPr/>
        <a:lstStyle/>
        <a:p>
          <a:endParaRPr lang="en-US"/>
        </a:p>
      </dgm:t>
    </dgm:pt>
  </dgm:ptLst>
  <dgm:cxnLst>
    <dgm:cxn modelId="{F922779E-F87E-9F40-ACCB-AEC710F4013C}" type="presOf" srcId="{8C23CA0F-147A-C346-8B3A-0B058A348AFC}" destId="{33EE6C56-5E5E-FD47-B248-3FC530EEA215}" srcOrd="0" destOrd="0" presId="urn:microsoft.com/office/officeart/2005/8/layout/matrix1"/>
    <dgm:cxn modelId="{69C23CE7-D596-5A4F-86C0-C4BE9BB4E03D}" type="presOf" srcId="{B5172EE8-2B18-E24E-98AF-3D8D35B416B2}" destId="{BEE4BD01-72D6-7B45-815A-F3C2C46E73B4}" srcOrd="0" destOrd="0" presId="urn:microsoft.com/office/officeart/2005/8/layout/matrix1"/>
    <dgm:cxn modelId="{9A1A25ED-0DC7-EE4E-9F24-38B7FB93C558}" srcId="{6ECBB4ED-E673-C94D-977E-1816C118A22F}" destId="{B5172EE8-2B18-E24E-98AF-3D8D35B416B2}" srcOrd="2" destOrd="0" parTransId="{FF9D38B0-83E1-5C44-9837-29600FBDF807}" sibTransId="{4D40647D-8D16-724B-8686-351430FC7701}"/>
    <dgm:cxn modelId="{07E2F695-1612-C246-A409-22EBAF285E0A}" type="presOf" srcId="{51DA82DD-7501-3C40-BAE0-B0C632573EC4}" destId="{527259FD-45BF-CD44-B065-D80221E60790}" srcOrd="1" destOrd="0" presId="urn:microsoft.com/office/officeart/2005/8/layout/matrix1"/>
    <dgm:cxn modelId="{64EB5292-00C1-2847-9106-ACEE549E0C16}" srcId="{8C23CA0F-147A-C346-8B3A-0B058A348AFC}" destId="{6ECBB4ED-E673-C94D-977E-1816C118A22F}" srcOrd="0" destOrd="0" parTransId="{CB667673-7FFB-784A-B517-4C9238F6CDBC}" sibTransId="{7247B4D1-67A4-054B-BA9E-2E6628FE19DF}"/>
    <dgm:cxn modelId="{F45DD165-B4B8-0C4A-AE5F-4F70043312F0}" srcId="{6ECBB4ED-E673-C94D-977E-1816C118A22F}" destId="{0BD27D3C-7D99-894C-ABD6-EE51656C6D85}" srcOrd="3" destOrd="0" parTransId="{AB690D08-85C8-6C44-9DAA-38E2C6463453}" sibTransId="{04773568-BA67-5F45-8813-249B3C7BEFDD}"/>
    <dgm:cxn modelId="{45828BAC-95EB-9E4D-A333-0EC8D19C3FA4}" type="presOf" srcId="{0BD27D3C-7D99-894C-ABD6-EE51656C6D85}" destId="{F92D0F50-09D4-6348-9B28-488993277482}" srcOrd="1" destOrd="0" presId="urn:microsoft.com/office/officeart/2005/8/layout/matrix1"/>
    <dgm:cxn modelId="{3D67B3D9-EB1C-CC4F-B88D-8E180A255B47}" srcId="{6ECBB4ED-E673-C94D-977E-1816C118A22F}" destId="{51DA82DD-7501-3C40-BAE0-B0C632573EC4}" srcOrd="0" destOrd="0" parTransId="{FC204CE6-8ED3-2F4C-A01B-1D52381BFE41}" sibTransId="{FA34079A-F11C-8F49-B621-5FA6568FB922}"/>
    <dgm:cxn modelId="{197C0926-D34D-FC41-A2C9-725ACE27F075}" type="presOf" srcId="{6ECBB4ED-E673-C94D-977E-1816C118A22F}" destId="{41C86D44-2F5E-5F45-B01B-6731A2CE86DA}" srcOrd="0" destOrd="0" presId="urn:microsoft.com/office/officeart/2005/8/layout/matrix1"/>
    <dgm:cxn modelId="{FA31E6D2-C0AC-AF43-A247-7916CD24CCBE}" srcId="{6ECBB4ED-E673-C94D-977E-1816C118A22F}" destId="{398A6C51-445B-9948-9A37-1B2C90CDFF5D}" srcOrd="1" destOrd="0" parTransId="{C07D0DD8-04DC-504E-ABA2-2629F76A7885}" sibTransId="{05F26DAC-D5C1-194F-AC3F-D742CE2B10EC}"/>
    <dgm:cxn modelId="{2CF38795-ADA6-5942-8D3D-34CCB93125A7}" type="presOf" srcId="{51DA82DD-7501-3C40-BAE0-B0C632573EC4}" destId="{F605CA54-F83D-B24C-9E56-4503D2C472C2}" srcOrd="0" destOrd="0" presId="urn:microsoft.com/office/officeart/2005/8/layout/matrix1"/>
    <dgm:cxn modelId="{69DA8F3D-259F-4D46-8F18-92207840518A}" type="presOf" srcId="{398A6C51-445B-9948-9A37-1B2C90CDFF5D}" destId="{02D7673E-37C2-6F4C-8A11-4285C867DE22}" srcOrd="1" destOrd="0" presId="urn:microsoft.com/office/officeart/2005/8/layout/matrix1"/>
    <dgm:cxn modelId="{5981CB4F-DB7E-8540-B2EB-1DF637C14C19}" type="presOf" srcId="{0BD27D3C-7D99-894C-ABD6-EE51656C6D85}" destId="{F072585C-2760-C74A-88F4-47A6EF07DC3F}" srcOrd="0" destOrd="0" presId="urn:microsoft.com/office/officeart/2005/8/layout/matrix1"/>
    <dgm:cxn modelId="{A2C31FC0-6B8C-854E-8F94-069CC14BBB97}" type="presOf" srcId="{B5172EE8-2B18-E24E-98AF-3D8D35B416B2}" destId="{C0F0D90A-123C-8A47-BFB9-94F54D57D374}" srcOrd="1" destOrd="0" presId="urn:microsoft.com/office/officeart/2005/8/layout/matrix1"/>
    <dgm:cxn modelId="{F8353EB8-A422-E648-9A55-CF8FFF5ADA56}" type="presOf" srcId="{398A6C51-445B-9948-9A37-1B2C90CDFF5D}" destId="{D64ECF1F-7E9E-B743-B7A8-9071763A07B9}" srcOrd="0" destOrd="0" presId="urn:microsoft.com/office/officeart/2005/8/layout/matrix1"/>
    <dgm:cxn modelId="{831A415C-9205-0C49-8C30-80F07A0A76F0}" type="presParOf" srcId="{33EE6C56-5E5E-FD47-B248-3FC530EEA215}" destId="{3B1C0EED-692A-B545-91A5-37A4BEB97FD3}" srcOrd="0" destOrd="0" presId="urn:microsoft.com/office/officeart/2005/8/layout/matrix1"/>
    <dgm:cxn modelId="{39495098-E2AB-3543-83FF-07BBED856C4B}" type="presParOf" srcId="{3B1C0EED-692A-B545-91A5-37A4BEB97FD3}" destId="{F605CA54-F83D-B24C-9E56-4503D2C472C2}" srcOrd="0" destOrd="0" presId="urn:microsoft.com/office/officeart/2005/8/layout/matrix1"/>
    <dgm:cxn modelId="{FA99334B-BD69-EE41-80EC-F3191949DB19}" type="presParOf" srcId="{3B1C0EED-692A-B545-91A5-37A4BEB97FD3}" destId="{527259FD-45BF-CD44-B065-D80221E60790}" srcOrd="1" destOrd="0" presId="urn:microsoft.com/office/officeart/2005/8/layout/matrix1"/>
    <dgm:cxn modelId="{51B92BBE-202E-934B-B986-6964D75E8F96}" type="presParOf" srcId="{3B1C0EED-692A-B545-91A5-37A4BEB97FD3}" destId="{D64ECF1F-7E9E-B743-B7A8-9071763A07B9}" srcOrd="2" destOrd="0" presId="urn:microsoft.com/office/officeart/2005/8/layout/matrix1"/>
    <dgm:cxn modelId="{ADDFD446-9C59-E840-A2A5-226F11715AB8}" type="presParOf" srcId="{3B1C0EED-692A-B545-91A5-37A4BEB97FD3}" destId="{02D7673E-37C2-6F4C-8A11-4285C867DE22}" srcOrd="3" destOrd="0" presId="urn:microsoft.com/office/officeart/2005/8/layout/matrix1"/>
    <dgm:cxn modelId="{70C40270-E8D7-E542-867F-D6733AFCA259}" type="presParOf" srcId="{3B1C0EED-692A-B545-91A5-37A4BEB97FD3}" destId="{BEE4BD01-72D6-7B45-815A-F3C2C46E73B4}" srcOrd="4" destOrd="0" presId="urn:microsoft.com/office/officeart/2005/8/layout/matrix1"/>
    <dgm:cxn modelId="{0E9EB390-B425-3C45-9E8B-6393872B3A26}" type="presParOf" srcId="{3B1C0EED-692A-B545-91A5-37A4BEB97FD3}" destId="{C0F0D90A-123C-8A47-BFB9-94F54D57D374}" srcOrd="5" destOrd="0" presId="urn:microsoft.com/office/officeart/2005/8/layout/matrix1"/>
    <dgm:cxn modelId="{85D9D8B7-DA08-414C-83A4-D3B07E89C64F}" type="presParOf" srcId="{3B1C0EED-692A-B545-91A5-37A4BEB97FD3}" destId="{F072585C-2760-C74A-88F4-47A6EF07DC3F}" srcOrd="6" destOrd="0" presId="urn:microsoft.com/office/officeart/2005/8/layout/matrix1"/>
    <dgm:cxn modelId="{9EF965BF-94AE-A143-AAEE-F2EB5BD0C14D}" type="presParOf" srcId="{3B1C0EED-692A-B545-91A5-37A4BEB97FD3}" destId="{F92D0F50-09D4-6348-9B28-488993277482}" srcOrd="7" destOrd="0" presId="urn:microsoft.com/office/officeart/2005/8/layout/matrix1"/>
    <dgm:cxn modelId="{C310D35B-AE5C-2442-8D69-1636CCC2EBF5}" type="presParOf" srcId="{33EE6C56-5E5E-FD47-B248-3FC530EEA215}" destId="{41C86D44-2F5E-5F45-B01B-6731A2CE86DA}" srcOrd="1" destOrd="0" presId="urn:microsoft.com/office/officeart/2005/8/layout/matrix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C0810C-2A98-0242-B7FE-BFEE145B6738}" type="doc">
      <dgm:prSet loTypeId="urn:microsoft.com/office/officeart/2005/8/layout/matrix1" loCatId="matrix" qsTypeId="urn:microsoft.com/office/officeart/2005/8/quickstyle/simple4" qsCatId="simple" csTypeId="urn:microsoft.com/office/officeart/2005/8/colors/accent4_2" csCatId="accent4" phldr="1"/>
      <dgm:spPr/>
      <dgm:t>
        <a:bodyPr/>
        <a:lstStyle/>
        <a:p>
          <a:endParaRPr lang="en-US"/>
        </a:p>
      </dgm:t>
    </dgm:pt>
    <dgm:pt modelId="{1C337F52-C9E3-2B4F-8CDD-1BEACA6DEB9C}">
      <dgm:prSet phldrT="[Text]"/>
      <dgm:spPr/>
      <dgm:t>
        <a:bodyPr/>
        <a:lstStyle/>
        <a:p>
          <a:r>
            <a:rPr lang="en-US" dirty="0" smtClean="0"/>
            <a:t>Examples of Likert Scales</a:t>
          </a:r>
          <a:endParaRPr lang="en-US" dirty="0"/>
        </a:p>
      </dgm:t>
    </dgm:pt>
    <dgm:pt modelId="{37299B6F-FEE5-7545-A123-070B03FF3B5A}" type="parTrans" cxnId="{02D6DC95-C6E7-F24C-8AE4-D6145DAEEAB7}">
      <dgm:prSet/>
      <dgm:spPr/>
      <dgm:t>
        <a:bodyPr/>
        <a:lstStyle/>
        <a:p>
          <a:endParaRPr lang="en-US"/>
        </a:p>
      </dgm:t>
    </dgm:pt>
    <dgm:pt modelId="{790D1C07-8BFF-B348-890E-3438DD2953F8}" type="sibTrans" cxnId="{02D6DC95-C6E7-F24C-8AE4-D6145DAEEAB7}">
      <dgm:prSet/>
      <dgm:spPr/>
      <dgm:t>
        <a:bodyPr/>
        <a:lstStyle/>
        <a:p>
          <a:endParaRPr lang="en-US"/>
        </a:p>
      </dgm:t>
    </dgm:pt>
    <dgm:pt modelId="{95AA0705-E8A1-D548-AB79-78B2B05AF8F4}">
      <dgm:prSet phldrT="[Text]"/>
      <dgm:spPr/>
      <dgm:t>
        <a:bodyPr/>
        <a:lstStyle/>
        <a:p>
          <a:r>
            <a:rPr lang="en-US" u="sng" dirty="0" smtClean="0">
              <a:solidFill>
                <a:srgbClr val="000000"/>
              </a:solidFill>
            </a:rPr>
            <a:t>Agreement</a:t>
          </a:r>
        </a:p>
        <a:p>
          <a:r>
            <a:rPr lang="en-US" dirty="0" smtClean="0">
              <a:solidFill>
                <a:srgbClr val="000000"/>
              </a:solidFill>
            </a:rPr>
            <a:t>Strongly agree</a:t>
          </a:r>
        </a:p>
        <a:p>
          <a:r>
            <a:rPr lang="en-US" dirty="0" smtClean="0">
              <a:solidFill>
                <a:srgbClr val="000000"/>
              </a:solidFill>
            </a:rPr>
            <a:t>Agree</a:t>
          </a:r>
        </a:p>
        <a:p>
          <a:r>
            <a:rPr lang="en-US" dirty="0" smtClean="0">
              <a:solidFill>
                <a:srgbClr val="000000"/>
              </a:solidFill>
            </a:rPr>
            <a:t>Undecided</a:t>
          </a:r>
        </a:p>
        <a:p>
          <a:r>
            <a:rPr lang="en-US" dirty="0" smtClean="0">
              <a:solidFill>
                <a:srgbClr val="000000"/>
              </a:solidFill>
            </a:rPr>
            <a:t>Disagree</a:t>
          </a:r>
        </a:p>
        <a:p>
          <a:r>
            <a:rPr lang="en-US" dirty="0" smtClean="0">
              <a:solidFill>
                <a:srgbClr val="000000"/>
              </a:solidFill>
            </a:rPr>
            <a:t>Strongly disagree</a:t>
          </a:r>
          <a:endParaRPr lang="en-US" dirty="0">
            <a:solidFill>
              <a:srgbClr val="000000"/>
            </a:solidFill>
          </a:endParaRPr>
        </a:p>
      </dgm:t>
    </dgm:pt>
    <dgm:pt modelId="{9F5DCB0A-8337-3B47-8442-295072AA5C9E}" type="parTrans" cxnId="{B5AE6C39-696B-D04F-9256-A1969EC65761}">
      <dgm:prSet/>
      <dgm:spPr/>
      <dgm:t>
        <a:bodyPr/>
        <a:lstStyle/>
        <a:p>
          <a:endParaRPr lang="en-US"/>
        </a:p>
      </dgm:t>
    </dgm:pt>
    <dgm:pt modelId="{6866F296-29B9-7647-B983-9C23F57932EA}" type="sibTrans" cxnId="{B5AE6C39-696B-D04F-9256-A1969EC65761}">
      <dgm:prSet/>
      <dgm:spPr/>
      <dgm:t>
        <a:bodyPr/>
        <a:lstStyle/>
        <a:p>
          <a:endParaRPr lang="en-US"/>
        </a:p>
      </dgm:t>
    </dgm:pt>
    <dgm:pt modelId="{4E77E472-6BB6-2A46-90B9-FB7F00DAE6F5}">
      <dgm:prSet phldrT="[Text]"/>
      <dgm:spPr/>
      <dgm:t>
        <a:bodyPr/>
        <a:lstStyle/>
        <a:p>
          <a:r>
            <a:rPr lang="en-US" u="sng" dirty="0" smtClean="0">
              <a:solidFill>
                <a:srgbClr val="000000"/>
              </a:solidFill>
            </a:rPr>
            <a:t>Frequency</a:t>
          </a:r>
        </a:p>
        <a:p>
          <a:r>
            <a:rPr lang="en-US" dirty="0" smtClean="0">
              <a:solidFill>
                <a:srgbClr val="000000"/>
              </a:solidFill>
            </a:rPr>
            <a:t>Very frequently</a:t>
          </a:r>
        </a:p>
        <a:p>
          <a:r>
            <a:rPr lang="en-US" dirty="0" smtClean="0">
              <a:solidFill>
                <a:srgbClr val="000000"/>
              </a:solidFill>
            </a:rPr>
            <a:t>Frequently</a:t>
          </a:r>
        </a:p>
        <a:p>
          <a:r>
            <a:rPr lang="en-US" dirty="0" smtClean="0">
              <a:solidFill>
                <a:srgbClr val="000000"/>
              </a:solidFill>
            </a:rPr>
            <a:t>Occasionally</a:t>
          </a:r>
        </a:p>
        <a:p>
          <a:r>
            <a:rPr lang="en-US" dirty="0" smtClean="0">
              <a:solidFill>
                <a:srgbClr val="000000"/>
              </a:solidFill>
            </a:rPr>
            <a:t>Rarely</a:t>
          </a:r>
        </a:p>
        <a:p>
          <a:r>
            <a:rPr lang="en-US" dirty="0" smtClean="0">
              <a:solidFill>
                <a:srgbClr val="000000"/>
              </a:solidFill>
            </a:rPr>
            <a:t>Never</a:t>
          </a:r>
        </a:p>
      </dgm:t>
    </dgm:pt>
    <dgm:pt modelId="{AEA3B20D-5ADF-FC4F-B1B4-C27F97D13420}" type="parTrans" cxnId="{782386F9-7C00-3D44-89AA-22794DD68BB1}">
      <dgm:prSet/>
      <dgm:spPr/>
      <dgm:t>
        <a:bodyPr/>
        <a:lstStyle/>
        <a:p>
          <a:endParaRPr lang="en-US"/>
        </a:p>
      </dgm:t>
    </dgm:pt>
    <dgm:pt modelId="{9E7727EB-7A42-8643-A79A-CE7FAD25BBDB}" type="sibTrans" cxnId="{782386F9-7C00-3D44-89AA-22794DD68BB1}">
      <dgm:prSet/>
      <dgm:spPr/>
      <dgm:t>
        <a:bodyPr/>
        <a:lstStyle/>
        <a:p>
          <a:endParaRPr lang="en-US"/>
        </a:p>
      </dgm:t>
    </dgm:pt>
    <dgm:pt modelId="{DC4AAA3C-11A6-FC40-8B68-0F968D1CE1A0}">
      <dgm:prSet phldrT="[Text]"/>
      <dgm:spPr/>
      <dgm:t>
        <a:bodyPr/>
        <a:lstStyle/>
        <a:p>
          <a:r>
            <a:rPr lang="en-US" u="sng" dirty="0" smtClean="0">
              <a:solidFill>
                <a:schemeClr val="tx1"/>
              </a:solidFill>
            </a:rPr>
            <a:t>Importance</a:t>
          </a:r>
        </a:p>
        <a:p>
          <a:r>
            <a:rPr lang="en-US" dirty="0" smtClean="0">
              <a:solidFill>
                <a:schemeClr val="tx1"/>
              </a:solidFill>
            </a:rPr>
            <a:t>Very important</a:t>
          </a:r>
        </a:p>
        <a:p>
          <a:r>
            <a:rPr lang="en-US" dirty="0" smtClean="0">
              <a:solidFill>
                <a:schemeClr val="tx1"/>
              </a:solidFill>
            </a:rPr>
            <a:t>Important</a:t>
          </a:r>
        </a:p>
        <a:p>
          <a:r>
            <a:rPr lang="en-US" dirty="0" smtClean="0">
              <a:solidFill>
                <a:schemeClr val="tx1"/>
              </a:solidFill>
            </a:rPr>
            <a:t>Moderately important</a:t>
          </a:r>
        </a:p>
        <a:p>
          <a:r>
            <a:rPr lang="en-US" dirty="0" smtClean="0">
              <a:solidFill>
                <a:schemeClr val="tx1"/>
              </a:solidFill>
            </a:rPr>
            <a:t>Of little importance</a:t>
          </a:r>
        </a:p>
        <a:p>
          <a:r>
            <a:rPr lang="en-US" dirty="0" smtClean="0">
              <a:solidFill>
                <a:schemeClr val="tx1"/>
              </a:solidFill>
            </a:rPr>
            <a:t>Unimportant</a:t>
          </a:r>
        </a:p>
      </dgm:t>
    </dgm:pt>
    <dgm:pt modelId="{240183C6-98BA-FE45-8E8C-AF4FA5526E29}" type="parTrans" cxnId="{42819D83-5E5B-6149-B223-0ECCF19D9970}">
      <dgm:prSet/>
      <dgm:spPr/>
      <dgm:t>
        <a:bodyPr/>
        <a:lstStyle/>
        <a:p>
          <a:endParaRPr lang="en-US"/>
        </a:p>
      </dgm:t>
    </dgm:pt>
    <dgm:pt modelId="{DC36355A-5DE2-2D44-AB32-889D402D578C}" type="sibTrans" cxnId="{42819D83-5E5B-6149-B223-0ECCF19D9970}">
      <dgm:prSet/>
      <dgm:spPr/>
      <dgm:t>
        <a:bodyPr/>
        <a:lstStyle/>
        <a:p>
          <a:endParaRPr lang="en-US"/>
        </a:p>
      </dgm:t>
    </dgm:pt>
    <dgm:pt modelId="{43279377-010F-3F48-B5D1-5595E150DB2C}">
      <dgm:prSet phldrT="[Text]"/>
      <dgm:spPr/>
      <dgm:t>
        <a:bodyPr/>
        <a:lstStyle/>
        <a:p>
          <a:r>
            <a:rPr lang="en-US" u="sng" dirty="0" smtClean="0">
              <a:solidFill>
                <a:srgbClr val="000000"/>
              </a:solidFill>
            </a:rPr>
            <a:t>Likelihood</a:t>
          </a:r>
        </a:p>
        <a:p>
          <a:r>
            <a:rPr lang="en-US" dirty="0" smtClean="0">
              <a:solidFill>
                <a:srgbClr val="000000"/>
              </a:solidFill>
            </a:rPr>
            <a:t>Almost always true</a:t>
          </a:r>
        </a:p>
        <a:p>
          <a:r>
            <a:rPr lang="en-US" dirty="0" smtClean="0">
              <a:solidFill>
                <a:srgbClr val="000000"/>
              </a:solidFill>
            </a:rPr>
            <a:t>Usually true</a:t>
          </a:r>
        </a:p>
        <a:p>
          <a:r>
            <a:rPr lang="en-US" dirty="0" smtClean="0">
              <a:solidFill>
                <a:srgbClr val="000000"/>
              </a:solidFill>
            </a:rPr>
            <a:t>Occasionally true</a:t>
          </a:r>
        </a:p>
        <a:p>
          <a:r>
            <a:rPr lang="en-US" dirty="0" smtClean="0">
              <a:solidFill>
                <a:srgbClr val="000000"/>
              </a:solidFill>
            </a:rPr>
            <a:t>Usually not true</a:t>
          </a:r>
        </a:p>
        <a:p>
          <a:r>
            <a:rPr lang="en-US" dirty="0" smtClean="0">
              <a:solidFill>
                <a:srgbClr val="000000"/>
              </a:solidFill>
            </a:rPr>
            <a:t>Almost never true</a:t>
          </a:r>
          <a:endParaRPr lang="en-US" dirty="0">
            <a:solidFill>
              <a:srgbClr val="000000"/>
            </a:solidFill>
          </a:endParaRPr>
        </a:p>
      </dgm:t>
    </dgm:pt>
    <dgm:pt modelId="{FC25A6C0-2152-8D48-80ED-0D3A9692F5E9}" type="parTrans" cxnId="{BD17CF5A-5CF0-5248-90FF-C6FBBCAEF56E}">
      <dgm:prSet/>
      <dgm:spPr/>
      <dgm:t>
        <a:bodyPr/>
        <a:lstStyle/>
        <a:p>
          <a:endParaRPr lang="en-US"/>
        </a:p>
      </dgm:t>
    </dgm:pt>
    <dgm:pt modelId="{BDA59953-4B25-984B-849B-3C1B6F88FEDA}" type="sibTrans" cxnId="{BD17CF5A-5CF0-5248-90FF-C6FBBCAEF56E}">
      <dgm:prSet/>
      <dgm:spPr/>
      <dgm:t>
        <a:bodyPr/>
        <a:lstStyle/>
        <a:p>
          <a:endParaRPr lang="en-US"/>
        </a:p>
      </dgm:t>
    </dgm:pt>
    <dgm:pt modelId="{41A5D0CE-2FF6-2C47-80E6-A1FAEAEF36E2}" type="pres">
      <dgm:prSet presAssocID="{2FC0810C-2A98-0242-B7FE-BFEE145B6738}" presName="diagram" presStyleCnt="0">
        <dgm:presLayoutVars>
          <dgm:chMax val="1"/>
          <dgm:dir/>
          <dgm:animLvl val="ctr"/>
          <dgm:resizeHandles val="exact"/>
        </dgm:presLayoutVars>
      </dgm:prSet>
      <dgm:spPr/>
    </dgm:pt>
    <dgm:pt modelId="{F78B32F8-4C1F-F44D-A76E-F5581078FECE}" type="pres">
      <dgm:prSet presAssocID="{2FC0810C-2A98-0242-B7FE-BFEE145B6738}" presName="matrix" presStyleCnt="0"/>
      <dgm:spPr/>
    </dgm:pt>
    <dgm:pt modelId="{3F71867D-60C9-DA41-B5E8-DBDE96F7F2B5}" type="pres">
      <dgm:prSet presAssocID="{2FC0810C-2A98-0242-B7FE-BFEE145B6738}" presName="tile1" presStyleLbl="node1" presStyleIdx="0" presStyleCnt="4"/>
      <dgm:spPr/>
      <dgm:t>
        <a:bodyPr/>
        <a:lstStyle/>
        <a:p>
          <a:endParaRPr lang="en-US"/>
        </a:p>
      </dgm:t>
    </dgm:pt>
    <dgm:pt modelId="{9A56FDBB-63B9-8E43-BD29-6A5D233A3D90}" type="pres">
      <dgm:prSet presAssocID="{2FC0810C-2A98-0242-B7FE-BFEE145B6738}" presName="tile1text" presStyleLbl="node1" presStyleIdx="0" presStyleCnt="4">
        <dgm:presLayoutVars>
          <dgm:chMax val="0"/>
          <dgm:chPref val="0"/>
          <dgm:bulletEnabled val="1"/>
        </dgm:presLayoutVars>
      </dgm:prSet>
      <dgm:spPr/>
      <dgm:t>
        <a:bodyPr/>
        <a:lstStyle/>
        <a:p>
          <a:endParaRPr lang="en-US"/>
        </a:p>
      </dgm:t>
    </dgm:pt>
    <dgm:pt modelId="{1B4C11F8-B92D-8443-AB6C-D5FAC4E6E19C}" type="pres">
      <dgm:prSet presAssocID="{2FC0810C-2A98-0242-B7FE-BFEE145B6738}" presName="tile2" presStyleLbl="node1" presStyleIdx="1" presStyleCnt="4"/>
      <dgm:spPr/>
      <dgm:t>
        <a:bodyPr/>
        <a:lstStyle/>
        <a:p>
          <a:endParaRPr lang="en-US"/>
        </a:p>
      </dgm:t>
    </dgm:pt>
    <dgm:pt modelId="{C7738D17-5E4D-ED45-BFD7-974180BA4A41}" type="pres">
      <dgm:prSet presAssocID="{2FC0810C-2A98-0242-B7FE-BFEE145B6738}" presName="tile2text" presStyleLbl="node1" presStyleIdx="1" presStyleCnt="4">
        <dgm:presLayoutVars>
          <dgm:chMax val="0"/>
          <dgm:chPref val="0"/>
          <dgm:bulletEnabled val="1"/>
        </dgm:presLayoutVars>
      </dgm:prSet>
      <dgm:spPr/>
      <dgm:t>
        <a:bodyPr/>
        <a:lstStyle/>
        <a:p>
          <a:endParaRPr lang="en-US"/>
        </a:p>
      </dgm:t>
    </dgm:pt>
    <dgm:pt modelId="{261320ED-9779-4C46-87CB-444C61606CBA}" type="pres">
      <dgm:prSet presAssocID="{2FC0810C-2A98-0242-B7FE-BFEE145B6738}" presName="tile3" presStyleLbl="node1" presStyleIdx="2" presStyleCnt="4"/>
      <dgm:spPr/>
      <dgm:t>
        <a:bodyPr/>
        <a:lstStyle/>
        <a:p>
          <a:endParaRPr lang="en-US"/>
        </a:p>
      </dgm:t>
    </dgm:pt>
    <dgm:pt modelId="{4BD3BFB4-92CA-4B4D-960D-5BA3D4A253EE}" type="pres">
      <dgm:prSet presAssocID="{2FC0810C-2A98-0242-B7FE-BFEE145B6738}" presName="tile3text" presStyleLbl="node1" presStyleIdx="2" presStyleCnt="4">
        <dgm:presLayoutVars>
          <dgm:chMax val="0"/>
          <dgm:chPref val="0"/>
          <dgm:bulletEnabled val="1"/>
        </dgm:presLayoutVars>
      </dgm:prSet>
      <dgm:spPr/>
      <dgm:t>
        <a:bodyPr/>
        <a:lstStyle/>
        <a:p>
          <a:endParaRPr lang="en-US"/>
        </a:p>
      </dgm:t>
    </dgm:pt>
    <dgm:pt modelId="{B3B3C2D7-B47E-D440-9310-23E08661531A}" type="pres">
      <dgm:prSet presAssocID="{2FC0810C-2A98-0242-B7FE-BFEE145B6738}" presName="tile4" presStyleLbl="node1" presStyleIdx="3" presStyleCnt="4"/>
      <dgm:spPr/>
      <dgm:t>
        <a:bodyPr/>
        <a:lstStyle/>
        <a:p>
          <a:endParaRPr lang="en-US"/>
        </a:p>
      </dgm:t>
    </dgm:pt>
    <dgm:pt modelId="{69746617-F7CB-CD47-8D42-56EF153CAD97}" type="pres">
      <dgm:prSet presAssocID="{2FC0810C-2A98-0242-B7FE-BFEE145B6738}" presName="tile4text" presStyleLbl="node1" presStyleIdx="3" presStyleCnt="4">
        <dgm:presLayoutVars>
          <dgm:chMax val="0"/>
          <dgm:chPref val="0"/>
          <dgm:bulletEnabled val="1"/>
        </dgm:presLayoutVars>
      </dgm:prSet>
      <dgm:spPr/>
      <dgm:t>
        <a:bodyPr/>
        <a:lstStyle/>
        <a:p>
          <a:endParaRPr lang="en-US"/>
        </a:p>
      </dgm:t>
    </dgm:pt>
    <dgm:pt modelId="{F99D016C-2D7D-9842-90EB-004B32CD0EF1}" type="pres">
      <dgm:prSet presAssocID="{2FC0810C-2A98-0242-B7FE-BFEE145B6738}" presName="centerTile" presStyleLbl="fgShp" presStyleIdx="0" presStyleCnt="1">
        <dgm:presLayoutVars>
          <dgm:chMax val="0"/>
          <dgm:chPref val="0"/>
        </dgm:presLayoutVars>
      </dgm:prSet>
      <dgm:spPr/>
      <dgm:t>
        <a:bodyPr/>
        <a:lstStyle/>
        <a:p>
          <a:endParaRPr lang="en-US"/>
        </a:p>
      </dgm:t>
    </dgm:pt>
  </dgm:ptLst>
  <dgm:cxnLst>
    <dgm:cxn modelId="{02D6DC95-C6E7-F24C-8AE4-D6145DAEEAB7}" srcId="{2FC0810C-2A98-0242-B7FE-BFEE145B6738}" destId="{1C337F52-C9E3-2B4F-8CDD-1BEACA6DEB9C}" srcOrd="0" destOrd="0" parTransId="{37299B6F-FEE5-7545-A123-070B03FF3B5A}" sibTransId="{790D1C07-8BFF-B348-890E-3438DD2953F8}"/>
    <dgm:cxn modelId="{FCB6E9CB-1509-594C-8995-05F174A14AE8}" type="presOf" srcId="{43279377-010F-3F48-B5D1-5595E150DB2C}" destId="{69746617-F7CB-CD47-8D42-56EF153CAD97}" srcOrd="1" destOrd="0" presId="urn:microsoft.com/office/officeart/2005/8/layout/matrix1"/>
    <dgm:cxn modelId="{34AEA013-5179-A84E-8F8C-73037E821BA4}" type="presOf" srcId="{1C337F52-C9E3-2B4F-8CDD-1BEACA6DEB9C}" destId="{F99D016C-2D7D-9842-90EB-004B32CD0EF1}" srcOrd="0" destOrd="0" presId="urn:microsoft.com/office/officeart/2005/8/layout/matrix1"/>
    <dgm:cxn modelId="{969F6E7D-98A4-F94C-9901-6C27AAB7CE1C}" type="presOf" srcId="{2FC0810C-2A98-0242-B7FE-BFEE145B6738}" destId="{41A5D0CE-2FF6-2C47-80E6-A1FAEAEF36E2}" srcOrd="0" destOrd="0" presId="urn:microsoft.com/office/officeart/2005/8/layout/matrix1"/>
    <dgm:cxn modelId="{BD17CF5A-5CF0-5248-90FF-C6FBBCAEF56E}" srcId="{1C337F52-C9E3-2B4F-8CDD-1BEACA6DEB9C}" destId="{43279377-010F-3F48-B5D1-5595E150DB2C}" srcOrd="3" destOrd="0" parTransId="{FC25A6C0-2152-8D48-80ED-0D3A9692F5E9}" sibTransId="{BDA59953-4B25-984B-849B-3C1B6F88FEDA}"/>
    <dgm:cxn modelId="{BBEB4E39-4807-6C41-AA2D-2FBB8C4BDAC8}" type="presOf" srcId="{43279377-010F-3F48-B5D1-5595E150DB2C}" destId="{B3B3C2D7-B47E-D440-9310-23E08661531A}" srcOrd="0" destOrd="0" presId="urn:microsoft.com/office/officeart/2005/8/layout/matrix1"/>
    <dgm:cxn modelId="{B5AE6C39-696B-D04F-9256-A1969EC65761}" srcId="{1C337F52-C9E3-2B4F-8CDD-1BEACA6DEB9C}" destId="{95AA0705-E8A1-D548-AB79-78B2B05AF8F4}" srcOrd="0" destOrd="0" parTransId="{9F5DCB0A-8337-3B47-8442-295072AA5C9E}" sibTransId="{6866F296-29B9-7647-B983-9C23F57932EA}"/>
    <dgm:cxn modelId="{615A0FEB-D08E-514D-BB5D-20765F5EFC17}" type="presOf" srcId="{95AA0705-E8A1-D548-AB79-78B2B05AF8F4}" destId="{9A56FDBB-63B9-8E43-BD29-6A5D233A3D90}" srcOrd="1" destOrd="0" presId="urn:microsoft.com/office/officeart/2005/8/layout/matrix1"/>
    <dgm:cxn modelId="{AFEA1B81-640B-C245-9A5B-A31D8F376EC6}" type="presOf" srcId="{DC4AAA3C-11A6-FC40-8B68-0F968D1CE1A0}" destId="{4BD3BFB4-92CA-4B4D-960D-5BA3D4A253EE}" srcOrd="1" destOrd="0" presId="urn:microsoft.com/office/officeart/2005/8/layout/matrix1"/>
    <dgm:cxn modelId="{27178887-9AF4-E345-AD74-94410BC4F164}" type="presOf" srcId="{4E77E472-6BB6-2A46-90B9-FB7F00DAE6F5}" destId="{C7738D17-5E4D-ED45-BFD7-974180BA4A41}" srcOrd="1" destOrd="0" presId="urn:microsoft.com/office/officeart/2005/8/layout/matrix1"/>
    <dgm:cxn modelId="{B78A85B4-BAE3-BB4F-85AD-F62AF789E031}" type="presOf" srcId="{DC4AAA3C-11A6-FC40-8B68-0F968D1CE1A0}" destId="{261320ED-9779-4C46-87CB-444C61606CBA}" srcOrd="0" destOrd="0" presId="urn:microsoft.com/office/officeart/2005/8/layout/matrix1"/>
    <dgm:cxn modelId="{42819D83-5E5B-6149-B223-0ECCF19D9970}" srcId="{1C337F52-C9E3-2B4F-8CDD-1BEACA6DEB9C}" destId="{DC4AAA3C-11A6-FC40-8B68-0F968D1CE1A0}" srcOrd="2" destOrd="0" parTransId="{240183C6-98BA-FE45-8E8C-AF4FA5526E29}" sibTransId="{DC36355A-5DE2-2D44-AB32-889D402D578C}"/>
    <dgm:cxn modelId="{782386F9-7C00-3D44-89AA-22794DD68BB1}" srcId="{1C337F52-C9E3-2B4F-8CDD-1BEACA6DEB9C}" destId="{4E77E472-6BB6-2A46-90B9-FB7F00DAE6F5}" srcOrd="1" destOrd="0" parTransId="{AEA3B20D-5ADF-FC4F-B1B4-C27F97D13420}" sibTransId="{9E7727EB-7A42-8643-A79A-CE7FAD25BBDB}"/>
    <dgm:cxn modelId="{01C7B4DA-9C61-3941-8D5E-1AC4C8316FB8}" type="presOf" srcId="{95AA0705-E8A1-D548-AB79-78B2B05AF8F4}" destId="{3F71867D-60C9-DA41-B5E8-DBDE96F7F2B5}" srcOrd="0" destOrd="0" presId="urn:microsoft.com/office/officeart/2005/8/layout/matrix1"/>
    <dgm:cxn modelId="{10DB4400-343A-8B4F-9CD0-12413199553A}" type="presOf" srcId="{4E77E472-6BB6-2A46-90B9-FB7F00DAE6F5}" destId="{1B4C11F8-B92D-8443-AB6C-D5FAC4E6E19C}" srcOrd="0" destOrd="0" presId="urn:microsoft.com/office/officeart/2005/8/layout/matrix1"/>
    <dgm:cxn modelId="{BBCF8B83-BD15-D14A-8E67-7C0AD0F7C114}" type="presParOf" srcId="{41A5D0CE-2FF6-2C47-80E6-A1FAEAEF36E2}" destId="{F78B32F8-4C1F-F44D-A76E-F5581078FECE}" srcOrd="0" destOrd="0" presId="urn:microsoft.com/office/officeart/2005/8/layout/matrix1"/>
    <dgm:cxn modelId="{B70B6DC0-FC2C-6E4E-B913-242B0D0B3BAE}" type="presParOf" srcId="{F78B32F8-4C1F-F44D-A76E-F5581078FECE}" destId="{3F71867D-60C9-DA41-B5E8-DBDE96F7F2B5}" srcOrd="0" destOrd="0" presId="urn:microsoft.com/office/officeart/2005/8/layout/matrix1"/>
    <dgm:cxn modelId="{A4494A75-FF3A-CD44-8838-0B5F29F5C032}" type="presParOf" srcId="{F78B32F8-4C1F-F44D-A76E-F5581078FECE}" destId="{9A56FDBB-63B9-8E43-BD29-6A5D233A3D90}" srcOrd="1" destOrd="0" presId="urn:microsoft.com/office/officeart/2005/8/layout/matrix1"/>
    <dgm:cxn modelId="{7332D3E2-BCA0-2C4E-9160-45F65040083F}" type="presParOf" srcId="{F78B32F8-4C1F-F44D-A76E-F5581078FECE}" destId="{1B4C11F8-B92D-8443-AB6C-D5FAC4E6E19C}" srcOrd="2" destOrd="0" presId="urn:microsoft.com/office/officeart/2005/8/layout/matrix1"/>
    <dgm:cxn modelId="{BD2ED00F-212E-9E40-866E-881BAF85A4DE}" type="presParOf" srcId="{F78B32F8-4C1F-F44D-A76E-F5581078FECE}" destId="{C7738D17-5E4D-ED45-BFD7-974180BA4A41}" srcOrd="3" destOrd="0" presId="urn:microsoft.com/office/officeart/2005/8/layout/matrix1"/>
    <dgm:cxn modelId="{BFCD6D01-BCBF-614B-ADA7-F7B50EC05B58}" type="presParOf" srcId="{F78B32F8-4C1F-F44D-A76E-F5581078FECE}" destId="{261320ED-9779-4C46-87CB-444C61606CBA}" srcOrd="4" destOrd="0" presId="urn:microsoft.com/office/officeart/2005/8/layout/matrix1"/>
    <dgm:cxn modelId="{93B6B32C-3E31-B847-AFDC-8E7C7DF6EC01}" type="presParOf" srcId="{F78B32F8-4C1F-F44D-A76E-F5581078FECE}" destId="{4BD3BFB4-92CA-4B4D-960D-5BA3D4A253EE}" srcOrd="5" destOrd="0" presId="urn:microsoft.com/office/officeart/2005/8/layout/matrix1"/>
    <dgm:cxn modelId="{3D56FFF9-2195-A64A-B564-D5C942BD78BF}" type="presParOf" srcId="{F78B32F8-4C1F-F44D-A76E-F5581078FECE}" destId="{B3B3C2D7-B47E-D440-9310-23E08661531A}" srcOrd="6" destOrd="0" presId="urn:microsoft.com/office/officeart/2005/8/layout/matrix1"/>
    <dgm:cxn modelId="{E242477C-8D37-B441-9EC8-C287B9E10C50}" type="presParOf" srcId="{F78B32F8-4C1F-F44D-A76E-F5581078FECE}" destId="{69746617-F7CB-CD47-8D42-56EF153CAD97}" srcOrd="7" destOrd="0" presId="urn:microsoft.com/office/officeart/2005/8/layout/matrix1"/>
    <dgm:cxn modelId="{893E5965-8A9A-F94E-941D-BFCAC4FC32CB}" type="presParOf" srcId="{41A5D0CE-2FF6-2C47-80E6-A1FAEAEF36E2}" destId="{F99D016C-2D7D-9842-90EB-004B32CD0EF1}" srcOrd="1" destOrd="0" presId="urn:microsoft.com/office/officeart/2005/8/layout/matrix1"/>
  </dgm:cxnLst>
  <dgm:bg/>
  <dgm:whole/>
  <dgm:extLst>
    <a:ext uri="http://schemas.microsoft.com/office/drawing/2008/diagram">
      <dsp:dataModelExt xmlns:dsp="http://schemas.microsoft.com/office/drawing/2008/diagram" xmlns="" relId="rId6"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612645D-00DF-5844-88E7-6C4F9D7360AC}">
      <dsp:nvSpPr>
        <dsp:cNvPr id="0" name=""/>
        <dsp:cNvSpPr/>
      </dsp:nvSpPr>
      <dsp:spPr>
        <a:xfrm>
          <a:off x="5480303" y="4652889"/>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b="0" kern="1200" dirty="0" smtClean="0">
              <a:latin typeface="+mn-lt"/>
              <a:ea typeface="+mn-ea"/>
              <a:cs typeface="+mn-cs"/>
            </a:rPr>
            <a:t>the credibility or believability of the research. Are the findings genuine?  </a:t>
          </a:r>
          <a:endParaRPr lang="en-US" sz="1900" kern="1200" dirty="0"/>
        </a:p>
      </dsp:txBody>
      <dsp:txXfrm>
        <a:off x="6487972" y="5196839"/>
        <a:ext cx="2351227" cy="1631852"/>
      </dsp:txXfrm>
    </dsp:sp>
    <dsp:sp modelId="{B584D4F6-7252-F54D-965C-4F7277D7C452}">
      <dsp:nvSpPr>
        <dsp:cNvPr id="0" name=""/>
        <dsp:cNvSpPr/>
      </dsp:nvSpPr>
      <dsp:spPr>
        <a:xfrm>
          <a:off x="0" y="4652889"/>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US" sz="1900" kern="1200" smtClean="0">
              <a:latin typeface="+mn-lt"/>
              <a:ea typeface="+mn-ea"/>
              <a:cs typeface="+mn-cs"/>
            </a:rPr>
            <a:t>a small quantity of something that accurately reflects the larger entity</a:t>
          </a:r>
          <a:endParaRPr lang="en-US" sz="1900" kern="1200" dirty="0"/>
        </a:p>
      </dsp:txBody>
      <dsp:txXfrm>
        <a:off x="0" y="5196839"/>
        <a:ext cx="2351227" cy="1631852"/>
      </dsp:txXfrm>
    </dsp:sp>
    <dsp:sp modelId="{7C65E52C-8882-D140-941C-420215C8067F}">
      <dsp:nvSpPr>
        <dsp:cNvPr id="0" name=""/>
        <dsp:cNvSpPr/>
      </dsp:nvSpPr>
      <dsp:spPr>
        <a:xfrm>
          <a:off x="5480303" y="29307"/>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b="0" kern="1200" smtClean="0">
              <a:latin typeface="+mn-lt"/>
              <a:ea typeface="+mn-ea"/>
              <a:cs typeface="+mn-cs"/>
            </a:rPr>
            <a:t>the degree to which an assessment tool produces stable and consistent    	results. </a:t>
          </a:r>
          <a:endParaRPr lang="en-US" sz="1900" kern="1200" dirty="0"/>
        </a:p>
      </dsp:txBody>
      <dsp:txXfrm>
        <a:off x="6487972" y="29307"/>
        <a:ext cx="2351227" cy="1631852"/>
      </dsp:txXfrm>
    </dsp:sp>
    <dsp:sp modelId="{EB4670F1-8E16-C047-AD41-3DD9E38EF873}">
      <dsp:nvSpPr>
        <dsp:cNvPr id="0" name=""/>
        <dsp:cNvSpPr/>
      </dsp:nvSpPr>
      <dsp:spPr>
        <a:xfrm>
          <a:off x="0" y="0"/>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i="0" kern="1200" dirty="0" smtClean="0">
              <a:latin typeface="+mn-lt"/>
              <a:ea typeface="+mn-ea"/>
              <a:cs typeface="+mn-cs"/>
            </a:rPr>
            <a:t>the application of research results to cases or situations beyond those examined in	 the study</a:t>
          </a:r>
          <a:endParaRPr lang="en-US" sz="1900" i="0" kern="1200" dirty="0"/>
        </a:p>
      </dsp:txBody>
      <dsp:txXfrm>
        <a:off x="0" y="0"/>
        <a:ext cx="2351227" cy="1631852"/>
      </dsp:txXfrm>
    </dsp:sp>
    <dsp:sp modelId="{ECD5416B-9FC5-6B4D-A303-DD377DB313E4}">
      <dsp:nvSpPr>
        <dsp:cNvPr id="0" name=""/>
        <dsp:cNvSpPr/>
      </dsp:nvSpPr>
      <dsp:spPr>
        <a:xfrm>
          <a:off x="1407472" y="416872"/>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i="0" kern="1200" smtClean="0">
              <a:latin typeface="+mn-lt"/>
              <a:ea typeface="+mn-ea"/>
              <a:cs typeface="+mn-cs"/>
            </a:rPr>
            <a:t>Generalisation</a:t>
          </a:r>
          <a:endParaRPr lang="en-US" sz="2000" i="0" kern="1200" dirty="0"/>
        </a:p>
      </dsp:txBody>
      <dsp:txXfrm>
        <a:off x="1407472" y="416872"/>
        <a:ext cx="2944133" cy="2944133"/>
      </dsp:txXfrm>
    </dsp:sp>
    <dsp:sp modelId="{29905C16-0A08-D24F-9921-0A0F4D22D6B7}">
      <dsp:nvSpPr>
        <dsp:cNvPr id="0" name=""/>
        <dsp:cNvSpPr/>
      </dsp:nvSpPr>
      <dsp:spPr>
        <a:xfrm rot="5400000">
          <a:off x="4487593" y="416872"/>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smtClean="0"/>
            <a:t>Reliability</a:t>
          </a:r>
          <a:endParaRPr lang="en-US" sz="2000" kern="1200" dirty="0"/>
        </a:p>
      </dsp:txBody>
      <dsp:txXfrm rot="5400000">
        <a:off x="4487593" y="416872"/>
        <a:ext cx="2944133" cy="2944133"/>
      </dsp:txXfrm>
    </dsp:sp>
    <dsp:sp modelId="{CEA3217C-519C-BE47-844F-150682B5B8CC}">
      <dsp:nvSpPr>
        <dsp:cNvPr id="0" name=""/>
        <dsp:cNvSpPr/>
      </dsp:nvSpPr>
      <dsp:spPr>
        <a:xfrm rot="10800000">
          <a:off x="4487593" y="3496993"/>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smtClean="0"/>
            <a:t>Validity</a:t>
          </a:r>
          <a:endParaRPr lang="en-US" sz="2000" kern="1200" dirty="0"/>
        </a:p>
      </dsp:txBody>
      <dsp:txXfrm rot="10800000">
        <a:off x="4487593" y="3496993"/>
        <a:ext cx="2944133" cy="2944133"/>
      </dsp:txXfrm>
    </dsp:sp>
    <dsp:sp modelId="{429981F0-21EF-D14D-ACC7-D9F682319155}">
      <dsp:nvSpPr>
        <dsp:cNvPr id="0" name=""/>
        <dsp:cNvSpPr/>
      </dsp:nvSpPr>
      <dsp:spPr>
        <a:xfrm rot="16200000">
          <a:off x="1407472" y="3496993"/>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smtClean="0"/>
            <a:t>Representative sample</a:t>
          </a:r>
          <a:endParaRPr lang="en-US" sz="2000" kern="1200" dirty="0"/>
        </a:p>
      </dsp:txBody>
      <dsp:txXfrm rot="16200000">
        <a:off x="1407472" y="3496993"/>
        <a:ext cx="2944133" cy="2944133"/>
      </dsp:txXfrm>
    </dsp:sp>
    <dsp:sp modelId="{76BD5B68-5FA6-4041-890F-798607832EEC}">
      <dsp:nvSpPr>
        <dsp:cNvPr id="0" name=""/>
        <dsp:cNvSpPr/>
      </dsp:nvSpPr>
      <dsp:spPr>
        <a:xfrm>
          <a:off x="3911346" y="2817055"/>
          <a:ext cx="1016508" cy="88392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C6AEB85-1AD9-D946-9A87-71838825696A}">
      <dsp:nvSpPr>
        <dsp:cNvPr id="0" name=""/>
        <dsp:cNvSpPr/>
      </dsp:nvSpPr>
      <dsp:spPr>
        <a:xfrm rot="10800000">
          <a:off x="3911346" y="3157024"/>
          <a:ext cx="1016508" cy="88392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A612645D-00DF-5844-88E7-6C4F9D7360AC}">
      <dsp:nvSpPr>
        <dsp:cNvPr id="0" name=""/>
        <dsp:cNvSpPr/>
      </dsp:nvSpPr>
      <dsp:spPr>
        <a:xfrm>
          <a:off x="5480303" y="4652889"/>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b="0" kern="1200" dirty="0" smtClean="0">
              <a:latin typeface="+mn-lt"/>
              <a:ea typeface="+mn-ea"/>
              <a:cs typeface="+mn-cs"/>
            </a:rPr>
            <a:t>the credibility or believability of the research. Are the findings genuine?  </a:t>
          </a:r>
          <a:endParaRPr lang="en-US" sz="1900" kern="1200" dirty="0"/>
        </a:p>
      </dsp:txBody>
      <dsp:txXfrm>
        <a:off x="6487972" y="5196839"/>
        <a:ext cx="2351227" cy="1631852"/>
      </dsp:txXfrm>
    </dsp:sp>
    <dsp:sp modelId="{B584D4F6-7252-F54D-965C-4F7277D7C452}">
      <dsp:nvSpPr>
        <dsp:cNvPr id="0" name=""/>
        <dsp:cNvSpPr/>
      </dsp:nvSpPr>
      <dsp:spPr>
        <a:xfrm>
          <a:off x="0" y="4652889"/>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171450" lvl="1" indent="-171450" algn="l" defTabSz="844550">
            <a:lnSpc>
              <a:spcPct val="90000"/>
            </a:lnSpc>
            <a:spcBef>
              <a:spcPct val="0"/>
            </a:spcBef>
            <a:spcAft>
              <a:spcPct val="15000"/>
            </a:spcAft>
            <a:buChar char="••"/>
          </a:pPr>
          <a:r>
            <a:rPr lang="en-US" sz="1900" kern="1200" dirty="0" smtClean="0">
              <a:latin typeface="+mn-lt"/>
              <a:ea typeface="+mn-ea"/>
              <a:cs typeface="+mn-cs"/>
            </a:rPr>
            <a:t>a small quantity of something that accurately reflects the larger entity</a:t>
          </a:r>
          <a:endParaRPr lang="en-US" sz="1900" kern="1200" dirty="0"/>
        </a:p>
      </dsp:txBody>
      <dsp:txXfrm>
        <a:off x="0" y="5196839"/>
        <a:ext cx="2351227" cy="1631852"/>
      </dsp:txXfrm>
    </dsp:sp>
    <dsp:sp modelId="{7C65E52C-8882-D140-941C-420215C8067F}">
      <dsp:nvSpPr>
        <dsp:cNvPr id="0" name=""/>
        <dsp:cNvSpPr/>
      </dsp:nvSpPr>
      <dsp:spPr>
        <a:xfrm>
          <a:off x="5480303" y="29307"/>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b="0" kern="1200" dirty="0" smtClean="0">
              <a:latin typeface="+mn-lt"/>
              <a:ea typeface="+mn-ea"/>
              <a:cs typeface="+mn-cs"/>
            </a:rPr>
            <a:t>the degree to which an assessment tool produces stable and consistent    	results. </a:t>
          </a:r>
          <a:endParaRPr lang="en-US" sz="1900" kern="1200" dirty="0"/>
        </a:p>
      </dsp:txBody>
      <dsp:txXfrm>
        <a:off x="6487972" y="29307"/>
        <a:ext cx="2351227" cy="1631852"/>
      </dsp:txXfrm>
    </dsp:sp>
    <dsp:sp modelId="{EB4670F1-8E16-C047-AD41-3DD9E38EF873}">
      <dsp:nvSpPr>
        <dsp:cNvPr id="0" name=""/>
        <dsp:cNvSpPr/>
      </dsp:nvSpPr>
      <dsp:spPr>
        <a:xfrm>
          <a:off x="0" y="0"/>
          <a:ext cx="3358896" cy="2175803"/>
        </a:xfrm>
        <a:prstGeom prst="roundRect">
          <a:avLst>
            <a:gd name="adj" fmla="val 10000"/>
          </a:avLst>
        </a:prstGeom>
        <a:solidFill>
          <a:schemeClr val="lt1">
            <a:alpha val="9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txBody>
        <a:bodyPr spcFirstLastPara="0" vert="horz" wrap="square" lIns="72390" tIns="72390" rIns="72390" bIns="72390" numCol="1" spcCol="1270" anchor="t" anchorCtr="0">
          <a:noAutofit/>
        </a:bodyPr>
        <a:lstStyle/>
        <a:p>
          <a:pPr marL="171450" lvl="1" indent="-171450" algn="l" defTabSz="844550">
            <a:lnSpc>
              <a:spcPct val="90000"/>
            </a:lnSpc>
            <a:spcBef>
              <a:spcPct val="0"/>
            </a:spcBef>
            <a:spcAft>
              <a:spcPct val="15000"/>
            </a:spcAft>
            <a:buChar char="••"/>
          </a:pPr>
          <a:r>
            <a:rPr lang="en-US" sz="1900" i="0" kern="1200" dirty="0" smtClean="0">
              <a:latin typeface="+mn-lt"/>
              <a:ea typeface="+mn-ea"/>
              <a:cs typeface="+mn-cs"/>
            </a:rPr>
            <a:t>the application of research results to cases or situations beyond those examined in	 the study</a:t>
          </a:r>
          <a:endParaRPr lang="en-US" sz="1900" i="0" kern="1200" dirty="0"/>
        </a:p>
      </dsp:txBody>
      <dsp:txXfrm>
        <a:off x="0" y="0"/>
        <a:ext cx="2351227" cy="1631852"/>
      </dsp:txXfrm>
    </dsp:sp>
    <dsp:sp modelId="{ECD5416B-9FC5-6B4D-A303-DD377DB313E4}">
      <dsp:nvSpPr>
        <dsp:cNvPr id="0" name=""/>
        <dsp:cNvSpPr/>
      </dsp:nvSpPr>
      <dsp:spPr>
        <a:xfrm>
          <a:off x="1407472" y="416872"/>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i="0" kern="1200" dirty="0" err="1" smtClean="0">
              <a:latin typeface="+mn-lt"/>
              <a:ea typeface="+mn-ea"/>
              <a:cs typeface="+mn-cs"/>
            </a:rPr>
            <a:t>Generalisation</a:t>
          </a:r>
          <a:endParaRPr lang="en-US" sz="2000" i="0" kern="1200" dirty="0"/>
        </a:p>
      </dsp:txBody>
      <dsp:txXfrm>
        <a:off x="1407472" y="416872"/>
        <a:ext cx="2944133" cy="2944133"/>
      </dsp:txXfrm>
    </dsp:sp>
    <dsp:sp modelId="{29905C16-0A08-D24F-9921-0A0F4D22D6B7}">
      <dsp:nvSpPr>
        <dsp:cNvPr id="0" name=""/>
        <dsp:cNvSpPr/>
      </dsp:nvSpPr>
      <dsp:spPr>
        <a:xfrm rot="5400000">
          <a:off x="4487593" y="416872"/>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Reliability</a:t>
          </a:r>
          <a:endParaRPr lang="en-US" sz="2000" kern="1200" dirty="0"/>
        </a:p>
      </dsp:txBody>
      <dsp:txXfrm rot="5400000">
        <a:off x="4487593" y="416872"/>
        <a:ext cx="2944133" cy="2944133"/>
      </dsp:txXfrm>
    </dsp:sp>
    <dsp:sp modelId="{CEA3217C-519C-BE47-844F-150682B5B8CC}">
      <dsp:nvSpPr>
        <dsp:cNvPr id="0" name=""/>
        <dsp:cNvSpPr/>
      </dsp:nvSpPr>
      <dsp:spPr>
        <a:xfrm rot="10800000">
          <a:off x="4487593" y="3496993"/>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Validity</a:t>
          </a:r>
          <a:endParaRPr lang="en-US" sz="2000" kern="1200" dirty="0"/>
        </a:p>
      </dsp:txBody>
      <dsp:txXfrm rot="10800000">
        <a:off x="4487593" y="3496993"/>
        <a:ext cx="2944133" cy="2944133"/>
      </dsp:txXfrm>
    </dsp:sp>
    <dsp:sp modelId="{429981F0-21EF-D14D-ACC7-D9F682319155}">
      <dsp:nvSpPr>
        <dsp:cNvPr id="0" name=""/>
        <dsp:cNvSpPr/>
      </dsp:nvSpPr>
      <dsp:spPr>
        <a:xfrm rot="16200000">
          <a:off x="1407472" y="3496993"/>
          <a:ext cx="2944133" cy="2944133"/>
        </a:xfrm>
        <a:prstGeom prst="pieWedge">
          <a:avLst/>
        </a:prstGeom>
        <a:solidFill>
          <a:schemeClr val="accent1">
            <a:hueOff val="0"/>
            <a:satOff val="0"/>
            <a:lumOff val="0"/>
            <a:alphaOff val="0"/>
          </a:schemeClr>
        </a:solidFill>
        <a:ln>
          <a:noFill/>
        </a:ln>
        <a:effectLst>
          <a:outerShdw blurRad="63500" dist="25400" dir="5400000" sx="101000" sy="101000" rotWithShape="0">
            <a:srgbClr val="000000">
              <a:alpha val="40000"/>
            </a:srgbClr>
          </a:outerShdw>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Representative sample</a:t>
          </a:r>
          <a:endParaRPr lang="en-US" sz="2000" kern="1200" dirty="0"/>
        </a:p>
      </dsp:txBody>
      <dsp:txXfrm rot="16200000">
        <a:off x="1407472" y="3496993"/>
        <a:ext cx="2944133" cy="2944133"/>
      </dsp:txXfrm>
    </dsp:sp>
    <dsp:sp modelId="{76BD5B68-5FA6-4041-890F-798607832EEC}">
      <dsp:nvSpPr>
        <dsp:cNvPr id="0" name=""/>
        <dsp:cNvSpPr/>
      </dsp:nvSpPr>
      <dsp:spPr>
        <a:xfrm>
          <a:off x="3911346" y="2817055"/>
          <a:ext cx="1016508" cy="88392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 modelId="{3C6AEB85-1AD9-D946-9A87-71838825696A}">
      <dsp:nvSpPr>
        <dsp:cNvPr id="0" name=""/>
        <dsp:cNvSpPr/>
      </dsp:nvSpPr>
      <dsp:spPr>
        <a:xfrm rot="10800000">
          <a:off x="3911346" y="3157024"/>
          <a:ext cx="1016508" cy="883920"/>
        </a:xfrm>
        <a:prstGeom prst="circularArrow">
          <a:avLst/>
        </a:prstGeom>
        <a:solidFill>
          <a:schemeClr val="accent1">
            <a:tint val="60000"/>
            <a:hueOff val="0"/>
            <a:satOff val="0"/>
            <a:lumOff val="0"/>
            <a:alphaOff val="0"/>
          </a:schemeClr>
        </a:solidFill>
        <a:ln>
          <a:noFill/>
        </a:ln>
        <a:effectLst/>
        <a:scene3d>
          <a:camera prst="orthographicFront">
            <a:rot lat="0" lon="0" rev="0"/>
          </a:camera>
          <a:lightRig rig="contrasting" dir="t">
            <a:rot lat="0" lon="0" rev="1200000"/>
          </a:lightRig>
        </a:scene3d>
        <a:sp3d z="300000" contourW="19050" prstMaterial="metal">
          <a:bevelT w="88900" h="203200"/>
          <a:bevelB w="165100" h="254000"/>
        </a:sp3d>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F605CA54-F83D-B24C-9E56-4503D2C472C2}">
      <dsp:nvSpPr>
        <dsp:cNvPr id="0" name=""/>
        <dsp:cNvSpPr/>
      </dsp:nvSpPr>
      <dsp:spPr>
        <a:xfrm rot="16200000">
          <a:off x="571500" y="-571500"/>
          <a:ext cx="3429000" cy="4572000"/>
        </a:xfrm>
        <a:prstGeom prst="round1Rect">
          <a:avLst/>
        </a:prstGeom>
        <a:solidFill>
          <a:schemeClr val="accent1">
            <a:alpha val="90000"/>
            <a:hueOff val="0"/>
            <a:satOff val="0"/>
            <a:lumOff val="0"/>
            <a:alphaOff val="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endParaRPr lang="en-US" sz="2000" kern="1200" dirty="0" smtClean="0"/>
        </a:p>
        <a:p>
          <a:pPr lvl="0" algn="ctr" defTabSz="889000">
            <a:lnSpc>
              <a:spcPct val="90000"/>
            </a:lnSpc>
            <a:spcBef>
              <a:spcPct val="0"/>
            </a:spcBef>
            <a:spcAft>
              <a:spcPct val="35000"/>
            </a:spcAft>
          </a:pPr>
          <a:r>
            <a:rPr lang="en-US" sz="2000" kern="1200" dirty="0" smtClean="0"/>
            <a:t>Closed</a:t>
          </a:r>
        </a:p>
        <a:p>
          <a:pPr lvl="0" algn="ctr" defTabSz="889000">
            <a:lnSpc>
              <a:spcPct val="90000"/>
            </a:lnSpc>
            <a:spcBef>
              <a:spcPct val="0"/>
            </a:spcBef>
            <a:spcAft>
              <a:spcPct val="35000"/>
            </a:spcAft>
          </a:pPr>
          <a:r>
            <a:rPr lang="en-US" sz="2000" kern="1200" dirty="0" smtClean="0"/>
            <a:t>Easy to code.</a:t>
          </a:r>
        </a:p>
        <a:p>
          <a:pPr lvl="0" algn="ctr" defTabSz="889000">
            <a:lnSpc>
              <a:spcPct val="90000"/>
            </a:lnSpc>
            <a:spcBef>
              <a:spcPct val="0"/>
            </a:spcBef>
            <a:spcAft>
              <a:spcPct val="35000"/>
            </a:spcAft>
          </a:pPr>
          <a:r>
            <a:rPr lang="en-US" sz="2000" kern="1200" dirty="0" smtClean="0"/>
            <a:t>Participants are forced into an answer, may not be able to explain what they mean:</a:t>
          </a:r>
        </a:p>
        <a:p>
          <a:pPr lvl="0" algn="ctr" defTabSz="889000">
            <a:lnSpc>
              <a:spcPct val="90000"/>
            </a:lnSpc>
            <a:spcBef>
              <a:spcPct val="0"/>
            </a:spcBef>
            <a:spcAft>
              <a:spcPct val="35000"/>
            </a:spcAft>
          </a:pPr>
          <a:r>
            <a:rPr lang="en-US" sz="2000" kern="1200" dirty="0" smtClean="0"/>
            <a:t>Yes / No</a:t>
          </a:r>
        </a:p>
        <a:p>
          <a:pPr lvl="0" algn="ctr" defTabSz="889000">
            <a:lnSpc>
              <a:spcPct val="90000"/>
            </a:lnSpc>
            <a:spcBef>
              <a:spcPct val="0"/>
            </a:spcBef>
            <a:spcAft>
              <a:spcPct val="35000"/>
            </a:spcAft>
          </a:pPr>
          <a:endParaRPr lang="en-US" sz="1700" kern="1200" dirty="0"/>
        </a:p>
      </dsp:txBody>
      <dsp:txXfrm rot="16200000">
        <a:off x="1000124" y="-1000124"/>
        <a:ext cx="2571750" cy="4572000"/>
      </dsp:txXfrm>
    </dsp:sp>
    <dsp:sp modelId="{D64ECF1F-7E9E-B743-B7A8-9071763A07B9}">
      <dsp:nvSpPr>
        <dsp:cNvPr id="0" name=""/>
        <dsp:cNvSpPr/>
      </dsp:nvSpPr>
      <dsp:spPr>
        <a:xfrm>
          <a:off x="4572000" y="0"/>
          <a:ext cx="4572000" cy="3429000"/>
        </a:xfrm>
        <a:prstGeom prst="round1Rect">
          <a:avLst/>
        </a:prstGeom>
        <a:solidFill>
          <a:schemeClr val="accent1">
            <a:alpha val="90000"/>
            <a:hueOff val="0"/>
            <a:satOff val="0"/>
            <a:lumOff val="0"/>
            <a:alphaOff val="-13333"/>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US" sz="2700" kern="1200" dirty="0" smtClean="0"/>
            <a:t>Open</a:t>
          </a:r>
        </a:p>
        <a:p>
          <a:pPr lvl="0" algn="ctr" defTabSz="1200150">
            <a:lnSpc>
              <a:spcPct val="90000"/>
            </a:lnSpc>
            <a:spcBef>
              <a:spcPct val="0"/>
            </a:spcBef>
            <a:spcAft>
              <a:spcPct val="35000"/>
            </a:spcAft>
          </a:pPr>
          <a:r>
            <a:rPr lang="en-US" sz="2700" kern="1200" dirty="0" smtClean="0"/>
            <a:t>Lots of information can be collected.</a:t>
          </a:r>
        </a:p>
        <a:p>
          <a:pPr lvl="0" algn="ctr" defTabSz="1200150">
            <a:lnSpc>
              <a:spcPct val="90000"/>
            </a:lnSpc>
            <a:spcBef>
              <a:spcPct val="0"/>
            </a:spcBef>
            <a:spcAft>
              <a:spcPct val="35000"/>
            </a:spcAft>
          </a:pPr>
          <a:r>
            <a:rPr lang="en-US" sz="2700" kern="1200" dirty="0" smtClean="0"/>
            <a:t>More difficult to quantify - coding</a:t>
          </a:r>
          <a:endParaRPr lang="en-US" sz="2700" kern="1200" dirty="0"/>
        </a:p>
      </dsp:txBody>
      <dsp:txXfrm>
        <a:off x="4572000" y="0"/>
        <a:ext cx="4572000" cy="2571750"/>
      </dsp:txXfrm>
    </dsp:sp>
    <dsp:sp modelId="{BEE4BD01-72D6-7B45-815A-F3C2C46E73B4}">
      <dsp:nvSpPr>
        <dsp:cNvPr id="0" name=""/>
        <dsp:cNvSpPr/>
      </dsp:nvSpPr>
      <dsp:spPr>
        <a:xfrm rot="10800000">
          <a:off x="0" y="3429000"/>
          <a:ext cx="4572000" cy="3429000"/>
        </a:xfrm>
        <a:prstGeom prst="round1Rect">
          <a:avLst/>
        </a:prstGeom>
        <a:solidFill>
          <a:schemeClr val="accent1">
            <a:alpha val="90000"/>
            <a:hueOff val="0"/>
            <a:satOff val="0"/>
            <a:lumOff val="0"/>
            <a:alphaOff val="-26667"/>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kern="1200" dirty="0" smtClean="0"/>
            <a:t>Fixed choice</a:t>
          </a:r>
        </a:p>
        <a:p>
          <a:pPr lvl="0" algn="ctr" defTabSz="889000">
            <a:lnSpc>
              <a:spcPct val="90000"/>
            </a:lnSpc>
            <a:spcBef>
              <a:spcPct val="0"/>
            </a:spcBef>
            <a:spcAft>
              <a:spcPct val="35000"/>
            </a:spcAft>
          </a:pPr>
          <a:r>
            <a:rPr lang="en-US" sz="2000" kern="1200" dirty="0" smtClean="0"/>
            <a:t>Question is accompanied by a range of answers from which the respondent chooses, e.g. A, B, C</a:t>
          </a:r>
          <a:endParaRPr lang="en-US" sz="2000" kern="1200" dirty="0"/>
        </a:p>
      </dsp:txBody>
      <dsp:txXfrm rot="10800000">
        <a:off x="0" y="4286249"/>
        <a:ext cx="4572000" cy="2571750"/>
      </dsp:txXfrm>
    </dsp:sp>
    <dsp:sp modelId="{F072585C-2760-C74A-88F4-47A6EF07DC3F}">
      <dsp:nvSpPr>
        <dsp:cNvPr id="0" name=""/>
        <dsp:cNvSpPr/>
      </dsp:nvSpPr>
      <dsp:spPr>
        <a:xfrm rot="5400000">
          <a:off x="5143500" y="2857500"/>
          <a:ext cx="3429000" cy="4572000"/>
        </a:xfrm>
        <a:prstGeom prst="round1Rect">
          <a:avLst/>
        </a:prstGeom>
        <a:solidFill>
          <a:schemeClr val="accent1">
            <a:alpha val="90000"/>
            <a:hueOff val="0"/>
            <a:satOff val="0"/>
            <a:lumOff val="0"/>
            <a:alphaOff val="-40000"/>
          </a:schemeClr>
        </a:solidFill>
        <a:ln>
          <a:noFill/>
        </a:ln>
        <a:effectLst/>
        <a:scene3d>
          <a:camera prst="orthographicFront"/>
          <a:lightRig rig="chilly" dir="t"/>
        </a:scene3d>
        <a:sp3d prstMaterial="translucentPowder">
          <a:bevelT w="127000" h="25400" prst="softRound"/>
        </a:sp3d>
      </dsp:spPr>
      <dsp:style>
        <a:lnRef idx="0">
          <a:scrgbClr r="0" g="0" b="0"/>
        </a:lnRef>
        <a:fillRef idx="1">
          <a:scrgbClr r="0" g="0" b="0"/>
        </a:fillRef>
        <a:effectRef idx="0">
          <a:scrgbClr r="0" g="0" b="0"/>
        </a:effectRef>
        <a:fontRef idx="minor">
          <a:schemeClr val="lt1"/>
        </a:fontRef>
      </dsp:style>
      <dsp:txBody>
        <a:bodyPr spcFirstLastPara="0" vert="horz" wrap="square" lIns="192024" tIns="192024" rIns="192024" bIns="192024" numCol="1" spcCol="1270" anchor="ctr" anchorCtr="0">
          <a:noAutofit/>
        </a:bodyPr>
        <a:lstStyle/>
        <a:p>
          <a:pPr lvl="0" algn="ctr" defTabSz="1200150">
            <a:lnSpc>
              <a:spcPct val="90000"/>
            </a:lnSpc>
            <a:spcBef>
              <a:spcPct val="0"/>
            </a:spcBef>
            <a:spcAft>
              <a:spcPct val="35000"/>
            </a:spcAft>
          </a:pPr>
          <a:r>
            <a:rPr lang="en-US" sz="2700" kern="1200" dirty="0" smtClean="0"/>
            <a:t>Likert scale (1932)</a:t>
          </a:r>
        </a:p>
        <a:p>
          <a:pPr lvl="0" algn="ctr" defTabSz="1200150">
            <a:lnSpc>
              <a:spcPct val="90000"/>
            </a:lnSpc>
            <a:spcBef>
              <a:spcPct val="0"/>
            </a:spcBef>
            <a:spcAft>
              <a:spcPct val="35000"/>
            </a:spcAft>
          </a:pPr>
          <a:r>
            <a:rPr lang="en-US" sz="2700" kern="1200" dirty="0" smtClean="0"/>
            <a:t>strongly agree, agree…</a:t>
          </a:r>
        </a:p>
        <a:p>
          <a:pPr lvl="0" algn="ctr" defTabSz="1200150">
            <a:lnSpc>
              <a:spcPct val="90000"/>
            </a:lnSpc>
            <a:spcBef>
              <a:spcPct val="0"/>
            </a:spcBef>
            <a:spcAft>
              <a:spcPct val="35000"/>
            </a:spcAft>
          </a:pPr>
          <a:r>
            <a:rPr lang="en-US" sz="2700" kern="1200" dirty="0" smtClean="0"/>
            <a:t>Usually 5- or 7-point scale</a:t>
          </a:r>
          <a:endParaRPr lang="en-US" sz="2700" kern="1200" dirty="0"/>
        </a:p>
      </dsp:txBody>
      <dsp:txXfrm rot="5400000">
        <a:off x="5572125" y="3286125"/>
        <a:ext cx="2571750" cy="4572000"/>
      </dsp:txXfrm>
    </dsp:sp>
    <dsp:sp modelId="{41C86D44-2F5E-5F45-B01B-6731A2CE86DA}">
      <dsp:nvSpPr>
        <dsp:cNvPr id="0" name=""/>
        <dsp:cNvSpPr/>
      </dsp:nvSpPr>
      <dsp:spPr>
        <a:xfrm>
          <a:off x="3200399" y="2571750"/>
          <a:ext cx="2743200" cy="1714500"/>
        </a:xfrm>
        <a:prstGeom prst="roundRect">
          <a:avLst/>
        </a:prstGeom>
        <a:solidFill>
          <a:schemeClr val="accent1">
            <a:tint val="40000"/>
            <a:hueOff val="0"/>
            <a:satOff val="0"/>
            <a:lumOff val="0"/>
            <a:alphaOff val="0"/>
          </a:schemeClr>
        </a:solidFill>
        <a:ln>
          <a:noFill/>
        </a:ln>
        <a:effectLst/>
        <a:scene3d>
          <a:camera prst="orthographicFront"/>
          <a:lightRig rig="chilly" dir="t"/>
        </a:scene3d>
        <a:sp3d z="12700" extrusionH="1700" prstMaterial="translucentPowder">
          <a:bevelT w="25400" h="6350" prst="softRound"/>
          <a:bevelB w="0" h="0" prst="convex"/>
        </a:sp3d>
      </dsp:spPr>
      <dsp:style>
        <a:lnRef idx="0">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lvl="0" algn="ctr" defTabSz="1155700">
            <a:lnSpc>
              <a:spcPct val="90000"/>
            </a:lnSpc>
            <a:spcBef>
              <a:spcPct val="0"/>
            </a:spcBef>
            <a:spcAft>
              <a:spcPct val="35000"/>
            </a:spcAft>
          </a:pPr>
          <a:r>
            <a:rPr lang="en-US" sz="2600" kern="1200" dirty="0" smtClean="0"/>
            <a:t>Question types</a:t>
          </a:r>
          <a:endParaRPr lang="en-US" sz="2600" kern="1200" dirty="0"/>
        </a:p>
      </dsp:txBody>
      <dsp:txXfrm>
        <a:off x="3200399" y="2571750"/>
        <a:ext cx="2743200" cy="1714500"/>
      </dsp:txXfrm>
    </dsp:sp>
  </dsp:spTree>
</dsp:drawing>
</file>

<file path=ppt/diagrams/drawing4.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3F71867D-60C9-DA41-B5E8-DBDE96F7F2B5}">
      <dsp:nvSpPr>
        <dsp:cNvPr id="0" name=""/>
        <dsp:cNvSpPr/>
      </dsp:nvSpPr>
      <dsp:spPr>
        <a:xfrm rot="16200000">
          <a:off x="323849" y="-323849"/>
          <a:ext cx="3429000" cy="4076700"/>
        </a:xfrm>
        <a:prstGeom prst="round1Rect">
          <a:avLst/>
        </a:prstGeom>
        <a:gradFill rotWithShape="0">
          <a:gsLst>
            <a:gs pos="0">
              <a:schemeClr val="accent4">
                <a:hueOff val="0"/>
                <a:satOff val="0"/>
                <a:lumOff val="0"/>
                <a:alphaOff val="0"/>
                <a:shade val="100000"/>
                <a:satMod val="120000"/>
              </a:schemeClr>
            </a:gs>
            <a:gs pos="69000">
              <a:schemeClr val="accent4">
                <a:hueOff val="0"/>
                <a:satOff val="0"/>
                <a:lumOff val="0"/>
                <a:alphaOff val="0"/>
                <a:tint val="80000"/>
                <a:shade val="100000"/>
                <a:satMod val="150000"/>
              </a:schemeClr>
            </a:gs>
            <a:gs pos="100000">
              <a:schemeClr val="accent4">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u="sng" kern="1200" dirty="0" smtClean="0">
              <a:solidFill>
                <a:srgbClr val="000000"/>
              </a:solidFill>
            </a:rPr>
            <a:t>Agreement</a:t>
          </a:r>
        </a:p>
        <a:p>
          <a:pPr lvl="0" algn="ctr" defTabSz="889000">
            <a:lnSpc>
              <a:spcPct val="90000"/>
            </a:lnSpc>
            <a:spcBef>
              <a:spcPct val="0"/>
            </a:spcBef>
            <a:spcAft>
              <a:spcPct val="35000"/>
            </a:spcAft>
          </a:pPr>
          <a:r>
            <a:rPr lang="en-US" sz="2000" kern="1200" dirty="0" smtClean="0">
              <a:solidFill>
                <a:srgbClr val="000000"/>
              </a:solidFill>
            </a:rPr>
            <a:t>Strongly agree</a:t>
          </a:r>
        </a:p>
        <a:p>
          <a:pPr lvl="0" algn="ctr" defTabSz="889000">
            <a:lnSpc>
              <a:spcPct val="90000"/>
            </a:lnSpc>
            <a:spcBef>
              <a:spcPct val="0"/>
            </a:spcBef>
            <a:spcAft>
              <a:spcPct val="35000"/>
            </a:spcAft>
          </a:pPr>
          <a:r>
            <a:rPr lang="en-US" sz="2000" kern="1200" dirty="0" smtClean="0">
              <a:solidFill>
                <a:srgbClr val="000000"/>
              </a:solidFill>
            </a:rPr>
            <a:t>Agree</a:t>
          </a:r>
        </a:p>
        <a:p>
          <a:pPr lvl="0" algn="ctr" defTabSz="889000">
            <a:lnSpc>
              <a:spcPct val="90000"/>
            </a:lnSpc>
            <a:spcBef>
              <a:spcPct val="0"/>
            </a:spcBef>
            <a:spcAft>
              <a:spcPct val="35000"/>
            </a:spcAft>
          </a:pPr>
          <a:r>
            <a:rPr lang="en-US" sz="2000" kern="1200" dirty="0" smtClean="0">
              <a:solidFill>
                <a:srgbClr val="000000"/>
              </a:solidFill>
            </a:rPr>
            <a:t>Undecided</a:t>
          </a:r>
        </a:p>
        <a:p>
          <a:pPr lvl="0" algn="ctr" defTabSz="889000">
            <a:lnSpc>
              <a:spcPct val="90000"/>
            </a:lnSpc>
            <a:spcBef>
              <a:spcPct val="0"/>
            </a:spcBef>
            <a:spcAft>
              <a:spcPct val="35000"/>
            </a:spcAft>
          </a:pPr>
          <a:r>
            <a:rPr lang="en-US" sz="2000" kern="1200" dirty="0" smtClean="0">
              <a:solidFill>
                <a:srgbClr val="000000"/>
              </a:solidFill>
            </a:rPr>
            <a:t>Disagree</a:t>
          </a:r>
        </a:p>
        <a:p>
          <a:pPr lvl="0" algn="ctr" defTabSz="889000">
            <a:lnSpc>
              <a:spcPct val="90000"/>
            </a:lnSpc>
            <a:spcBef>
              <a:spcPct val="0"/>
            </a:spcBef>
            <a:spcAft>
              <a:spcPct val="35000"/>
            </a:spcAft>
          </a:pPr>
          <a:r>
            <a:rPr lang="en-US" sz="2000" kern="1200" dirty="0" smtClean="0">
              <a:solidFill>
                <a:srgbClr val="000000"/>
              </a:solidFill>
            </a:rPr>
            <a:t>Strongly disagree</a:t>
          </a:r>
          <a:endParaRPr lang="en-US" sz="2000" kern="1200" dirty="0">
            <a:solidFill>
              <a:srgbClr val="000000"/>
            </a:solidFill>
          </a:endParaRPr>
        </a:p>
      </dsp:txBody>
      <dsp:txXfrm rot="16200000">
        <a:off x="752474" y="-752474"/>
        <a:ext cx="2571750" cy="4076700"/>
      </dsp:txXfrm>
    </dsp:sp>
    <dsp:sp modelId="{1B4C11F8-B92D-8443-AB6C-D5FAC4E6E19C}">
      <dsp:nvSpPr>
        <dsp:cNvPr id="0" name=""/>
        <dsp:cNvSpPr/>
      </dsp:nvSpPr>
      <dsp:spPr>
        <a:xfrm>
          <a:off x="4076700" y="0"/>
          <a:ext cx="4076700" cy="3429000"/>
        </a:xfrm>
        <a:prstGeom prst="round1Rect">
          <a:avLst/>
        </a:prstGeom>
        <a:gradFill rotWithShape="0">
          <a:gsLst>
            <a:gs pos="0">
              <a:schemeClr val="accent4">
                <a:hueOff val="0"/>
                <a:satOff val="0"/>
                <a:lumOff val="0"/>
                <a:alphaOff val="0"/>
                <a:shade val="100000"/>
                <a:satMod val="120000"/>
              </a:schemeClr>
            </a:gs>
            <a:gs pos="69000">
              <a:schemeClr val="accent4">
                <a:hueOff val="0"/>
                <a:satOff val="0"/>
                <a:lumOff val="0"/>
                <a:alphaOff val="0"/>
                <a:tint val="80000"/>
                <a:shade val="100000"/>
                <a:satMod val="150000"/>
              </a:schemeClr>
            </a:gs>
            <a:gs pos="100000">
              <a:schemeClr val="accent4">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u="sng" kern="1200" dirty="0" smtClean="0">
              <a:solidFill>
                <a:srgbClr val="000000"/>
              </a:solidFill>
            </a:rPr>
            <a:t>Frequency</a:t>
          </a:r>
        </a:p>
        <a:p>
          <a:pPr lvl="0" algn="ctr" defTabSz="889000">
            <a:lnSpc>
              <a:spcPct val="90000"/>
            </a:lnSpc>
            <a:spcBef>
              <a:spcPct val="0"/>
            </a:spcBef>
            <a:spcAft>
              <a:spcPct val="35000"/>
            </a:spcAft>
          </a:pPr>
          <a:r>
            <a:rPr lang="en-US" sz="2000" kern="1200" dirty="0" smtClean="0">
              <a:solidFill>
                <a:srgbClr val="000000"/>
              </a:solidFill>
            </a:rPr>
            <a:t>Very frequently</a:t>
          </a:r>
        </a:p>
        <a:p>
          <a:pPr lvl="0" algn="ctr" defTabSz="889000">
            <a:lnSpc>
              <a:spcPct val="90000"/>
            </a:lnSpc>
            <a:spcBef>
              <a:spcPct val="0"/>
            </a:spcBef>
            <a:spcAft>
              <a:spcPct val="35000"/>
            </a:spcAft>
          </a:pPr>
          <a:r>
            <a:rPr lang="en-US" sz="2000" kern="1200" dirty="0" smtClean="0">
              <a:solidFill>
                <a:srgbClr val="000000"/>
              </a:solidFill>
            </a:rPr>
            <a:t>Frequently</a:t>
          </a:r>
        </a:p>
        <a:p>
          <a:pPr lvl="0" algn="ctr" defTabSz="889000">
            <a:lnSpc>
              <a:spcPct val="90000"/>
            </a:lnSpc>
            <a:spcBef>
              <a:spcPct val="0"/>
            </a:spcBef>
            <a:spcAft>
              <a:spcPct val="35000"/>
            </a:spcAft>
          </a:pPr>
          <a:r>
            <a:rPr lang="en-US" sz="2000" kern="1200" dirty="0" smtClean="0">
              <a:solidFill>
                <a:srgbClr val="000000"/>
              </a:solidFill>
            </a:rPr>
            <a:t>Occasionally</a:t>
          </a:r>
        </a:p>
        <a:p>
          <a:pPr lvl="0" algn="ctr" defTabSz="889000">
            <a:lnSpc>
              <a:spcPct val="90000"/>
            </a:lnSpc>
            <a:spcBef>
              <a:spcPct val="0"/>
            </a:spcBef>
            <a:spcAft>
              <a:spcPct val="35000"/>
            </a:spcAft>
          </a:pPr>
          <a:r>
            <a:rPr lang="en-US" sz="2000" kern="1200" dirty="0" smtClean="0">
              <a:solidFill>
                <a:srgbClr val="000000"/>
              </a:solidFill>
            </a:rPr>
            <a:t>Rarely</a:t>
          </a:r>
        </a:p>
        <a:p>
          <a:pPr lvl="0" algn="ctr" defTabSz="889000">
            <a:lnSpc>
              <a:spcPct val="90000"/>
            </a:lnSpc>
            <a:spcBef>
              <a:spcPct val="0"/>
            </a:spcBef>
            <a:spcAft>
              <a:spcPct val="35000"/>
            </a:spcAft>
          </a:pPr>
          <a:r>
            <a:rPr lang="en-US" sz="2000" kern="1200" dirty="0" smtClean="0">
              <a:solidFill>
                <a:srgbClr val="000000"/>
              </a:solidFill>
            </a:rPr>
            <a:t>Never</a:t>
          </a:r>
        </a:p>
      </dsp:txBody>
      <dsp:txXfrm>
        <a:off x="4076700" y="0"/>
        <a:ext cx="4076700" cy="2571750"/>
      </dsp:txXfrm>
    </dsp:sp>
    <dsp:sp modelId="{261320ED-9779-4C46-87CB-444C61606CBA}">
      <dsp:nvSpPr>
        <dsp:cNvPr id="0" name=""/>
        <dsp:cNvSpPr/>
      </dsp:nvSpPr>
      <dsp:spPr>
        <a:xfrm rot="10800000">
          <a:off x="0" y="3429000"/>
          <a:ext cx="4076700" cy="3429000"/>
        </a:xfrm>
        <a:prstGeom prst="round1Rect">
          <a:avLst/>
        </a:prstGeom>
        <a:gradFill rotWithShape="0">
          <a:gsLst>
            <a:gs pos="0">
              <a:schemeClr val="accent4">
                <a:hueOff val="0"/>
                <a:satOff val="0"/>
                <a:lumOff val="0"/>
                <a:alphaOff val="0"/>
                <a:shade val="100000"/>
                <a:satMod val="120000"/>
              </a:schemeClr>
            </a:gs>
            <a:gs pos="69000">
              <a:schemeClr val="accent4">
                <a:hueOff val="0"/>
                <a:satOff val="0"/>
                <a:lumOff val="0"/>
                <a:alphaOff val="0"/>
                <a:tint val="80000"/>
                <a:shade val="100000"/>
                <a:satMod val="150000"/>
              </a:schemeClr>
            </a:gs>
            <a:gs pos="100000">
              <a:schemeClr val="accent4">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u="sng" kern="1200" dirty="0" smtClean="0">
              <a:solidFill>
                <a:schemeClr val="tx1"/>
              </a:solidFill>
            </a:rPr>
            <a:t>Importance</a:t>
          </a:r>
        </a:p>
        <a:p>
          <a:pPr lvl="0" algn="ctr" defTabSz="889000">
            <a:lnSpc>
              <a:spcPct val="90000"/>
            </a:lnSpc>
            <a:spcBef>
              <a:spcPct val="0"/>
            </a:spcBef>
            <a:spcAft>
              <a:spcPct val="35000"/>
            </a:spcAft>
          </a:pPr>
          <a:r>
            <a:rPr lang="en-US" sz="2000" kern="1200" dirty="0" smtClean="0">
              <a:solidFill>
                <a:schemeClr val="tx1"/>
              </a:solidFill>
            </a:rPr>
            <a:t>Very important</a:t>
          </a:r>
        </a:p>
        <a:p>
          <a:pPr lvl="0" algn="ctr" defTabSz="889000">
            <a:lnSpc>
              <a:spcPct val="90000"/>
            </a:lnSpc>
            <a:spcBef>
              <a:spcPct val="0"/>
            </a:spcBef>
            <a:spcAft>
              <a:spcPct val="35000"/>
            </a:spcAft>
          </a:pPr>
          <a:r>
            <a:rPr lang="en-US" sz="2000" kern="1200" dirty="0" smtClean="0">
              <a:solidFill>
                <a:schemeClr val="tx1"/>
              </a:solidFill>
            </a:rPr>
            <a:t>Important</a:t>
          </a:r>
        </a:p>
        <a:p>
          <a:pPr lvl="0" algn="ctr" defTabSz="889000">
            <a:lnSpc>
              <a:spcPct val="90000"/>
            </a:lnSpc>
            <a:spcBef>
              <a:spcPct val="0"/>
            </a:spcBef>
            <a:spcAft>
              <a:spcPct val="35000"/>
            </a:spcAft>
          </a:pPr>
          <a:r>
            <a:rPr lang="en-US" sz="2000" kern="1200" dirty="0" smtClean="0">
              <a:solidFill>
                <a:schemeClr val="tx1"/>
              </a:solidFill>
            </a:rPr>
            <a:t>Moderately important</a:t>
          </a:r>
        </a:p>
        <a:p>
          <a:pPr lvl="0" algn="ctr" defTabSz="889000">
            <a:lnSpc>
              <a:spcPct val="90000"/>
            </a:lnSpc>
            <a:spcBef>
              <a:spcPct val="0"/>
            </a:spcBef>
            <a:spcAft>
              <a:spcPct val="35000"/>
            </a:spcAft>
          </a:pPr>
          <a:r>
            <a:rPr lang="en-US" sz="2000" kern="1200" dirty="0" smtClean="0">
              <a:solidFill>
                <a:schemeClr val="tx1"/>
              </a:solidFill>
            </a:rPr>
            <a:t>Of little importance</a:t>
          </a:r>
        </a:p>
        <a:p>
          <a:pPr lvl="0" algn="ctr" defTabSz="889000">
            <a:lnSpc>
              <a:spcPct val="90000"/>
            </a:lnSpc>
            <a:spcBef>
              <a:spcPct val="0"/>
            </a:spcBef>
            <a:spcAft>
              <a:spcPct val="35000"/>
            </a:spcAft>
          </a:pPr>
          <a:r>
            <a:rPr lang="en-US" sz="2000" kern="1200" dirty="0" smtClean="0">
              <a:solidFill>
                <a:schemeClr val="tx1"/>
              </a:solidFill>
            </a:rPr>
            <a:t>Unimportant</a:t>
          </a:r>
        </a:p>
      </dsp:txBody>
      <dsp:txXfrm rot="10800000">
        <a:off x="0" y="4286249"/>
        <a:ext cx="4076700" cy="2571750"/>
      </dsp:txXfrm>
    </dsp:sp>
    <dsp:sp modelId="{B3B3C2D7-B47E-D440-9310-23E08661531A}">
      <dsp:nvSpPr>
        <dsp:cNvPr id="0" name=""/>
        <dsp:cNvSpPr/>
      </dsp:nvSpPr>
      <dsp:spPr>
        <a:xfrm rot="5400000">
          <a:off x="4400549" y="3105150"/>
          <a:ext cx="3429000" cy="4076700"/>
        </a:xfrm>
        <a:prstGeom prst="round1Rect">
          <a:avLst/>
        </a:prstGeom>
        <a:gradFill rotWithShape="0">
          <a:gsLst>
            <a:gs pos="0">
              <a:schemeClr val="accent4">
                <a:hueOff val="0"/>
                <a:satOff val="0"/>
                <a:lumOff val="0"/>
                <a:alphaOff val="0"/>
                <a:shade val="100000"/>
                <a:satMod val="120000"/>
              </a:schemeClr>
            </a:gs>
            <a:gs pos="69000">
              <a:schemeClr val="accent4">
                <a:hueOff val="0"/>
                <a:satOff val="0"/>
                <a:lumOff val="0"/>
                <a:alphaOff val="0"/>
                <a:tint val="80000"/>
                <a:shade val="100000"/>
                <a:satMod val="150000"/>
              </a:schemeClr>
            </a:gs>
            <a:gs pos="100000">
              <a:schemeClr val="accent4">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42240" tIns="142240" rIns="142240" bIns="142240" numCol="1" spcCol="1270" anchor="ctr" anchorCtr="0">
          <a:noAutofit/>
        </a:bodyPr>
        <a:lstStyle/>
        <a:p>
          <a:pPr lvl="0" algn="ctr" defTabSz="889000">
            <a:lnSpc>
              <a:spcPct val="90000"/>
            </a:lnSpc>
            <a:spcBef>
              <a:spcPct val="0"/>
            </a:spcBef>
            <a:spcAft>
              <a:spcPct val="35000"/>
            </a:spcAft>
          </a:pPr>
          <a:r>
            <a:rPr lang="en-US" sz="2000" u="sng" kern="1200" dirty="0" smtClean="0">
              <a:solidFill>
                <a:srgbClr val="000000"/>
              </a:solidFill>
            </a:rPr>
            <a:t>Likelihood</a:t>
          </a:r>
        </a:p>
        <a:p>
          <a:pPr lvl="0" algn="ctr" defTabSz="889000">
            <a:lnSpc>
              <a:spcPct val="90000"/>
            </a:lnSpc>
            <a:spcBef>
              <a:spcPct val="0"/>
            </a:spcBef>
            <a:spcAft>
              <a:spcPct val="35000"/>
            </a:spcAft>
          </a:pPr>
          <a:r>
            <a:rPr lang="en-US" sz="2000" kern="1200" dirty="0" smtClean="0">
              <a:solidFill>
                <a:srgbClr val="000000"/>
              </a:solidFill>
            </a:rPr>
            <a:t>Almost always true</a:t>
          </a:r>
        </a:p>
        <a:p>
          <a:pPr lvl="0" algn="ctr" defTabSz="889000">
            <a:lnSpc>
              <a:spcPct val="90000"/>
            </a:lnSpc>
            <a:spcBef>
              <a:spcPct val="0"/>
            </a:spcBef>
            <a:spcAft>
              <a:spcPct val="35000"/>
            </a:spcAft>
          </a:pPr>
          <a:r>
            <a:rPr lang="en-US" sz="2000" kern="1200" dirty="0" smtClean="0">
              <a:solidFill>
                <a:srgbClr val="000000"/>
              </a:solidFill>
            </a:rPr>
            <a:t>Usually true</a:t>
          </a:r>
        </a:p>
        <a:p>
          <a:pPr lvl="0" algn="ctr" defTabSz="889000">
            <a:lnSpc>
              <a:spcPct val="90000"/>
            </a:lnSpc>
            <a:spcBef>
              <a:spcPct val="0"/>
            </a:spcBef>
            <a:spcAft>
              <a:spcPct val="35000"/>
            </a:spcAft>
          </a:pPr>
          <a:r>
            <a:rPr lang="en-US" sz="2000" kern="1200" dirty="0" smtClean="0">
              <a:solidFill>
                <a:srgbClr val="000000"/>
              </a:solidFill>
            </a:rPr>
            <a:t>Occasionally true</a:t>
          </a:r>
        </a:p>
        <a:p>
          <a:pPr lvl="0" algn="ctr" defTabSz="889000">
            <a:lnSpc>
              <a:spcPct val="90000"/>
            </a:lnSpc>
            <a:spcBef>
              <a:spcPct val="0"/>
            </a:spcBef>
            <a:spcAft>
              <a:spcPct val="35000"/>
            </a:spcAft>
          </a:pPr>
          <a:r>
            <a:rPr lang="en-US" sz="2000" kern="1200" dirty="0" smtClean="0">
              <a:solidFill>
                <a:srgbClr val="000000"/>
              </a:solidFill>
            </a:rPr>
            <a:t>Usually not true</a:t>
          </a:r>
        </a:p>
        <a:p>
          <a:pPr lvl="0" algn="ctr" defTabSz="889000">
            <a:lnSpc>
              <a:spcPct val="90000"/>
            </a:lnSpc>
            <a:spcBef>
              <a:spcPct val="0"/>
            </a:spcBef>
            <a:spcAft>
              <a:spcPct val="35000"/>
            </a:spcAft>
          </a:pPr>
          <a:r>
            <a:rPr lang="en-US" sz="2000" kern="1200" dirty="0" smtClean="0">
              <a:solidFill>
                <a:srgbClr val="000000"/>
              </a:solidFill>
            </a:rPr>
            <a:t>Almost never true</a:t>
          </a:r>
          <a:endParaRPr lang="en-US" sz="2000" kern="1200" dirty="0">
            <a:solidFill>
              <a:srgbClr val="000000"/>
            </a:solidFill>
          </a:endParaRPr>
        </a:p>
      </dsp:txBody>
      <dsp:txXfrm rot="5400000">
        <a:off x="4829174" y="3533775"/>
        <a:ext cx="2571750" cy="4076700"/>
      </dsp:txXfrm>
    </dsp:sp>
    <dsp:sp modelId="{F99D016C-2D7D-9842-90EB-004B32CD0EF1}">
      <dsp:nvSpPr>
        <dsp:cNvPr id="0" name=""/>
        <dsp:cNvSpPr/>
      </dsp:nvSpPr>
      <dsp:spPr>
        <a:xfrm>
          <a:off x="2853689" y="2571750"/>
          <a:ext cx="2446020" cy="1714500"/>
        </a:xfrm>
        <a:prstGeom prst="roundRect">
          <a:avLst/>
        </a:prstGeom>
        <a:gradFill rotWithShape="0">
          <a:gsLst>
            <a:gs pos="0">
              <a:schemeClr val="accent4">
                <a:tint val="60000"/>
                <a:hueOff val="0"/>
                <a:satOff val="0"/>
                <a:lumOff val="0"/>
                <a:alphaOff val="0"/>
                <a:shade val="100000"/>
                <a:satMod val="120000"/>
              </a:schemeClr>
            </a:gs>
            <a:gs pos="69000">
              <a:schemeClr val="accent4">
                <a:tint val="60000"/>
                <a:hueOff val="0"/>
                <a:satOff val="0"/>
                <a:lumOff val="0"/>
                <a:alphaOff val="0"/>
                <a:tint val="80000"/>
                <a:shade val="100000"/>
                <a:satMod val="150000"/>
              </a:schemeClr>
            </a:gs>
            <a:gs pos="100000">
              <a:schemeClr val="accent4">
                <a:tint val="60000"/>
                <a:hueOff val="0"/>
                <a:satOff val="0"/>
                <a:lumOff val="0"/>
                <a:alphaOff val="0"/>
                <a:tint val="50000"/>
                <a:shade val="100000"/>
                <a:satMod val="150000"/>
              </a:schemeClr>
            </a:gs>
          </a:gsLst>
          <a:path path="circle">
            <a:fillToRect l="100000" t="100000" r="100000" b="100000"/>
          </a:path>
        </a:gradFill>
        <a:ln>
          <a:noFill/>
        </a:ln>
        <a:effectLst>
          <a:outerShdw blurRad="63500" dist="25400" dir="5400000" sx="101000" sy="101000" rotWithShape="0">
            <a:srgbClr val="000000">
              <a:alpha val="40000"/>
            </a:srgbClr>
          </a:outerShdw>
        </a:effectLst>
      </dsp:spPr>
      <dsp:style>
        <a:lnRef idx="0">
          <a:scrgbClr r="0" g="0" b="0"/>
        </a:lnRef>
        <a:fillRef idx="3">
          <a:scrgbClr r="0" g="0" b="0"/>
        </a:fillRef>
        <a:effectRef idx="2">
          <a:scrgbClr r="0" g="0" b="0"/>
        </a:effectRef>
        <a:fontRef idx="minor"/>
      </dsp:style>
      <dsp:txBody>
        <a:bodyPr spcFirstLastPara="0" vert="horz" wrap="square" lIns="76200" tIns="76200" rIns="76200" bIns="76200" numCol="1" spcCol="1270" anchor="ctr" anchorCtr="0">
          <a:noAutofit/>
        </a:bodyPr>
        <a:lstStyle/>
        <a:p>
          <a:pPr lvl="0" algn="ctr" defTabSz="889000">
            <a:lnSpc>
              <a:spcPct val="90000"/>
            </a:lnSpc>
            <a:spcBef>
              <a:spcPct val="0"/>
            </a:spcBef>
            <a:spcAft>
              <a:spcPct val="35000"/>
            </a:spcAft>
          </a:pPr>
          <a:r>
            <a:rPr lang="en-US" sz="2000" kern="1200" dirty="0" smtClean="0"/>
            <a:t>Examples of Likert Scales</a:t>
          </a:r>
          <a:endParaRPr lang="en-US" sz="2000" kern="1200" dirty="0"/>
        </a:p>
      </dsp:txBody>
      <dsp:txXfrm>
        <a:off x="2853689" y="2571750"/>
        <a:ext cx="2446020" cy="1714500"/>
      </dsp:txXfrm>
    </dsp:sp>
  </dsp:spTree>
</dsp:drawing>
</file>

<file path=ppt/diagrams/layout1.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3.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4.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4">
  <dgm:title val=""/>
  <dgm:desc val=""/>
  <dgm:catLst>
    <dgm:cat type="3D" pri="11400"/>
  </dgm:catLst>
  <dgm:scene3d>
    <a:camera prst="orthographicFront"/>
    <a:lightRig rig="threePt" dir="t"/>
  </dgm:scene3d>
  <dgm:styleLbl name="node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chilly" dir="t"/>
    </dgm:scene3d>
    <dgm:sp3d prstMaterial="translucentPowder">
      <a:bevelT w="127000" h="25400" prst="softRound"/>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chilly" dir="t"/>
    </dgm:scene3d>
    <dgm:sp3d z="12700" extrusionH="12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alignImgPlace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bgImgPlace1">
    <dgm:scene3d>
      <a:camera prst="orthographicFront"/>
      <a:lightRig rig="chilly" dir="t"/>
    </dgm:scene3d>
    <dgm:sp3d z="-257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chilly" dir="t"/>
    </dgm:scene3d>
    <dgm:sp3d z="-70000" extrusionH="1700" prstMaterial="translucentPowder">
      <a:bevelT w="25400" h="6350" prst="softRound"/>
      <a:bevelB w="0" h="0" prst="convex"/>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bgSibTrans2D1">
    <dgm:scene3d>
      <a:camera prst="orthographicFront"/>
      <a:lightRig rig="chilly" dir="t"/>
    </dgm:scene3d>
    <dgm:sp3d z="-25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sibTrans1D1">
    <dgm:scene3d>
      <a:camera prst="orthographicFront"/>
      <a:lightRig rig="chilly"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chilly"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chilly" dir="t"/>
    </dgm:scene3d>
    <dgm:sp3d prstMaterial="translucentPowder">
      <a:bevelT w="127000" h="25400" prst="softRound"/>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2">
    <dgm:scene3d>
      <a:camera prst="orthographicFront"/>
      <a:lightRig rig="chilly" dir="t"/>
    </dgm:scene3d>
    <dgm:sp3d z="1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3">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2D4">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parChTrans1D1">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chilly"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con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1">
    <dgm:scene3d>
      <a:camera prst="orthographicFront"/>
      <a:lightRig rig="chilly" dir="t"/>
    </dgm:scene3d>
    <dgm:sp3d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trAlignAcc1">
    <dgm:scene3d>
      <a:camera prst="orthographicFront"/>
      <a:lightRig rig="chilly" dir="t"/>
    </dgm:scene3d>
    <dgm:sp3d prstMaterial="dkEdge">
      <a:bevelT w="127000" h="25400"/>
    </dgm:sp3d>
    <dgm:txPr/>
    <dgm:style>
      <a:lnRef idx="1">
        <a:scrgbClr r="0" g="0" b="0"/>
      </a:lnRef>
      <a:fillRef idx="1">
        <a:scrgbClr r="0" g="0" b="0"/>
      </a:fillRef>
      <a:effectRef idx="0">
        <a:scrgbClr r="0" g="0" b="0"/>
      </a:effectRef>
      <a:fontRef idx="minor">
        <a:schemeClr val="lt1"/>
      </a:fontRef>
    </dgm:style>
  </dgm:styleLbl>
  <dgm:styleLbl name="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F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AlignAcc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solidBgAcc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chilly" dir="t"/>
    </dgm:scene3d>
    <dgm:sp3d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AccFollowNode1">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0">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2">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3">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fgAcc4">
    <dgm:scene3d>
      <a:camera prst="orthographicFront"/>
      <a:lightRig rig="chilly" dir="t"/>
    </dgm:scene3d>
    <dgm:sp3d z="12700" extrusionH="1700" prstMaterial="dkEdge">
      <a:bevelT w="25400" h="6350" prst="softRound"/>
      <a:bevelB w="0" h="0" prst="convex"/>
    </dgm:sp3d>
    <dgm:txPr/>
    <dgm:style>
      <a:lnRef idx="1">
        <a:scrgbClr r="0" g="0" b="0"/>
      </a:lnRef>
      <a:fillRef idx="1">
        <a:scrgbClr r="0" g="0" b="0"/>
      </a:fillRef>
      <a:effectRef idx="0">
        <a:scrgbClr r="0" g="0" b="0"/>
      </a:effectRef>
      <a:fontRef idx="minor"/>
    </dgm:style>
  </dgm:styleLbl>
  <dgm:styleLbl name="b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dkBgShp">
    <dgm:scene3d>
      <a:camera prst="orthographicFront"/>
      <a:lightRig rig="chilly" dir="t"/>
    </dgm:scene3d>
    <dgm:sp3d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trBgShp">
    <dgm:scene3d>
      <a:camera prst="orthographicFront"/>
      <a:lightRig rig="chilly"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chilly" dir="t"/>
    </dgm:scene3d>
    <dgm:sp3d z="12700" extrusionH="1700" prstMaterial="translucentPowder">
      <a:bevelT w="25400" h="6350" prst="softRound"/>
      <a:bevelB w="0" h="0" prst="convex"/>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5D226F-4AF4-4F19-A3E5-6D908F2BE986}" type="datetimeFigureOut">
              <a:rPr lang="en-GB" smtClean="0"/>
              <a:pPr/>
              <a:t>2/8/18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3B8F8DA-E96E-491F-99D7-11FCC55B9BBC}" type="slidenum">
              <a:rPr lang="en-GB" smtClean="0"/>
              <a:pPr/>
              <a:t>‹#›</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40331877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2.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3.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3B8F8DA-E96E-491F-99D7-11FCC55B9BBC}" type="slidenum">
              <a:rPr lang="en-GB" smtClean="0"/>
              <a:pPr/>
              <a:t>2</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1024731313"/>
      </p:ext>
    </p:extLst>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Use handout – Research</a:t>
            </a:r>
            <a:r>
              <a:rPr lang="en-US" baseline="0" dirty="0" smtClean="0"/>
              <a:t> Skills – Semi-structured Interviews</a:t>
            </a:r>
            <a:endParaRPr lang="en-US"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smtClean="0"/>
              <a:t>Use handout – Research</a:t>
            </a:r>
            <a:r>
              <a:rPr lang="en-US" baseline="0" dirty="0" smtClean="0"/>
              <a:t> Skills – Semi-structured Interviews</a:t>
            </a:r>
            <a:endParaRPr lang="en-US"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kern="1200" dirty="0" smtClean="0">
                <a:solidFill>
                  <a:schemeClr val="tx1"/>
                </a:solidFill>
                <a:latin typeface="+mn-lt"/>
                <a:ea typeface="+mn-ea"/>
                <a:cs typeface="+mn-cs"/>
              </a:rPr>
              <a:t>Reliability is the degree to which an assessment tool produces stable and consistent results. </a:t>
            </a:r>
            <a:r>
              <a:rPr lang="en-US" sz="1200" kern="1200" dirty="0" smtClean="0">
                <a:solidFill>
                  <a:schemeClr val="tx1"/>
                </a:solidFill>
                <a:latin typeface="+mn-lt"/>
                <a:ea typeface="+mn-ea"/>
                <a:cs typeface="+mn-cs"/>
              </a:rPr>
              <a:t>Other researchers must be able to perform exactly the same experiment, under the same conditions and generate the same results.</a:t>
            </a:r>
            <a:endParaRPr lang="en-US" sz="1200" b="0" kern="1200" dirty="0" smtClean="0">
              <a:solidFill>
                <a:schemeClr val="tx1"/>
              </a:solidFill>
              <a:latin typeface="+mn-lt"/>
              <a:ea typeface="+mn-ea"/>
              <a:cs typeface="+mn-cs"/>
            </a:endParaRPr>
          </a:p>
          <a:p>
            <a:endParaRPr lang="en-US" sz="1200" b="0" kern="1200" dirty="0" smtClean="0">
              <a:solidFill>
                <a:schemeClr val="tx1"/>
              </a:solidFill>
              <a:latin typeface="+mn-lt"/>
              <a:ea typeface="+mn-ea"/>
              <a:cs typeface="+mn-cs"/>
            </a:endParaRPr>
          </a:p>
          <a:p>
            <a:r>
              <a:rPr lang="en-US" sz="1200" b="0" kern="1200" dirty="0" smtClean="0">
                <a:solidFill>
                  <a:schemeClr val="tx1"/>
                </a:solidFill>
                <a:latin typeface="+mn-lt"/>
                <a:ea typeface="+mn-ea"/>
                <a:cs typeface="+mn-cs"/>
              </a:rPr>
              <a:t>Validity refers to the credibility or believability of the research. Are the findings genuine?  Do your findings truly represent the phenomenon you are claiming to measure?</a:t>
            </a:r>
          </a:p>
          <a:p>
            <a:endParaRPr lang="en-US" sz="1200" b="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 representative sample is a small quantity of something that accurately reflects the larger entity. An example is when a small number of people accurately reflect the members of an entire population. In a classroom of 30 students, in which half the students are male and half are female, a representative sample might include six students: three males and three females. </a:t>
            </a:r>
          </a:p>
          <a:p>
            <a:endParaRPr lang="en-US" sz="1200" b="0"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a:t>
            </a:r>
            <a:r>
              <a:rPr lang="en-US" sz="1200" i="1" kern="1200" dirty="0" err="1" smtClean="0">
                <a:solidFill>
                  <a:schemeClr val="tx1"/>
                </a:solidFill>
                <a:latin typeface="+mn-lt"/>
                <a:ea typeface="+mn-ea"/>
                <a:cs typeface="+mn-cs"/>
              </a:rPr>
              <a:t>Generalisation</a:t>
            </a:r>
            <a:r>
              <a:rPr lang="en-US" sz="1200" i="1" kern="1200" dirty="0" smtClean="0">
                <a:solidFill>
                  <a:schemeClr val="tx1"/>
                </a:solidFill>
                <a:latin typeface="+mn-lt"/>
                <a:ea typeface="+mn-ea"/>
                <a:cs typeface="+mn-cs"/>
              </a:rPr>
              <a:t> is concerned with the application of research results to cases or situations beyond those examined in the study.” Collis and Hussey 2003</a:t>
            </a:r>
          </a:p>
          <a:p>
            <a:r>
              <a:rPr lang="en-US" sz="1200" kern="1200" dirty="0" smtClean="0">
                <a:solidFill>
                  <a:schemeClr val="tx1"/>
                </a:solidFill>
                <a:latin typeface="+mn-lt"/>
                <a:ea typeface="+mn-ea"/>
                <a:cs typeface="+mn-cs"/>
              </a:rPr>
              <a:t>Can the results of the research be applied more generally and more widely than the study itself or are they only relevant to the specific context of the study?</a:t>
            </a:r>
            <a:endParaRPr lang="en-US" b="0"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7</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At this point it is also worth discussing and planning the questions that will be asked of these children after the lesson…</a:t>
            </a:r>
          </a:p>
          <a:p>
            <a:endParaRPr lang="en-GB" dirty="0" smtClean="0"/>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Clearly the questions will need to be shaped by your initial research question.  It’s also worth considering at this point how you would expect the children to respond</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smtClean="0"/>
              <a:t>Questions will need to be planned carefully – tested by sharing with colleagues/</a:t>
            </a:r>
            <a:r>
              <a:rPr lang="en-GB" baseline="0" dirty="0" smtClean="0"/>
              <a:t> piloted by asking other children on other lessons </a:t>
            </a:r>
            <a:r>
              <a:rPr lang="en-GB" baseline="0" smtClean="0"/>
              <a:t>etc</a:t>
            </a:r>
            <a:endParaRPr lang="en-GB" dirty="0" smtClean="0"/>
          </a:p>
          <a:p>
            <a:endParaRPr lang="en-GB" dirty="0"/>
          </a:p>
        </p:txBody>
      </p:sp>
      <p:sp>
        <p:nvSpPr>
          <p:cNvPr id="4" name="Slide Number Placeholder 3"/>
          <p:cNvSpPr>
            <a:spLocks noGrp="1"/>
          </p:cNvSpPr>
          <p:nvPr>
            <p:ph type="sldNum" sz="quarter" idx="10"/>
          </p:nvPr>
        </p:nvSpPr>
        <p:spPr/>
        <p:txBody>
          <a:bodyPr/>
          <a:lstStyle/>
          <a:p>
            <a:fld id="{C3B8F8DA-E96E-491F-99D7-11FCC55B9BBC}" type="slidenum">
              <a:rPr lang="en-GB" smtClean="0"/>
              <a:pPr/>
              <a:t>14</a:t>
            </a:fld>
            <a:endParaRPr lang="en-GB"/>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88134219"/>
      </p:ext>
    </p:extLst>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0" kern="1200" dirty="0" smtClean="0">
                <a:solidFill>
                  <a:schemeClr val="tx1"/>
                </a:solidFill>
                <a:latin typeface="+mn-lt"/>
                <a:ea typeface="+mn-ea"/>
                <a:cs typeface="+mn-cs"/>
              </a:rPr>
              <a:t>Reliability is the degree to which an assessment tool produces stable and consistent results. </a:t>
            </a:r>
            <a:r>
              <a:rPr lang="en-US" sz="1200" kern="1200" dirty="0" smtClean="0">
                <a:solidFill>
                  <a:schemeClr val="tx1"/>
                </a:solidFill>
                <a:latin typeface="+mn-lt"/>
                <a:ea typeface="+mn-ea"/>
                <a:cs typeface="+mn-cs"/>
              </a:rPr>
              <a:t>Other researchers must be able to perform exactly the same experiment, under the same conditions and generate the same results.</a:t>
            </a:r>
            <a:endParaRPr lang="en-US" sz="1200" b="0" kern="1200" dirty="0" smtClean="0">
              <a:solidFill>
                <a:schemeClr val="tx1"/>
              </a:solidFill>
              <a:latin typeface="+mn-lt"/>
              <a:ea typeface="+mn-ea"/>
              <a:cs typeface="+mn-cs"/>
            </a:endParaRPr>
          </a:p>
          <a:p>
            <a:endParaRPr lang="en-US" sz="1200" b="0" kern="1200" dirty="0" smtClean="0">
              <a:solidFill>
                <a:schemeClr val="tx1"/>
              </a:solidFill>
              <a:latin typeface="+mn-lt"/>
              <a:ea typeface="+mn-ea"/>
              <a:cs typeface="+mn-cs"/>
            </a:endParaRPr>
          </a:p>
          <a:p>
            <a:r>
              <a:rPr lang="en-US" sz="1200" b="0" kern="1200" dirty="0" smtClean="0">
                <a:solidFill>
                  <a:schemeClr val="tx1"/>
                </a:solidFill>
                <a:latin typeface="+mn-lt"/>
                <a:ea typeface="+mn-ea"/>
                <a:cs typeface="+mn-cs"/>
              </a:rPr>
              <a:t>Validity refers to the credibility or believability of the research. Are the findings genuine?  Do your findings truly represent the phenomenon you are claiming to measure?</a:t>
            </a:r>
          </a:p>
          <a:p>
            <a:endParaRPr lang="en-US" sz="1200" b="0" kern="1200" dirty="0" smtClean="0">
              <a:solidFill>
                <a:schemeClr val="tx1"/>
              </a:solidFill>
              <a:latin typeface="+mn-lt"/>
              <a:ea typeface="+mn-ea"/>
              <a:cs typeface="+mn-cs"/>
            </a:endParaRPr>
          </a:p>
          <a:p>
            <a:r>
              <a:rPr lang="en-US" sz="1200" kern="1200" dirty="0" smtClean="0">
                <a:solidFill>
                  <a:schemeClr val="tx1"/>
                </a:solidFill>
                <a:latin typeface="+mn-lt"/>
                <a:ea typeface="+mn-ea"/>
                <a:cs typeface="+mn-cs"/>
              </a:rPr>
              <a:t>A representative sample is a small quantity of something that accurately reflects the larger entity. An example is when a small number of people accurately reflect the members of an entire population. In a classroom of 30 students, in which half the students are male and half are female, a representative sample might include six students: three males and three females. </a:t>
            </a:r>
          </a:p>
          <a:p>
            <a:endParaRPr lang="en-US" sz="1200" b="0" kern="1200" dirty="0" smtClean="0">
              <a:solidFill>
                <a:schemeClr val="tx1"/>
              </a:solidFill>
              <a:latin typeface="+mn-lt"/>
              <a:ea typeface="+mn-ea"/>
              <a:cs typeface="+mn-cs"/>
            </a:endParaRPr>
          </a:p>
          <a:p>
            <a:r>
              <a:rPr lang="en-US" sz="1200" i="1" kern="1200" dirty="0" smtClean="0">
                <a:solidFill>
                  <a:schemeClr val="tx1"/>
                </a:solidFill>
                <a:latin typeface="+mn-lt"/>
                <a:ea typeface="+mn-ea"/>
                <a:cs typeface="+mn-cs"/>
              </a:rPr>
              <a:t>“</a:t>
            </a:r>
            <a:r>
              <a:rPr lang="en-US" sz="1200" i="1" kern="1200" dirty="0" err="1" smtClean="0">
                <a:solidFill>
                  <a:schemeClr val="tx1"/>
                </a:solidFill>
                <a:latin typeface="+mn-lt"/>
                <a:ea typeface="+mn-ea"/>
                <a:cs typeface="+mn-cs"/>
              </a:rPr>
              <a:t>Generalisation</a:t>
            </a:r>
            <a:r>
              <a:rPr lang="en-US" sz="1200" i="1" kern="1200" dirty="0" smtClean="0">
                <a:solidFill>
                  <a:schemeClr val="tx1"/>
                </a:solidFill>
                <a:latin typeface="+mn-lt"/>
                <a:ea typeface="+mn-ea"/>
                <a:cs typeface="+mn-cs"/>
              </a:rPr>
              <a:t> is concerned with the application of research results to cases or situations beyond those examined in the study.” Collis and Hussey 2003</a:t>
            </a:r>
          </a:p>
          <a:p>
            <a:r>
              <a:rPr lang="en-US" sz="1200" kern="1200" dirty="0" smtClean="0">
                <a:solidFill>
                  <a:schemeClr val="tx1"/>
                </a:solidFill>
                <a:latin typeface="+mn-lt"/>
                <a:ea typeface="+mn-ea"/>
                <a:cs typeface="+mn-cs"/>
              </a:rPr>
              <a:t>Can the results of the research be applied more generally and more widely than the study itself or are they only relevant to the specific context of the study?</a:t>
            </a:r>
            <a:endParaRPr lang="en-US" b="0" dirty="0"/>
          </a:p>
        </p:txBody>
      </p:sp>
      <p:sp>
        <p:nvSpPr>
          <p:cNvPr id="4" name="Slide Number Placeholder 3"/>
          <p:cNvSpPr>
            <a:spLocks noGrp="1"/>
          </p:cNvSpPr>
          <p:nvPr>
            <p:ph type="sldNum" sz="quarter" idx="10"/>
          </p:nvPr>
        </p:nvSpPr>
        <p:spPr/>
        <p:txBody>
          <a:bodyPr/>
          <a:lstStyle/>
          <a:p>
            <a:fld id="{30F29891-1B53-0747-BB8F-932F4C08B3CE}" type="slidenum">
              <a:rPr lang="en-US" smtClean="0"/>
              <a:pPr/>
              <a:t>19</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en-US" dirty="0" smtClean="0"/>
              <a:t>This is an example of a question that was cognitively tested for use in a paper self completion questionnaire with children aged 11 to 15.</a:t>
            </a:r>
          </a:p>
          <a:p>
            <a:r>
              <a:rPr lang="en-GB" altLang="en-US" dirty="0" smtClean="0"/>
              <a:t>At first a seemingly innocent question but the testing revealed problems. </a:t>
            </a:r>
          </a:p>
          <a:p>
            <a:r>
              <a:rPr lang="en-GB" altLang="en-US" dirty="0" smtClean="0"/>
              <a:t>- ‘personal’ was interpreted as their own computer and so didn’t include a computer for family use . </a:t>
            </a:r>
          </a:p>
          <a:p>
            <a:r>
              <a:rPr lang="en-GB" altLang="en-US" dirty="0" smtClean="0"/>
              <a:t>- Also didn’t understand the term PC in brackets </a:t>
            </a:r>
            <a:r>
              <a:rPr lang="en-GB" altLang="en-US" dirty="0" err="1" smtClean="0"/>
              <a:t>ie</a:t>
            </a:r>
            <a:r>
              <a:rPr lang="en-GB" altLang="en-US" dirty="0" smtClean="0"/>
              <a:t> didn’t add any further meaning to the term personal computer.</a:t>
            </a:r>
          </a:p>
          <a:p>
            <a:endParaRPr lang="en-US" dirty="0"/>
          </a:p>
        </p:txBody>
      </p:sp>
      <p:sp>
        <p:nvSpPr>
          <p:cNvPr id="4" name="Slide Number Placeholder 3"/>
          <p:cNvSpPr>
            <a:spLocks noGrp="1"/>
          </p:cNvSpPr>
          <p:nvPr>
            <p:ph type="sldNum" sz="quarter" idx="10"/>
          </p:nvPr>
        </p:nvSpPr>
        <p:spPr/>
        <p:txBody>
          <a:bodyPr/>
          <a:lstStyle/>
          <a:p>
            <a:fld id="{C3B8F8DA-E96E-491F-99D7-11FCC55B9BBC}" type="slidenum">
              <a:rPr lang="en-GB" smtClean="0"/>
              <a:pPr/>
              <a:t>28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en-US" dirty="0" smtClean="0"/>
              <a:t>Several problems: </a:t>
            </a:r>
          </a:p>
          <a:p>
            <a:pPr>
              <a:buFontTx/>
              <a:buChar char="•"/>
            </a:pPr>
            <a:r>
              <a:rPr lang="en-GB" altLang="en-US" dirty="0" smtClean="0"/>
              <a:t>No reference period - children tended to think about different periods from last week to last school year when really the question is trying to get a measure of usual behaviour</a:t>
            </a:r>
          </a:p>
          <a:p>
            <a:pPr>
              <a:buFontTx/>
              <a:buChar char="•"/>
            </a:pPr>
            <a:r>
              <a:rPr lang="en-GB" altLang="en-US" dirty="0" smtClean="0"/>
              <a:t>Use of vague quantifiers - meant difficulty in responding. Children tended to count the number of times they had been punished but then couldn’t decide if that was rarely, sometimes or often?</a:t>
            </a:r>
          </a:p>
          <a:p>
            <a:pPr>
              <a:buFontTx/>
              <a:buChar char="•"/>
            </a:pPr>
            <a:r>
              <a:rPr lang="en-GB" altLang="en-US" dirty="0" smtClean="0"/>
              <a:t>Nowhere to code “hardly ever”</a:t>
            </a:r>
          </a:p>
          <a:p>
            <a:pPr>
              <a:buFontTx/>
              <a:buChar char="•"/>
            </a:pPr>
            <a:r>
              <a:rPr lang="en-GB" altLang="en-US" dirty="0" smtClean="0"/>
              <a:t>List of examples confusing rather than helpful - may not use these forms of punishment in their school. </a:t>
            </a:r>
          </a:p>
          <a:p>
            <a:pPr>
              <a:buFontTx/>
              <a:buChar char="•"/>
            </a:pPr>
            <a:r>
              <a:rPr lang="en-GB" altLang="en-US" dirty="0" err="1" smtClean="0"/>
              <a:t>YPs</a:t>
            </a:r>
            <a:r>
              <a:rPr lang="en-GB" altLang="en-US" dirty="0" smtClean="0"/>
              <a:t> tended to focus on the examples rather than punishment more generally.</a:t>
            </a:r>
          </a:p>
          <a:p>
            <a:pPr>
              <a:buFontTx/>
              <a:buChar char="•"/>
            </a:pPr>
            <a:r>
              <a:rPr lang="en-GB" altLang="en-US" dirty="0" smtClean="0"/>
              <a:t>Younger children didn’t understand “e.g.”</a:t>
            </a:r>
          </a:p>
          <a:p>
            <a:pPr>
              <a:buFontTx/>
              <a:buChar char="•"/>
            </a:pPr>
            <a:endParaRPr lang="en-GB" altLang="en-US" dirty="0" smtClean="0"/>
          </a:p>
          <a:p>
            <a:pPr>
              <a:buFontTx/>
              <a:buChar char="•"/>
            </a:pPr>
            <a:endParaRPr lang="en-GB" altLang="en-US" dirty="0" smtClean="0"/>
          </a:p>
          <a:p>
            <a:endParaRPr lang="en-US" dirty="0"/>
          </a:p>
        </p:txBody>
      </p:sp>
      <p:sp>
        <p:nvSpPr>
          <p:cNvPr id="4" name="Slide Number Placeholder 3"/>
          <p:cNvSpPr>
            <a:spLocks noGrp="1"/>
          </p:cNvSpPr>
          <p:nvPr>
            <p:ph type="sldNum" sz="quarter" idx="10"/>
          </p:nvPr>
        </p:nvSpPr>
        <p:spPr/>
        <p:txBody>
          <a:bodyPr/>
          <a:lstStyle/>
          <a:p>
            <a:fld id="{C3B8F8DA-E96E-491F-99D7-11FCC55B9BBC}" type="slidenum">
              <a:rPr lang="en-GB" smtClean="0"/>
              <a:pPr/>
              <a:t>30</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ltLang="en-US" dirty="0" smtClean="0"/>
              <a:t>Several problems: </a:t>
            </a:r>
          </a:p>
          <a:p>
            <a:pPr>
              <a:buFontTx/>
              <a:buChar char="•"/>
            </a:pPr>
            <a:r>
              <a:rPr lang="en-GB" altLang="en-US" dirty="0" smtClean="0"/>
              <a:t>No reference period - children tended to think about different periods from last week to last school year when really the question is trying to get a measure of usual behaviour</a:t>
            </a:r>
          </a:p>
          <a:p>
            <a:pPr>
              <a:buFontTx/>
              <a:buChar char="•"/>
            </a:pPr>
            <a:r>
              <a:rPr lang="en-GB" altLang="en-US" dirty="0" smtClean="0"/>
              <a:t>Use of vague quantifiers - meant difficulty in responding. Children tended to count the number of times they had been punished but then couldn’t decide if that was rarely, sometimes or often?</a:t>
            </a:r>
          </a:p>
          <a:p>
            <a:pPr>
              <a:buFontTx/>
              <a:buChar char="•"/>
            </a:pPr>
            <a:r>
              <a:rPr lang="en-GB" altLang="en-US" dirty="0" smtClean="0"/>
              <a:t>Nowhere to code “hardly ever”</a:t>
            </a:r>
          </a:p>
          <a:p>
            <a:pPr>
              <a:buFontTx/>
              <a:buChar char="•"/>
            </a:pPr>
            <a:r>
              <a:rPr lang="en-GB" altLang="en-US" dirty="0" smtClean="0"/>
              <a:t>List of examples confusing rather than helpful - may not use these forms of punishment in their school. </a:t>
            </a:r>
          </a:p>
          <a:p>
            <a:pPr>
              <a:buFontTx/>
              <a:buChar char="•"/>
            </a:pPr>
            <a:r>
              <a:rPr lang="en-GB" altLang="en-US" dirty="0" err="1" smtClean="0"/>
              <a:t>YPs</a:t>
            </a:r>
            <a:r>
              <a:rPr lang="en-GB" altLang="en-US" dirty="0" smtClean="0"/>
              <a:t> tended to focus on the examples rather than punishment more generally.</a:t>
            </a:r>
          </a:p>
          <a:p>
            <a:pPr>
              <a:buFontTx/>
              <a:buChar char="•"/>
            </a:pPr>
            <a:r>
              <a:rPr lang="en-GB" altLang="en-US" dirty="0" smtClean="0"/>
              <a:t>Younger children didn’t understand “e.g.”</a:t>
            </a:r>
          </a:p>
          <a:p>
            <a:pPr>
              <a:buFontTx/>
              <a:buChar char="•"/>
            </a:pPr>
            <a:endParaRPr lang="en-GB" altLang="en-US" dirty="0" smtClean="0"/>
          </a:p>
          <a:p>
            <a:pPr>
              <a:buFontTx/>
              <a:buChar char="•"/>
            </a:pPr>
            <a:endParaRPr lang="en-GB" altLang="en-US" dirty="0" smtClean="0"/>
          </a:p>
          <a:p>
            <a:endParaRPr lang="en-US" dirty="0"/>
          </a:p>
        </p:txBody>
      </p:sp>
      <p:sp>
        <p:nvSpPr>
          <p:cNvPr id="4" name="Slide Number Placeholder 3"/>
          <p:cNvSpPr>
            <a:spLocks noGrp="1"/>
          </p:cNvSpPr>
          <p:nvPr>
            <p:ph type="sldNum" sz="quarter" idx="10"/>
          </p:nvPr>
        </p:nvSpPr>
        <p:spPr/>
        <p:txBody>
          <a:bodyPr/>
          <a:lstStyle/>
          <a:p>
            <a:fld id="{C3B8F8DA-E96E-491F-99D7-11FCC55B9BBC}" type="slidenum">
              <a:rPr lang="en-GB" smtClean="0"/>
              <a:pPr/>
              <a:t>31</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lnSpcReduction="10000"/>
          </a:bodyPr>
          <a:lstStyle/>
          <a:p>
            <a:r>
              <a:rPr lang="en-US" dirty="0" smtClean="0"/>
              <a:t>During</a:t>
            </a:r>
            <a:r>
              <a:rPr lang="en-US" baseline="0" dirty="0" smtClean="0"/>
              <a:t> this session, students will need to produce these things:</a:t>
            </a:r>
          </a:p>
          <a:p>
            <a:endParaRPr lang="en-US" baseline="0" dirty="0" smtClean="0"/>
          </a:p>
          <a:p>
            <a:r>
              <a:rPr lang="en-US" u="sng" baseline="0" dirty="0" smtClean="0"/>
              <a:t>Observation schedule</a:t>
            </a:r>
          </a:p>
          <a:p>
            <a:r>
              <a:rPr lang="en-US" baseline="0" dirty="0" smtClean="0"/>
              <a:t>Students need to decide on a method of observation that they will use during the lessons.  They need to create a form that will be used by both/all three students.</a:t>
            </a:r>
          </a:p>
          <a:p>
            <a:endParaRPr lang="en-US" baseline="0" dirty="0" smtClean="0"/>
          </a:p>
          <a:p>
            <a:r>
              <a:rPr lang="en-US" u="sng" baseline="0" dirty="0" smtClean="0"/>
              <a:t>Semi-structured questions</a:t>
            </a:r>
          </a:p>
          <a:p>
            <a:r>
              <a:rPr lang="en-US" baseline="0" dirty="0" smtClean="0"/>
              <a:t>Students need to produce a list of questions that they will ask pupils in their interview.  These questions may need to be changed for different researchers due to children of different ages.  E.g. if they are in Nursery, the number of questions able to be asked may be limited.</a:t>
            </a:r>
          </a:p>
          <a:p>
            <a:endParaRPr lang="en-US" baseline="0" dirty="0" smtClean="0"/>
          </a:p>
          <a:p>
            <a:r>
              <a:rPr lang="en-US" dirty="0" smtClean="0"/>
              <a:t>See previous seminars</a:t>
            </a:r>
            <a:r>
              <a:rPr lang="en-US" baseline="0" dirty="0" smtClean="0"/>
              <a:t> for notes.</a:t>
            </a:r>
          </a:p>
          <a:p>
            <a:endParaRPr lang="en-US" baseline="0" dirty="0" smtClean="0"/>
          </a:p>
          <a:p>
            <a:pPr marL="0" marR="0" indent="0" algn="l" defTabSz="457200" rtl="0" eaLnBrk="1" fontAlgn="auto" latinLnBrk="0" hangingPunct="1">
              <a:lnSpc>
                <a:spcPct val="100000"/>
              </a:lnSpc>
              <a:spcBef>
                <a:spcPts val="0"/>
              </a:spcBef>
              <a:spcAft>
                <a:spcPts val="0"/>
              </a:spcAft>
              <a:buClrTx/>
              <a:buSzTx/>
              <a:buFontTx/>
              <a:buNone/>
              <a:tabLst/>
              <a:defRPr/>
            </a:pPr>
            <a:r>
              <a:rPr lang="en-US" dirty="0" smtClean="0"/>
              <a:t>Information sheet OR Explanatory Script – next slide</a:t>
            </a:r>
          </a:p>
          <a:p>
            <a:endParaRPr lang="en-US" dirty="0"/>
          </a:p>
        </p:txBody>
      </p:sp>
      <p:sp>
        <p:nvSpPr>
          <p:cNvPr id="4" name="Slide Number Placeholder 3"/>
          <p:cNvSpPr>
            <a:spLocks noGrp="1"/>
          </p:cNvSpPr>
          <p:nvPr>
            <p:ph type="sldNum" sz="quarter" idx="10"/>
          </p:nvPr>
        </p:nvSpPr>
        <p:spPr/>
        <p:txBody>
          <a:bodyPr/>
          <a:lstStyle/>
          <a:p>
            <a:fld id="{50F77542-535E-E646-AC10-3763F58A6EB7}" type="slidenum">
              <a:rPr lang="en-US" smtClean="0"/>
              <a:pPr/>
              <a:t>32</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u="sng" baseline="0" dirty="0" smtClean="0"/>
              <a:t>Information Sheet OR Explanatory Script</a:t>
            </a:r>
          </a:p>
          <a:p>
            <a:r>
              <a:rPr lang="en-US" baseline="0" dirty="0" smtClean="0"/>
              <a:t>Students will need to explain their research to the children in order to gain informed consent / assent.  Students need to decide if they wish to give a written explanation of this to pupils (only for KS2), or if they will read out a statement before they start the research.</a:t>
            </a:r>
          </a:p>
          <a:p>
            <a:endParaRPr lang="en-US" dirty="0"/>
          </a:p>
        </p:txBody>
      </p:sp>
      <p:sp>
        <p:nvSpPr>
          <p:cNvPr id="4" name="Slide Number Placeholder 3"/>
          <p:cNvSpPr>
            <a:spLocks noGrp="1"/>
          </p:cNvSpPr>
          <p:nvPr>
            <p:ph type="sldNum" sz="quarter" idx="10"/>
          </p:nvPr>
        </p:nvSpPr>
        <p:spPr/>
        <p:txBody>
          <a:bodyPr/>
          <a:lstStyle/>
          <a:p>
            <a:fld id="{50F77542-535E-E646-AC10-3763F58A6EB7}" type="slidenum">
              <a:rPr lang="en-US" smtClean="0"/>
              <a:pPr/>
              <a:t>33</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CB489FD3-84B9-4519-94EE-921D8FB09C90}" type="datetimeFigureOut">
              <a:rPr lang="en-GB" smtClean="0"/>
              <a:pPr/>
              <a:t>2/8/18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B489FD3-84B9-4519-94EE-921D8FB09C90}" type="datetimeFigureOut">
              <a:rPr lang="en-GB" smtClean="0"/>
              <a:pPr/>
              <a:t>2/8/18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p:txBody>
          <a:bodyPr/>
          <a:lstStyle/>
          <a:p>
            <a:fld id="{CB489FD3-84B9-4519-94EE-921D8FB09C90}" type="datetimeFigureOut">
              <a:rPr lang="en-GB" smtClean="0"/>
              <a:pPr/>
              <a:t>2/8/18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pPr/>
              <a:t>‹#›</a:t>
            </a:fld>
            <a:endParaRPr lang="en-GB"/>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B489FD3-84B9-4519-94EE-921D8FB09C90}" type="datetimeFigureOut">
              <a:rPr lang="en-GB" smtClean="0"/>
              <a:pPr/>
              <a:t>2/8/18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CB489FD3-84B9-4519-94EE-921D8FB09C90}" type="datetimeFigureOut">
              <a:rPr lang="en-GB" smtClean="0"/>
              <a:pPr/>
              <a:t>2/8/18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CB489FD3-84B9-4519-94EE-921D8FB09C90}" type="datetimeFigureOut">
              <a:rPr lang="en-GB" smtClean="0"/>
              <a:pPr/>
              <a:t>2/8/18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CB489FD3-84B9-4519-94EE-921D8FB09C90}" type="datetimeFigureOut">
              <a:rPr lang="en-GB" smtClean="0"/>
              <a:pPr/>
              <a:t>2/8/18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489FD3-84B9-4519-94EE-921D8FB09C90}" type="datetimeFigureOut">
              <a:rPr lang="en-GB" smtClean="0"/>
              <a:pPr/>
              <a:t>2/8/18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B489FD3-84B9-4519-94EE-921D8FB09C90}" type="datetimeFigureOut">
              <a:rPr lang="en-GB" smtClean="0"/>
              <a:pPr/>
              <a:t>2/8/18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B489FD3-84B9-4519-94EE-921D8FB09C90}" type="datetimeFigureOut">
              <a:rPr lang="en-GB" smtClean="0"/>
              <a:pPr/>
              <a:t>2/8/18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28E83D7-DA15-4137-8AD1-56A7B39963D5}" type="slidenum">
              <a:rPr lang="en-GB" smtClean="0"/>
              <a:pPr/>
              <a:t>‹#›</a:t>
            </a:fld>
            <a:endParaRPr lang="en-GB"/>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B489FD3-84B9-4519-94EE-921D8FB09C90}" type="datetimeFigureOut">
              <a:rPr lang="en-GB" smtClean="0"/>
              <a:pPr/>
              <a:t>2/8/18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B489FD3-84B9-4519-94EE-921D8FB09C90}" type="datetimeFigureOut">
              <a:rPr lang="en-GB" smtClean="0"/>
              <a:pPr/>
              <a:t>2/8/18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28E83D7-DA15-4137-8AD1-56A7B39963D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CB489FD3-84B9-4519-94EE-921D8FB09C90}" type="datetimeFigureOut">
              <a:rPr lang="en-GB" smtClean="0"/>
              <a:pPr/>
              <a:t>2/8/18</a:t>
            </a:fld>
            <a:endParaRPr lang="en-GB"/>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GB"/>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828E83D7-DA15-4137-8AD1-56A7B39963D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s://youtu.be/bPjJ6TPkLV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1" Type="http://schemas.openxmlformats.org/officeDocument/2006/relationships/slideLayout" Target="../slideLayouts/slideLayout8.xml"/><Relationship Id="rId2"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2.xml"/><Relationship Id="rId4" Type="http://schemas.openxmlformats.org/officeDocument/2006/relationships/diagramLayout" Target="../diagrams/layout2.xml"/><Relationship Id="rId5" Type="http://schemas.openxmlformats.org/officeDocument/2006/relationships/diagramQuickStyle" Target="../diagrams/quickStyle2.xml"/><Relationship Id="rId6" Type="http://schemas.openxmlformats.org/officeDocument/2006/relationships/diagramColors" Target="../diagrams/colors2.xml"/><Relationship Id="rId7" Type="http://schemas.microsoft.com/office/2007/relationships/diagramDrawing" Target="../diagrams/drawing2.xml"/><Relationship Id="rId1" Type="http://schemas.openxmlformats.org/officeDocument/2006/relationships/slideLayout" Target="../slideLayouts/slideLayout8.xml"/><Relationship Id="rId2" Type="http://schemas.openxmlformats.org/officeDocument/2006/relationships/notesSlide" Target="../notesSlides/notesSlide6.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3.xml"/><Relationship Id="rId4" Type="http://schemas.openxmlformats.org/officeDocument/2006/relationships/diagramQuickStyle" Target="../diagrams/quickStyle3.xml"/><Relationship Id="rId5" Type="http://schemas.openxmlformats.org/officeDocument/2006/relationships/diagramColors" Target="../diagrams/colors3.xml"/><Relationship Id="rId6" Type="http://schemas.microsoft.com/office/2007/relationships/diagramDrawing" Target="../diagrams/drawing3.xml"/><Relationship Id="rId1" Type="http://schemas.openxmlformats.org/officeDocument/2006/relationships/slideLayout" Target="../slideLayouts/slideLayout2.xml"/><Relationship Id="rId2" Type="http://schemas.openxmlformats.org/officeDocument/2006/relationships/diagramData" Target="../diagrams/data3.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4.xml"/><Relationship Id="rId4" Type="http://schemas.openxmlformats.org/officeDocument/2006/relationships/diagramQuickStyle" Target="../diagrams/quickStyle4.xml"/><Relationship Id="rId5" Type="http://schemas.openxmlformats.org/officeDocument/2006/relationships/diagramColors" Target="../diagrams/colors4.xml"/><Relationship Id="rId6" Type="http://schemas.microsoft.com/office/2007/relationships/diagramDrawing" Target="../diagrams/drawing4.xml"/><Relationship Id="rId1" Type="http://schemas.openxmlformats.org/officeDocument/2006/relationships/slideLayout" Target="../slideLayouts/slideLayout8.xml"/><Relationship Id="rId2" Type="http://schemas.openxmlformats.org/officeDocument/2006/relationships/diagramData" Target="../diagrams/data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Research Methods</a:t>
            </a:r>
            <a:endParaRPr lang="en-US" dirty="0"/>
          </a:p>
        </p:txBody>
      </p:sp>
      <p:sp>
        <p:nvSpPr>
          <p:cNvPr id="3" name="Subtitle 2"/>
          <p:cNvSpPr>
            <a:spLocks noGrp="1"/>
          </p:cNvSpPr>
          <p:nvPr>
            <p:ph type="subTitle" idx="1"/>
          </p:nvPr>
        </p:nvSpPr>
        <p:spPr/>
        <p:txBody>
          <a:bodyPr/>
          <a:lstStyle/>
          <a:p>
            <a:r>
              <a:rPr lang="en-US" dirty="0" smtClean="0"/>
              <a:t>Focus Group Interview</a:t>
            </a:r>
          </a:p>
          <a:p>
            <a:r>
              <a:rPr lang="en-US" dirty="0" smtClean="0"/>
              <a:t>Questionnaire</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1051520"/>
          </a:xfrm>
        </p:spPr>
        <p:txBody>
          <a:bodyPr/>
          <a:lstStyle/>
          <a:p>
            <a:r>
              <a:rPr lang="en-US" sz="4400" dirty="0" smtClean="0"/>
              <a:t>Focus Group </a:t>
            </a:r>
            <a:r>
              <a:rPr lang="en-US" sz="4400" dirty="0" smtClean="0"/>
              <a:t>Interview – </a:t>
            </a:r>
            <a:br>
              <a:rPr lang="en-US" sz="4400" dirty="0" smtClean="0"/>
            </a:br>
            <a:r>
              <a:rPr lang="en-GB" sz="4400" dirty="0" smtClean="0"/>
              <a:t>Pupil voice</a:t>
            </a:r>
            <a:endParaRPr lang="en-GB" sz="4400" dirty="0"/>
          </a:p>
        </p:txBody>
      </p:sp>
      <p:sp>
        <p:nvSpPr>
          <p:cNvPr id="3" name="Content Placeholder 2"/>
          <p:cNvSpPr>
            <a:spLocks noGrp="1"/>
          </p:cNvSpPr>
          <p:nvPr>
            <p:ph idx="1"/>
          </p:nvPr>
        </p:nvSpPr>
        <p:spPr/>
        <p:txBody>
          <a:bodyPr>
            <a:normAutofit fontScale="92500" lnSpcReduction="20000"/>
          </a:bodyPr>
          <a:lstStyle/>
          <a:p>
            <a:pPr marL="0" indent="0">
              <a:buNone/>
            </a:pPr>
            <a:endParaRPr lang="en-GB" sz="2800" dirty="0" smtClean="0"/>
          </a:p>
          <a:p>
            <a:pPr marL="0" indent="0">
              <a:buNone/>
            </a:pPr>
            <a:r>
              <a:rPr lang="en-GB" sz="2800" dirty="0" smtClean="0">
                <a:solidFill>
                  <a:srgbClr val="404040"/>
                </a:solidFill>
              </a:rPr>
              <a:t>A</a:t>
            </a:r>
            <a:r>
              <a:rPr lang="en-GB" sz="2800" dirty="0">
                <a:solidFill>
                  <a:srgbClr val="404040"/>
                </a:solidFill>
              </a:rPr>
              <a:t> </a:t>
            </a:r>
            <a:r>
              <a:rPr lang="en-GB" sz="2800" b="1" dirty="0">
                <a:solidFill>
                  <a:srgbClr val="404040"/>
                </a:solidFill>
              </a:rPr>
              <a:t>focus group</a:t>
            </a:r>
            <a:r>
              <a:rPr lang="en-GB" sz="2800" dirty="0">
                <a:solidFill>
                  <a:srgbClr val="404040"/>
                </a:solidFill>
              </a:rPr>
              <a:t> is a form of qualitative research in which a group of </a:t>
            </a:r>
            <a:r>
              <a:rPr lang="en-GB" sz="2800" dirty="0" smtClean="0">
                <a:solidFill>
                  <a:srgbClr val="404040"/>
                </a:solidFill>
              </a:rPr>
              <a:t>children are </a:t>
            </a:r>
            <a:r>
              <a:rPr lang="en-GB" sz="2800" dirty="0">
                <a:solidFill>
                  <a:srgbClr val="404040"/>
                </a:solidFill>
              </a:rPr>
              <a:t>asked about their perceptions, opinions, </a:t>
            </a:r>
            <a:r>
              <a:rPr lang="en-GB" sz="2800" dirty="0" smtClean="0">
                <a:solidFill>
                  <a:srgbClr val="404040"/>
                </a:solidFill>
              </a:rPr>
              <a:t>and </a:t>
            </a:r>
            <a:r>
              <a:rPr lang="en-GB" sz="2800" dirty="0">
                <a:solidFill>
                  <a:srgbClr val="404040"/>
                </a:solidFill>
              </a:rPr>
              <a:t>attitudes towards a </a:t>
            </a:r>
            <a:r>
              <a:rPr lang="en-GB" sz="2800" dirty="0" smtClean="0">
                <a:solidFill>
                  <a:srgbClr val="404040"/>
                </a:solidFill>
              </a:rPr>
              <a:t>lesson section or teaching style.</a:t>
            </a:r>
          </a:p>
          <a:p>
            <a:pPr marL="0" indent="0">
              <a:buNone/>
            </a:pPr>
            <a:r>
              <a:rPr lang="en-GB" sz="2800" dirty="0" smtClean="0">
                <a:solidFill>
                  <a:srgbClr val="404040"/>
                </a:solidFill>
              </a:rPr>
              <a:t>Questions </a:t>
            </a:r>
            <a:r>
              <a:rPr lang="en-GB" sz="2800" dirty="0">
                <a:solidFill>
                  <a:srgbClr val="404040"/>
                </a:solidFill>
              </a:rPr>
              <a:t>are asked in an interactive group setting where </a:t>
            </a:r>
            <a:r>
              <a:rPr lang="en-GB" sz="2800" dirty="0" smtClean="0">
                <a:solidFill>
                  <a:srgbClr val="404040"/>
                </a:solidFill>
              </a:rPr>
              <a:t>children are free </a:t>
            </a:r>
            <a:r>
              <a:rPr lang="en-GB" sz="2800" dirty="0">
                <a:solidFill>
                  <a:srgbClr val="404040"/>
                </a:solidFill>
              </a:rPr>
              <a:t>to talk with other group members</a:t>
            </a:r>
            <a:r>
              <a:rPr lang="en-GB" sz="2800" dirty="0" smtClean="0">
                <a:solidFill>
                  <a:srgbClr val="404040"/>
                </a:solidFill>
              </a:rPr>
              <a:t>.</a:t>
            </a:r>
          </a:p>
          <a:p>
            <a:pPr marL="0" indent="0">
              <a:buNone/>
            </a:pPr>
            <a:r>
              <a:rPr lang="en-GB" sz="2800" dirty="0">
                <a:solidFill>
                  <a:srgbClr val="404040"/>
                </a:solidFill>
              </a:rPr>
              <a:t>The interview is conducted in an informal and natural way where </a:t>
            </a:r>
            <a:r>
              <a:rPr lang="en-GB" sz="2800" dirty="0" smtClean="0">
                <a:solidFill>
                  <a:srgbClr val="404040"/>
                </a:solidFill>
              </a:rPr>
              <a:t>children are </a:t>
            </a:r>
            <a:r>
              <a:rPr lang="en-GB" sz="2800" dirty="0">
                <a:solidFill>
                  <a:srgbClr val="404040"/>
                </a:solidFill>
              </a:rPr>
              <a:t>free to give </a:t>
            </a:r>
            <a:r>
              <a:rPr lang="en-GB" sz="2800" dirty="0" smtClean="0">
                <a:solidFill>
                  <a:srgbClr val="404040"/>
                </a:solidFill>
              </a:rPr>
              <a:t>views.</a:t>
            </a:r>
            <a:endParaRPr lang="en-GB" dirty="0">
              <a:solidFill>
                <a:srgbClr val="404040"/>
              </a:solidFill>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37708043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Focus Group Interview</a:t>
            </a:r>
            <a:endParaRPr lang="en-US" dirty="0"/>
          </a:p>
        </p:txBody>
      </p:sp>
      <p:sp>
        <p:nvSpPr>
          <p:cNvPr id="6" name="Content Placeholder 5"/>
          <p:cNvSpPr>
            <a:spLocks noGrp="1"/>
          </p:cNvSpPr>
          <p:nvPr>
            <p:ph idx="1"/>
          </p:nvPr>
        </p:nvSpPr>
        <p:spPr/>
        <p:txBody>
          <a:bodyPr/>
          <a:lstStyle/>
          <a:p>
            <a:r>
              <a:rPr lang="en-GB" dirty="0" smtClean="0">
                <a:hlinkClick r:id="rId2"/>
              </a:rPr>
              <a:t>https://youtu.be/bPjJ6TPkLVM</a:t>
            </a:r>
            <a:endParaRPr lang="en-GB" dirty="0" smtClean="0"/>
          </a:p>
          <a:p>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
            </a:r>
            <a:br>
              <a:rPr lang="en-GB" sz="3600" dirty="0" smtClean="0"/>
            </a:br>
            <a:r>
              <a:rPr lang="en-GB" sz="3600" dirty="0" smtClean="0"/>
              <a:t>Focus </a:t>
            </a:r>
            <a:r>
              <a:rPr lang="en-GB" sz="3600" dirty="0" smtClean="0"/>
              <a:t>Group / Semi-structured Interviews </a:t>
            </a:r>
            <a:endParaRPr lang="en-US" dirty="0"/>
          </a:p>
        </p:txBody>
      </p:sp>
      <p:sp>
        <p:nvSpPr>
          <p:cNvPr id="3" name="Content Placeholder 2"/>
          <p:cNvSpPr>
            <a:spLocks noGrp="1"/>
          </p:cNvSpPr>
          <p:nvPr>
            <p:ph sz="half" idx="1"/>
          </p:nvPr>
        </p:nvSpPr>
        <p:spPr/>
        <p:txBody>
          <a:bodyPr/>
          <a:lstStyle/>
          <a:p>
            <a:r>
              <a:rPr lang="en-GB" dirty="0" smtClean="0"/>
              <a:t>Positive points?</a:t>
            </a:r>
          </a:p>
          <a:p>
            <a:r>
              <a:rPr lang="en-GB" dirty="0" smtClean="0"/>
              <a:t>Negatives points?</a:t>
            </a:r>
          </a:p>
          <a:p>
            <a:endParaRPr lang="en-US" dirty="0"/>
          </a:p>
        </p:txBody>
      </p:sp>
      <p:sp>
        <p:nvSpPr>
          <p:cNvPr id="4" name="Content Placeholder 3"/>
          <p:cNvSpPr>
            <a:spLocks noGrp="1"/>
          </p:cNvSpPr>
          <p:nvPr>
            <p:ph sz="half" idx="2"/>
          </p:nvPr>
        </p:nvSpPr>
        <p:spPr/>
        <p:txBody>
          <a:bodyPr/>
          <a:lstStyle/>
          <a:p>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
            </a:r>
            <a:br>
              <a:rPr lang="en-GB" dirty="0" smtClean="0"/>
            </a:br>
            <a:r>
              <a:rPr lang="en-GB" sz="3600" dirty="0" smtClean="0"/>
              <a:t>Focus Group / Semi-structured Interviews </a:t>
            </a:r>
            <a:endParaRPr lang="en-US" sz="3600" dirty="0"/>
          </a:p>
        </p:txBody>
      </p:sp>
      <p:sp>
        <p:nvSpPr>
          <p:cNvPr id="8" name="Text Placeholder 7"/>
          <p:cNvSpPr>
            <a:spLocks noGrp="1"/>
          </p:cNvSpPr>
          <p:nvPr>
            <p:ph type="body" idx="1"/>
          </p:nvPr>
        </p:nvSpPr>
        <p:spPr/>
        <p:txBody>
          <a:bodyPr/>
          <a:lstStyle/>
          <a:p>
            <a:r>
              <a:rPr lang="en-GB" dirty="0" smtClean="0"/>
              <a:t>Strengths</a:t>
            </a:r>
            <a:endParaRPr lang="en-US" dirty="0"/>
          </a:p>
        </p:txBody>
      </p:sp>
      <p:sp>
        <p:nvSpPr>
          <p:cNvPr id="3" name="Content Placeholder 2"/>
          <p:cNvSpPr>
            <a:spLocks noGrp="1"/>
          </p:cNvSpPr>
          <p:nvPr>
            <p:ph sz="half" idx="2"/>
          </p:nvPr>
        </p:nvSpPr>
        <p:spPr>
          <a:xfrm>
            <a:off x="0" y="2347415"/>
            <a:ext cx="4389754" cy="3596185"/>
          </a:xfrm>
        </p:spPr>
        <p:txBody>
          <a:bodyPr/>
          <a:lstStyle/>
          <a:p>
            <a:r>
              <a:rPr lang="en-US" dirty="0" smtClean="0"/>
              <a:t>Positive rapport between interviewer </a:t>
            </a:r>
            <a:r>
              <a:rPr lang="en-US" dirty="0" smtClean="0"/>
              <a:t>and interviewee</a:t>
            </a:r>
          </a:p>
          <a:p>
            <a:r>
              <a:rPr lang="en-US" dirty="0" smtClean="0"/>
              <a:t>People are able to talk </a:t>
            </a:r>
            <a:r>
              <a:rPr lang="en-US" dirty="0" smtClean="0"/>
              <a:t>about something </a:t>
            </a:r>
            <a:r>
              <a:rPr lang="en-US" dirty="0" smtClean="0"/>
              <a:t>in detail and </a:t>
            </a:r>
            <a:r>
              <a:rPr lang="en-US" dirty="0" smtClean="0"/>
              <a:t>depth</a:t>
            </a:r>
          </a:p>
          <a:p>
            <a:r>
              <a:rPr lang="en-US" dirty="0" smtClean="0"/>
              <a:t>Complex questions and issues can </a:t>
            </a:r>
            <a:r>
              <a:rPr lang="en-US" dirty="0" smtClean="0"/>
              <a:t>be discussed </a:t>
            </a:r>
            <a:r>
              <a:rPr lang="en-US" dirty="0" smtClean="0"/>
              <a:t>/ </a:t>
            </a:r>
            <a:r>
              <a:rPr lang="en-US" dirty="0" smtClean="0"/>
              <a:t>clarified</a:t>
            </a:r>
            <a:endParaRPr lang="en-US" b="1" dirty="0" smtClean="0"/>
          </a:p>
          <a:p>
            <a:r>
              <a:rPr lang="en-US" dirty="0" smtClean="0"/>
              <a:t>Easy to </a:t>
            </a:r>
            <a:r>
              <a:rPr lang="en-US" dirty="0" smtClean="0"/>
              <a:t>record</a:t>
            </a:r>
            <a:endParaRPr lang="en-GB" dirty="0" smtClean="0"/>
          </a:p>
          <a:p>
            <a:endParaRPr lang="en-US" dirty="0"/>
          </a:p>
        </p:txBody>
      </p:sp>
      <p:sp>
        <p:nvSpPr>
          <p:cNvPr id="9" name="Text Placeholder 8"/>
          <p:cNvSpPr>
            <a:spLocks noGrp="1"/>
          </p:cNvSpPr>
          <p:nvPr>
            <p:ph type="body" sz="quarter" idx="3"/>
          </p:nvPr>
        </p:nvSpPr>
        <p:spPr/>
        <p:txBody>
          <a:bodyPr/>
          <a:lstStyle/>
          <a:p>
            <a:r>
              <a:rPr lang="en-GB" dirty="0" smtClean="0"/>
              <a:t>Limitations</a:t>
            </a:r>
            <a:endParaRPr lang="en-GB" dirty="0" smtClean="0"/>
          </a:p>
        </p:txBody>
      </p:sp>
      <p:sp>
        <p:nvSpPr>
          <p:cNvPr id="7" name="Content Placeholder 6"/>
          <p:cNvSpPr>
            <a:spLocks noGrp="1"/>
          </p:cNvSpPr>
          <p:nvPr>
            <p:ph sz="quarter" idx="4"/>
          </p:nvPr>
        </p:nvSpPr>
        <p:spPr>
          <a:xfrm>
            <a:off x="4751070" y="2347415"/>
            <a:ext cx="4392930" cy="3596185"/>
          </a:xfrm>
        </p:spPr>
        <p:txBody>
          <a:bodyPr/>
          <a:lstStyle/>
          <a:p>
            <a:r>
              <a:rPr lang="en-US" dirty="0" smtClean="0"/>
              <a:t>Depends on the skill of the </a:t>
            </a:r>
            <a:r>
              <a:rPr lang="en-US" dirty="0" smtClean="0"/>
              <a:t>interviewer</a:t>
            </a:r>
          </a:p>
          <a:p>
            <a:r>
              <a:rPr lang="en-US" dirty="0" smtClean="0"/>
              <a:t>Interviewer may give out unconscious </a:t>
            </a:r>
            <a:r>
              <a:rPr lang="en-US" dirty="0" smtClean="0"/>
              <a:t>signals</a:t>
            </a:r>
          </a:p>
          <a:p>
            <a:r>
              <a:rPr lang="en-US" dirty="0" smtClean="0"/>
              <a:t>Time </a:t>
            </a:r>
            <a:r>
              <a:rPr lang="en-US" dirty="0" smtClean="0"/>
              <a:t>Consuming</a:t>
            </a:r>
          </a:p>
          <a:p>
            <a:r>
              <a:rPr lang="en-US" dirty="0" smtClean="0"/>
              <a:t>Depth of</a:t>
            </a:r>
            <a:r>
              <a:rPr lang="en-US" dirty="0" smtClean="0"/>
              <a:t> information </a:t>
            </a:r>
            <a:r>
              <a:rPr lang="en-US" dirty="0" smtClean="0"/>
              <a:t>may be </a:t>
            </a:r>
            <a:r>
              <a:rPr lang="en-US" dirty="0" smtClean="0"/>
              <a:t>difficult to analyse</a:t>
            </a:r>
          </a:p>
          <a:p>
            <a:r>
              <a:rPr lang="en-US" dirty="0" smtClean="0"/>
              <a:t>V</a:t>
            </a:r>
            <a:r>
              <a:rPr lang="en-US" dirty="0" smtClean="0"/>
              <a:t>alidity</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Issues with validity</a:t>
            </a:r>
            <a:endParaRPr lang="en-US" dirty="0"/>
          </a:p>
        </p:txBody>
      </p:sp>
      <p:sp>
        <p:nvSpPr>
          <p:cNvPr id="4" name="Content Placeholder 3"/>
          <p:cNvSpPr>
            <a:spLocks noGrp="1"/>
          </p:cNvSpPr>
          <p:nvPr>
            <p:ph idx="1"/>
          </p:nvPr>
        </p:nvSpPr>
        <p:spPr/>
        <p:txBody>
          <a:bodyPr>
            <a:normAutofit lnSpcReduction="10000"/>
          </a:bodyPr>
          <a:lstStyle/>
          <a:p>
            <a:r>
              <a:rPr lang="en-US" dirty="0" smtClean="0"/>
              <a:t>The researcher has no real way of knowing if the respondent </a:t>
            </a:r>
            <a:r>
              <a:rPr lang="en-US" dirty="0" smtClean="0"/>
              <a:t>is lying</a:t>
            </a:r>
            <a:r>
              <a:rPr lang="en-US" dirty="0" smtClean="0"/>
              <a:t>.</a:t>
            </a:r>
          </a:p>
          <a:p>
            <a:r>
              <a:rPr lang="en-US" dirty="0" smtClean="0"/>
              <a:t>The respondent may not consciously lie but </a:t>
            </a:r>
            <a:r>
              <a:rPr lang="en-US" dirty="0" smtClean="0"/>
              <a:t>may</a:t>
            </a:r>
            <a:r>
              <a:rPr lang="en-US" dirty="0" smtClean="0"/>
              <a:t> </a:t>
            </a:r>
            <a:r>
              <a:rPr lang="en-US" dirty="0" smtClean="0"/>
              <a:t>have </a:t>
            </a:r>
            <a:r>
              <a:rPr lang="en-US" dirty="0" smtClean="0"/>
              <a:t>imperfect recall</a:t>
            </a:r>
            <a:r>
              <a:rPr lang="en-US" dirty="0" smtClean="0"/>
              <a:t>. </a:t>
            </a:r>
          </a:p>
          <a:p>
            <a:r>
              <a:rPr lang="en-US" dirty="0" smtClean="0"/>
              <a:t>An </a:t>
            </a:r>
            <a:r>
              <a:rPr lang="en-US" dirty="0" smtClean="0"/>
              <a:t>interview can sometimes be a “</a:t>
            </a:r>
            <a:r>
              <a:rPr lang="en-US" dirty="0" smtClean="0"/>
              <a:t>second chance</a:t>
            </a:r>
            <a:r>
              <a:rPr lang="en-US" dirty="0" smtClean="0"/>
              <a:t>” to do something; having been given </a:t>
            </a:r>
            <a:r>
              <a:rPr lang="en-US" dirty="0" smtClean="0"/>
              <a:t>the time </a:t>
            </a:r>
            <a:r>
              <a:rPr lang="en-US" dirty="0" smtClean="0"/>
              <a:t>to reflect on something they did, </a:t>
            </a:r>
            <a:r>
              <a:rPr lang="en-US" dirty="0" smtClean="0"/>
              <a:t>the respondent </a:t>
            </a:r>
            <a:r>
              <a:rPr lang="en-US" dirty="0" smtClean="0"/>
              <a:t>tries to make sense of their </a:t>
            </a:r>
            <a:r>
              <a:rPr lang="en-US" dirty="0" smtClean="0"/>
              <a:t>behaviour by </a:t>
            </a:r>
            <a:r>
              <a:rPr lang="en-US" dirty="0" err="1" smtClean="0"/>
              <a:t>rationalising</a:t>
            </a:r>
            <a:r>
              <a:rPr lang="en-US" dirty="0" smtClean="0"/>
              <a:t> their actions</a:t>
            </a:r>
            <a:r>
              <a:rPr lang="en-US" dirty="0" smtClean="0"/>
              <a:t>. Their </a:t>
            </a:r>
            <a:r>
              <a:rPr lang="en-US" dirty="0" smtClean="0"/>
              <a:t>explanation for </a:t>
            </a:r>
            <a:r>
              <a:rPr lang="en-US" dirty="0" smtClean="0"/>
              <a:t>their behaviour</a:t>
            </a:r>
            <a:r>
              <a:rPr lang="en-US" dirty="0" smtClean="0"/>
              <a:t>, with hindsight, may be very </a:t>
            </a:r>
            <a:r>
              <a:rPr lang="en-US" dirty="0" smtClean="0"/>
              <a:t>different from </a:t>
            </a:r>
            <a:r>
              <a:rPr lang="en-US" dirty="0" smtClean="0"/>
              <a:t>what they actually felt at the time.</a:t>
            </a:r>
            <a:endParaRPr lang="en-US" dirty="0" smtClean="0"/>
          </a:p>
          <a:p>
            <a:pPr>
              <a:buNone/>
            </a:pPr>
            <a:endParaRPr lang="en-US" dirty="0" smtClean="0"/>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7" name="Diagram 6"/>
          <p:cNvGraphicFramePr/>
          <p:nvPr/>
        </p:nvGraphicFramePr>
        <p:xfrm>
          <a:off x="304800" y="0"/>
          <a:ext cx="8839200" cy="6858000"/>
        </p:xfrm>
        <a:graphic>
          <a:graphicData uri="http://schemas.openxmlformats.org/drawingml/2006/diagram">
            <a: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5" name="Content Placeholder 4"/>
          <p:cNvSpPr>
            <a:spLocks noGrp="1"/>
          </p:cNvSpPr>
          <p:nvPr>
            <p:ph idx="1"/>
          </p:nvPr>
        </p:nvSpPr>
        <p:spPr/>
        <p:txBody>
          <a:bodyPr>
            <a:normAutofit fontScale="92500" lnSpcReduction="20000"/>
          </a:bodyPr>
          <a:lstStyle/>
          <a:p>
            <a:r>
              <a:rPr lang="en-US" dirty="0" smtClean="0"/>
              <a:t>Use open-ended questions</a:t>
            </a:r>
            <a:r>
              <a:rPr lang="en-GB" dirty="0" smtClean="0"/>
              <a:t> </a:t>
            </a:r>
          </a:p>
          <a:p>
            <a:endParaRPr lang="en-GB" dirty="0" smtClean="0"/>
          </a:p>
          <a:p>
            <a:pPr>
              <a:buNone/>
            </a:pPr>
            <a:r>
              <a:rPr lang="en-US" dirty="0" smtClean="0"/>
              <a:t>	What </a:t>
            </a:r>
            <a:r>
              <a:rPr lang="en-US" dirty="0" smtClean="0"/>
              <a:t>did you think of</a:t>
            </a:r>
            <a:r>
              <a:rPr lang="en-US" dirty="0" smtClean="0"/>
              <a:t> …?</a:t>
            </a:r>
            <a:r>
              <a:rPr lang="en-US" dirty="0" smtClean="0"/>
              <a:t/>
            </a:r>
            <a:br>
              <a:rPr lang="en-US" dirty="0" smtClean="0"/>
            </a:br>
            <a:r>
              <a:rPr lang="en-US" dirty="0" smtClean="0"/>
              <a:t>How did you feel about</a:t>
            </a:r>
            <a:r>
              <a:rPr lang="en-US" dirty="0" smtClean="0"/>
              <a:t> …?</a:t>
            </a:r>
            <a:br>
              <a:rPr lang="en-US" dirty="0" smtClean="0"/>
            </a:br>
            <a:r>
              <a:rPr lang="en-US" dirty="0" smtClean="0"/>
              <a:t>What do you like best about</a:t>
            </a:r>
            <a:r>
              <a:rPr lang="en-US" dirty="0" smtClean="0"/>
              <a:t> …?</a:t>
            </a:r>
          </a:p>
          <a:p>
            <a:pPr>
              <a:buNone/>
            </a:pPr>
            <a:endParaRPr lang="en-US" dirty="0" smtClean="0"/>
          </a:p>
          <a:p>
            <a:pPr>
              <a:buNone/>
            </a:pPr>
            <a:endParaRPr lang="en-US" dirty="0" smtClean="0"/>
          </a:p>
          <a:p>
            <a:pPr>
              <a:buNone/>
            </a:pPr>
            <a:r>
              <a:rPr lang="en-US" dirty="0" smtClean="0"/>
              <a:t>	Be </a:t>
            </a:r>
            <a:r>
              <a:rPr lang="en-US" dirty="0" smtClean="0"/>
              <a:t>cautious of phrases such as "how satisfied" or "to what </a:t>
            </a:r>
            <a:r>
              <a:rPr lang="en-US" dirty="0" smtClean="0"/>
              <a:t>extent". </a:t>
            </a:r>
            <a:endParaRPr lang="en-GB" dirty="0" smtClean="0"/>
          </a:p>
          <a:p>
            <a:pPr>
              <a:buNone/>
            </a:pPr>
            <a:r>
              <a:rPr lang="en-US" dirty="0" smtClean="0"/>
              <a:t> </a:t>
            </a:r>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Avoid dichotomous questions</a:t>
            </a:r>
            <a:r>
              <a:rPr lang="en-GB" dirty="0" smtClean="0"/>
              <a:t> </a:t>
            </a:r>
          </a:p>
          <a:p>
            <a:endParaRPr lang="en-GB" dirty="0" smtClean="0"/>
          </a:p>
          <a:p>
            <a:pPr>
              <a:buNone/>
            </a:pPr>
            <a:r>
              <a:rPr lang="en-US" dirty="0" smtClean="0"/>
              <a:t>	These </a:t>
            </a:r>
            <a:r>
              <a:rPr lang="en-US" dirty="0" smtClean="0"/>
              <a:t>questions can be answered with a "yes" or "no" </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Use "think back" questions</a:t>
            </a:r>
            <a:r>
              <a:rPr lang="en-US" dirty="0" smtClean="0"/>
              <a:t>.</a:t>
            </a:r>
          </a:p>
          <a:p>
            <a:endParaRPr lang="en-US" dirty="0" smtClean="0"/>
          </a:p>
          <a:p>
            <a:pPr>
              <a:buNone/>
            </a:pPr>
            <a:r>
              <a:rPr lang="en-US" dirty="0" smtClean="0"/>
              <a:t>	Take pupils </a:t>
            </a:r>
            <a:r>
              <a:rPr lang="en-US" dirty="0" smtClean="0"/>
              <a:t>back to an experience and not forward to the </a:t>
            </a:r>
            <a:r>
              <a:rPr lang="en-US" dirty="0" smtClean="0"/>
              <a:t>future. </a:t>
            </a:r>
            <a:r>
              <a:rPr lang="en-GB" dirty="0" smtClean="0"/>
              <a:t> </a:t>
            </a:r>
            <a:endParaRPr lang="en-US" dirty="0"/>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Use different types of questions</a:t>
            </a:r>
            <a:r>
              <a:rPr lang="en-US" dirty="0" smtClean="0"/>
              <a:t> </a:t>
            </a:r>
          </a:p>
          <a:p>
            <a:endParaRPr lang="en-US" dirty="0" smtClean="0"/>
          </a:p>
          <a:p>
            <a:pPr lvl="0">
              <a:buNone/>
            </a:pPr>
            <a:r>
              <a:rPr lang="en-US" dirty="0" smtClean="0"/>
              <a:t>	Don’t be afraid to use </a:t>
            </a:r>
            <a:r>
              <a:rPr lang="en-US" dirty="0" smtClean="0"/>
              <a:t>questions that get participants </a:t>
            </a:r>
            <a:r>
              <a:rPr lang="en-US" dirty="0" smtClean="0"/>
              <a:t>involved, e.g. </a:t>
            </a:r>
            <a:r>
              <a:rPr lang="en-US" dirty="0" smtClean="0"/>
              <a:t>reflection, examples, choices,</a:t>
            </a:r>
            <a:r>
              <a:rPr lang="en-US" dirty="0" smtClean="0"/>
              <a:t> ranking, rating </a:t>
            </a:r>
            <a:r>
              <a:rPr lang="en-US" dirty="0" smtClean="0"/>
              <a:t>scales, drawings, etc. </a:t>
            </a:r>
            <a:endParaRPr lang="en-GB" dirty="0" smtClean="0"/>
          </a:p>
          <a:p>
            <a:endParaRPr lang="en-US" dirty="0"/>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Avoid leading questions:</a:t>
            </a:r>
          </a:p>
          <a:p>
            <a:endParaRPr lang="en-US" dirty="0" smtClean="0"/>
          </a:p>
          <a:p>
            <a:pPr>
              <a:buNone/>
            </a:pPr>
            <a:r>
              <a:rPr lang="en-US" dirty="0" smtClean="0"/>
              <a:t>Don’t you think…</a:t>
            </a:r>
          </a:p>
          <a:p>
            <a:pPr>
              <a:buNone/>
            </a:pPr>
            <a:r>
              <a:rPr lang="en-US" dirty="0" smtClean="0"/>
              <a:t>Wouldn’t you say that…</a:t>
            </a:r>
          </a:p>
          <a:p>
            <a:pPr>
              <a:buNone/>
            </a:pPr>
            <a:r>
              <a:rPr lang="en-US" dirty="0" smtClean="0"/>
              <a:t>That must have been…</a:t>
            </a:r>
          </a:p>
          <a:p>
            <a:pPr>
              <a:buNone/>
            </a:pPr>
            <a:r>
              <a:rPr lang="en-US" dirty="0" smtClean="0"/>
              <a:t>Don’t you agree that…</a:t>
            </a:r>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Focus the questions</a:t>
            </a:r>
            <a:r>
              <a:rPr lang="en-GB" dirty="0" smtClean="0"/>
              <a:t> </a:t>
            </a:r>
          </a:p>
          <a:p>
            <a:endParaRPr lang="en-GB" dirty="0" smtClean="0"/>
          </a:p>
          <a:p>
            <a:pPr>
              <a:buNone/>
            </a:pPr>
            <a:r>
              <a:rPr lang="en-US" dirty="0" smtClean="0"/>
              <a:t>	Sequence </a:t>
            </a:r>
            <a:r>
              <a:rPr lang="en-US" dirty="0" smtClean="0"/>
              <a:t>that goes from general to specific </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solidFill>
                  <a:srgbClr val="404040"/>
                </a:solidFill>
              </a:rPr>
              <a:t> </a:t>
            </a:r>
            <a:r>
              <a:rPr lang="en-GB" dirty="0">
                <a:solidFill>
                  <a:srgbClr val="404040"/>
                </a:solidFill>
              </a:rPr>
              <a:t>For example:</a:t>
            </a:r>
          </a:p>
          <a:p>
            <a:r>
              <a:rPr lang="en-GB" i="1" dirty="0">
                <a:solidFill>
                  <a:srgbClr val="404040"/>
                </a:solidFill>
              </a:rPr>
              <a:t>What did you learn during the lesson? How do you know?</a:t>
            </a:r>
            <a:endParaRPr lang="en-GB" dirty="0">
              <a:solidFill>
                <a:srgbClr val="404040"/>
              </a:solidFill>
            </a:endParaRPr>
          </a:p>
          <a:p>
            <a:r>
              <a:rPr lang="en-GB" i="1" dirty="0">
                <a:solidFill>
                  <a:srgbClr val="404040"/>
                </a:solidFill>
              </a:rPr>
              <a:t>Do you know what you need to do, in order to further improve your learning?</a:t>
            </a:r>
            <a:endParaRPr lang="en-GB" dirty="0">
              <a:solidFill>
                <a:srgbClr val="404040"/>
              </a:solidFill>
            </a:endParaRPr>
          </a:p>
          <a:p>
            <a:r>
              <a:rPr lang="en-GB" i="1" dirty="0">
                <a:solidFill>
                  <a:srgbClr val="404040"/>
                </a:solidFill>
              </a:rPr>
              <a:t>Which aspects of the teaching worked well for you and why?</a:t>
            </a:r>
            <a:endParaRPr lang="en-GB" dirty="0">
              <a:solidFill>
                <a:srgbClr val="404040"/>
              </a:solidFill>
            </a:endParaRPr>
          </a:p>
          <a:p>
            <a:r>
              <a:rPr lang="en-GB" i="1" dirty="0">
                <a:solidFill>
                  <a:srgbClr val="404040"/>
                </a:solidFill>
              </a:rPr>
              <a:t>How do you think the lesson could be improved? Why</a:t>
            </a:r>
            <a:r>
              <a:rPr lang="en-GB" i="1" dirty="0" smtClean="0">
                <a:solidFill>
                  <a:srgbClr val="404040"/>
                </a:solidFill>
              </a:rPr>
              <a:t>?</a:t>
            </a:r>
            <a:endParaRPr lang="en-GB" dirty="0">
              <a:solidFill>
                <a:srgbClr val="404040"/>
              </a:solidFill>
            </a:endParaRPr>
          </a:p>
        </p:txBody>
      </p:sp>
    </p:spTree>
    <p:extLst>
      <p:ext uri="{BB962C8B-B14F-4D97-AF65-F5344CB8AC3E}">
        <p14:creationId xmlns:mc="http://schemas.openxmlformats.org/markup-compatibility/2006" xmlns:mv="urn:schemas-microsoft-com:mac:vml" xmlns:p14="http://schemas.microsoft.com/office/powerpoint/2010/main" xmlns:p="http://schemas.openxmlformats.org/presentationml/2006/main" xmlns:r="http://schemas.openxmlformats.org/officeDocument/2006/relationships" xmlns:a="http://schemas.openxmlformats.org/drawingml/2006/main" xmlns="" val="266273516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Collecting data – </a:t>
            </a:r>
            <a:br>
              <a:rPr lang="en-US" sz="4000" dirty="0" smtClean="0"/>
            </a:br>
            <a:r>
              <a:rPr lang="en-US" sz="4000" dirty="0" smtClean="0"/>
              <a:t>Systematic Analysis Process </a:t>
            </a:r>
            <a:endParaRPr lang="en-US" sz="4000" dirty="0"/>
          </a:p>
        </p:txBody>
      </p:sp>
      <p:sp>
        <p:nvSpPr>
          <p:cNvPr id="3" name="Content Placeholder 2"/>
          <p:cNvSpPr>
            <a:spLocks noGrp="1"/>
          </p:cNvSpPr>
          <p:nvPr>
            <p:ph idx="1"/>
          </p:nvPr>
        </p:nvSpPr>
        <p:spPr/>
        <p:txBody>
          <a:bodyPr>
            <a:normAutofit lnSpcReduction="10000"/>
          </a:bodyPr>
          <a:lstStyle/>
          <a:p>
            <a:pPr>
              <a:buNone/>
            </a:pPr>
            <a:r>
              <a:rPr lang="en-US" dirty="0" smtClean="0"/>
              <a:t>While </a:t>
            </a:r>
            <a:r>
              <a:rPr lang="en-US" dirty="0" smtClean="0"/>
              <a:t>in the </a:t>
            </a:r>
            <a:r>
              <a:rPr lang="en-US" dirty="0" smtClean="0"/>
              <a:t>group: </a:t>
            </a:r>
          </a:p>
          <a:p>
            <a:pPr lvl="0"/>
            <a:r>
              <a:rPr lang="en-US" dirty="0" smtClean="0"/>
              <a:t>Listen for inconsistent comments and probe for </a:t>
            </a:r>
            <a:r>
              <a:rPr lang="en-US" dirty="0" smtClean="0"/>
              <a:t>understanding; </a:t>
            </a:r>
            <a:endParaRPr lang="en-GB" dirty="0" smtClean="0"/>
          </a:p>
          <a:p>
            <a:pPr lvl="0"/>
            <a:r>
              <a:rPr lang="en-US" dirty="0" smtClean="0"/>
              <a:t>Listen for vague or cryptic comments and probe for </a:t>
            </a:r>
            <a:r>
              <a:rPr lang="en-US" dirty="0" smtClean="0"/>
              <a:t>understanding; </a:t>
            </a:r>
            <a:endParaRPr lang="en-GB" dirty="0" smtClean="0"/>
          </a:p>
          <a:p>
            <a:pPr lvl="0"/>
            <a:r>
              <a:rPr lang="en-US" dirty="0" smtClean="0"/>
              <a:t>Consider asking each participant a final preference </a:t>
            </a:r>
            <a:r>
              <a:rPr lang="en-US" dirty="0" smtClean="0"/>
              <a:t>question; </a:t>
            </a:r>
            <a:endParaRPr lang="en-GB" dirty="0" smtClean="0"/>
          </a:p>
          <a:p>
            <a:pPr lvl="0"/>
            <a:r>
              <a:rPr lang="en-US" dirty="0" smtClean="0"/>
              <a:t>Offer a summary of key questions and seek </a:t>
            </a:r>
            <a:r>
              <a:rPr lang="en-US" dirty="0" smtClean="0"/>
              <a:t>confirmation. </a:t>
            </a:r>
            <a:endParaRPr lang="en-GB" dirty="0" smtClean="0"/>
          </a:p>
          <a:p>
            <a:pPr>
              <a:buNone/>
            </a:pPr>
            <a:endParaRPr lang="en-US" dirty="0" smtClean="0"/>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4000" dirty="0" smtClean="0"/>
              <a:t>Collecting data – </a:t>
            </a:r>
            <a:br>
              <a:rPr lang="en-US" sz="4000" dirty="0" smtClean="0"/>
            </a:br>
            <a:r>
              <a:rPr lang="en-US" sz="4000" dirty="0" smtClean="0"/>
              <a:t>Systematic Analysis Process </a:t>
            </a:r>
            <a:endParaRPr lang="en-US" sz="4000" dirty="0"/>
          </a:p>
        </p:txBody>
      </p:sp>
      <p:sp>
        <p:nvSpPr>
          <p:cNvPr id="3" name="Content Placeholder 2"/>
          <p:cNvSpPr>
            <a:spLocks noGrp="1"/>
          </p:cNvSpPr>
          <p:nvPr>
            <p:ph idx="1"/>
          </p:nvPr>
        </p:nvSpPr>
        <p:spPr/>
        <p:txBody>
          <a:bodyPr>
            <a:normAutofit fontScale="92500"/>
          </a:bodyPr>
          <a:lstStyle/>
          <a:p>
            <a:pPr>
              <a:buNone/>
            </a:pPr>
            <a:r>
              <a:rPr lang="en-US" dirty="0" smtClean="0"/>
              <a:t>Immediately </a:t>
            </a:r>
            <a:r>
              <a:rPr lang="en-US" dirty="0" smtClean="0"/>
              <a:t>after the focus </a:t>
            </a:r>
            <a:r>
              <a:rPr lang="en-US" dirty="0" smtClean="0"/>
              <a:t>group:</a:t>
            </a:r>
          </a:p>
          <a:p>
            <a:pPr lvl="0"/>
            <a:r>
              <a:rPr lang="en-US" dirty="0" smtClean="0"/>
              <a:t>Draw a diagram of</a:t>
            </a:r>
            <a:r>
              <a:rPr lang="en-US" dirty="0" smtClean="0"/>
              <a:t> the seating arrangement; </a:t>
            </a:r>
            <a:endParaRPr lang="en-GB" dirty="0" smtClean="0"/>
          </a:p>
          <a:p>
            <a:pPr lvl="0"/>
            <a:r>
              <a:rPr lang="en-US" dirty="0" smtClean="0"/>
              <a:t>Spot check tape recording to ensure proper </a:t>
            </a:r>
            <a:r>
              <a:rPr lang="en-US" dirty="0" smtClean="0"/>
              <a:t>operation; </a:t>
            </a:r>
            <a:endParaRPr lang="en-GB" dirty="0" smtClean="0"/>
          </a:p>
          <a:p>
            <a:pPr lvl="0"/>
            <a:r>
              <a:rPr lang="en-US" dirty="0" smtClean="0"/>
              <a:t>Conduct debriefing (if your research partners have been present); </a:t>
            </a:r>
            <a:endParaRPr lang="en-GB" dirty="0" smtClean="0"/>
          </a:p>
          <a:p>
            <a:pPr lvl="0"/>
            <a:r>
              <a:rPr lang="en-US" dirty="0" smtClean="0"/>
              <a:t>Note </a:t>
            </a:r>
            <a:r>
              <a:rPr lang="en-US" dirty="0" smtClean="0"/>
              <a:t>themes, hunches, interpretations, and </a:t>
            </a:r>
            <a:r>
              <a:rPr lang="en-US" dirty="0" smtClean="0"/>
              <a:t>ideas; </a:t>
            </a:r>
            <a:endParaRPr lang="en-GB" dirty="0" smtClean="0"/>
          </a:p>
          <a:p>
            <a:pPr lvl="0"/>
            <a:r>
              <a:rPr lang="en-US" dirty="0" smtClean="0"/>
              <a:t>Label </a:t>
            </a:r>
            <a:r>
              <a:rPr lang="en-US" dirty="0" smtClean="0"/>
              <a:t>and file field notes, tapes and other </a:t>
            </a:r>
            <a:r>
              <a:rPr lang="en-US" dirty="0" smtClean="0"/>
              <a:t>materials. </a:t>
            </a:r>
            <a:endParaRPr lang="en-GB" dirty="0" smtClean="0"/>
          </a:p>
          <a:p>
            <a:pPr>
              <a:buNone/>
            </a:pPr>
            <a:r>
              <a:rPr lang="en-US" dirty="0" smtClean="0"/>
              <a:t> </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Questionnaires</a:t>
            </a:r>
            <a:endParaRPr lang="en-US" dirty="0"/>
          </a:p>
        </p:txBody>
      </p:sp>
      <p:sp>
        <p:nvSpPr>
          <p:cNvPr id="3" name="Content Placeholder 2"/>
          <p:cNvSpPr>
            <a:spLocks noGrp="1"/>
          </p:cNvSpPr>
          <p:nvPr>
            <p:ph sz="half" idx="1"/>
          </p:nvPr>
        </p:nvSpPr>
        <p:spPr/>
        <p:txBody>
          <a:bodyPr/>
          <a:lstStyle/>
          <a:p>
            <a:r>
              <a:rPr lang="en-GB" dirty="0" smtClean="0"/>
              <a:t>Positive points?</a:t>
            </a:r>
          </a:p>
          <a:p>
            <a:r>
              <a:rPr lang="en-GB" dirty="0" smtClean="0"/>
              <a:t>Negatives points?</a:t>
            </a:r>
          </a:p>
          <a:p>
            <a:endParaRPr lang="en-US" dirty="0"/>
          </a:p>
        </p:txBody>
      </p:sp>
      <p:sp>
        <p:nvSpPr>
          <p:cNvPr id="4" name="Content Placeholder 3"/>
          <p:cNvSpPr>
            <a:spLocks noGrp="1"/>
          </p:cNvSpPr>
          <p:nvPr>
            <p:ph sz="half" idx="2"/>
          </p:nvPr>
        </p:nvSpPr>
        <p:spPr/>
        <p:txBody>
          <a:bodyPr/>
          <a:lstStyle/>
          <a:p>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US" dirty="0" smtClean="0"/>
              <a:t>Questionnaires</a:t>
            </a:r>
            <a:endParaRPr lang="en-US" dirty="0"/>
          </a:p>
        </p:txBody>
      </p:sp>
      <p:sp>
        <p:nvSpPr>
          <p:cNvPr id="6" name="Text Placeholder 5"/>
          <p:cNvSpPr>
            <a:spLocks noGrp="1"/>
          </p:cNvSpPr>
          <p:nvPr>
            <p:ph type="body" idx="1"/>
          </p:nvPr>
        </p:nvSpPr>
        <p:spPr/>
        <p:txBody>
          <a:bodyPr/>
          <a:lstStyle/>
          <a:p>
            <a:r>
              <a:rPr lang="en-US" dirty="0" smtClean="0"/>
              <a:t>Strengths</a:t>
            </a:r>
            <a:endParaRPr lang="en-US" dirty="0"/>
          </a:p>
        </p:txBody>
      </p:sp>
      <p:sp>
        <p:nvSpPr>
          <p:cNvPr id="7" name="Content Placeholder 6"/>
          <p:cNvSpPr>
            <a:spLocks noGrp="1"/>
          </p:cNvSpPr>
          <p:nvPr>
            <p:ph sz="half" idx="2"/>
          </p:nvPr>
        </p:nvSpPr>
        <p:spPr>
          <a:xfrm>
            <a:off x="0" y="2347415"/>
            <a:ext cx="4389754" cy="3596185"/>
          </a:xfrm>
        </p:spPr>
        <p:txBody>
          <a:bodyPr>
            <a:normAutofit fontScale="92500" lnSpcReduction="10000"/>
          </a:bodyPr>
          <a:lstStyle/>
          <a:p>
            <a:r>
              <a:rPr lang="en-US" dirty="0" smtClean="0"/>
              <a:t>Practical</a:t>
            </a:r>
          </a:p>
          <a:p>
            <a:r>
              <a:rPr lang="en-US" dirty="0" smtClean="0"/>
              <a:t>Large amounts of information can be collected quickly</a:t>
            </a:r>
          </a:p>
          <a:p>
            <a:r>
              <a:rPr lang="en-US" dirty="0" smtClean="0"/>
              <a:t>Can be carried out by many people with limited affect to its validity and reliability</a:t>
            </a:r>
          </a:p>
          <a:p>
            <a:r>
              <a:rPr lang="en-US" dirty="0" smtClean="0"/>
              <a:t>Results can be quickly and easily quantified </a:t>
            </a:r>
          </a:p>
          <a:p>
            <a:r>
              <a:rPr lang="en-US" dirty="0" smtClean="0"/>
              <a:t>Can be </a:t>
            </a:r>
            <a:r>
              <a:rPr lang="en-US" dirty="0" err="1" smtClean="0"/>
              <a:t>analysed</a:t>
            </a:r>
            <a:r>
              <a:rPr lang="en-US" dirty="0" smtClean="0"/>
              <a:t> easily and objectively</a:t>
            </a:r>
          </a:p>
          <a:p>
            <a:endParaRPr lang="en-US" dirty="0"/>
          </a:p>
        </p:txBody>
      </p:sp>
      <p:sp>
        <p:nvSpPr>
          <p:cNvPr id="8" name="Text Placeholder 7"/>
          <p:cNvSpPr>
            <a:spLocks noGrp="1"/>
          </p:cNvSpPr>
          <p:nvPr>
            <p:ph type="body" sz="quarter" idx="3"/>
          </p:nvPr>
        </p:nvSpPr>
        <p:spPr/>
        <p:txBody>
          <a:bodyPr/>
          <a:lstStyle/>
          <a:p>
            <a:r>
              <a:rPr lang="en-US" dirty="0" smtClean="0"/>
              <a:t>Limitations</a:t>
            </a:r>
            <a:endParaRPr lang="en-US" dirty="0"/>
          </a:p>
        </p:txBody>
      </p:sp>
      <p:sp>
        <p:nvSpPr>
          <p:cNvPr id="9" name="Content Placeholder 8"/>
          <p:cNvSpPr>
            <a:spLocks noGrp="1"/>
          </p:cNvSpPr>
          <p:nvPr>
            <p:ph sz="quarter" idx="4"/>
          </p:nvPr>
        </p:nvSpPr>
        <p:spPr>
          <a:xfrm>
            <a:off x="4751070" y="2347415"/>
            <a:ext cx="4392930" cy="3596185"/>
          </a:xfrm>
        </p:spPr>
        <p:txBody>
          <a:bodyPr>
            <a:normAutofit fontScale="92500" lnSpcReduction="10000"/>
          </a:bodyPr>
          <a:lstStyle/>
          <a:p>
            <a:r>
              <a:rPr lang="en-US" dirty="0" smtClean="0"/>
              <a:t>Difficult to understand some forms of information</a:t>
            </a:r>
          </a:p>
          <a:p>
            <a:r>
              <a:rPr lang="en-US" dirty="0" smtClean="0"/>
              <a:t>Lacks validity</a:t>
            </a:r>
          </a:p>
          <a:p>
            <a:r>
              <a:rPr lang="en-US" dirty="0" smtClean="0"/>
              <a:t>No way of telling how truthful a respondent is being</a:t>
            </a:r>
          </a:p>
          <a:p>
            <a:r>
              <a:rPr lang="en-US" dirty="0" smtClean="0"/>
              <a:t>No way of telling how much thought a respondent has put in</a:t>
            </a:r>
          </a:p>
          <a:p>
            <a:r>
              <a:rPr lang="en-US" dirty="0" smtClean="0"/>
              <a:t>People answer based on their interpretation of the question, e.g. good? </a:t>
            </a:r>
            <a:r>
              <a:rPr lang="en-US" dirty="0" smtClean="0"/>
              <a:t>p</a:t>
            </a:r>
            <a:r>
              <a:rPr lang="en-US" dirty="0" smtClean="0"/>
              <a:t>oor? </a:t>
            </a:r>
            <a:r>
              <a:rPr lang="en-US" dirty="0" smtClean="0"/>
              <a:t>d</a:t>
            </a:r>
            <a:r>
              <a:rPr lang="en-US" dirty="0" smtClean="0"/>
              <a:t>ifficult?</a:t>
            </a:r>
            <a:endParaRPr lang="en-US" dirty="0"/>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7" name="Diagram 6"/>
          <p:cNvGraphicFramePr/>
          <p:nvPr/>
        </p:nvGraphicFramePr>
        <p:xfrm>
          <a:off x="304800" y="0"/>
          <a:ext cx="8839200" cy="6858000"/>
        </p:xfrm>
        <a:graphic>
          <a:graphicData uri="http://schemas.openxmlformats.org/drawingml/2006/diagram">
            <a: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9" name="Content Placeholder 8"/>
          <p:cNvGraphicFramePr>
            <a:graphicFrameLocks noGrp="1"/>
          </p:cNvGraphicFramePr>
          <p:nvPr>
            <p:ph idx="1"/>
          </p:nvPr>
        </p:nvGraphicFramePr>
        <p:xfrm>
          <a:off x="0" y="0"/>
          <a:ext cx="9144000" cy="6858000"/>
        </p:xfrm>
        <a:graphic>
          <a:graphicData uri="http://schemas.openxmlformats.org/drawingml/2006/diagram">
            <a: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graphicFrame>
        <p:nvGraphicFramePr>
          <p:cNvPr id="6" name="Diagram 5"/>
          <p:cNvGraphicFramePr/>
          <p:nvPr/>
        </p:nvGraphicFramePr>
        <p:xfrm>
          <a:off x="457200" y="0"/>
          <a:ext cx="8153400" cy="6858000"/>
        </p:xfrm>
        <a:graphic>
          <a:graphicData uri="http://schemas.openxmlformats.org/drawingml/2006/diagram">
            <a: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Points to consider</a:t>
            </a:r>
            <a:endParaRPr lang="en-US" dirty="0"/>
          </a:p>
        </p:txBody>
      </p:sp>
      <p:sp>
        <p:nvSpPr>
          <p:cNvPr id="3" name="Content Placeholder 2"/>
          <p:cNvSpPr>
            <a:spLocks noGrp="1"/>
          </p:cNvSpPr>
          <p:nvPr>
            <p:ph idx="1"/>
          </p:nvPr>
        </p:nvSpPr>
        <p:spPr/>
        <p:txBody>
          <a:bodyPr/>
          <a:lstStyle/>
          <a:p>
            <a:r>
              <a:rPr lang="en-US" dirty="0" smtClean="0"/>
              <a:t>Social desirability – individuals may lie to put themselves in a positive light</a:t>
            </a:r>
          </a:p>
          <a:p>
            <a:r>
              <a:rPr lang="en-US" dirty="0" smtClean="0"/>
              <a:t>Anonymity – can reduce social desirability bias</a:t>
            </a:r>
            <a:endParaRPr lang="en-US" dirty="0"/>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br>
              <a:rPr lang="en-US" dirty="0" smtClean="0"/>
            </a:br>
            <a:r>
              <a:rPr lang="en-US" sz="1600" dirty="0" smtClean="0"/>
              <a:t>https://www.surveymonkey.com/mp/5-common-survey-mistakes-ruin-your-data/</a:t>
            </a:r>
            <a:endParaRPr lang="en-US" sz="1600" dirty="0"/>
          </a:p>
        </p:txBody>
      </p:sp>
      <p:sp>
        <p:nvSpPr>
          <p:cNvPr id="3" name="Content Placeholder 2"/>
          <p:cNvSpPr>
            <a:spLocks noGrp="1"/>
          </p:cNvSpPr>
          <p:nvPr>
            <p:ph idx="1"/>
          </p:nvPr>
        </p:nvSpPr>
        <p:spPr/>
        <p:txBody>
          <a:bodyPr>
            <a:normAutofit fontScale="92500" lnSpcReduction="10000"/>
          </a:bodyPr>
          <a:lstStyle/>
          <a:p>
            <a:r>
              <a:rPr lang="en-US" dirty="0" smtClean="0"/>
              <a:t>Don’t write leading questions</a:t>
            </a:r>
          </a:p>
          <a:p>
            <a:endParaRPr lang="en-US" dirty="0" smtClean="0"/>
          </a:p>
          <a:p>
            <a:pPr>
              <a:buNone/>
            </a:pPr>
            <a:r>
              <a:rPr lang="en-US" b="1" dirty="0" smtClean="0"/>
              <a:t>	Bad </a:t>
            </a:r>
            <a:r>
              <a:rPr lang="en-US" b="1" dirty="0" smtClean="0"/>
              <a:t>Question:</a:t>
            </a:r>
            <a:r>
              <a:rPr lang="en-US" dirty="0" smtClean="0"/>
              <a:t> How short was Napoleon</a:t>
            </a:r>
            <a:r>
              <a:rPr lang="en-US" dirty="0" smtClean="0"/>
              <a:t>?</a:t>
            </a:r>
          </a:p>
          <a:p>
            <a:pPr>
              <a:buNone/>
            </a:pPr>
            <a:endParaRPr lang="en-US" dirty="0" smtClean="0"/>
          </a:p>
          <a:p>
            <a:pPr>
              <a:buNone/>
            </a:pPr>
            <a:r>
              <a:rPr lang="en-US" b="1" dirty="0" smtClean="0"/>
              <a:t>	Good </a:t>
            </a:r>
            <a:r>
              <a:rPr lang="en-US" b="1" dirty="0" smtClean="0"/>
              <a:t>Question:</a:t>
            </a:r>
            <a:r>
              <a:rPr lang="en-US" dirty="0" smtClean="0"/>
              <a:t> How would you describe Napoleon’s height</a:t>
            </a:r>
            <a:r>
              <a:rPr lang="en-US" dirty="0" smtClean="0"/>
              <a:t>?</a:t>
            </a:r>
          </a:p>
          <a:p>
            <a:pPr>
              <a:buNone/>
            </a:pPr>
            <a:endParaRPr lang="en-US" dirty="0" smtClean="0"/>
          </a:p>
          <a:p>
            <a:pPr>
              <a:buNone/>
            </a:pPr>
            <a:r>
              <a:rPr lang="en-US" dirty="0" smtClean="0"/>
              <a:t>	</a:t>
            </a:r>
            <a:r>
              <a:rPr lang="en-US" dirty="0" smtClean="0"/>
              <a:t>If </a:t>
            </a:r>
            <a:r>
              <a:rPr lang="en-US" dirty="0" smtClean="0"/>
              <a:t>the question is rewritten to be neutral-sounding, it can eliminate the leading bias.</a:t>
            </a:r>
            <a:r>
              <a:rPr lang="en-GB" dirty="0" smtClean="0"/>
              <a:t> </a:t>
            </a:r>
          </a:p>
          <a:p>
            <a:pPr>
              <a:buNone/>
            </a:pPr>
            <a:endParaRPr lang="en-GB" dirty="0" smtClean="0"/>
          </a:p>
          <a:p>
            <a:endParaRPr lang="en-US" dirty="0"/>
          </a:p>
        </p:txBody>
      </p:sp>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Avoid loaded questions</a:t>
            </a:r>
            <a:r>
              <a:rPr lang="en-GB" dirty="0" smtClean="0"/>
              <a:t> </a:t>
            </a:r>
          </a:p>
          <a:p>
            <a:endParaRPr lang="en-GB" dirty="0" smtClean="0"/>
          </a:p>
          <a:p>
            <a:pPr>
              <a:buNone/>
            </a:pPr>
            <a:r>
              <a:rPr lang="en-US" b="1" dirty="0" smtClean="0"/>
              <a:t>	Bad </a:t>
            </a:r>
            <a:r>
              <a:rPr lang="en-US" b="1" dirty="0" smtClean="0"/>
              <a:t>Question:</a:t>
            </a:r>
            <a:r>
              <a:rPr lang="en-US" dirty="0" smtClean="0"/>
              <a:t> Where do you enjoy drinking beer</a:t>
            </a:r>
            <a:r>
              <a:rPr lang="en-US" dirty="0" smtClean="0"/>
              <a:t>?</a:t>
            </a:r>
          </a:p>
          <a:p>
            <a:endParaRPr lang="en-US" dirty="0" smtClean="0"/>
          </a:p>
          <a:p>
            <a:pPr>
              <a:buNone/>
            </a:pPr>
            <a:r>
              <a:rPr lang="en-US" dirty="0" smtClean="0"/>
              <a:t>	Many </a:t>
            </a:r>
            <a:r>
              <a:rPr lang="en-US" dirty="0" smtClean="0"/>
              <a:t>people dislike beer</a:t>
            </a:r>
            <a:r>
              <a:rPr lang="en-US" dirty="0" smtClean="0"/>
              <a:t> and </a:t>
            </a:r>
            <a:r>
              <a:rPr lang="en-US" dirty="0" smtClean="0"/>
              <a:t>therefore can’t answer the </a:t>
            </a:r>
            <a:r>
              <a:rPr lang="en-US" dirty="0" smtClean="0"/>
              <a:t>question.</a:t>
            </a:r>
            <a:r>
              <a:rPr lang="en-GB" dirty="0" smtClean="0"/>
              <a:t> </a:t>
            </a:r>
            <a:endParaRPr lang="en-GB" dirty="0" smtClean="0"/>
          </a:p>
          <a:p>
            <a:endParaRPr lang="en-US" dirty="0"/>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Stay away </a:t>
            </a:r>
            <a:r>
              <a:rPr lang="en-US" dirty="0" smtClean="0"/>
              <a:t>from double-barreled questions</a:t>
            </a:r>
            <a:r>
              <a:rPr lang="en-GB" dirty="0" smtClean="0"/>
              <a:t> </a:t>
            </a:r>
          </a:p>
          <a:p>
            <a:endParaRPr lang="en-GB" dirty="0" smtClean="0"/>
          </a:p>
          <a:p>
            <a:pPr>
              <a:buNone/>
            </a:pPr>
            <a:r>
              <a:rPr lang="en-US" b="1" dirty="0" smtClean="0"/>
              <a:t>	</a:t>
            </a:r>
            <a:r>
              <a:rPr lang="en-US" b="1" dirty="0" smtClean="0"/>
              <a:t>Bad Question:</a:t>
            </a:r>
            <a:r>
              <a:rPr lang="en-US" dirty="0" smtClean="0"/>
              <a:t> How useful will this textbook be for students and young professionals in the field?</a:t>
            </a:r>
            <a:endParaRPr lang="en-GB" dirty="0" smtClean="0"/>
          </a:p>
          <a:p>
            <a:pPr>
              <a:buNone/>
            </a:pPr>
            <a:endParaRPr lang="en-US" dirty="0" smtClean="0"/>
          </a:p>
          <a:p>
            <a:pPr>
              <a:buNone/>
            </a:pPr>
            <a:endParaRPr lang="en-US" dirty="0" smtClean="0"/>
          </a:p>
          <a:p>
            <a:pPr>
              <a:buNone/>
            </a:pPr>
            <a:r>
              <a:rPr lang="en-US" b="1" dirty="0" smtClean="0"/>
              <a:t>	</a:t>
            </a:r>
            <a:r>
              <a:rPr lang="en-US" b="1" dirty="0" smtClean="0"/>
              <a:t>Good </a:t>
            </a:r>
            <a:r>
              <a:rPr lang="en-US" b="1" dirty="0" smtClean="0"/>
              <a:t>Questions:</a:t>
            </a:r>
            <a:r>
              <a:rPr lang="en-US" dirty="0" smtClean="0"/>
              <a:t> How useful will this textbook be for students?</a:t>
            </a:r>
            <a:endParaRPr lang="en-GB" dirty="0" smtClean="0"/>
          </a:p>
          <a:p>
            <a:pPr>
              <a:buNone/>
            </a:pPr>
            <a:r>
              <a:rPr lang="en-US" dirty="0" smtClean="0"/>
              <a:t>	How </a:t>
            </a:r>
            <a:r>
              <a:rPr lang="en-US" dirty="0" smtClean="0"/>
              <a:t>useful will this textbook be for young professionals in the field?</a:t>
            </a:r>
            <a:endParaRPr lang="en-GB" dirty="0" smtClean="0"/>
          </a:p>
          <a:p>
            <a:pPr>
              <a:buNone/>
            </a:pPr>
            <a:endParaRPr lang="en-GB" dirty="0" smtClean="0"/>
          </a:p>
          <a:p>
            <a:pPr>
              <a:buNone/>
            </a:pPr>
            <a:endParaRPr lang="en-GB" dirty="0" smtClean="0"/>
          </a:p>
          <a:p>
            <a:endParaRPr lang="en-US" dirty="0"/>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D</a:t>
            </a:r>
            <a:r>
              <a:rPr lang="en-US" dirty="0" smtClean="0"/>
              <a:t>o </a:t>
            </a:r>
            <a:r>
              <a:rPr lang="en-US" dirty="0" smtClean="0"/>
              <a:t>not use absolutes in questions</a:t>
            </a:r>
            <a:r>
              <a:rPr lang="en-GB" dirty="0" smtClean="0"/>
              <a:t> </a:t>
            </a:r>
          </a:p>
          <a:p>
            <a:endParaRPr lang="en-US" b="1" dirty="0" smtClean="0"/>
          </a:p>
          <a:p>
            <a:pPr>
              <a:buNone/>
            </a:pPr>
            <a:r>
              <a:rPr lang="en-US" b="1" dirty="0" smtClean="0"/>
              <a:t>	</a:t>
            </a:r>
            <a:r>
              <a:rPr lang="en-US" b="1" dirty="0" smtClean="0"/>
              <a:t>Bad </a:t>
            </a:r>
            <a:r>
              <a:rPr lang="en-US" b="1" dirty="0" smtClean="0"/>
              <a:t>Question:</a:t>
            </a:r>
            <a:r>
              <a:rPr lang="en-US" dirty="0" smtClean="0"/>
              <a:t> Do you always eat breakfast? (Yes/No</a:t>
            </a:r>
            <a:r>
              <a:rPr lang="en-US" dirty="0" smtClean="0"/>
              <a:t>)</a:t>
            </a:r>
            <a:r>
              <a:rPr lang="en-US" b="1" dirty="0" smtClean="0"/>
              <a:t> </a:t>
            </a:r>
          </a:p>
          <a:p>
            <a:pPr>
              <a:buNone/>
            </a:pPr>
            <a:r>
              <a:rPr lang="en-US" b="1" dirty="0" smtClean="0"/>
              <a:t>	Good </a:t>
            </a:r>
            <a:r>
              <a:rPr lang="en-US" b="1" dirty="0" smtClean="0"/>
              <a:t>Question:</a:t>
            </a:r>
            <a:r>
              <a:rPr lang="en-US" dirty="0" smtClean="0"/>
              <a:t> How many days a week do you usually eat breakfast? (Every day/ 5-6 days/ 3-4 days/ 1-2 days/ I usually don’t eat breakfast)</a:t>
            </a:r>
            <a:endParaRPr lang="en-GB" dirty="0" smtClean="0"/>
          </a:p>
          <a:p>
            <a:pPr>
              <a:buNone/>
            </a:pPr>
            <a:endParaRPr lang="en-GB" dirty="0" smtClean="0"/>
          </a:p>
          <a:p>
            <a:endParaRPr lang="en-US" dirty="0"/>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Writing Questions</a:t>
            </a:r>
            <a:endParaRPr lang="en-US" dirty="0"/>
          </a:p>
        </p:txBody>
      </p:sp>
      <p:sp>
        <p:nvSpPr>
          <p:cNvPr id="3" name="Content Placeholder 2"/>
          <p:cNvSpPr>
            <a:spLocks noGrp="1"/>
          </p:cNvSpPr>
          <p:nvPr>
            <p:ph idx="1"/>
          </p:nvPr>
        </p:nvSpPr>
        <p:spPr/>
        <p:txBody>
          <a:bodyPr/>
          <a:lstStyle/>
          <a:p>
            <a:r>
              <a:rPr lang="en-US" dirty="0" smtClean="0"/>
              <a:t>Be clear by speaking your respondent’s </a:t>
            </a:r>
            <a:r>
              <a:rPr lang="en-US" dirty="0" smtClean="0"/>
              <a:t>language.</a:t>
            </a:r>
          </a:p>
          <a:p>
            <a:endParaRPr lang="en-US" dirty="0" smtClean="0"/>
          </a:p>
          <a:p>
            <a:r>
              <a:rPr lang="en-US" dirty="0" smtClean="0"/>
              <a:t>Use </a:t>
            </a:r>
            <a:r>
              <a:rPr lang="en-US" dirty="0" smtClean="0"/>
              <a:t>clear, concise, and uncomplicated language while trying to avoid acronyms, technical terms or jargon that may confuse your respondents.</a:t>
            </a:r>
            <a:r>
              <a:rPr lang="en-GB" dirty="0" smtClean="0"/>
              <a:t>  </a:t>
            </a:r>
            <a:endParaRPr lang="en-US" dirty="0"/>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Question testing – </a:t>
            </a:r>
            <a:br>
              <a:rPr lang="en-GB" altLang="en-US" dirty="0" smtClean="0"/>
            </a:br>
            <a:r>
              <a:rPr lang="en-GB" altLang="en-US" dirty="0" smtClean="0"/>
              <a:t>example 1</a:t>
            </a:r>
            <a:endParaRPr lang="en-US" dirty="0"/>
          </a:p>
        </p:txBody>
      </p:sp>
      <p:sp>
        <p:nvSpPr>
          <p:cNvPr id="3" name="Content Placeholder 2"/>
          <p:cNvSpPr>
            <a:spLocks noGrp="1"/>
          </p:cNvSpPr>
          <p:nvPr>
            <p:ph idx="1"/>
          </p:nvPr>
        </p:nvSpPr>
        <p:spPr/>
        <p:txBody>
          <a:bodyPr/>
          <a:lstStyle/>
          <a:p>
            <a:pPr>
              <a:buNone/>
            </a:pPr>
            <a:r>
              <a:rPr lang="en-GB" altLang="en-US" dirty="0" smtClean="0"/>
              <a:t>Do you have a personal computer (PC) at home?</a:t>
            </a:r>
          </a:p>
          <a:p>
            <a:pPr>
              <a:buNone/>
            </a:pPr>
            <a:r>
              <a:rPr lang="en-GB" altLang="en-US" dirty="0" smtClean="0"/>
              <a:t>(Tick one box</a:t>
            </a:r>
            <a:r>
              <a:rPr lang="en-GB" altLang="en-US" dirty="0" smtClean="0"/>
              <a:t>)</a:t>
            </a:r>
          </a:p>
          <a:p>
            <a:pPr>
              <a:buNone/>
            </a:pPr>
            <a:endParaRPr lang="en-GB" dirty="0" smtClean="0"/>
          </a:p>
          <a:p>
            <a:pPr>
              <a:buNone/>
            </a:pPr>
            <a:r>
              <a:rPr lang="en-GB" dirty="0" smtClean="0"/>
              <a:t>Yes</a:t>
            </a:r>
          </a:p>
          <a:p>
            <a:pPr>
              <a:buNone/>
            </a:pPr>
            <a:r>
              <a:rPr lang="en-GB" dirty="0" smtClean="0"/>
              <a:t>No </a:t>
            </a:r>
            <a:endParaRPr lang="en-US" dirty="0"/>
          </a:p>
        </p:txBody>
      </p:sp>
      <p:sp>
        <p:nvSpPr>
          <p:cNvPr id="4" name="Rectangle 3"/>
          <p:cNvSpPr/>
          <p:nvPr/>
        </p:nvSpPr>
        <p:spPr>
          <a:xfrm>
            <a:off x="1752600" y="35052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752600" y="43434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Question testing – </a:t>
            </a:r>
            <a:br>
              <a:rPr lang="en-GB" altLang="en-US" dirty="0" smtClean="0"/>
            </a:br>
            <a:r>
              <a:rPr lang="en-GB" altLang="en-US" dirty="0" smtClean="0"/>
              <a:t>example 1 revised</a:t>
            </a:r>
            <a:endParaRPr lang="en-US" dirty="0"/>
          </a:p>
        </p:txBody>
      </p:sp>
      <p:sp>
        <p:nvSpPr>
          <p:cNvPr id="3" name="Content Placeholder 2"/>
          <p:cNvSpPr>
            <a:spLocks noGrp="1"/>
          </p:cNvSpPr>
          <p:nvPr>
            <p:ph idx="1"/>
          </p:nvPr>
        </p:nvSpPr>
        <p:spPr/>
        <p:txBody>
          <a:bodyPr/>
          <a:lstStyle/>
          <a:p>
            <a:pPr>
              <a:buNone/>
            </a:pPr>
            <a:r>
              <a:rPr lang="en-GB" altLang="en-US" dirty="0" smtClean="0"/>
              <a:t>Do you or your family have a computer at home?</a:t>
            </a:r>
          </a:p>
          <a:p>
            <a:pPr>
              <a:buNone/>
            </a:pPr>
            <a:r>
              <a:rPr lang="en-GB" altLang="en-US" dirty="0" smtClean="0"/>
              <a:t>(Tick one box</a:t>
            </a:r>
            <a:r>
              <a:rPr lang="en-GB" altLang="en-US" dirty="0" smtClean="0"/>
              <a:t>)</a:t>
            </a:r>
          </a:p>
          <a:p>
            <a:pPr>
              <a:buNone/>
            </a:pPr>
            <a:endParaRPr lang="en-GB" dirty="0" smtClean="0"/>
          </a:p>
          <a:p>
            <a:pPr>
              <a:buNone/>
            </a:pPr>
            <a:r>
              <a:rPr lang="en-GB" dirty="0" smtClean="0"/>
              <a:t>Yes</a:t>
            </a:r>
          </a:p>
          <a:p>
            <a:pPr>
              <a:buNone/>
            </a:pPr>
            <a:r>
              <a:rPr lang="en-GB" dirty="0" smtClean="0"/>
              <a:t>No</a:t>
            </a:r>
            <a:endParaRPr lang="en-US" dirty="0"/>
          </a:p>
        </p:txBody>
      </p:sp>
      <p:sp>
        <p:nvSpPr>
          <p:cNvPr id="4" name="Rectangle 3"/>
          <p:cNvSpPr/>
          <p:nvPr/>
        </p:nvSpPr>
        <p:spPr>
          <a:xfrm>
            <a:off x="1752600" y="34290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5" name="Rectangle 4"/>
          <p:cNvSpPr/>
          <p:nvPr/>
        </p:nvSpPr>
        <p:spPr>
          <a:xfrm>
            <a:off x="1752600" y="4191000"/>
            <a:ext cx="533400" cy="5334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Question testing – </a:t>
            </a:r>
            <a:br>
              <a:rPr lang="en-GB" altLang="en-US" dirty="0" smtClean="0"/>
            </a:br>
            <a:r>
              <a:rPr lang="en-GB" altLang="en-US" dirty="0" smtClean="0"/>
              <a:t>example 2</a:t>
            </a:r>
            <a:endParaRPr lang="en-US" dirty="0"/>
          </a:p>
        </p:txBody>
      </p:sp>
      <p:sp>
        <p:nvSpPr>
          <p:cNvPr id="3" name="Content Placeholder 2"/>
          <p:cNvSpPr>
            <a:spLocks noGrp="1"/>
          </p:cNvSpPr>
          <p:nvPr>
            <p:ph idx="1"/>
          </p:nvPr>
        </p:nvSpPr>
        <p:spPr/>
        <p:txBody>
          <a:bodyPr/>
          <a:lstStyle/>
          <a:p>
            <a:pPr>
              <a:buNone/>
            </a:pPr>
            <a:r>
              <a:rPr lang="en-GB" altLang="en-US" dirty="0" smtClean="0"/>
              <a:t>	How </a:t>
            </a:r>
            <a:r>
              <a:rPr lang="en-GB" altLang="en-US" dirty="0" smtClean="0"/>
              <a:t>often, if ever, are you punished at school e.g. detention, sent to see the head teacher, sent out of the classroom?</a:t>
            </a:r>
          </a:p>
          <a:p>
            <a:r>
              <a:rPr lang="en-GB" altLang="en-US" dirty="0" smtClean="0"/>
              <a:t>Never </a:t>
            </a:r>
          </a:p>
          <a:p>
            <a:r>
              <a:rPr lang="en-GB" altLang="en-US" dirty="0" smtClean="0"/>
              <a:t>Rarely  </a:t>
            </a:r>
            <a:endParaRPr lang="en-GB" altLang="en-US" dirty="0" smtClean="0"/>
          </a:p>
          <a:p>
            <a:r>
              <a:rPr lang="en-GB" altLang="en-US" dirty="0" smtClean="0"/>
              <a:t>Sometimes</a:t>
            </a:r>
          </a:p>
          <a:p>
            <a:r>
              <a:rPr lang="en-GB" altLang="en-US" dirty="0" smtClean="0"/>
              <a:t>Often </a:t>
            </a:r>
            <a:endParaRPr lang="en-US" dirty="0"/>
          </a:p>
        </p:txBody>
      </p:sp>
      <p:sp>
        <p:nvSpPr>
          <p:cNvPr id="6" name="Rectangle 5"/>
          <p:cNvSpPr/>
          <p:nvPr/>
        </p:nvSpPr>
        <p:spPr>
          <a:xfrm>
            <a:off x="3505200" y="4191000"/>
            <a:ext cx="457200" cy="457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 name="Rectangle 6"/>
          <p:cNvSpPr/>
          <p:nvPr/>
        </p:nvSpPr>
        <p:spPr>
          <a:xfrm>
            <a:off x="3505200" y="4800600"/>
            <a:ext cx="457200" cy="457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p:cNvSpPr/>
          <p:nvPr/>
        </p:nvSpPr>
        <p:spPr>
          <a:xfrm>
            <a:off x="3505200" y="3581400"/>
            <a:ext cx="457200" cy="457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3505200" y="2971800"/>
            <a:ext cx="457200" cy="457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ltLang="en-US" dirty="0" smtClean="0"/>
              <a:t>Question testing – </a:t>
            </a:r>
            <a:br>
              <a:rPr lang="en-GB" altLang="en-US" dirty="0" smtClean="0"/>
            </a:br>
            <a:r>
              <a:rPr lang="en-GB" altLang="en-US" dirty="0" smtClean="0"/>
              <a:t>example </a:t>
            </a:r>
            <a:r>
              <a:rPr lang="en-GB" altLang="en-US" dirty="0" smtClean="0"/>
              <a:t>2 revised</a:t>
            </a:r>
            <a:endParaRPr lang="en-US" dirty="0"/>
          </a:p>
        </p:txBody>
      </p:sp>
      <p:sp>
        <p:nvSpPr>
          <p:cNvPr id="3" name="Content Placeholder 2"/>
          <p:cNvSpPr>
            <a:spLocks noGrp="1"/>
          </p:cNvSpPr>
          <p:nvPr>
            <p:ph idx="1"/>
          </p:nvPr>
        </p:nvSpPr>
        <p:spPr/>
        <p:txBody>
          <a:bodyPr/>
          <a:lstStyle/>
          <a:p>
            <a:pPr>
              <a:buFontTx/>
              <a:buNone/>
            </a:pPr>
            <a:r>
              <a:rPr lang="en-GB" altLang="en-US" dirty="0" smtClean="0"/>
              <a:t>	</a:t>
            </a:r>
            <a:r>
              <a:rPr lang="en-GB" altLang="en-US" dirty="0" smtClean="0">
                <a:latin typeface="Tahoma" pitchFamily="34" charset="0"/>
              </a:rPr>
              <a:t>In the last four weeks, how many </a:t>
            </a:r>
            <a:r>
              <a:rPr lang="en-GB" altLang="en-US" dirty="0" smtClean="0">
                <a:latin typeface="Tahoma" pitchFamily="34" charset="0"/>
              </a:rPr>
              <a:t>times have </a:t>
            </a:r>
            <a:r>
              <a:rPr lang="en-GB" altLang="en-US" dirty="0" smtClean="0">
                <a:latin typeface="Tahoma" pitchFamily="34" charset="0"/>
              </a:rPr>
              <a:t>you been punished at school</a:t>
            </a:r>
            <a:r>
              <a:rPr lang="en-GB" altLang="en-US" dirty="0" smtClean="0">
                <a:latin typeface="Tahoma" pitchFamily="34" charset="0"/>
              </a:rPr>
              <a:t>?</a:t>
            </a:r>
          </a:p>
          <a:p>
            <a:pPr>
              <a:buFontTx/>
              <a:buNone/>
            </a:pPr>
            <a:endParaRPr lang="en-GB" altLang="en-US" dirty="0" smtClean="0"/>
          </a:p>
          <a:p>
            <a:r>
              <a:rPr lang="en-GB" altLang="en-US" dirty="0" smtClean="0"/>
              <a:t>Never </a:t>
            </a:r>
            <a:endParaRPr lang="en-GB" altLang="en-US" dirty="0" smtClean="0"/>
          </a:p>
          <a:p>
            <a:r>
              <a:rPr lang="en-GB" altLang="en-US" dirty="0" smtClean="0"/>
              <a:t>Once or twice  </a:t>
            </a:r>
          </a:p>
          <a:p>
            <a:r>
              <a:rPr lang="en-GB" altLang="en-US" dirty="0" smtClean="0"/>
              <a:t>Three or more times</a:t>
            </a:r>
          </a:p>
          <a:p>
            <a:endParaRPr lang="en-US" dirty="0"/>
          </a:p>
        </p:txBody>
      </p:sp>
      <p:sp>
        <p:nvSpPr>
          <p:cNvPr id="6" name="Rectangle 5"/>
          <p:cNvSpPr/>
          <p:nvPr/>
        </p:nvSpPr>
        <p:spPr>
          <a:xfrm>
            <a:off x="4419600" y="4419600"/>
            <a:ext cx="457200" cy="457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ectangle 7"/>
          <p:cNvSpPr/>
          <p:nvPr/>
        </p:nvSpPr>
        <p:spPr>
          <a:xfrm>
            <a:off x="4419600" y="3810000"/>
            <a:ext cx="457200" cy="457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9" name="Rectangle 8"/>
          <p:cNvSpPr/>
          <p:nvPr/>
        </p:nvSpPr>
        <p:spPr>
          <a:xfrm>
            <a:off x="4419600" y="3200400"/>
            <a:ext cx="457200" cy="457200"/>
          </a:xfrm>
          <a:prstGeom prst="rect">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Requirements</a:t>
            </a:r>
            <a:endParaRPr lang="en-US" dirty="0"/>
          </a:p>
        </p:txBody>
      </p:sp>
      <p:sp>
        <p:nvSpPr>
          <p:cNvPr id="3" name="Content Placeholder 2"/>
          <p:cNvSpPr>
            <a:spLocks noGrp="1"/>
          </p:cNvSpPr>
          <p:nvPr>
            <p:ph idx="1"/>
          </p:nvPr>
        </p:nvSpPr>
        <p:spPr/>
        <p:txBody>
          <a:bodyPr/>
          <a:lstStyle/>
          <a:p>
            <a:r>
              <a:rPr lang="en-US" dirty="0" smtClean="0"/>
              <a:t>Observation schedule</a:t>
            </a:r>
            <a:endParaRPr lang="en-US" dirty="0" smtClean="0"/>
          </a:p>
          <a:p>
            <a:r>
              <a:rPr lang="en-US" dirty="0" smtClean="0"/>
              <a:t>Focus group interview </a:t>
            </a:r>
            <a:r>
              <a:rPr lang="en-US" dirty="0" smtClean="0"/>
              <a:t>questions</a:t>
            </a:r>
          </a:p>
          <a:p>
            <a:r>
              <a:rPr lang="en-US" dirty="0" smtClean="0"/>
              <a:t>Information sheet</a:t>
            </a:r>
            <a:r>
              <a:rPr lang="en-US" dirty="0" smtClean="0"/>
              <a:t> – </a:t>
            </a:r>
            <a:r>
              <a:rPr lang="en-US" dirty="0" smtClean="0"/>
              <a:t>for parents; for children</a:t>
            </a:r>
            <a:endParaRPr lang="en-US" dirty="0" smtClean="0"/>
          </a:p>
          <a:p>
            <a:r>
              <a:rPr lang="en-US" dirty="0" smtClean="0"/>
              <a:t>Informed consent / assent</a:t>
            </a:r>
            <a:endParaRPr lang="en-US" dirty="0"/>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27263" y="630382"/>
            <a:ext cx="8630987" cy="967840"/>
          </a:xfrm>
        </p:spPr>
        <p:txBody>
          <a:bodyPr anchor="ctr">
            <a:normAutofit/>
          </a:bodyPr>
          <a:lstStyle/>
          <a:p>
            <a:r>
              <a:rPr lang="en-US" sz="3600" smtClean="0"/>
              <a:t>Information </a:t>
            </a:r>
            <a:r>
              <a:rPr lang="en-US" sz="3600" smtClean="0"/>
              <a:t>Sheet</a:t>
            </a:r>
            <a:endParaRPr lang="en-US" sz="3600" dirty="0" smtClean="0"/>
          </a:p>
        </p:txBody>
      </p:sp>
      <p:sp>
        <p:nvSpPr>
          <p:cNvPr id="3" name="Content Placeholder 2"/>
          <p:cNvSpPr>
            <a:spLocks noGrp="1"/>
          </p:cNvSpPr>
          <p:nvPr>
            <p:ph sz="half" idx="1"/>
          </p:nvPr>
        </p:nvSpPr>
        <p:spPr/>
        <p:txBody>
          <a:bodyPr>
            <a:normAutofit fontScale="92500" lnSpcReduction="10000"/>
          </a:bodyPr>
          <a:lstStyle/>
          <a:p>
            <a:r>
              <a:rPr lang="en-US" dirty="0" smtClean="0"/>
              <a:t>what the research is trying to find out; </a:t>
            </a:r>
          </a:p>
          <a:p>
            <a:r>
              <a:rPr lang="en-US" dirty="0" smtClean="0"/>
              <a:t> the purpose of the research; </a:t>
            </a:r>
          </a:p>
          <a:p>
            <a:r>
              <a:rPr lang="en-US" dirty="0" smtClean="0"/>
              <a:t>who is carrying it out; </a:t>
            </a:r>
          </a:p>
          <a:p>
            <a:r>
              <a:rPr lang="en-US" dirty="0" smtClean="0"/>
              <a:t> exactly what will be asked of participants;</a:t>
            </a:r>
          </a:p>
          <a:p>
            <a:r>
              <a:rPr lang="en-US" dirty="0" smtClean="0"/>
              <a:t>how the information they provide will be recorded;</a:t>
            </a:r>
          </a:p>
        </p:txBody>
      </p:sp>
      <p:sp>
        <p:nvSpPr>
          <p:cNvPr id="4" name="Content Placeholder 3"/>
          <p:cNvSpPr>
            <a:spLocks noGrp="1"/>
          </p:cNvSpPr>
          <p:nvPr>
            <p:ph sz="half" idx="2"/>
          </p:nvPr>
        </p:nvSpPr>
        <p:spPr/>
        <p:txBody>
          <a:bodyPr>
            <a:normAutofit fontScale="92500" lnSpcReduction="10000"/>
          </a:bodyPr>
          <a:lstStyle/>
          <a:p>
            <a:r>
              <a:rPr lang="en-US" dirty="0" smtClean="0"/>
              <a:t>what will then happen to the data;</a:t>
            </a:r>
          </a:p>
          <a:p>
            <a:r>
              <a:rPr lang="en-US" dirty="0" smtClean="0"/>
              <a:t>what degree of confidentiality and anonymity is afforded; </a:t>
            </a:r>
          </a:p>
          <a:p>
            <a:r>
              <a:rPr lang="en-US" dirty="0" smtClean="0"/>
              <a:t>how the information will be </a:t>
            </a:r>
            <a:r>
              <a:rPr lang="en-US" dirty="0" err="1" smtClean="0"/>
              <a:t>analysed</a:t>
            </a:r>
            <a:r>
              <a:rPr lang="en-US" dirty="0" smtClean="0"/>
              <a:t>;</a:t>
            </a:r>
          </a:p>
          <a:p>
            <a:r>
              <a:rPr lang="en-US" dirty="0" smtClean="0"/>
              <a:t>how the findings will be reported;</a:t>
            </a:r>
          </a:p>
          <a:p>
            <a:r>
              <a:rPr lang="en-US" dirty="0" smtClean="0"/>
              <a:t>who will see the results of the study.</a:t>
            </a:r>
          </a:p>
          <a:p>
            <a:pPr>
              <a:buNone/>
            </a:pPr>
            <a:r>
              <a:rPr lang="en-US" dirty="0" smtClean="0"/>
              <a:t> </a:t>
            </a:r>
          </a:p>
          <a:p>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Metro">
      <a:dk1>
        <a:sysClr val="windowText" lastClr="000000"/>
      </a:dk1>
      <a:lt1>
        <a:sysClr val="window" lastClr="FFFFFF"/>
      </a:lt1>
      <a:dk2>
        <a:srgbClr val="4E5B6F"/>
      </a:dk2>
      <a:lt2>
        <a:srgbClr val="D6ECFF"/>
      </a:lt2>
      <a:accent1>
        <a:srgbClr val="7FD13B"/>
      </a:accent1>
      <a:accent2>
        <a:srgbClr val="EA157A"/>
      </a:accent2>
      <a:accent3>
        <a:srgbClr val="FEB80A"/>
      </a:accent3>
      <a:accent4>
        <a:srgbClr val="00ADDC"/>
      </a:accent4>
      <a:accent5>
        <a:srgbClr val="738AC8"/>
      </a:accent5>
      <a:accent6>
        <a:srgbClr val="1AB39F"/>
      </a:accent6>
      <a:hlink>
        <a:srgbClr val="EB8803"/>
      </a:hlink>
      <a:folHlink>
        <a:srgbClr val="5F7791"/>
      </a:folHlink>
    </a:clrScheme>
    <a:fontScheme name="Breeze">
      <a:majorFont>
        <a:latin typeface="News Gothic MT"/>
        <a:ea typeface=""/>
        <a:cs typeface=""/>
        <a:font script="Jpan" typeface="ＭＳ Ｐゴシック"/>
      </a:majorFont>
      <a:minorFont>
        <a:latin typeface="News Gothic MT"/>
        <a:ea typeface=""/>
        <a:cs typeface=""/>
        <a:font script="Jpan" typeface="ＭＳ Ｐゴシック"/>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517</TotalTime>
  <Words>2431</Words>
  <Application>Microsoft Macintosh PowerPoint</Application>
  <PresentationFormat>On-screen Show (4:3)</PresentationFormat>
  <Paragraphs>293</Paragraphs>
  <Slides>33</Slides>
  <Notes>11</Notes>
  <HiddenSlides>0</HiddenSlides>
  <MMClips>0</MMClips>
  <ScaleCrop>false</ScaleCrop>
  <HeadingPairs>
    <vt:vector size="4" baseType="variant">
      <vt:variant>
        <vt:lpstr>Design Template</vt:lpstr>
      </vt:variant>
      <vt:variant>
        <vt:i4>1</vt:i4>
      </vt:variant>
      <vt:variant>
        <vt:lpstr>Slide Titles</vt:lpstr>
      </vt:variant>
      <vt:variant>
        <vt:i4>33</vt:i4>
      </vt:variant>
    </vt:vector>
  </HeadingPairs>
  <TitlesOfParts>
    <vt:vector size="34" baseType="lpstr">
      <vt:lpstr>Breeze</vt:lpstr>
      <vt:lpstr>Research Methods</vt:lpstr>
      <vt:lpstr>Focus Group Interview –  Pupil voice</vt:lpstr>
      <vt:lpstr>Focus Group Interview</vt:lpstr>
      <vt:lpstr> Focus Group / Semi-structured Interviews </vt:lpstr>
      <vt:lpstr> Focus Group / Semi-structured Interviews </vt:lpstr>
      <vt:lpstr>Issues with validity</vt:lpstr>
      <vt:lpstr>Slide 7</vt:lpstr>
      <vt:lpstr>Writing questions</vt:lpstr>
      <vt:lpstr>Writing questions</vt:lpstr>
      <vt:lpstr>Writing questions</vt:lpstr>
      <vt:lpstr>Writing questions</vt:lpstr>
      <vt:lpstr>Writing questions</vt:lpstr>
      <vt:lpstr>Writing questions</vt:lpstr>
      <vt:lpstr>Writing questions</vt:lpstr>
      <vt:lpstr>Collecting data –  Systematic Analysis Process </vt:lpstr>
      <vt:lpstr>Collecting data –  Systematic Analysis Process </vt:lpstr>
      <vt:lpstr>Questionnaires</vt:lpstr>
      <vt:lpstr>Questionnaires</vt:lpstr>
      <vt:lpstr>Slide 19</vt:lpstr>
      <vt:lpstr>Slide 20</vt:lpstr>
      <vt:lpstr>Slide 21</vt:lpstr>
      <vt:lpstr>Points to consider</vt:lpstr>
      <vt:lpstr>Writing Questions https://www.surveymonkey.com/mp/5-common-survey-mistakes-ruin-your-data/</vt:lpstr>
      <vt:lpstr>Writing Questions</vt:lpstr>
      <vt:lpstr>Writing Questions</vt:lpstr>
      <vt:lpstr>Writing Questions</vt:lpstr>
      <vt:lpstr>Writing Questions</vt:lpstr>
      <vt:lpstr>Question testing –  example 1</vt:lpstr>
      <vt:lpstr>Question testing –  example 1 revised</vt:lpstr>
      <vt:lpstr>Question testing –  example 2</vt:lpstr>
      <vt:lpstr>Question testing –  example 2 revised</vt:lpstr>
      <vt:lpstr>Requirements</vt:lpstr>
      <vt:lpstr>Information Sheet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James, Sharon</dc:creator>
  <cp:lastModifiedBy>swwcte10</cp:lastModifiedBy>
  <cp:revision>38</cp:revision>
  <dcterms:created xsi:type="dcterms:W3CDTF">2018-02-08T08:55:53Z</dcterms:created>
  <dcterms:modified xsi:type="dcterms:W3CDTF">2018-02-08T11:35:20Z</dcterms:modified>
</cp:coreProperties>
</file>