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8" r:id="rId3"/>
    <p:sldId id="279" r:id="rId4"/>
    <p:sldId id="280" r:id="rId5"/>
  </p:sldIdLst>
  <p:sldSz cx="10440988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244">
          <p15:clr>
            <a:srgbClr val="A4A3A4"/>
          </p15:clr>
        </p15:guide>
        <p15:guide id="3" pos="32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>
      <p:cViewPr varScale="1">
        <p:scale>
          <a:sx n="114" d="100"/>
          <a:sy n="114" d="100"/>
        </p:scale>
        <p:origin x="978" y="102"/>
      </p:cViewPr>
      <p:guideLst>
        <p:guide orient="horz" pos="2160"/>
        <p:guide pos="3244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3075" y="2130427"/>
            <a:ext cx="887484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6149" y="3886200"/>
            <a:ext cx="730869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766" y="4406902"/>
            <a:ext cx="887484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766" y="2906713"/>
            <a:ext cx="887484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050" y="1600202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07503" y="1600202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2049" y="1535113"/>
            <a:ext cx="46132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049" y="2174875"/>
            <a:ext cx="46132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03878" y="1535113"/>
            <a:ext cx="4615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03878" y="2174875"/>
            <a:ext cx="4615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050" y="273050"/>
            <a:ext cx="34350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2137" y="273052"/>
            <a:ext cx="583680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2050" y="1435102"/>
            <a:ext cx="34350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6506" y="4800600"/>
            <a:ext cx="62645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46506" y="612775"/>
            <a:ext cx="626459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46506" y="5367338"/>
            <a:ext cx="626459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69717" y="274640"/>
            <a:ext cx="2349222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22050" y="274640"/>
            <a:ext cx="68736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2050" y="274638"/>
            <a:ext cx="939689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2050" y="1600202"/>
            <a:ext cx="939689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2051" y="6356352"/>
            <a:ext cx="2436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67338" y="6356352"/>
            <a:ext cx="33063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82709" y="6356352"/>
            <a:ext cx="2436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14356"/>
            <a:ext cx="10440988" cy="58477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Glucose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dirty="0"/>
              <a:t>is in food. It is digested by the small intestine.</a:t>
            </a:r>
          </a:p>
          <a:p>
            <a:endParaRPr lang="en-GB" sz="2200" b="1" dirty="0"/>
          </a:p>
          <a:p>
            <a:r>
              <a:rPr lang="en-GB" sz="2200" b="1" dirty="0"/>
              <a:t>Glucose diffuses from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small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intestine</a:t>
            </a:r>
            <a:r>
              <a:rPr lang="en-GB" sz="2200" b="1" dirty="0"/>
              <a:t>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This causes blood glucose levels to rise.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pancreas</a:t>
            </a:r>
            <a:r>
              <a:rPr lang="en-GB" sz="2200" b="1" dirty="0"/>
              <a:t> produces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insulin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Insulin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store glucose.</a:t>
            </a:r>
          </a:p>
          <a:p>
            <a:endParaRPr lang="en-GB" sz="2200" b="1" dirty="0"/>
          </a:p>
          <a:p>
            <a:r>
              <a:rPr lang="en-GB" sz="2200" b="1" dirty="0"/>
              <a:t>Glucose is converted into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glycogen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Other cells take in glucose for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respiration</a:t>
            </a:r>
            <a:r>
              <a:rPr lang="en-GB" sz="2200" b="1" dirty="0"/>
              <a:t>, to release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energy</a:t>
            </a:r>
            <a:r>
              <a:rPr lang="en-GB" sz="2200" b="1" dirty="0"/>
              <a:t>.</a:t>
            </a:r>
          </a:p>
          <a:p>
            <a:endParaRPr lang="en-GB" sz="2200" b="1" dirty="0"/>
          </a:p>
          <a:p>
            <a:r>
              <a:rPr lang="en-GB" sz="2200" b="1" dirty="0"/>
              <a:t>If blood glucose levels are too low the pancreas releases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glucagon</a:t>
            </a:r>
            <a:r>
              <a:rPr lang="en-GB" sz="2200" b="1" u="sng" dirty="0">
                <a:solidFill>
                  <a:srgbClr val="00B050"/>
                </a:solidFill>
              </a:rPr>
              <a:t>.</a:t>
            </a:r>
          </a:p>
          <a:p>
            <a:endParaRPr lang="en-GB" sz="2200" b="1" u="sng" dirty="0">
              <a:solidFill>
                <a:srgbClr val="00B050"/>
              </a:solidFill>
            </a:endParaRPr>
          </a:p>
          <a:p>
            <a:r>
              <a:rPr lang="en-GB" sz="2200" b="1" dirty="0"/>
              <a:t>This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convert glycogen into glucose.</a:t>
            </a:r>
          </a:p>
          <a:p>
            <a:endParaRPr lang="en-GB" sz="2200" b="1" dirty="0"/>
          </a:p>
          <a:p>
            <a:r>
              <a:rPr lang="en-GB" sz="2200" b="1" dirty="0"/>
              <a:t>And to release glucose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dirty="0"/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0440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Blood Glucose Control</a:t>
            </a:r>
            <a:br>
              <a:rPr lang="en-GB" b="1" u="sng" dirty="0"/>
            </a:br>
            <a:r>
              <a:rPr lang="en-GB" b="1" u="sng" dirty="0"/>
              <a:t>Use the keywords below to complete the sentences. Some words may be used more than once.</a:t>
            </a:r>
          </a:p>
        </p:txBody>
      </p:sp>
      <p:sp>
        <p:nvSpPr>
          <p:cNvPr id="5" name="Rectangle 4"/>
          <p:cNvSpPr/>
          <p:nvPr/>
        </p:nvSpPr>
        <p:spPr>
          <a:xfrm>
            <a:off x="5221288" y="3072372"/>
            <a:ext cx="52197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liver</a:t>
            </a:r>
            <a:r>
              <a:rPr lang="en-GB" sz="2400" b="1" dirty="0"/>
              <a:t> 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glycogen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respiration</a:t>
            </a:r>
          </a:p>
          <a:p>
            <a:pPr algn="r"/>
            <a:r>
              <a:rPr lang="en-GB" sz="2400" b="1" dirty="0">
                <a:solidFill>
                  <a:srgbClr val="FF0000"/>
                </a:solidFill>
              </a:rPr>
              <a:t>energy</a:t>
            </a:r>
            <a:endParaRPr lang="en-GB" sz="2400" b="1" u="sng" dirty="0">
              <a:solidFill>
                <a:srgbClr val="FF0000"/>
              </a:solidFill>
            </a:endParaRP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small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u="sng" dirty="0">
                <a:solidFill>
                  <a:srgbClr val="FF0000"/>
                </a:solidFill>
              </a:rPr>
              <a:t>intestine</a:t>
            </a:r>
            <a:r>
              <a:rPr lang="en-GB" sz="2400" b="1" dirty="0"/>
              <a:t> 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glucose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blood</a:t>
            </a:r>
          </a:p>
          <a:p>
            <a:pPr algn="r"/>
            <a:r>
              <a:rPr lang="en-GB" sz="2400" b="1" dirty="0">
                <a:solidFill>
                  <a:srgbClr val="FF0000"/>
                </a:solidFill>
              </a:rPr>
              <a:t>pancreas</a:t>
            </a:r>
            <a:r>
              <a:rPr lang="en-GB" sz="2400" b="1" dirty="0"/>
              <a:t> 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insulin</a:t>
            </a:r>
          </a:p>
          <a:p>
            <a:pPr algn="r"/>
            <a:r>
              <a:rPr lang="en-GB" sz="2400" b="1" u="sng" dirty="0">
                <a:solidFill>
                  <a:srgbClr val="FF0000"/>
                </a:solidFill>
              </a:rPr>
              <a:t>glucagon</a:t>
            </a:r>
            <a:endParaRPr lang="en-GB" sz="2400" b="1" dirty="0"/>
          </a:p>
        </p:txBody>
      </p:sp>
      <p:pic>
        <p:nvPicPr>
          <p:cNvPr id="6" name="Picture 6" descr="Image result for liver pancr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35204" y="714356"/>
            <a:ext cx="2005784" cy="2286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48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14356"/>
            <a:ext cx="10440988" cy="58477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Glucose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dirty="0"/>
              <a:t>is in food. It is digested by the small intestine.</a:t>
            </a:r>
          </a:p>
          <a:p>
            <a:endParaRPr lang="en-GB" sz="2200" b="1" dirty="0"/>
          </a:p>
          <a:p>
            <a:r>
              <a:rPr lang="en-GB" sz="2200" b="1" dirty="0"/>
              <a:t>Glucose diffuses from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small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intestine</a:t>
            </a:r>
            <a:r>
              <a:rPr lang="en-GB" sz="2200" b="1" dirty="0"/>
              <a:t>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This causes blood glucose levels to rise.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pancreas</a:t>
            </a:r>
            <a:r>
              <a:rPr lang="en-GB" sz="2200" b="1" dirty="0"/>
              <a:t> produces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insulin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Insulin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store glucose.</a:t>
            </a:r>
          </a:p>
          <a:p>
            <a:endParaRPr lang="en-GB" sz="2200" b="1" dirty="0"/>
          </a:p>
          <a:p>
            <a:r>
              <a:rPr lang="en-GB" sz="2200" b="1" dirty="0"/>
              <a:t>Glucose is converted into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glycogen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Other cells take in glucose for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respiration</a:t>
            </a:r>
            <a:r>
              <a:rPr lang="en-GB" sz="2200" b="1" dirty="0"/>
              <a:t>, to release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energy</a:t>
            </a:r>
            <a:r>
              <a:rPr lang="en-GB" sz="2200" b="1" dirty="0"/>
              <a:t>.</a:t>
            </a:r>
          </a:p>
          <a:p>
            <a:endParaRPr lang="en-GB" sz="2200" b="1" dirty="0"/>
          </a:p>
          <a:p>
            <a:r>
              <a:rPr lang="en-GB" sz="2200" b="1" dirty="0"/>
              <a:t>If blood glucose levels are too low the pancreas releases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glucagon</a:t>
            </a:r>
            <a:r>
              <a:rPr lang="en-GB" sz="2200" b="1" u="sng" dirty="0">
                <a:solidFill>
                  <a:srgbClr val="00B050"/>
                </a:solidFill>
              </a:rPr>
              <a:t>.</a:t>
            </a:r>
          </a:p>
          <a:p>
            <a:endParaRPr lang="en-GB" sz="2200" b="1" u="sng" dirty="0">
              <a:solidFill>
                <a:srgbClr val="00B050"/>
              </a:solidFill>
            </a:endParaRPr>
          </a:p>
          <a:p>
            <a:r>
              <a:rPr lang="en-GB" sz="2200" b="1" dirty="0"/>
              <a:t>This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convert glycogen into glucose.</a:t>
            </a:r>
          </a:p>
          <a:p>
            <a:endParaRPr lang="en-GB" sz="2200" b="1" dirty="0"/>
          </a:p>
          <a:p>
            <a:r>
              <a:rPr lang="en-GB" sz="2200" b="1" dirty="0"/>
              <a:t>And to release glucose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dirty="0"/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0440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Blood Glucose Control</a:t>
            </a:r>
          </a:p>
          <a:p>
            <a:pPr algn="ctr"/>
            <a:r>
              <a:rPr lang="en-GB" b="1" u="sng" dirty="0"/>
              <a:t>Complete the sentences. Some of the keywords have been provided. Others you will have to guess.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221288" y="3786190"/>
            <a:ext cx="52197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GB" sz="2800" b="1" u="sng" dirty="0">
                <a:solidFill>
                  <a:srgbClr val="FF0000"/>
                </a:solidFill>
              </a:rPr>
              <a:t>liver</a:t>
            </a:r>
            <a:r>
              <a:rPr lang="en-GB" sz="2800" b="1" dirty="0"/>
              <a:t> </a:t>
            </a:r>
          </a:p>
          <a:p>
            <a:pPr algn="r"/>
            <a:r>
              <a:rPr lang="en-GB" sz="2800" b="1" u="sng" dirty="0">
                <a:solidFill>
                  <a:srgbClr val="FF0000"/>
                </a:solidFill>
              </a:rPr>
              <a:t>glycogen</a:t>
            </a:r>
          </a:p>
          <a:p>
            <a:pPr algn="r"/>
            <a:r>
              <a:rPr lang="en-GB" sz="2800" b="1" u="sng" dirty="0">
                <a:solidFill>
                  <a:srgbClr val="FF0000"/>
                </a:solidFill>
              </a:rPr>
              <a:t>respiration</a:t>
            </a:r>
          </a:p>
          <a:p>
            <a:pPr algn="r"/>
            <a:r>
              <a:rPr lang="en-GB" sz="2800" b="1" dirty="0">
                <a:solidFill>
                  <a:srgbClr val="FF0000"/>
                </a:solidFill>
              </a:rPr>
              <a:t>energy</a:t>
            </a:r>
            <a:endParaRPr lang="en-GB" sz="2800" b="1" u="sng" dirty="0">
              <a:solidFill>
                <a:srgbClr val="FF0000"/>
              </a:solidFill>
            </a:endParaRPr>
          </a:p>
          <a:p>
            <a:pPr algn="r"/>
            <a:r>
              <a:rPr lang="en-GB" sz="2800" b="1" u="sng" dirty="0">
                <a:solidFill>
                  <a:srgbClr val="FF0000"/>
                </a:solidFill>
              </a:rPr>
              <a:t>small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u="sng" dirty="0">
                <a:solidFill>
                  <a:srgbClr val="FF0000"/>
                </a:solidFill>
              </a:rPr>
              <a:t>intestine</a:t>
            </a:r>
            <a:r>
              <a:rPr lang="en-GB" sz="2800" b="1" dirty="0"/>
              <a:t> </a:t>
            </a:r>
          </a:p>
        </p:txBody>
      </p:sp>
      <p:pic>
        <p:nvPicPr>
          <p:cNvPr id="6" name="Picture 6" descr="Image result for liver pancr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35204" y="714356"/>
            <a:ext cx="2005784" cy="2286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48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14356"/>
            <a:ext cx="10440988" cy="58477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Glucose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dirty="0"/>
              <a:t>is in food. It is digested by the small intestine.</a:t>
            </a:r>
          </a:p>
          <a:p>
            <a:endParaRPr lang="en-GB" sz="2200" b="1" dirty="0"/>
          </a:p>
          <a:p>
            <a:r>
              <a:rPr lang="en-GB" sz="2200" b="1" dirty="0"/>
              <a:t>Glucose diffuses from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small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intestine</a:t>
            </a:r>
            <a:r>
              <a:rPr lang="en-GB" sz="2200" b="1" dirty="0"/>
              <a:t>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This causes blood glucose levels to rise.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pancreas</a:t>
            </a:r>
            <a:r>
              <a:rPr lang="en-GB" sz="2200" b="1" dirty="0"/>
              <a:t> produces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insulin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Insulin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store glucose.</a:t>
            </a:r>
          </a:p>
          <a:p>
            <a:endParaRPr lang="en-GB" sz="2200" b="1" dirty="0"/>
          </a:p>
          <a:p>
            <a:r>
              <a:rPr lang="en-GB" sz="2200" b="1" dirty="0"/>
              <a:t>Glucose is converted into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glycogen</a:t>
            </a:r>
            <a:r>
              <a:rPr lang="en-GB" sz="22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200" b="1" u="sng" dirty="0">
              <a:solidFill>
                <a:srgbClr val="FF0000"/>
              </a:solidFill>
            </a:endParaRPr>
          </a:p>
          <a:p>
            <a:r>
              <a:rPr lang="en-GB" sz="2200" b="1" dirty="0"/>
              <a:t>Other cells take in glucose for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respiration</a:t>
            </a:r>
            <a:r>
              <a:rPr lang="en-GB" sz="2200" b="1" dirty="0"/>
              <a:t>, to release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energy</a:t>
            </a:r>
            <a:r>
              <a:rPr lang="en-GB" sz="2200" b="1" dirty="0"/>
              <a:t>.</a:t>
            </a:r>
          </a:p>
          <a:p>
            <a:endParaRPr lang="en-GB" sz="2200" b="1" dirty="0"/>
          </a:p>
          <a:p>
            <a:r>
              <a:rPr lang="en-GB" sz="2200" b="1" dirty="0"/>
              <a:t>If blood glucose levels are too low the pancreas releases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glucagon</a:t>
            </a:r>
            <a:r>
              <a:rPr lang="en-GB" sz="2200" b="1" u="sng" dirty="0">
                <a:solidFill>
                  <a:srgbClr val="00B050"/>
                </a:solidFill>
              </a:rPr>
              <a:t>.</a:t>
            </a:r>
          </a:p>
          <a:p>
            <a:endParaRPr lang="en-GB" sz="2200" b="1" u="sng" dirty="0">
              <a:solidFill>
                <a:srgbClr val="00B050"/>
              </a:solidFill>
            </a:endParaRPr>
          </a:p>
          <a:p>
            <a:r>
              <a:rPr lang="en-GB" sz="2200" b="1" dirty="0"/>
              <a:t>This causes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liver</a:t>
            </a:r>
            <a:r>
              <a:rPr lang="en-GB" sz="2200" b="1" dirty="0"/>
              <a:t> and muscles to convert glycogen into glucose.</a:t>
            </a:r>
          </a:p>
          <a:p>
            <a:endParaRPr lang="en-GB" sz="2200" b="1" dirty="0"/>
          </a:p>
          <a:p>
            <a:r>
              <a:rPr lang="en-GB" sz="2200" b="1" dirty="0"/>
              <a:t>And to release glucose into the </a:t>
            </a:r>
            <a:r>
              <a:rPr lang="en-GB" sz="2200" b="1" u="sng" dirty="0">
                <a:solidFill>
                  <a:schemeClr val="bg1"/>
                </a:solidFill>
                <a:uFill>
                  <a:solidFill>
                    <a:schemeClr val="tx1">
                      <a:lumMod val="95000"/>
                      <a:lumOff val="5000"/>
                    </a:schemeClr>
                  </a:solidFill>
                </a:uFill>
              </a:rPr>
              <a:t>blood</a:t>
            </a:r>
            <a:r>
              <a:rPr lang="en-GB" sz="2200" b="1" dirty="0"/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0440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Blood Glucose Control</a:t>
            </a:r>
          </a:p>
          <a:p>
            <a:pPr algn="ctr"/>
            <a:r>
              <a:rPr lang="en-GB" b="1" u="sng" dirty="0"/>
              <a:t>Complete the sentences</a:t>
            </a:r>
          </a:p>
        </p:txBody>
      </p:sp>
      <p:pic>
        <p:nvPicPr>
          <p:cNvPr id="6" name="Picture 6" descr="Image result for liver pancr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2328" y="1214422"/>
            <a:ext cx="2148660" cy="2928958"/>
          </a:xfrm>
          <a:prstGeom prst="rect">
            <a:avLst/>
          </a:prstGeom>
          <a:noFill/>
        </p:spPr>
      </p:pic>
      <p:pic>
        <p:nvPicPr>
          <p:cNvPr id="7" name="Picture 14" descr="Image result for pancre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07414" y="4643446"/>
            <a:ext cx="1933574" cy="10279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48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440987" cy="6858000"/>
          </a:xfrm>
          <a:prstGeom prst="rect">
            <a:avLst/>
          </a:prstGeom>
          <a:solidFill>
            <a:srgbClr val="536A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00088C-A4B9-4E3E-8002-B7B27FFFF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7489" y="618681"/>
            <a:ext cx="2238469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300">
                <a:solidFill>
                  <a:srgbClr val="FFFFFF"/>
                </a:solidFill>
              </a:rPr>
              <a:t>Complete the following </a:t>
            </a:r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498" y="484632"/>
            <a:ext cx="6961529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87C0215-AC2F-424D-B2E9-77E8763963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1" r="-1" b="2470"/>
          <a:stretch/>
        </p:blipFill>
        <p:spPr bwMode="auto">
          <a:xfrm>
            <a:off x="836042" y="942538"/>
            <a:ext cx="6134441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464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1760</TotalTime>
  <Words>358</Words>
  <Application>Microsoft Office PowerPoint</Application>
  <PresentationFormat>Custom</PresentationFormat>
  <Paragraphs>72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Complete the following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Zaheed</dc:creator>
  <cp:lastModifiedBy>Felicity Page</cp:lastModifiedBy>
  <cp:revision>48</cp:revision>
  <dcterms:created xsi:type="dcterms:W3CDTF">2006-08-16T00:00:00Z</dcterms:created>
  <dcterms:modified xsi:type="dcterms:W3CDTF">2021-02-16T16:31:23Z</dcterms:modified>
</cp:coreProperties>
</file>