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5" r:id="rId7"/>
    <p:sldId id="263" r:id="rId8"/>
    <p:sldId id="264" r:id="rId9"/>
    <p:sldId id="266" r:id="rId10"/>
    <p:sldId id="261" r:id="rId11"/>
    <p:sldId id="262"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D38889-98F0-E83C-9880-100D1C629FEE}" v="924" dt="2024-02-17T02:39:32.101"/>
    <p1510:client id="{4E6FA932-8543-F6A2-FCA0-4BDD55BA1C92}" v="12" dt="2024-02-17T02:50:29.5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122" autoAdjust="0"/>
    <p:restoredTop sz="94660"/>
  </p:normalViewPr>
  <p:slideViewPr>
    <p:cSldViewPr snapToGrid="0">
      <p:cViewPr varScale="1">
        <p:scale>
          <a:sx n="94" d="100"/>
          <a:sy n="94" d="100"/>
        </p:scale>
        <p:origin x="96" y="1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2/20/2024</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471312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2/20/2024</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0018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2/20/2024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54118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2/20/2024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90014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2/20/2024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593870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2/20/2024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61781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2/20/2024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05972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2/20/2024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42009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2/20/2024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93413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2/20/2024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02684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2/20/2024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09209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2/20/2024</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40785891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7.jpeg"/><Relationship Id="rId7" Type="http://schemas.openxmlformats.org/officeDocument/2006/relationships/hyperlink" Target="https://creativecommons.org/licenses/by/3.0/"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hyperlink" Target="https://www.mynextmove.org/profile/summary/37-1011.00"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millops.community.uaf.edu/tag/ppe/" TargetMode="External"/><Relationship Id="rId13" Type="http://schemas.openxmlformats.org/officeDocument/2006/relationships/image" Target="../media/image16.jpeg"/><Relationship Id="rId3" Type="http://schemas.openxmlformats.org/officeDocument/2006/relationships/image" Target="../media/image12.jpeg"/><Relationship Id="rId7" Type="http://schemas.openxmlformats.org/officeDocument/2006/relationships/image" Target="../media/image14.jpeg"/><Relationship Id="rId12" Type="http://schemas.openxmlformats.org/officeDocument/2006/relationships/hyperlink" Target="https://creativecommons.org/licenses/by-nd/3.0/" TargetMode="External"/><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hyperlink" Target="https://biomedgrid.com/fulltext/volume9/the-role-of-personal-protective-equipment-ppe-in-prevention-of-covid-19-novel-corona-virus-and-fatalities-occur-due-to-non-availability-of-the-ppe.001458.php" TargetMode="External"/><Relationship Id="rId11" Type="http://schemas.openxmlformats.org/officeDocument/2006/relationships/hyperlink" Target="http://lawyersandsettlements.com/blog/tag/osha" TargetMode="External"/><Relationship Id="rId5" Type="http://schemas.openxmlformats.org/officeDocument/2006/relationships/image" Target="../media/image13.png"/><Relationship Id="rId10" Type="http://schemas.openxmlformats.org/officeDocument/2006/relationships/image" Target="../media/image15.jpeg"/><Relationship Id="rId4" Type="http://schemas.openxmlformats.org/officeDocument/2006/relationships/hyperlink" Target="https://millops.community.uaf.edu/amit-129/amit-129-lesson-1/" TargetMode="External"/><Relationship Id="rId9"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19.jpe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18.jpeg"/></Relationships>
</file>

<file path=ppt/slides/_rels/slide6.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20.png"/><Relationship Id="rId7" Type="http://schemas.openxmlformats.org/officeDocument/2006/relationships/hyperlink" Target="https://creativecommons.org/licenses/by-nc-sa/3.0/"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22.jpeg"/><Relationship Id="rId4" Type="http://schemas.openxmlformats.org/officeDocument/2006/relationships/hyperlink" Target="https://technofaq.org/posts/2020/10/why-employee-training-is-the-best-investment-you-could-make/" TargetMode="External"/><Relationship Id="rId9" Type="http://schemas.openxmlformats.org/officeDocument/2006/relationships/hyperlink" Target="http://www.thebluediamondgallery.com/handwriting/s/staff-training.html"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23.jpeg"/><Relationship Id="rId7"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5.jpeg"/><Relationship Id="rId4" Type="http://schemas.openxmlformats.org/officeDocument/2006/relationships/hyperlink" Target="https://bearmarkethealth.blogspot.com/2013/04/majority-of-chemicals-in-household.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4.jpeg"/><Relationship Id="rId5" Type="http://schemas.openxmlformats.org/officeDocument/2006/relationships/image" Target="../media/image5.jpe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3.png"/><Relationship Id="rId7" Type="http://schemas.openxmlformats.org/officeDocument/2006/relationships/hyperlink" Target="https://124edimenmil.blogspot.com/"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6.jpeg"/><Relationship Id="rId5" Type="http://schemas.openxmlformats.org/officeDocument/2006/relationships/hyperlink" Target="https://www.internetreputation.com/business/" TargetMode="External"/><Relationship Id="rId10" Type="http://schemas.openxmlformats.org/officeDocument/2006/relationships/image" Target="../media/image28.jpeg"/><Relationship Id="rId4" Type="http://schemas.openxmlformats.org/officeDocument/2006/relationships/image" Target="../media/image25.jpeg"/><Relationship Id="rId9"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hyperlink" Target="http://tickledtotangle.blogspot.ca/2013/09/blog-housekeeping.html" TargetMode="External"/><Relationship Id="rId7" Type="http://schemas.openxmlformats.org/officeDocument/2006/relationships/hyperlink" Target="https://www.flickr.com/photos/167863103@N02/47970917963" TargetMode="External"/><Relationship Id="rId2" Type="http://schemas.openxmlformats.org/officeDocument/2006/relationships/image" Target="../media/image29.jpeg"/><Relationship Id="rId1" Type="http://schemas.openxmlformats.org/officeDocument/2006/relationships/slideLayout" Target="../slideLayouts/slideLayout7.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1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5.jpeg"/><Relationship Id="rId5" Type="http://schemas.openxmlformats.org/officeDocument/2006/relationships/hyperlink" Target="https://creativecommons.org/licenses/by-sa/3.0/" TargetMode="External"/><Relationship Id="rId4" Type="http://schemas.openxmlformats.org/officeDocument/2006/relationships/hyperlink" Target="https://millops.community.uaf.edu/prt-110/prt-110-lesson-6-hazardous-chemical-identification-hazcom-toxicology-and-dot/"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7.jpeg"/><Relationship Id="rId5" Type="http://schemas.openxmlformats.org/officeDocument/2006/relationships/hyperlink" Target="https://creativecommons.org/licenses/by-nc/3.0/" TargetMode="External"/><Relationship Id="rId4" Type="http://schemas.openxmlformats.org/officeDocument/2006/relationships/hyperlink" Target="http://owl.excelsior.edu/writing-process/introductions-and-conclusions/conclusions/"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abebooks.com/book-search/title/managing-housekeeping-operations/author/margaret-kappa/" TargetMode="External"/><Relationship Id="rId13" Type="http://schemas.openxmlformats.org/officeDocument/2006/relationships/image" Target="../media/image38.jpeg"/><Relationship Id="rId3" Type="http://schemas.openxmlformats.org/officeDocument/2006/relationships/hyperlink" Target="https://www.worksafe.vic.gov.au/hospitality" TargetMode="External"/><Relationship Id="rId7" Type="http://schemas.openxmlformats.org/officeDocument/2006/relationships/hyperlink" Target="https://www.goodreads.com/book/show/1985916.Housekeeping_Management" TargetMode="External"/><Relationship Id="rId12" Type="http://schemas.openxmlformats.org/officeDocument/2006/relationships/hyperlink" Target="https://www.siteminder.com/r/trends-advice/hotel-management/10-books-hotel-manager-read/" TargetMode="External"/><Relationship Id="rId2" Type="http://schemas.openxmlformats.org/officeDocument/2006/relationships/hyperlink" Target="https://www.amazon.com/Hotel-Housekeeping-Training-Sudhir-Andrews/dp/1259026914" TargetMode="External"/><Relationship Id="rId1" Type="http://schemas.openxmlformats.org/officeDocument/2006/relationships/slideLayout" Target="../slideLayouts/slideLayout7.xml"/><Relationship Id="rId6" Type="http://schemas.openxmlformats.org/officeDocument/2006/relationships/hyperlink" Target="https://www.perlego.com/book/3866005/hotel-management-and-operations-pdf" TargetMode="External"/><Relationship Id="rId11" Type="http://schemas.openxmlformats.org/officeDocument/2006/relationships/hyperlink" Target="https://www.researchgate.net/publication/7949971_Behavior-Based_Safety_and_Occupational_Risk_Management" TargetMode="External"/><Relationship Id="rId5" Type="http://schemas.openxmlformats.org/officeDocument/2006/relationships/hyperlink" Target="https://books.google.com/books/about/Hospitality_facilities_management_and_de.html?id=cYYUAQAAMAAJ" TargetMode="External"/><Relationship Id="rId10" Type="http://schemas.openxmlformats.org/officeDocument/2006/relationships/hyperlink" Target="https://us.sagepub.com/en-us/nam/journal/journal-hospitality-tourism-research" TargetMode="External"/><Relationship Id="rId4" Type="http://schemas.openxmlformats.org/officeDocument/2006/relationships/hyperlink" Target="https://www.academia.edu/26685702/Safety_and_Security_Concerns_in_Hospitality_Industry" TargetMode="External"/><Relationship Id="rId9" Type="http://schemas.openxmlformats.org/officeDocument/2006/relationships/hyperlink" Target="https://www.sciencedirect.com/journal/the-cornell-hotel-and-restaurant-administration-quarterl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3" name="Rectangle 62">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Wellness Entspannung Relax · Kostenloses Foto auf Pixabay">
            <a:extLst>
              <a:ext uri="{FF2B5EF4-FFF2-40B4-BE49-F238E27FC236}">
                <a16:creationId xmlns:a16="http://schemas.microsoft.com/office/drawing/2014/main" id="{EB506F9F-F550-9E13-8DA6-39723CCFC16C}"/>
              </a:ext>
            </a:extLst>
          </p:cNvPr>
          <p:cNvPicPr>
            <a:picLocks noChangeAspect="1"/>
          </p:cNvPicPr>
          <p:nvPr/>
        </p:nvPicPr>
        <p:blipFill rotWithShape="1">
          <a:blip r:embed="rId2">
            <a:alphaModFix amt="60000"/>
          </a:blip>
          <a:srcRect t="22339" r="-1" b="7997"/>
          <a:stretch/>
        </p:blipFill>
        <p:spPr>
          <a:xfrm>
            <a:off x="-61347" y="10"/>
            <a:ext cx="12188952" cy="6856614"/>
          </a:xfrm>
          <a:prstGeom prst="rect">
            <a:avLst/>
          </a:prstGeom>
        </p:spPr>
      </p:pic>
      <p:grpSp>
        <p:nvGrpSpPr>
          <p:cNvPr id="65" name="Group 64">
            <a:extLst>
              <a:ext uri="{FF2B5EF4-FFF2-40B4-BE49-F238E27FC236}">
                <a16:creationId xmlns:a16="http://schemas.microsoft.com/office/drawing/2014/main" id="{B9632603-447F-4389-863D-9820DB9915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66" name="Picture 65">
              <a:extLst>
                <a:ext uri="{FF2B5EF4-FFF2-40B4-BE49-F238E27FC236}">
                  <a16:creationId xmlns:a16="http://schemas.microsoft.com/office/drawing/2014/main" id="{354F4BB5-9639-4525-A748-2B2D8FDB107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67" name="Picture 66">
              <a:extLst>
                <a:ext uri="{FF2B5EF4-FFF2-40B4-BE49-F238E27FC236}">
                  <a16:creationId xmlns:a16="http://schemas.microsoft.com/office/drawing/2014/main" id="{4D9AF55E-83EF-4A42-A236-590299A7B9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p:cNvSpPr>
            <a:spLocks noGrp="1"/>
          </p:cNvSpPr>
          <p:nvPr>
            <p:ph type="ctrTitle"/>
          </p:nvPr>
        </p:nvSpPr>
        <p:spPr>
          <a:xfrm>
            <a:off x="942613" y="2258177"/>
            <a:ext cx="10190071" cy="3145855"/>
          </a:xfrm>
        </p:spPr>
        <p:txBody>
          <a:bodyPr anchor="b">
            <a:normAutofit/>
          </a:bodyPr>
          <a:lstStyle/>
          <a:p>
            <a:pPr>
              <a:lnSpc>
                <a:spcPct val="90000"/>
              </a:lnSpc>
            </a:pPr>
            <a:r>
              <a:rPr lang="en-US" sz="5200" dirty="0">
                <a:solidFill>
                  <a:srgbClr val="FFFFFF"/>
                </a:solidFill>
                <a:ea typeface="+mj-lt"/>
                <a:cs typeface="+mj-lt"/>
              </a:rPr>
              <a:t>Safety First: Ensuring Wellness and Compliance in Housekeeping Operations</a:t>
            </a:r>
            <a:endParaRPr lang="en-US" sz="5200" dirty="0">
              <a:solidFill>
                <a:srgbClr val="FFFFFF"/>
              </a:solidFill>
            </a:endParaRPr>
          </a:p>
          <a:p>
            <a:pPr>
              <a:lnSpc>
                <a:spcPct val="90000"/>
              </a:lnSpc>
            </a:pPr>
            <a:endParaRPr lang="en-US" sz="5200" dirty="0">
              <a:solidFill>
                <a:srgbClr val="FFFFFF"/>
              </a:solidFill>
              <a:cs typeface="Calibri Light"/>
            </a:endParaRPr>
          </a:p>
        </p:txBody>
      </p:sp>
      <p:sp>
        <p:nvSpPr>
          <p:cNvPr id="3" name="Subtitle 2"/>
          <p:cNvSpPr>
            <a:spLocks noGrp="1"/>
          </p:cNvSpPr>
          <p:nvPr>
            <p:ph type="subTitle" idx="1"/>
          </p:nvPr>
        </p:nvSpPr>
        <p:spPr>
          <a:xfrm>
            <a:off x="1218708" y="4069779"/>
            <a:ext cx="10207472" cy="2735697"/>
          </a:xfrm>
        </p:spPr>
        <p:txBody>
          <a:bodyPr anchor="t">
            <a:normAutofit fontScale="92500" lnSpcReduction="10000"/>
          </a:bodyPr>
          <a:lstStyle/>
          <a:p>
            <a:endParaRPr lang="en-US" sz="2200" dirty="0">
              <a:solidFill>
                <a:srgbClr val="FFFFFF"/>
              </a:solidFill>
              <a:ea typeface="+mn-lt"/>
              <a:cs typeface="+mn-lt"/>
            </a:endParaRPr>
          </a:p>
          <a:p>
            <a:endParaRPr lang="en-US" sz="2200" dirty="0">
              <a:solidFill>
                <a:srgbClr val="FFFFFF"/>
              </a:solidFill>
            </a:endParaRPr>
          </a:p>
          <a:p>
            <a:r>
              <a:rPr lang="en-US" sz="2200" dirty="0">
                <a:solidFill>
                  <a:srgbClr val="FFFFFF"/>
                </a:solidFill>
              </a:rPr>
              <a:t>Name: Daniel </a:t>
            </a:r>
            <a:r>
              <a:rPr lang="en-US" sz="2200" dirty="0" err="1">
                <a:solidFill>
                  <a:srgbClr val="FFFFFF"/>
                </a:solidFill>
              </a:rPr>
              <a:t>Nicusor</a:t>
            </a:r>
            <a:r>
              <a:rPr lang="en-US" sz="2200" dirty="0">
                <a:solidFill>
                  <a:srgbClr val="FFFFFF"/>
                </a:solidFill>
              </a:rPr>
              <a:t> Petrache</a:t>
            </a:r>
          </a:p>
          <a:p>
            <a:r>
              <a:rPr lang="en-US" sz="2200" dirty="0">
                <a:solidFill>
                  <a:srgbClr val="FFFFFF"/>
                </a:solidFill>
              </a:rPr>
              <a:t>Student ID no. : 2246592</a:t>
            </a:r>
          </a:p>
          <a:p>
            <a:r>
              <a:rPr lang="en-US" sz="2200" dirty="0">
                <a:solidFill>
                  <a:srgbClr val="FFFFFF"/>
                </a:solidFill>
              </a:rPr>
              <a:t>Module Title: Operating Hotel Facilities BMIH4006 </a:t>
            </a:r>
          </a:p>
          <a:p>
            <a:r>
              <a:rPr lang="en-US" sz="2200" dirty="0">
                <a:solidFill>
                  <a:srgbClr val="FFFFFF"/>
                </a:solidFill>
              </a:rPr>
              <a:t>Lecturer</a:t>
            </a:r>
            <a:r>
              <a:rPr lang="en-US" sz="2200">
                <a:solidFill>
                  <a:srgbClr val="FFFFFF"/>
                </a:solidFill>
              </a:rPr>
              <a:t>/Placement Tutor</a:t>
            </a:r>
            <a:r>
              <a:rPr lang="en-US" sz="2200" dirty="0">
                <a:solidFill>
                  <a:srgbClr val="FFFFFF"/>
                </a:solidFill>
              </a:rPr>
              <a:t>: Daniel Payne </a:t>
            </a:r>
          </a:p>
          <a:p>
            <a:endParaRPr lang="en-US" sz="2200" dirty="0">
              <a:solidFill>
                <a:srgbClr val="FFFFFF"/>
              </a:solidFill>
            </a:endParaRPr>
          </a:p>
          <a:p>
            <a:endParaRPr lang="en-US" sz="2200" dirty="0">
              <a:solidFill>
                <a:srgbClr val="FFFFFF"/>
              </a:solidFill>
            </a:endParaRPr>
          </a:p>
        </p:txBody>
      </p:sp>
      <p:pic>
        <p:nvPicPr>
          <p:cNvPr id="7" name="Picture 6" descr="Safety First Free Stock Photo - Public Domain Pictures">
            <a:extLst>
              <a:ext uri="{FF2B5EF4-FFF2-40B4-BE49-F238E27FC236}">
                <a16:creationId xmlns:a16="http://schemas.microsoft.com/office/drawing/2014/main" id="{CD573FBD-2DE2-3859-7BB9-0DE7E9F3551E}"/>
              </a:ext>
            </a:extLst>
          </p:cNvPr>
          <p:cNvPicPr>
            <a:picLocks noChangeAspect="1"/>
          </p:cNvPicPr>
          <p:nvPr/>
        </p:nvPicPr>
        <p:blipFill>
          <a:blip r:embed="rId4"/>
          <a:stretch>
            <a:fillRect/>
          </a:stretch>
        </p:blipFill>
        <p:spPr>
          <a:xfrm>
            <a:off x="2626861" y="61453"/>
            <a:ext cx="6723630" cy="1937712"/>
          </a:xfrm>
          <a:prstGeom prst="rect">
            <a:avLst/>
          </a:prstGeom>
        </p:spPr>
      </p:pic>
      <p:pic>
        <p:nvPicPr>
          <p:cNvPr id="6" name="Picture 5" descr="A black and white logo&#10;&#10;Description automatically generated">
            <a:extLst>
              <a:ext uri="{FF2B5EF4-FFF2-40B4-BE49-F238E27FC236}">
                <a16:creationId xmlns:a16="http://schemas.microsoft.com/office/drawing/2014/main" id="{FD0FEC13-B19C-18D8-B76D-D08942BD508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4395" y="52523"/>
            <a:ext cx="1401445" cy="140144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6" name="Rectangle 35">
            <a:extLst>
              <a:ext uri="{FF2B5EF4-FFF2-40B4-BE49-F238E27FC236}">
                <a16:creationId xmlns:a16="http://schemas.microsoft.com/office/drawing/2014/main" id="{F8B048C4-AB77-4182-B261-2C9BE5962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8" name="Group 37">
            <a:extLst>
              <a:ext uri="{FF2B5EF4-FFF2-40B4-BE49-F238E27FC236}">
                <a16:creationId xmlns:a16="http://schemas.microsoft.com/office/drawing/2014/main" id="{A700D801-79CB-4F23-8DF8-6B0F45FCD1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5029" y="1"/>
            <a:ext cx="5236971" cy="6858000"/>
            <a:chOff x="20829" y="1"/>
            <a:chExt cx="5236971" cy="6857999"/>
          </a:xfrm>
        </p:grpSpPr>
        <p:pic>
          <p:nvPicPr>
            <p:cNvPr id="39" name="Picture 38">
              <a:extLst>
                <a:ext uri="{FF2B5EF4-FFF2-40B4-BE49-F238E27FC236}">
                  <a16:creationId xmlns:a16="http://schemas.microsoft.com/office/drawing/2014/main" id="{AA52F426-0370-4291-8DA2-6F1DB66EAF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40" name="Picture 39">
              <a:extLst>
                <a:ext uri="{FF2B5EF4-FFF2-40B4-BE49-F238E27FC236}">
                  <a16:creationId xmlns:a16="http://schemas.microsoft.com/office/drawing/2014/main" id="{987AEA36-C28D-4764-988B-6C2AC65033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5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08803074-719A-DF76-AAB1-8AF2422C2085}"/>
              </a:ext>
            </a:extLst>
          </p:cNvPr>
          <p:cNvSpPr>
            <a:spLocks noGrp="1"/>
          </p:cNvSpPr>
          <p:nvPr>
            <p:ph type="title"/>
          </p:nvPr>
        </p:nvSpPr>
        <p:spPr>
          <a:xfrm>
            <a:off x="838200" y="-501579"/>
            <a:ext cx="6705600" cy="1664573"/>
          </a:xfrm>
        </p:spPr>
        <p:txBody>
          <a:bodyPr>
            <a:normAutofit/>
          </a:bodyPr>
          <a:lstStyle/>
          <a:p>
            <a:r>
              <a:rPr lang="en-US">
                <a:cs typeface="Sabon Next LT"/>
              </a:rPr>
              <a:t>Content Table</a:t>
            </a:r>
            <a:endParaRPr lang="en-US"/>
          </a:p>
        </p:txBody>
      </p:sp>
      <p:sp>
        <p:nvSpPr>
          <p:cNvPr id="29" name="Content Placeholder 2">
            <a:extLst>
              <a:ext uri="{FF2B5EF4-FFF2-40B4-BE49-F238E27FC236}">
                <a16:creationId xmlns:a16="http://schemas.microsoft.com/office/drawing/2014/main" id="{BC27EB98-8B48-DE47-DAFD-37C893F34F4B}"/>
              </a:ext>
            </a:extLst>
          </p:cNvPr>
          <p:cNvSpPr>
            <a:spLocks noGrp="1"/>
          </p:cNvSpPr>
          <p:nvPr>
            <p:ph idx="1"/>
          </p:nvPr>
        </p:nvSpPr>
        <p:spPr>
          <a:xfrm>
            <a:off x="234537" y="907445"/>
            <a:ext cx="11459716" cy="5950554"/>
          </a:xfrm>
        </p:spPr>
        <p:txBody>
          <a:bodyPr vert="horz" lIns="91440" tIns="45720" rIns="91440" bIns="45720" rtlCol="0" anchor="t">
            <a:noAutofit/>
          </a:bodyPr>
          <a:lstStyle/>
          <a:p>
            <a:pPr>
              <a:lnSpc>
                <a:spcPct val="100000"/>
              </a:lnSpc>
            </a:pPr>
            <a:r>
              <a:rPr lang="en-US" sz="1600" b="1" i="1" dirty="0">
                <a:ea typeface="+mn-lt"/>
                <a:cs typeface="+mn-lt"/>
              </a:rPr>
              <a:t>Importance of Health and Safety: Emphasizes the significance of maintaining a safe environment in the housekeeping  department</a:t>
            </a:r>
            <a:r>
              <a:rPr lang="en-US" sz="1600" b="1" i="1" dirty="0">
                <a:solidFill>
                  <a:srgbClr val="00B0F0"/>
                </a:solidFill>
                <a:ea typeface="+mn-lt"/>
                <a:cs typeface="+mn-lt"/>
              </a:rPr>
              <a:t>.......................</a:t>
            </a:r>
            <a:r>
              <a:rPr lang="en-US" sz="1600" b="1" i="1" dirty="0">
                <a:ea typeface="+mn-lt"/>
                <a:cs typeface="+mn-lt"/>
              </a:rPr>
              <a:t> </a:t>
            </a:r>
            <a:r>
              <a:rPr lang="en-US" sz="1600" b="1" i="1" dirty="0">
                <a:solidFill>
                  <a:srgbClr val="00B0F0"/>
                </a:solidFill>
                <a:ea typeface="+mn-lt"/>
                <a:cs typeface="+mn-lt"/>
              </a:rPr>
              <a:t>03</a:t>
            </a:r>
          </a:p>
          <a:p>
            <a:pPr>
              <a:lnSpc>
                <a:spcPct val="100000"/>
              </a:lnSpc>
            </a:pPr>
            <a:r>
              <a:rPr lang="en-US" sz="1600" b="1" i="1" dirty="0">
                <a:ea typeface="+mn-lt"/>
                <a:cs typeface="+mn-lt"/>
              </a:rPr>
              <a:t>Potential Risks: Highlights common hazards and their impact on both staff and guests</a:t>
            </a:r>
            <a:r>
              <a:rPr lang="en-US" sz="1600" b="1" i="1" dirty="0">
                <a:solidFill>
                  <a:srgbClr val="00B0F0"/>
                </a:solidFill>
                <a:ea typeface="+mn-lt"/>
                <a:cs typeface="+mn-lt"/>
              </a:rPr>
              <a:t>.......................</a:t>
            </a:r>
            <a:r>
              <a:rPr lang="en-US" sz="1600" b="1" i="1" dirty="0">
                <a:ea typeface="+mn-lt"/>
                <a:cs typeface="+mn-lt"/>
              </a:rPr>
              <a:t> </a:t>
            </a:r>
            <a:r>
              <a:rPr lang="en-US" sz="1600" b="1" i="1" dirty="0">
                <a:solidFill>
                  <a:srgbClr val="00B0F0"/>
                </a:solidFill>
                <a:ea typeface="+mn-lt"/>
                <a:cs typeface="+mn-lt"/>
              </a:rPr>
              <a:t>04</a:t>
            </a:r>
          </a:p>
          <a:p>
            <a:pPr>
              <a:lnSpc>
                <a:spcPct val="100000"/>
              </a:lnSpc>
            </a:pPr>
            <a:r>
              <a:rPr lang="en-US" sz="1600" b="1" i="1" dirty="0">
                <a:ea typeface="+mn-lt"/>
                <a:cs typeface="+mn-lt"/>
              </a:rPr>
              <a:t>Adherence to Regulations: Discusses the necessity of following OSHA and CDC guidelines for safety compliance</a:t>
            </a:r>
            <a:r>
              <a:rPr lang="en-US" sz="1600" b="1" i="1" dirty="0">
                <a:solidFill>
                  <a:srgbClr val="00B0F0"/>
                </a:solidFill>
                <a:ea typeface="+mn-lt"/>
                <a:cs typeface="+mn-lt"/>
              </a:rPr>
              <a:t>................. 05</a:t>
            </a:r>
          </a:p>
          <a:p>
            <a:pPr>
              <a:lnSpc>
                <a:spcPct val="100000"/>
              </a:lnSpc>
            </a:pPr>
            <a:r>
              <a:rPr lang="en-US" sz="1600" b="1" i="1" dirty="0">
                <a:ea typeface="+mn-lt"/>
                <a:cs typeface="+mn-lt"/>
              </a:rPr>
              <a:t>Training and Education: Stresses the importance of regular training sessions to ensure staff competency</a:t>
            </a:r>
            <a:r>
              <a:rPr lang="en-US" sz="1600" b="1" i="1" dirty="0">
                <a:solidFill>
                  <a:srgbClr val="00B0F0"/>
                </a:solidFill>
                <a:ea typeface="+mn-lt"/>
                <a:cs typeface="+mn-lt"/>
              </a:rPr>
              <a:t>...................</a:t>
            </a:r>
            <a:r>
              <a:rPr lang="en-US" sz="1600" b="1" i="1" dirty="0">
                <a:ea typeface="+mn-lt"/>
                <a:cs typeface="+mn-lt"/>
              </a:rPr>
              <a:t> </a:t>
            </a:r>
            <a:r>
              <a:rPr lang="en-US" sz="1600" b="1" i="1" dirty="0">
                <a:solidFill>
                  <a:srgbClr val="00B0F0"/>
                </a:solidFill>
                <a:ea typeface="+mn-lt"/>
                <a:cs typeface="+mn-lt"/>
              </a:rPr>
              <a:t>06</a:t>
            </a:r>
          </a:p>
          <a:p>
            <a:pPr>
              <a:lnSpc>
                <a:spcPct val="100000"/>
              </a:lnSpc>
            </a:pPr>
            <a:r>
              <a:rPr lang="en-US" sz="1600" b="1" i="1" dirty="0">
                <a:ea typeface="+mn-lt"/>
                <a:cs typeface="+mn-lt"/>
              </a:rPr>
              <a:t>Personal Protective Equipment (PPE): Emphasizes the essential use of PPE such as gloves and masks to minimize exposure to hazards</a:t>
            </a:r>
            <a:r>
              <a:rPr lang="en-US" sz="1600" b="1" i="1" dirty="0">
                <a:solidFill>
                  <a:srgbClr val="00B0F0"/>
                </a:solidFill>
                <a:ea typeface="+mn-lt"/>
                <a:cs typeface="+mn-lt"/>
              </a:rPr>
              <a:t>.....................</a:t>
            </a:r>
            <a:r>
              <a:rPr lang="en-US" sz="1600" b="1" i="1" dirty="0">
                <a:ea typeface="+mn-lt"/>
                <a:cs typeface="+mn-lt"/>
              </a:rPr>
              <a:t> </a:t>
            </a:r>
            <a:r>
              <a:rPr lang="en-US" sz="1600" b="1" i="1" dirty="0">
                <a:solidFill>
                  <a:srgbClr val="00B0F0"/>
                </a:solidFill>
                <a:ea typeface="+mn-lt"/>
                <a:cs typeface="+mn-lt"/>
              </a:rPr>
              <a:t>07</a:t>
            </a:r>
          </a:p>
          <a:p>
            <a:pPr>
              <a:lnSpc>
                <a:spcPct val="100000"/>
              </a:lnSpc>
            </a:pPr>
            <a:r>
              <a:rPr lang="en-US" sz="1600" b="1" i="1" dirty="0">
                <a:ea typeface="+mn-lt"/>
                <a:cs typeface="+mn-lt"/>
              </a:rPr>
              <a:t>Chemical Safety: Outlines protocols for safe handling and storage of cleaning chemicals</a:t>
            </a:r>
            <a:r>
              <a:rPr lang="en-US" sz="1600" b="1" i="1" dirty="0">
                <a:solidFill>
                  <a:srgbClr val="00B0F0"/>
                </a:solidFill>
                <a:ea typeface="+mn-lt"/>
                <a:cs typeface="+mn-lt"/>
              </a:rPr>
              <a:t>..........................</a:t>
            </a:r>
            <a:r>
              <a:rPr lang="en-US" sz="1600" b="1" i="1" dirty="0">
                <a:ea typeface="+mn-lt"/>
                <a:cs typeface="+mn-lt"/>
              </a:rPr>
              <a:t> </a:t>
            </a:r>
            <a:r>
              <a:rPr lang="en-US" sz="1600" b="1" i="1" dirty="0">
                <a:solidFill>
                  <a:srgbClr val="00B0F0"/>
                </a:solidFill>
                <a:ea typeface="+mn-lt"/>
                <a:cs typeface="+mn-lt"/>
              </a:rPr>
              <a:t>08</a:t>
            </a:r>
            <a:endParaRPr lang="en-US" sz="1600" b="1" i="1" dirty="0">
              <a:solidFill>
                <a:srgbClr val="00B0F0"/>
              </a:solidFill>
            </a:endParaRPr>
          </a:p>
          <a:p>
            <a:pPr>
              <a:lnSpc>
                <a:spcPct val="100000"/>
              </a:lnSpc>
            </a:pPr>
            <a:r>
              <a:rPr lang="en-US" sz="1600" b="1" i="1" dirty="0">
                <a:ea typeface="+mn-lt"/>
                <a:cs typeface="+mn-lt"/>
              </a:rPr>
              <a:t>Room Cleaning Procedure: Provides a concise step-by-step guide for effectively cleaning rooms while prioritizing safety</a:t>
            </a:r>
            <a:r>
              <a:rPr lang="en-US" sz="1600" b="1" i="1" dirty="0">
                <a:solidFill>
                  <a:srgbClr val="00B0F0"/>
                </a:solidFill>
                <a:ea typeface="+mn-lt"/>
                <a:cs typeface="+mn-lt"/>
              </a:rPr>
              <a:t>..........................</a:t>
            </a:r>
            <a:r>
              <a:rPr lang="en-US" sz="1600" b="1" i="1" dirty="0">
                <a:ea typeface="+mn-lt"/>
                <a:cs typeface="+mn-lt"/>
              </a:rPr>
              <a:t> </a:t>
            </a:r>
            <a:r>
              <a:rPr lang="en-US" sz="1600" b="1" i="1" dirty="0">
                <a:solidFill>
                  <a:srgbClr val="00B0F0"/>
                </a:solidFill>
                <a:ea typeface="+mn-lt"/>
                <a:cs typeface="+mn-lt"/>
              </a:rPr>
              <a:t>09</a:t>
            </a:r>
          </a:p>
          <a:p>
            <a:pPr>
              <a:lnSpc>
                <a:spcPct val="100000"/>
              </a:lnSpc>
            </a:pPr>
            <a:r>
              <a:rPr lang="en-US" sz="1600" b="1" i="1" dirty="0">
                <a:ea typeface="+mn-lt"/>
                <a:cs typeface="+mn-lt"/>
              </a:rPr>
              <a:t>Essential Equipment: Lists necessary tools and equipment required for safe and efficient cleaning operations</a:t>
            </a:r>
            <a:r>
              <a:rPr lang="en-US" sz="1600" b="1" i="1" dirty="0">
                <a:solidFill>
                  <a:srgbClr val="00B0F0"/>
                </a:solidFill>
                <a:ea typeface="+mn-lt"/>
                <a:cs typeface="+mn-lt"/>
              </a:rPr>
              <a:t>..................10</a:t>
            </a:r>
          </a:p>
          <a:p>
            <a:pPr>
              <a:lnSpc>
                <a:spcPct val="100000"/>
              </a:lnSpc>
            </a:pPr>
            <a:r>
              <a:rPr lang="en-US" sz="1600" b="1" i="1" dirty="0">
                <a:ea typeface="+mn-lt"/>
                <a:cs typeface="+mn-lt"/>
              </a:rPr>
              <a:t>Hazard Mitigation: Identifies potential hazards specific to room cleaning and offers practical solutions for risk mitigation</a:t>
            </a:r>
            <a:r>
              <a:rPr lang="en-US" sz="1600" b="1" i="1" dirty="0">
                <a:solidFill>
                  <a:srgbClr val="00B0F0"/>
                </a:solidFill>
                <a:ea typeface="+mn-lt"/>
                <a:cs typeface="+mn-lt"/>
              </a:rPr>
              <a:t>...................11</a:t>
            </a:r>
          </a:p>
          <a:p>
            <a:pPr>
              <a:lnSpc>
                <a:spcPct val="100000"/>
              </a:lnSpc>
            </a:pPr>
            <a:r>
              <a:rPr lang="en-US" sz="1600" b="1" i="1" dirty="0">
                <a:ea typeface="+mn-lt"/>
                <a:cs typeface="+mn-lt"/>
              </a:rPr>
              <a:t>Conclusion</a:t>
            </a:r>
            <a:r>
              <a:rPr lang="en-US" sz="1600" b="1" i="1" dirty="0">
                <a:solidFill>
                  <a:srgbClr val="00B0F0"/>
                </a:solidFill>
                <a:ea typeface="+mn-lt"/>
                <a:cs typeface="+mn-lt"/>
              </a:rPr>
              <a:t>…………….12</a:t>
            </a:r>
            <a:endParaRPr lang="en-US" sz="1600" b="1" i="1" dirty="0">
              <a:ea typeface="+mn-lt"/>
              <a:cs typeface="+mn-lt"/>
            </a:endParaRPr>
          </a:p>
          <a:p>
            <a:pPr>
              <a:lnSpc>
                <a:spcPct val="100000"/>
              </a:lnSpc>
            </a:pPr>
            <a:endParaRPr lang="en-US" sz="1600" b="1" i="1" dirty="0">
              <a:solidFill>
                <a:srgbClr val="00B0F0"/>
              </a:solidFill>
              <a:ea typeface="+mn-lt"/>
              <a:cs typeface="+mn-lt"/>
            </a:endParaRPr>
          </a:p>
          <a:p>
            <a:pPr>
              <a:lnSpc>
                <a:spcPct val="100000"/>
              </a:lnSpc>
            </a:pPr>
            <a:endParaRPr lang="en-US" sz="900" dirty="0"/>
          </a:p>
          <a:p>
            <a:pPr>
              <a:lnSpc>
                <a:spcPct val="100000"/>
              </a:lnSpc>
            </a:pPr>
            <a:endParaRPr lang="en-US" sz="900" dirty="0"/>
          </a:p>
          <a:p>
            <a:pPr>
              <a:lnSpc>
                <a:spcPct val="100000"/>
              </a:lnSpc>
            </a:pPr>
            <a:endParaRPr lang="en-US" sz="900" dirty="0"/>
          </a:p>
          <a:p>
            <a:pPr>
              <a:lnSpc>
                <a:spcPct val="100000"/>
              </a:lnSpc>
            </a:pPr>
            <a:endParaRPr lang="en-US" sz="900" dirty="0"/>
          </a:p>
          <a:p>
            <a:pPr>
              <a:lnSpc>
                <a:spcPct val="100000"/>
              </a:lnSpc>
            </a:pPr>
            <a:endParaRPr lang="en-US" sz="900" dirty="0"/>
          </a:p>
          <a:p>
            <a:pPr>
              <a:lnSpc>
                <a:spcPct val="100000"/>
              </a:lnSpc>
            </a:pPr>
            <a:endParaRPr lang="en-US" sz="900" dirty="0"/>
          </a:p>
          <a:p>
            <a:pPr>
              <a:lnSpc>
                <a:spcPct val="100000"/>
              </a:lnSpc>
            </a:pPr>
            <a:endParaRPr lang="en-US" sz="900" dirty="0"/>
          </a:p>
          <a:p>
            <a:pPr>
              <a:lnSpc>
                <a:spcPct val="100000"/>
              </a:lnSpc>
            </a:pPr>
            <a:endParaRPr lang="en-US" sz="900" dirty="0"/>
          </a:p>
          <a:p>
            <a:pPr>
              <a:lnSpc>
                <a:spcPct val="100000"/>
              </a:lnSpc>
            </a:pPr>
            <a:endParaRPr lang="en-US" sz="900" dirty="0"/>
          </a:p>
          <a:p>
            <a:pPr>
              <a:lnSpc>
                <a:spcPct val="100000"/>
              </a:lnSpc>
            </a:pPr>
            <a:endParaRPr lang="en-US" sz="900" dirty="0"/>
          </a:p>
          <a:p>
            <a:pPr>
              <a:lnSpc>
                <a:spcPct val="100000"/>
              </a:lnSpc>
            </a:pPr>
            <a:endParaRPr lang="en-US" sz="900" dirty="0"/>
          </a:p>
          <a:p>
            <a:pPr>
              <a:lnSpc>
                <a:spcPct val="100000"/>
              </a:lnSpc>
            </a:pPr>
            <a:endParaRPr lang="en-US" sz="900" dirty="0"/>
          </a:p>
          <a:p>
            <a:pPr>
              <a:lnSpc>
                <a:spcPct val="100000"/>
              </a:lnSpc>
            </a:pPr>
            <a:endParaRPr lang="en-US" sz="900" dirty="0"/>
          </a:p>
        </p:txBody>
      </p:sp>
      <p:pic>
        <p:nvPicPr>
          <p:cNvPr id="4" name="Picture 3" descr="A black and white logo&#10;&#10;Description automatically generated">
            <a:extLst>
              <a:ext uri="{FF2B5EF4-FFF2-40B4-BE49-F238E27FC236}">
                <a16:creationId xmlns:a16="http://schemas.microsoft.com/office/drawing/2014/main" id="{DE9243A2-F8B6-767E-1869-68543564005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812131" y="59707"/>
            <a:ext cx="1265988" cy="1265988"/>
          </a:xfrm>
          <a:prstGeom prst="rect">
            <a:avLst/>
          </a:prstGeom>
        </p:spPr>
      </p:pic>
    </p:spTree>
    <p:extLst>
      <p:ext uri="{BB962C8B-B14F-4D97-AF65-F5344CB8AC3E}">
        <p14:creationId xmlns:p14="http://schemas.microsoft.com/office/powerpoint/2010/main" val="1051020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3" name="Picture 42">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45" name="Rectangle 4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7" name="Rectangle 46">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9" name="Rectangle 48">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5" name="Picture 34" descr="A person sweeping the floor&#10;&#10;Description automatically generated">
            <a:extLst>
              <a:ext uri="{FF2B5EF4-FFF2-40B4-BE49-F238E27FC236}">
                <a16:creationId xmlns:a16="http://schemas.microsoft.com/office/drawing/2014/main" id="{8A6914EA-20EC-5D29-CF67-40D852BD3AAB}"/>
              </a:ext>
            </a:extLst>
          </p:cNvPr>
          <p:cNvPicPr>
            <a:picLocks noChangeAspect="1"/>
          </p:cNvPicPr>
          <p:nvPr/>
        </p:nvPicPr>
        <p:blipFill rotWithShape="1">
          <a:blip r:embed="rId3">
            <a:alphaModFix amt="60000"/>
            <a:extLst>
              <a:ext uri="{837473B0-CC2E-450A-ABE3-18F120FF3D39}">
                <a1611:picAttrSrcUrl xmlns:a1611="http://schemas.microsoft.com/office/drawing/2016/11/main" r:id="rId4"/>
              </a:ext>
            </a:extLst>
          </a:blip>
          <a:srcRect l="5" r="1" b="1"/>
          <a:stretch/>
        </p:blipFill>
        <p:spPr>
          <a:xfrm>
            <a:off x="20" y="10"/>
            <a:ext cx="12188932" cy="6856614"/>
          </a:xfrm>
          <a:prstGeom prst="rect">
            <a:avLst/>
          </a:prstGeom>
        </p:spPr>
      </p:pic>
      <p:grpSp>
        <p:nvGrpSpPr>
          <p:cNvPr id="51" name="Group 50">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52" name="Picture 51">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53" name="Picture 52">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extBox 1">
            <a:extLst>
              <a:ext uri="{FF2B5EF4-FFF2-40B4-BE49-F238E27FC236}">
                <a16:creationId xmlns:a16="http://schemas.microsoft.com/office/drawing/2014/main" id="{E1898F6B-34BC-F35B-D426-F01F3ED58D02}"/>
              </a:ext>
            </a:extLst>
          </p:cNvPr>
          <p:cNvSpPr txBox="1"/>
          <p:nvPr/>
        </p:nvSpPr>
        <p:spPr>
          <a:xfrm>
            <a:off x="1122610" y="402465"/>
            <a:ext cx="9954076" cy="25146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gn="ctr">
              <a:lnSpc>
                <a:spcPct val="110000"/>
              </a:lnSpc>
              <a:spcAft>
                <a:spcPts val="600"/>
              </a:spcAft>
              <a:buClr>
                <a:schemeClr val="accent1"/>
              </a:buClr>
              <a:buFont typeface="Arial" panose="020B0604020202020204" pitchFamily="34" charset="0"/>
              <a:buChar char="•"/>
            </a:pPr>
            <a:r>
              <a:rPr lang="en-US">
                <a:solidFill>
                  <a:srgbClr val="FFFFFF"/>
                </a:solidFill>
              </a:rPr>
              <a:t>Maintaining health and safety in the housekeeping department is crucial. By identifying and addressing these hazards promptly, we can ensure a safe working environment for all. Prioritizing health and safety not only protects our staff from harm but also contributes to the overall well-being of our guests and the success of our operations.</a:t>
            </a:r>
          </a:p>
          <a:p>
            <a:pPr indent="-228600" algn="ctr">
              <a:lnSpc>
                <a:spcPct val="110000"/>
              </a:lnSpc>
              <a:spcAft>
                <a:spcPts val="600"/>
              </a:spcAft>
              <a:buClr>
                <a:schemeClr val="accent1"/>
              </a:buClr>
              <a:buFont typeface="Arial" panose="020B0604020202020204" pitchFamily="34" charset="0"/>
              <a:buChar char="•"/>
            </a:pPr>
            <a:endParaRPr lang="en-US">
              <a:solidFill>
                <a:srgbClr val="FFFFFF"/>
              </a:solidFill>
            </a:endParaRPr>
          </a:p>
        </p:txBody>
      </p:sp>
      <p:sp>
        <p:nvSpPr>
          <p:cNvPr id="36" name="TextBox 35">
            <a:extLst>
              <a:ext uri="{FF2B5EF4-FFF2-40B4-BE49-F238E27FC236}">
                <a16:creationId xmlns:a16="http://schemas.microsoft.com/office/drawing/2014/main" id="{86F779D7-4282-0D71-0471-6F339C160CEA}"/>
              </a:ext>
            </a:extLst>
          </p:cNvPr>
          <p:cNvSpPr txBox="1"/>
          <p:nvPr/>
        </p:nvSpPr>
        <p:spPr>
          <a:xfrm>
            <a:off x="9715198" y="6656569"/>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a:t>
            </a:r>
            <a:r>
              <a:rPr lang="en-US" sz="700">
                <a:solidFill>
                  <a:srgbClr val="FFFFFF"/>
                </a:solidFill>
              </a:rPr>
              <a:t>.</a:t>
            </a:r>
          </a:p>
        </p:txBody>
      </p:sp>
      <p:pic>
        <p:nvPicPr>
          <p:cNvPr id="4" name="Picture 3" descr="A black and white logo&#10;&#10;Description automatically generated">
            <a:extLst>
              <a:ext uri="{FF2B5EF4-FFF2-40B4-BE49-F238E27FC236}">
                <a16:creationId xmlns:a16="http://schemas.microsoft.com/office/drawing/2014/main" id="{E5B50B67-82E5-28F9-41A3-D9796752B3DE}"/>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7589" y="5691575"/>
            <a:ext cx="1065021" cy="1065021"/>
          </a:xfrm>
          <a:prstGeom prst="rect">
            <a:avLst/>
          </a:prstGeom>
        </p:spPr>
      </p:pic>
    </p:spTree>
    <p:extLst>
      <p:ext uri="{BB962C8B-B14F-4D97-AF65-F5344CB8AC3E}">
        <p14:creationId xmlns:p14="http://schemas.microsoft.com/office/powerpoint/2010/main" val="28873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31D559-7E87-F9F6-8479-310BF76DA9F0}"/>
              </a:ext>
            </a:extLst>
          </p:cNvPr>
          <p:cNvSpPr txBox="1"/>
          <p:nvPr/>
        </p:nvSpPr>
        <p:spPr>
          <a:xfrm>
            <a:off x="403408" y="342097"/>
            <a:ext cx="557348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dirty="0">
                <a:solidFill>
                  <a:srgbClr val="FF0000"/>
                </a:solidFill>
                <a:ea typeface="+mn-lt"/>
                <a:cs typeface="+mn-lt"/>
              </a:rPr>
              <a:t>Wear appropriate PPE such as gloves and masks. Handle cleaning chemicals safely, ensuring proper ventilation. Practice ergonomic techniques to prevent strains and injuries. Adhere to safety protocols at all times to minimize accidents and promote a safe working environment.</a:t>
            </a:r>
            <a:endParaRPr lang="en-US" b="1" i="1" dirty="0">
              <a:solidFill>
                <a:srgbClr val="FF0000"/>
              </a:solidFill>
            </a:endParaRPr>
          </a:p>
          <a:p>
            <a:pPr algn="l"/>
            <a:endParaRPr lang="en-US" dirty="0"/>
          </a:p>
        </p:txBody>
      </p:sp>
      <p:pic>
        <p:nvPicPr>
          <p:cNvPr id="3" name="Picture 2" descr="A blue and white sign with white text&#10;&#10;Description automatically generated">
            <a:extLst>
              <a:ext uri="{FF2B5EF4-FFF2-40B4-BE49-F238E27FC236}">
                <a16:creationId xmlns:a16="http://schemas.microsoft.com/office/drawing/2014/main" id="{0577FDE3-B2CD-F06F-9079-AA554EC79FF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015206" y="3161972"/>
            <a:ext cx="4175760" cy="3657600"/>
          </a:xfrm>
          <a:prstGeom prst="rect">
            <a:avLst/>
          </a:prstGeom>
        </p:spPr>
      </p:pic>
      <p:pic>
        <p:nvPicPr>
          <p:cNvPr id="9" name="Picture 8" descr="A couple of posters with text&#10;&#10;Description automatically generated">
            <a:extLst>
              <a:ext uri="{FF2B5EF4-FFF2-40B4-BE49-F238E27FC236}">
                <a16:creationId xmlns:a16="http://schemas.microsoft.com/office/drawing/2014/main" id="{333D5077-1A43-ED5B-2443-EE675284070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022322" y="42175"/>
            <a:ext cx="4057131" cy="3124636"/>
          </a:xfrm>
          <a:prstGeom prst="rect">
            <a:avLst/>
          </a:prstGeom>
        </p:spPr>
      </p:pic>
      <p:sp>
        <p:nvSpPr>
          <p:cNvPr id="10" name="TextBox 9">
            <a:extLst>
              <a:ext uri="{FF2B5EF4-FFF2-40B4-BE49-F238E27FC236}">
                <a16:creationId xmlns:a16="http://schemas.microsoft.com/office/drawing/2014/main" id="{0E030FB5-B64F-CED2-025C-B85087FD9B7D}"/>
              </a:ext>
            </a:extLst>
          </p:cNvPr>
          <p:cNvSpPr txBox="1"/>
          <p:nvPr/>
        </p:nvSpPr>
        <p:spPr>
          <a:xfrm>
            <a:off x="8044064" y="3134396"/>
            <a:ext cx="3981450" cy="317500"/>
          </a:xfrm>
          <a:prstGeom prst="rect">
            <a:avLst/>
          </a:prstGeom>
        </p:spPr>
        <p:txBody>
          <a:bodyPr lIns="91440" tIns="45720" rIns="91440" bIns="45720" anchor="t">
            <a:normAutofit fontScale="92500" lnSpcReduction="20000"/>
          </a:bodyPr>
          <a:lstStyle/>
          <a:p>
            <a:r>
              <a:rPr lang="en-US" dirty="0"/>
              <a:t>.</a:t>
            </a:r>
          </a:p>
        </p:txBody>
      </p:sp>
      <p:pic>
        <p:nvPicPr>
          <p:cNvPr id="12" name="Picture 11" descr="A blue and white sign with two people holding a box&#10;&#10;Description automatically generated">
            <a:extLst>
              <a:ext uri="{FF2B5EF4-FFF2-40B4-BE49-F238E27FC236}">
                <a16:creationId xmlns:a16="http://schemas.microsoft.com/office/drawing/2014/main" id="{61816700-A5C8-AA74-87A1-0954974B8696}"/>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96981" y="3163289"/>
            <a:ext cx="4704608" cy="3638798"/>
          </a:xfrm>
          <a:prstGeom prst="rect">
            <a:avLst/>
          </a:prstGeom>
        </p:spPr>
      </p:pic>
      <p:sp>
        <p:nvSpPr>
          <p:cNvPr id="13" name="TextBox 12">
            <a:extLst>
              <a:ext uri="{FF2B5EF4-FFF2-40B4-BE49-F238E27FC236}">
                <a16:creationId xmlns:a16="http://schemas.microsoft.com/office/drawing/2014/main" id="{14FEBF84-636E-AEAC-C430-F1DA9D0DDB16}"/>
              </a:ext>
            </a:extLst>
          </p:cNvPr>
          <p:cNvSpPr txBox="1"/>
          <p:nvPr/>
        </p:nvSpPr>
        <p:spPr>
          <a:xfrm>
            <a:off x="1601911" y="6722917"/>
            <a:ext cx="4703165" cy="188852"/>
          </a:xfrm>
          <a:prstGeom prst="rect">
            <a:avLst/>
          </a:prstGeom>
        </p:spPr>
        <p:txBody>
          <a:bodyPr>
            <a:normAutofit fontScale="40000" lnSpcReduction="20000"/>
          </a:bodyPr>
          <a:lstStyle/>
          <a:p>
            <a:r>
              <a:rPr lang="en-US">
                <a:hlinkClick r:id="rId8"/>
              </a:rPr>
              <a:t>This Photo</a:t>
            </a:r>
            <a:r>
              <a:rPr lang="en-US"/>
              <a:t> by Unknown author is licensed under </a:t>
            </a:r>
            <a:r>
              <a:rPr lang="en-US">
                <a:hlinkClick r:id="rId9"/>
              </a:rPr>
              <a:t>CC BY-SA</a:t>
            </a:r>
            <a:r>
              <a:rPr lang="en-US"/>
              <a:t>.</a:t>
            </a:r>
          </a:p>
        </p:txBody>
      </p:sp>
      <p:pic>
        <p:nvPicPr>
          <p:cNvPr id="16" name="Picture 15" descr="A group of warning signs&#10;&#10;Description automatically generated">
            <a:extLst>
              <a:ext uri="{FF2B5EF4-FFF2-40B4-BE49-F238E27FC236}">
                <a16:creationId xmlns:a16="http://schemas.microsoft.com/office/drawing/2014/main" id="{E18FBF6A-0E8F-20BB-9799-0FF854DF021E}"/>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4978489" y="3586095"/>
            <a:ext cx="2857500" cy="2647950"/>
          </a:xfrm>
          <a:prstGeom prst="rect">
            <a:avLst/>
          </a:prstGeom>
        </p:spPr>
      </p:pic>
      <p:sp>
        <p:nvSpPr>
          <p:cNvPr id="18" name="TextBox 17">
            <a:extLst>
              <a:ext uri="{FF2B5EF4-FFF2-40B4-BE49-F238E27FC236}">
                <a16:creationId xmlns:a16="http://schemas.microsoft.com/office/drawing/2014/main" id="{95A75E79-3DC9-0280-C9E5-DC3261076005}"/>
              </a:ext>
            </a:extLst>
          </p:cNvPr>
          <p:cNvSpPr txBox="1"/>
          <p:nvPr/>
        </p:nvSpPr>
        <p:spPr>
          <a:xfrm>
            <a:off x="4978489" y="6234045"/>
            <a:ext cx="2857500" cy="317500"/>
          </a:xfrm>
          <a:prstGeom prst="rect">
            <a:avLst/>
          </a:prstGeom>
        </p:spPr>
        <p:txBody>
          <a:bodyPr>
            <a:normAutofit fontScale="47500" lnSpcReduction="20000"/>
          </a:bodyPr>
          <a:lstStyle/>
          <a:p>
            <a:r>
              <a:rPr lang="en-US">
                <a:hlinkClick r:id="rId11"/>
              </a:rPr>
              <a:t>This Photo</a:t>
            </a:r>
            <a:r>
              <a:rPr lang="en-US"/>
              <a:t> by Unknown author is licensed under </a:t>
            </a:r>
            <a:r>
              <a:rPr lang="en-US">
                <a:hlinkClick r:id="rId12"/>
              </a:rPr>
              <a:t>CC BY-ND</a:t>
            </a:r>
            <a:r>
              <a:rPr lang="en-US"/>
              <a:t>.</a:t>
            </a:r>
          </a:p>
        </p:txBody>
      </p:sp>
      <p:pic>
        <p:nvPicPr>
          <p:cNvPr id="5" name="Picture 4" descr="A black and white logo&#10;&#10;Description automatically generated">
            <a:extLst>
              <a:ext uri="{FF2B5EF4-FFF2-40B4-BE49-F238E27FC236}">
                <a16:creationId xmlns:a16="http://schemas.microsoft.com/office/drawing/2014/main" id="{911FD45A-3751-2C16-5D87-07C13D86E3EC}"/>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3610964" y="2000829"/>
            <a:ext cx="1117429" cy="1117429"/>
          </a:xfrm>
          <a:prstGeom prst="rect">
            <a:avLst/>
          </a:prstGeom>
        </p:spPr>
      </p:pic>
    </p:spTree>
    <p:extLst>
      <p:ext uri="{BB962C8B-B14F-4D97-AF65-F5344CB8AC3E}">
        <p14:creationId xmlns:p14="http://schemas.microsoft.com/office/powerpoint/2010/main" val="1243043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6E3BD6E7-B38D-4E49-AB74-A2B160730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7" name="Picture 6" descr="Free Images : nature, plant, leaf, flower, glass, home, aroma ...">
            <a:extLst>
              <a:ext uri="{FF2B5EF4-FFF2-40B4-BE49-F238E27FC236}">
                <a16:creationId xmlns:a16="http://schemas.microsoft.com/office/drawing/2014/main" id="{602C8535-C791-66A4-90C5-6817B79005E9}"/>
              </a:ext>
            </a:extLst>
          </p:cNvPr>
          <p:cNvPicPr>
            <a:picLocks noChangeAspect="1"/>
          </p:cNvPicPr>
          <p:nvPr/>
        </p:nvPicPr>
        <p:blipFill rotWithShape="1">
          <a:blip r:embed="rId3">
            <a:alphaModFix amt="60000"/>
          </a:blip>
          <a:srcRect t="12958" r="1" b="1279"/>
          <a:stretch/>
        </p:blipFill>
        <p:spPr>
          <a:xfrm>
            <a:off x="3" y="10"/>
            <a:ext cx="6095999" cy="6856614"/>
          </a:xfrm>
          <a:prstGeom prst="rect">
            <a:avLst/>
          </a:prstGeom>
        </p:spPr>
      </p:pic>
      <p:pic>
        <p:nvPicPr>
          <p:cNvPr id="3" name="Picture 2" descr="Free Images : tool, washing, weapon, carpet, cleaning, cleanup, gun ...">
            <a:extLst>
              <a:ext uri="{FF2B5EF4-FFF2-40B4-BE49-F238E27FC236}">
                <a16:creationId xmlns:a16="http://schemas.microsoft.com/office/drawing/2014/main" id="{D1886A17-CAB3-2FAD-7E2E-274DA8A2810D}"/>
              </a:ext>
            </a:extLst>
          </p:cNvPr>
          <p:cNvPicPr>
            <a:picLocks noChangeAspect="1"/>
          </p:cNvPicPr>
          <p:nvPr/>
        </p:nvPicPr>
        <p:blipFill rotWithShape="1">
          <a:blip r:embed="rId4">
            <a:alphaModFix amt="60000"/>
          </a:blip>
          <a:srcRect l="16031" r="24623" b="-1"/>
          <a:stretch/>
        </p:blipFill>
        <p:spPr>
          <a:xfrm>
            <a:off x="6095997" y="10"/>
            <a:ext cx="6096000" cy="6856614"/>
          </a:xfrm>
          <a:prstGeom prst="rect">
            <a:avLst/>
          </a:prstGeom>
        </p:spPr>
      </p:pic>
      <p:sp>
        <p:nvSpPr>
          <p:cNvPr id="2" name="TextBox 1">
            <a:extLst>
              <a:ext uri="{FF2B5EF4-FFF2-40B4-BE49-F238E27FC236}">
                <a16:creationId xmlns:a16="http://schemas.microsoft.com/office/drawing/2014/main" id="{9F2D0C5C-B47E-3119-C6C6-9F3062FB43A6}"/>
              </a:ext>
            </a:extLst>
          </p:cNvPr>
          <p:cNvSpPr txBox="1"/>
          <p:nvPr/>
        </p:nvSpPr>
        <p:spPr>
          <a:xfrm>
            <a:off x="1219202" y="3429000"/>
            <a:ext cx="9954076" cy="25146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gn="ctr">
              <a:lnSpc>
                <a:spcPct val="110000"/>
              </a:lnSpc>
              <a:spcAft>
                <a:spcPts val="600"/>
              </a:spcAft>
              <a:buClr>
                <a:schemeClr val="accent1"/>
              </a:buClr>
              <a:buFont typeface="Arial" panose="020B0604020202020204" pitchFamily="34" charset="0"/>
              <a:buChar char="•"/>
            </a:pPr>
            <a:r>
              <a:rPr lang="en-US" b="1" i="1">
                <a:solidFill>
                  <a:srgbClr val="FFFFFF"/>
                </a:solidFill>
              </a:rPr>
              <a:t>Follow these step-by-step procedures to ensure health and safety during room cleaning. First, gather necessary supplies including gloves, masks, and cleaning solutions. Begin by disinfecting high-touch surfaces like doorknobs and light switches. Next, dust furniture and surfaces, then clean and sanitize the bathroom. Vacuum carpets and mop floors thoroughly. Finally, conduct a final inspection to ensure cleanliness. By following this systematic approach, we maintain a hygienic environment for guests and staff alike.</a:t>
            </a:r>
          </a:p>
          <a:p>
            <a:pPr indent="-228600" algn="ctr">
              <a:lnSpc>
                <a:spcPct val="110000"/>
              </a:lnSpc>
              <a:spcAft>
                <a:spcPts val="600"/>
              </a:spcAft>
              <a:buClr>
                <a:schemeClr val="accent1"/>
              </a:buClr>
              <a:buFont typeface="Arial" panose="020B0604020202020204" pitchFamily="34" charset="0"/>
              <a:buChar char="•"/>
            </a:pPr>
            <a:endParaRPr lang="en-US">
              <a:solidFill>
                <a:srgbClr val="FFFFFF"/>
              </a:solidFill>
            </a:endParaRPr>
          </a:p>
        </p:txBody>
      </p:sp>
      <p:grpSp>
        <p:nvGrpSpPr>
          <p:cNvPr id="22" name="Group 21">
            <a:extLst>
              <a:ext uri="{FF2B5EF4-FFF2-40B4-BE49-F238E27FC236}">
                <a16:creationId xmlns:a16="http://schemas.microsoft.com/office/drawing/2014/main" id="{78597762-58E1-4E07-864C-D6AFE1B665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3" name="Picture 22">
              <a:extLst>
                <a:ext uri="{FF2B5EF4-FFF2-40B4-BE49-F238E27FC236}">
                  <a16:creationId xmlns:a16="http://schemas.microsoft.com/office/drawing/2014/main" id="{3D5D12CE-B005-4A7E-81A4-83D14DB329B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4" name="Picture 23">
              <a:extLst>
                <a:ext uri="{FF2B5EF4-FFF2-40B4-BE49-F238E27FC236}">
                  <a16:creationId xmlns:a16="http://schemas.microsoft.com/office/drawing/2014/main" id="{A3A7933F-9102-47FC-80CB-3C09F9F95E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alphaModFix amt="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pic>
        <p:nvPicPr>
          <p:cNvPr id="5" name="Picture 4" descr="A black and white logo&#10;&#10;Description automatically generated">
            <a:extLst>
              <a:ext uri="{FF2B5EF4-FFF2-40B4-BE49-F238E27FC236}">
                <a16:creationId xmlns:a16="http://schemas.microsoft.com/office/drawing/2014/main" id="{7465D16F-8565-6BE9-A751-110D8DC16A1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322044" y="76304"/>
            <a:ext cx="733425" cy="733425"/>
          </a:xfrm>
          <a:prstGeom prst="rect">
            <a:avLst/>
          </a:prstGeom>
        </p:spPr>
      </p:pic>
    </p:spTree>
    <p:extLst>
      <p:ext uri="{BB962C8B-B14F-4D97-AF65-F5344CB8AC3E}">
        <p14:creationId xmlns:p14="http://schemas.microsoft.com/office/powerpoint/2010/main" val="2140605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 name="Picture 2" descr="A person standing in front of a blackboard&#10;&#10;Description automatically generated">
            <a:extLst>
              <a:ext uri="{FF2B5EF4-FFF2-40B4-BE49-F238E27FC236}">
                <a16:creationId xmlns:a16="http://schemas.microsoft.com/office/drawing/2014/main" id="{C7671D15-10F8-CD47-6BB9-92EA149244D8}"/>
              </a:ext>
            </a:extLst>
          </p:cNvPr>
          <p:cNvPicPr>
            <a:picLocks noChangeAspect="1"/>
          </p:cNvPicPr>
          <p:nvPr/>
        </p:nvPicPr>
        <p:blipFill rotWithShape="1">
          <a:blip r:embed="rId3">
            <a:alphaModFix amt="60000"/>
            <a:extLst>
              <a:ext uri="{837473B0-CC2E-450A-ABE3-18F120FF3D39}">
                <a1611:picAttrSrcUrl xmlns:a1611="http://schemas.microsoft.com/office/drawing/2016/11/main" r:id="rId4"/>
              </a:ext>
            </a:extLst>
          </a:blip>
          <a:srcRect l="979" r="4805" b="1"/>
          <a:stretch/>
        </p:blipFill>
        <p:spPr>
          <a:xfrm>
            <a:off x="20" y="10"/>
            <a:ext cx="12188932" cy="6856614"/>
          </a:xfrm>
          <a:prstGeom prst="rect">
            <a:avLst/>
          </a:prstGeom>
        </p:spPr>
      </p:pic>
      <p:grpSp>
        <p:nvGrpSpPr>
          <p:cNvPr id="19" name="Group 18">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0" name="Picture 19">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1" name="Picture 20">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extBox 1">
            <a:extLst>
              <a:ext uri="{FF2B5EF4-FFF2-40B4-BE49-F238E27FC236}">
                <a16:creationId xmlns:a16="http://schemas.microsoft.com/office/drawing/2014/main" id="{9C26CDBF-8277-F089-B835-4C7E9CE0ABFA}"/>
              </a:ext>
            </a:extLst>
          </p:cNvPr>
          <p:cNvSpPr txBox="1"/>
          <p:nvPr/>
        </p:nvSpPr>
        <p:spPr>
          <a:xfrm>
            <a:off x="1219202" y="3429000"/>
            <a:ext cx="9954076" cy="25146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gn="ctr">
              <a:lnSpc>
                <a:spcPct val="110000"/>
              </a:lnSpc>
              <a:spcAft>
                <a:spcPts val="600"/>
              </a:spcAft>
              <a:buClr>
                <a:schemeClr val="accent1"/>
              </a:buClr>
              <a:buFont typeface="Arial" panose="020B0604020202020204" pitchFamily="34" charset="0"/>
              <a:buChar char="•"/>
            </a:pPr>
            <a:r>
              <a:rPr lang="en-US" b="1" dirty="0">
                <a:solidFill>
                  <a:srgbClr val="FFFFFF"/>
                </a:solidFill>
              </a:rPr>
              <a:t>Train staff on the best practices and regulations in hotel housekeeping. Emphasize adherence to cleanliness standards, proper use of equipment and chemicals, and guest privacy protocols. Provide guidance on efficient room cleaning procedures and safety measures. Ensure compliance with industry regulations to maintain a high standard of service and guest satisfaction.</a:t>
            </a:r>
          </a:p>
        </p:txBody>
      </p:sp>
      <p:sp>
        <p:nvSpPr>
          <p:cNvPr id="4" name="TextBox 3">
            <a:extLst>
              <a:ext uri="{FF2B5EF4-FFF2-40B4-BE49-F238E27FC236}">
                <a16:creationId xmlns:a16="http://schemas.microsoft.com/office/drawing/2014/main" id="{EFAEDFF8-6C8C-E876-1B02-243A680F5B84}"/>
              </a:ext>
            </a:extLst>
          </p:cNvPr>
          <p:cNvSpPr txBox="1"/>
          <p:nvPr/>
        </p:nvSpPr>
        <p:spPr>
          <a:xfrm>
            <a:off x="9410627" y="6656569"/>
            <a:ext cx="277832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BY-SA-NC</a:t>
            </a:r>
            <a:r>
              <a:rPr lang="en-US" sz="700">
                <a:solidFill>
                  <a:srgbClr val="FFFFFF"/>
                </a:solidFill>
              </a:rPr>
              <a:t>.</a:t>
            </a:r>
          </a:p>
        </p:txBody>
      </p:sp>
      <p:pic>
        <p:nvPicPr>
          <p:cNvPr id="6" name="Picture 5" descr="A hand writing a word on a white board&#10;&#10;Description automatically generated">
            <a:extLst>
              <a:ext uri="{FF2B5EF4-FFF2-40B4-BE49-F238E27FC236}">
                <a16:creationId xmlns:a16="http://schemas.microsoft.com/office/drawing/2014/main" id="{1CAE3A0C-791B-5DBF-61B1-FB4283667A30}"/>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957454" y="272143"/>
            <a:ext cx="2335481" cy="1543793"/>
          </a:xfrm>
          <a:prstGeom prst="rect">
            <a:avLst/>
          </a:prstGeom>
        </p:spPr>
      </p:pic>
      <p:pic>
        <p:nvPicPr>
          <p:cNvPr id="7" name="Picture 6" descr="A black and white logo&#10;&#10;Description automatically generated">
            <a:extLst>
              <a:ext uri="{FF2B5EF4-FFF2-40B4-BE49-F238E27FC236}">
                <a16:creationId xmlns:a16="http://schemas.microsoft.com/office/drawing/2014/main" id="{FF72A309-FA26-D7B2-D5BB-F1266AD202C4}"/>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54636" y="116498"/>
            <a:ext cx="773618" cy="773618"/>
          </a:xfrm>
          <a:prstGeom prst="rect">
            <a:avLst/>
          </a:prstGeom>
        </p:spPr>
      </p:pic>
    </p:spTree>
    <p:extLst>
      <p:ext uri="{BB962C8B-B14F-4D97-AF65-F5344CB8AC3E}">
        <p14:creationId xmlns:p14="http://schemas.microsoft.com/office/powerpoint/2010/main" val="3653214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9" name="Picture 28">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1" name="Rectangle 3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3" name="Rectangle 32">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5" name="Rectangle 34">
            <a:extLst>
              <a:ext uri="{FF2B5EF4-FFF2-40B4-BE49-F238E27FC236}">
                <a16:creationId xmlns:a16="http://schemas.microsoft.com/office/drawing/2014/main" id="{6E3BD6E7-B38D-4E49-AB74-A2B160730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A group of plastic bottles&#10;&#10;Description automatically generated">
            <a:extLst>
              <a:ext uri="{FF2B5EF4-FFF2-40B4-BE49-F238E27FC236}">
                <a16:creationId xmlns:a16="http://schemas.microsoft.com/office/drawing/2014/main" id="{C086EB6B-E659-F3DB-6637-352EF0B366A3}"/>
              </a:ext>
            </a:extLst>
          </p:cNvPr>
          <p:cNvPicPr>
            <a:picLocks noChangeAspect="1"/>
          </p:cNvPicPr>
          <p:nvPr/>
        </p:nvPicPr>
        <p:blipFill rotWithShape="1">
          <a:blip r:embed="rId3">
            <a:alphaModFix amt="60000"/>
            <a:extLst>
              <a:ext uri="{837473B0-CC2E-450A-ABE3-18F120FF3D39}">
                <a1611:picAttrSrcUrl xmlns:a1611="http://schemas.microsoft.com/office/drawing/2016/11/main" r:id="rId4"/>
              </a:ext>
            </a:extLst>
          </a:blip>
          <a:srcRect l="17195" r="16123" b="-2"/>
          <a:stretch/>
        </p:blipFill>
        <p:spPr>
          <a:xfrm>
            <a:off x="3" y="10"/>
            <a:ext cx="6095999" cy="6856614"/>
          </a:xfrm>
          <a:prstGeom prst="rect">
            <a:avLst/>
          </a:prstGeom>
        </p:spPr>
      </p:pic>
      <p:pic>
        <p:nvPicPr>
          <p:cNvPr id="6" name="Picture 5" descr="A black and white logo&#10;&#10;Description automatically generated">
            <a:extLst>
              <a:ext uri="{FF2B5EF4-FFF2-40B4-BE49-F238E27FC236}">
                <a16:creationId xmlns:a16="http://schemas.microsoft.com/office/drawing/2014/main" id="{137FCAE6-BE5C-3468-8E09-983ABA08DE9A}"/>
              </a:ext>
            </a:extLst>
          </p:cNvPr>
          <p:cNvPicPr>
            <a:picLocks noChangeAspect="1"/>
          </p:cNvPicPr>
          <p:nvPr/>
        </p:nvPicPr>
        <p:blipFill rotWithShape="1">
          <a:blip r:embed="rId5">
            <a:alphaModFix amt="60000"/>
            <a:extLst>
              <a:ext uri="{28A0092B-C50C-407E-A947-70E740481C1C}">
                <a14:useLocalDpi xmlns:a14="http://schemas.microsoft.com/office/drawing/2010/main" val="0"/>
              </a:ext>
            </a:extLst>
          </a:blip>
          <a:srcRect r="11096" b="3"/>
          <a:stretch/>
        </p:blipFill>
        <p:spPr>
          <a:xfrm>
            <a:off x="6095997" y="10"/>
            <a:ext cx="6096000" cy="6856614"/>
          </a:xfrm>
          <a:prstGeom prst="rect">
            <a:avLst/>
          </a:prstGeom>
        </p:spPr>
      </p:pic>
      <p:sp>
        <p:nvSpPr>
          <p:cNvPr id="3" name="TextBox 2">
            <a:extLst>
              <a:ext uri="{FF2B5EF4-FFF2-40B4-BE49-F238E27FC236}">
                <a16:creationId xmlns:a16="http://schemas.microsoft.com/office/drawing/2014/main" id="{17CCA41E-C50A-F3EA-E609-AC84ECFAC8DF}"/>
              </a:ext>
            </a:extLst>
          </p:cNvPr>
          <p:cNvSpPr txBox="1"/>
          <p:nvPr/>
        </p:nvSpPr>
        <p:spPr>
          <a:xfrm>
            <a:off x="1219202" y="3429000"/>
            <a:ext cx="9954076" cy="25146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gn="ctr">
              <a:lnSpc>
                <a:spcPct val="110000"/>
              </a:lnSpc>
              <a:spcAft>
                <a:spcPts val="600"/>
              </a:spcAft>
              <a:buClr>
                <a:schemeClr val="accent1"/>
              </a:buClr>
              <a:buFont typeface="Arial" panose="020B0604020202020204" pitchFamily="34" charset="0"/>
              <a:buChar char="•"/>
            </a:pPr>
            <a:r>
              <a:rPr lang="en-US" b="1" dirty="0">
                <a:solidFill>
                  <a:srgbClr val="FFFFFF"/>
                </a:solidFill>
              </a:rPr>
              <a:t>Accidents and injuries within the hotel housekeeping department can occur due to various factors such as slips, trips, falls, ergonomic strains, and exposure to hazardous chemicals. Common injuries include sprains, strains, cuts, and respiratory issues. Therefore, it's crucial to implement safety protocols, provide proper training, and ensure the use of personal protective equipment to minimize the risk of accidents and injuries in the housekeeping department.</a:t>
            </a:r>
          </a:p>
        </p:txBody>
      </p:sp>
      <p:grpSp>
        <p:nvGrpSpPr>
          <p:cNvPr id="37" name="Group 36">
            <a:extLst>
              <a:ext uri="{FF2B5EF4-FFF2-40B4-BE49-F238E27FC236}">
                <a16:creationId xmlns:a16="http://schemas.microsoft.com/office/drawing/2014/main" id="{78597762-58E1-4E07-864C-D6AFE1B665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38" name="Picture 37">
              <a:extLst>
                <a:ext uri="{FF2B5EF4-FFF2-40B4-BE49-F238E27FC236}">
                  <a16:creationId xmlns:a16="http://schemas.microsoft.com/office/drawing/2014/main" id="{3D5D12CE-B005-4A7E-81A4-83D14DB329B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9" name="Picture 38">
              <a:extLst>
                <a:ext uri="{FF2B5EF4-FFF2-40B4-BE49-F238E27FC236}">
                  <a16:creationId xmlns:a16="http://schemas.microsoft.com/office/drawing/2014/main" id="{A3A7933F-9102-47FC-80CB-3C09F9F95E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7">
              <a:alphaModFix amt="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5" name="TextBox 4">
            <a:extLst>
              <a:ext uri="{FF2B5EF4-FFF2-40B4-BE49-F238E27FC236}">
                <a16:creationId xmlns:a16="http://schemas.microsoft.com/office/drawing/2014/main" id="{0130076E-4590-A2AB-7517-3399D806AB8C}"/>
              </a:ext>
            </a:extLst>
          </p:cNvPr>
          <p:cNvSpPr txBox="1"/>
          <p:nvPr/>
        </p:nvSpPr>
        <p:spPr>
          <a:xfrm>
            <a:off x="3622248" y="6656569"/>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2977993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3" name="Picture 22">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25" name="Rectangle 2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9" name="Group 28">
            <a:extLst>
              <a:ext uri="{FF2B5EF4-FFF2-40B4-BE49-F238E27FC236}">
                <a16:creationId xmlns:a16="http://schemas.microsoft.com/office/drawing/2014/main" id="{E54EDBA2-E203-497D-AB28-73A06B2DFD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30" name="Picture 29">
              <a:extLst>
                <a:ext uri="{FF2B5EF4-FFF2-40B4-BE49-F238E27FC236}">
                  <a16:creationId xmlns:a16="http://schemas.microsoft.com/office/drawing/2014/main" id="{B0803BB8-5406-470B-B62A-E9655DE096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1" name="Picture 30">
              <a:extLst>
                <a:ext uri="{FF2B5EF4-FFF2-40B4-BE49-F238E27FC236}">
                  <a16:creationId xmlns:a16="http://schemas.microsoft.com/office/drawing/2014/main" id="{E12C3203-0987-4CF5-AA8C-5FBB11C7063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extBox 1">
            <a:extLst>
              <a:ext uri="{FF2B5EF4-FFF2-40B4-BE49-F238E27FC236}">
                <a16:creationId xmlns:a16="http://schemas.microsoft.com/office/drawing/2014/main" id="{1746E996-806B-EEAC-7CE9-C81EBC43FBE1}"/>
              </a:ext>
            </a:extLst>
          </p:cNvPr>
          <p:cNvSpPr txBox="1"/>
          <p:nvPr/>
        </p:nvSpPr>
        <p:spPr>
          <a:xfrm>
            <a:off x="838200" y="2411653"/>
            <a:ext cx="5412901" cy="372861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Clr>
                <a:schemeClr val="accent1"/>
              </a:buClr>
              <a:buFont typeface="Arial" panose="020B0604020202020204" pitchFamily="34" charset="0"/>
              <a:buChar char="•"/>
            </a:pPr>
            <a:r>
              <a:rPr lang="en-US" b="1"/>
              <a:t>Promote a safe and secure environment in the hotel housekeeping department. Prioritize safety protocols, adhere to procedures, and utilize personal protective equipment. Stay vigilant, report hazards promptly, and support each other in maintaining a hazard-free workplace. Together, we ensure the well-being of all staff members and guests</a:t>
            </a:r>
          </a:p>
        </p:txBody>
      </p:sp>
      <p:pic>
        <p:nvPicPr>
          <p:cNvPr id="5" name="Picture 4" descr="A black and white logo&#10;&#10;Description automatically generated">
            <a:extLst>
              <a:ext uri="{FF2B5EF4-FFF2-40B4-BE49-F238E27FC236}">
                <a16:creationId xmlns:a16="http://schemas.microsoft.com/office/drawing/2014/main" id="{15EDD6BB-117A-59FA-3E90-0900F1E4AB8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65872" y="538478"/>
            <a:ext cx="2708658" cy="2708658"/>
          </a:xfrm>
          <a:prstGeom prst="rect">
            <a:avLst/>
          </a:prstGeom>
        </p:spPr>
      </p:pic>
      <p:pic>
        <p:nvPicPr>
          <p:cNvPr id="4" name="Picture 3" descr="Exclamation mark on a yellow background">
            <a:extLst>
              <a:ext uri="{FF2B5EF4-FFF2-40B4-BE49-F238E27FC236}">
                <a16:creationId xmlns:a16="http://schemas.microsoft.com/office/drawing/2014/main" id="{D059F5B7-A3D0-509A-E311-D148A0B3F445}"/>
              </a:ext>
            </a:extLst>
          </p:cNvPr>
          <p:cNvPicPr>
            <a:picLocks noChangeAspect="1"/>
          </p:cNvPicPr>
          <p:nvPr/>
        </p:nvPicPr>
        <p:blipFill rotWithShape="1">
          <a:blip r:embed="rId6"/>
          <a:srcRect t="24995" r="6" b="6"/>
          <a:stretch/>
        </p:blipFill>
        <p:spPr>
          <a:xfrm>
            <a:off x="6858001" y="3450242"/>
            <a:ext cx="4724400" cy="2657598"/>
          </a:xfrm>
          <a:prstGeom prst="rect">
            <a:avLst/>
          </a:prstGeom>
        </p:spPr>
      </p:pic>
    </p:spTree>
    <p:extLst>
      <p:ext uri="{BB962C8B-B14F-4D97-AF65-F5344CB8AC3E}">
        <p14:creationId xmlns:p14="http://schemas.microsoft.com/office/powerpoint/2010/main" val="1131920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4" name="Rectangle 13">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821C4256-0153-4773-A18C-CD019ED4B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75468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1" name="Group 20">
            <a:extLst>
              <a:ext uri="{FF2B5EF4-FFF2-40B4-BE49-F238E27FC236}">
                <a16:creationId xmlns:a16="http://schemas.microsoft.com/office/drawing/2014/main" id="{F1D3A958-D7D6-4700-9059-0F3613EE69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3049" y="0"/>
            <a:ext cx="5236971" cy="6858001"/>
            <a:chOff x="6951981" y="0"/>
            <a:chExt cx="5236971" cy="6858001"/>
          </a:xfrm>
        </p:grpSpPr>
        <p:pic>
          <p:nvPicPr>
            <p:cNvPr id="22" name="Picture 21">
              <a:extLst>
                <a:ext uri="{FF2B5EF4-FFF2-40B4-BE49-F238E27FC236}">
                  <a16:creationId xmlns:a16="http://schemas.microsoft.com/office/drawing/2014/main" id="{3D2E80F9-6C51-4ED6-B41F-177667A7235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23" name="Picture 22">
              <a:extLst>
                <a:ext uri="{FF2B5EF4-FFF2-40B4-BE49-F238E27FC236}">
                  <a16:creationId xmlns:a16="http://schemas.microsoft.com/office/drawing/2014/main" id="{93F3D43D-4A68-40DE-923D-0B023B47841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pic>
        <p:nvPicPr>
          <p:cNvPr id="7" name="Picture 6" descr="A person using a computer&#10;&#10;Description automatically generated">
            <a:extLst>
              <a:ext uri="{FF2B5EF4-FFF2-40B4-BE49-F238E27FC236}">
                <a16:creationId xmlns:a16="http://schemas.microsoft.com/office/drawing/2014/main" id="{50F4D9F1-59F2-7577-1B0C-ACCE6EF8DE49}"/>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24412" r="4" b="1997"/>
          <a:stretch/>
        </p:blipFill>
        <p:spPr>
          <a:xfrm>
            <a:off x="7543800" y="-4"/>
            <a:ext cx="4648200" cy="2283394"/>
          </a:xfrm>
          <a:prstGeom prst="rect">
            <a:avLst/>
          </a:prstGeom>
        </p:spPr>
      </p:pic>
      <p:sp>
        <p:nvSpPr>
          <p:cNvPr id="2" name="TextBox 1">
            <a:extLst>
              <a:ext uri="{FF2B5EF4-FFF2-40B4-BE49-F238E27FC236}">
                <a16:creationId xmlns:a16="http://schemas.microsoft.com/office/drawing/2014/main" id="{7BD29F65-29FC-F401-9ABD-9EFFD0ACEEF2}"/>
              </a:ext>
            </a:extLst>
          </p:cNvPr>
          <p:cNvSpPr txBox="1"/>
          <p:nvPr/>
        </p:nvSpPr>
        <p:spPr>
          <a:xfrm>
            <a:off x="561110" y="1439883"/>
            <a:ext cx="6095608" cy="287558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spcAft>
                <a:spcPts val="600"/>
              </a:spcAft>
              <a:buClr>
                <a:schemeClr val="accent1"/>
              </a:buClr>
            </a:pPr>
            <a:r>
              <a:rPr lang="en-US" b="1" i="1" dirty="0">
                <a:solidFill>
                  <a:schemeClr val="bg1"/>
                </a:solidFill>
              </a:rPr>
              <a:t>Prioritize the wellness of hotel housekeeping staff to underscore the significance of health and safety procedures and </a:t>
            </a:r>
            <a:r>
              <a:rPr lang="en-US" b="1" i="1" err="1">
                <a:solidFill>
                  <a:schemeClr val="bg1"/>
                </a:solidFill>
              </a:rPr>
              <a:t>regulations.Ensuring</a:t>
            </a:r>
            <a:r>
              <a:rPr lang="en-US" b="1" i="1" dirty="0">
                <a:solidFill>
                  <a:schemeClr val="bg1"/>
                </a:solidFill>
              </a:rPr>
              <a:t> the well-being of the hotel housekeeping staff is paramount, serving as a cornerstone in emphasizing the importance of health and safety procedures and regulations. By placing a high priority on the physical and mental health of our team members, we demonstrate our commitment to creating a safe and supportive work environment. It is through these measures that we foster a culture of care and responsibility, ultimately contributing to the overall success and reputation of our hotel.</a:t>
            </a:r>
            <a:endParaRPr lang="en-US" i="1">
              <a:solidFill>
                <a:schemeClr val="bg1"/>
              </a:solidFill>
            </a:endParaRPr>
          </a:p>
        </p:txBody>
      </p:sp>
      <p:pic>
        <p:nvPicPr>
          <p:cNvPr id="3" name="Picture 2">
            <a:extLst>
              <a:ext uri="{FF2B5EF4-FFF2-40B4-BE49-F238E27FC236}">
                <a16:creationId xmlns:a16="http://schemas.microsoft.com/office/drawing/2014/main" id="{E341E225-AC19-1C30-ABBA-D71488F34277}"/>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4471" r="6504" b="-1"/>
          <a:stretch/>
        </p:blipFill>
        <p:spPr>
          <a:xfrm>
            <a:off x="7543800" y="4560641"/>
            <a:ext cx="4648200" cy="2297359"/>
          </a:xfrm>
          <a:prstGeom prst="rect">
            <a:avLst/>
          </a:prstGeom>
        </p:spPr>
      </p:pic>
      <p:pic>
        <p:nvPicPr>
          <p:cNvPr id="6" name="Picture 5" descr="Free stock photo of healthy mind, mental health, mental wellness">
            <a:extLst>
              <a:ext uri="{FF2B5EF4-FFF2-40B4-BE49-F238E27FC236}">
                <a16:creationId xmlns:a16="http://schemas.microsoft.com/office/drawing/2014/main" id="{64CB81CB-93DA-DBCE-08A0-300CA5DFBEC9}"/>
              </a:ext>
            </a:extLst>
          </p:cNvPr>
          <p:cNvPicPr>
            <a:picLocks noChangeAspect="1"/>
          </p:cNvPicPr>
          <p:nvPr/>
        </p:nvPicPr>
        <p:blipFill rotWithShape="1">
          <a:blip r:embed="rId8"/>
          <a:srcRect r="4" b="16031"/>
          <a:stretch/>
        </p:blipFill>
        <p:spPr>
          <a:xfrm>
            <a:off x="7543800" y="2283398"/>
            <a:ext cx="4648200" cy="2283393"/>
          </a:xfrm>
          <a:prstGeom prst="rect">
            <a:avLst/>
          </a:prstGeom>
        </p:spPr>
      </p:pic>
      <p:sp>
        <p:nvSpPr>
          <p:cNvPr id="8" name="TextBox 7">
            <a:extLst>
              <a:ext uri="{FF2B5EF4-FFF2-40B4-BE49-F238E27FC236}">
                <a16:creationId xmlns:a16="http://schemas.microsoft.com/office/drawing/2014/main" id="{8E0AF721-2C6A-64FB-9841-BD41F40C2697}"/>
              </a:ext>
            </a:extLst>
          </p:cNvPr>
          <p:cNvSpPr txBox="1"/>
          <p:nvPr/>
        </p:nvSpPr>
        <p:spPr>
          <a:xfrm>
            <a:off x="9718246" y="208333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a:t>
            </a:r>
            <a:r>
              <a:rPr lang="en-US" sz="700">
                <a:solidFill>
                  <a:srgbClr val="FFFFFF"/>
                </a:solidFill>
              </a:rPr>
              <a:t>.</a:t>
            </a:r>
          </a:p>
        </p:txBody>
      </p:sp>
      <p:pic>
        <p:nvPicPr>
          <p:cNvPr id="5" name="Picture 4" descr="A black and white logo&#10;&#10;Description automatically generated">
            <a:extLst>
              <a:ext uri="{FF2B5EF4-FFF2-40B4-BE49-F238E27FC236}">
                <a16:creationId xmlns:a16="http://schemas.microsoft.com/office/drawing/2014/main" id="{A9D58AE7-1648-F737-7680-312ABD3C624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50831" y="53180"/>
            <a:ext cx="1011946" cy="1011946"/>
          </a:xfrm>
          <a:prstGeom prst="rect">
            <a:avLst/>
          </a:prstGeom>
        </p:spPr>
      </p:pic>
    </p:spTree>
    <p:extLst>
      <p:ext uri="{BB962C8B-B14F-4D97-AF65-F5344CB8AC3E}">
        <p14:creationId xmlns:p14="http://schemas.microsoft.com/office/powerpoint/2010/main" val="1215275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D082F4-0AAB-D56A-FE71-0E114E2C9BFC}"/>
              </a:ext>
            </a:extLst>
          </p:cNvPr>
          <p:cNvSpPr txBox="1"/>
          <p:nvPr/>
        </p:nvSpPr>
        <p:spPr>
          <a:xfrm>
            <a:off x="714590" y="383145"/>
            <a:ext cx="4564083"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bg1"/>
                </a:solidFill>
                <a:ea typeface="+mn-lt"/>
                <a:cs typeface="+mn-lt"/>
              </a:rPr>
              <a:t>Essential Equipment for Housekeeping Safety</a:t>
            </a:r>
            <a:endParaRPr lang="en-US" dirty="0">
              <a:solidFill>
                <a:schemeClr val="bg1"/>
              </a:solidFill>
            </a:endParaRPr>
          </a:p>
          <a:p>
            <a:endParaRPr lang="en-US"/>
          </a:p>
          <a:p>
            <a:pPr marL="285750" indent="-285750">
              <a:buFont typeface="Arial"/>
              <a:buChar char="•"/>
            </a:pPr>
            <a:r>
              <a:rPr lang="en-US" b="1" i="1" dirty="0">
                <a:ea typeface="+mn-lt"/>
                <a:cs typeface="+mn-lt"/>
              </a:rPr>
              <a:t>Gloves</a:t>
            </a:r>
            <a:endParaRPr lang="en-US" b="1" i="1"/>
          </a:p>
          <a:p>
            <a:pPr marL="285750" indent="-285750">
              <a:buFont typeface="Arial"/>
              <a:buChar char="•"/>
            </a:pPr>
            <a:r>
              <a:rPr lang="en-US" b="1" i="1" dirty="0">
                <a:ea typeface="+mn-lt"/>
                <a:cs typeface="+mn-lt"/>
              </a:rPr>
              <a:t>Masks</a:t>
            </a:r>
            <a:endParaRPr lang="en-US" b="1" i="1"/>
          </a:p>
          <a:p>
            <a:pPr marL="285750" indent="-285750">
              <a:buFont typeface="Arial"/>
              <a:buChar char="•"/>
            </a:pPr>
            <a:r>
              <a:rPr lang="en-US" b="1" i="1" dirty="0">
                <a:ea typeface="+mn-lt"/>
                <a:cs typeface="+mn-lt"/>
              </a:rPr>
              <a:t>Cleaning solutions</a:t>
            </a:r>
            <a:endParaRPr lang="en-US" b="1" i="1"/>
          </a:p>
          <a:p>
            <a:pPr marL="285750" indent="-285750">
              <a:buFont typeface="Arial"/>
              <a:buChar char="•"/>
            </a:pPr>
            <a:r>
              <a:rPr lang="en-US" b="1" i="1" dirty="0">
                <a:ea typeface="+mn-lt"/>
                <a:cs typeface="+mn-lt"/>
              </a:rPr>
              <a:t>Microfiber cloths</a:t>
            </a:r>
            <a:endParaRPr lang="en-US" b="1" i="1"/>
          </a:p>
          <a:p>
            <a:pPr marL="285750" indent="-285750">
              <a:buFont typeface="Arial"/>
              <a:buChar char="•"/>
            </a:pPr>
            <a:r>
              <a:rPr lang="en-US" b="1" i="1" dirty="0">
                <a:ea typeface="+mn-lt"/>
                <a:cs typeface="+mn-lt"/>
              </a:rPr>
              <a:t>Vacuum cleaner</a:t>
            </a:r>
            <a:endParaRPr lang="en-US" b="1" i="1"/>
          </a:p>
          <a:p>
            <a:pPr marL="285750" indent="-285750">
              <a:buFont typeface="Arial"/>
              <a:buChar char="•"/>
            </a:pPr>
            <a:r>
              <a:rPr lang="en-US" b="1" i="1" dirty="0">
                <a:ea typeface="+mn-lt"/>
                <a:cs typeface="+mn-lt"/>
              </a:rPr>
              <a:t>Mop</a:t>
            </a:r>
            <a:endParaRPr lang="en-US" b="1" i="1"/>
          </a:p>
          <a:p>
            <a:pPr marL="285750" indent="-285750">
              <a:buFont typeface="Arial"/>
              <a:buChar char="•"/>
            </a:pPr>
            <a:r>
              <a:rPr lang="en-US" b="1" i="1" dirty="0">
                <a:ea typeface="+mn-lt"/>
                <a:cs typeface="+mn-lt"/>
              </a:rPr>
              <a:t>Toilet brush</a:t>
            </a:r>
            <a:endParaRPr lang="en-US" b="1" i="1"/>
          </a:p>
          <a:p>
            <a:pPr marL="285750" indent="-285750">
              <a:buFont typeface="Arial"/>
              <a:buChar char="•"/>
            </a:pPr>
            <a:r>
              <a:rPr lang="en-US" b="1" i="1" dirty="0">
                <a:ea typeface="+mn-lt"/>
                <a:cs typeface="+mn-lt"/>
              </a:rPr>
              <a:t>Wet floor signs</a:t>
            </a:r>
            <a:endParaRPr lang="en-US" b="1" i="1"/>
          </a:p>
          <a:p>
            <a:pPr marL="285750" indent="-285750">
              <a:buFont typeface="Arial"/>
              <a:buChar char="•"/>
            </a:pPr>
            <a:r>
              <a:rPr lang="en-US" b="1" i="1" dirty="0">
                <a:ea typeface="+mn-lt"/>
                <a:cs typeface="+mn-lt"/>
              </a:rPr>
              <a:t>First aid kit</a:t>
            </a:r>
            <a:endParaRPr lang="en-US" b="1" i="1"/>
          </a:p>
          <a:p>
            <a:pPr marL="285750" indent="-285750">
              <a:buFont typeface="Arial"/>
              <a:buChar char="•"/>
            </a:pPr>
            <a:r>
              <a:rPr lang="en-US" b="1" i="1" dirty="0">
                <a:ea typeface="+mn-lt"/>
                <a:cs typeface="+mn-lt"/>
              </a:rPr>
              <a:t>Fire extinguisher</a:t>
            </a:r>
            <a:endParaRPr lang="en-US" b="1" i="1" dirty="0"/>
          </a:p>
          <a:p>
            <a:pPr algn="l"/>
            <a:endParaRPr lang="en-US" dirty="0"/>
          </a:p>
        </p:txBody>
      </p:sp>
      <p:pic>
        <p:nvPicPr>
          <p:cNvPr id="6" name="Picture 5" descr="A red basket with cleaning supplies&#10;&#10;Description automatically generated">
            <a:extLst>
              <a:ext uri="{FF2B5EF4-FFF2-40B4-BE49-F238E27FC236}">
                <a16:creationId xmlns:a16="http://schemas.microsoft.com/office/drawing/2014/main" id="{3354FC87-C3A0-CA8C-85EC-0FCB6605D5A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10597" y="382905"/>
            <a:ext cx="5472546" cy="3974424"/>
          </a:xfrm>
          <a:prstGeom prst="rect">
            <a:avLst/>
          </a:prstGeom>
        </p:spPr>
      </p:pic>
      <p:pic>
        <p:nvPicPr>
          <p:cNvPr id="10" name="Picture 9" descr="First Aid Kits on White Background · Free Stock Photo">
            <a:extLst>
              <a:ext uri="{FF2B5EF4-FFF2-40B4-BE49-F238E27FC236}">
                <a16:creationId xmlns:a16="http://schemas.microsoft.com/office/drawing/2014/main" id="{D0C67169-D089-F19E-CDB0-176306F3353F}"/>
              </a:ext>
            </a:extLst>
          </p:cNvPr>
          <p:cNvPicPr>
            <a:picLocks noChangeAspect="1"/>
          </p:cNvPicPr>
          <p:nvPr/>
        </p:nvPicPr>
        <p:blipFill>
          <a:blip r:embed="rId4"/>
          <a:stretch>
            <a:fillRect/>
          </a:stretch>
        </p:blipFill>
        <p:spPr>
          <a:xfrm>
            <a:off x="826394" y="4062210"/>
            <a:ext cx="4282226" cy="2715298"/>
          </a:xfrm>
          <a:prstGeom prst="rect">
            <a:avLst/>
          </a:prstGeom>
        </p:spPr>
      </p:pic>
      <p:pic>
        <p:nvPicPr>
          <p:cNvPr id="11" name="Picture 10" descr="HD wallpaper: Fire Extinguisher, Fire, Wall, Security, prevention ...">
            <a:extLst>
              <a:ext uri="{FF2B5EF4-FFF2-40B4-BE49-F238E27FC236}">
                <a16:creationId xmlns:a16="http://schemas.microsoft.com/office/drawing/2014/main" id="{3C19A09A-ACFC-5532-25EE-0AE16D52AA91}"/>
              </a:ext>
            </a:extLst>
          </p:cNvPr>
          <p:cNvPicPr>
            <a:picLocks noChangeAspect="1"/>
          </p:cNvPicPr>
          <p:nvPr/>
        </p:nvPicPr>
        <p:blipFill>
          <a:blip r:embed="rId5"/>
          <a:stretch>
            <a:fillRect/>
          </a:stretch>
        </p:blipFill>
        <p:spPr>
          <a:xfrm>
            <a:off x="4885251" y="4195493"/>
            <a:ext cx="3559131" cy="2051633"/>
          </a:xfrm>
          <a:prstGeom prst="rect">
            <a:avLst/>
          </a:prstGeom>
        </p:spPr>
      </p:pic>
      <p:pic>
        <p:nvPicPr>
          <p:cNvPr id="12" name="Picture 11" descr="A yellow caution sign on the floor&#10;&#10;Description automatically generated">
            <a:extLst>
              <a:ext uri="{FF2B5EF4-FFF2-40B4-BE49-F238E27FC236}">
                <a16:creationId xmlns:a16="http://schemas.microsoft.com/office/drawing/2014/main" id="{783E364C-49D1-4D45-4952-89687526237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4707199" y="984057"/>
            <a:ext cx="2317922" cy="3076810"/>
          </a:xfrm>
          <a:prstGeom prst="rect">
            <a:avLst/>
          </a:prstGeom>
        </p:spPr>
      </p:pic>
      <p:pic>
        <p:nvPicPr>
          <p:cNvPr id="4" name="Picture 3" descr="A black and white logo&#10;&#10;Description automatically generated">
            <a:extLst>
              <a:ext uri="{FF2B5EF4-FFF2-40B4-BE49-F238E27FC236}">
                <a16:creationId xmlns:a16="http://schemas.microsoft.com/office/drawing/2014/main" id="{4C25A3CE-F7B5-F680-7BD3-588DA4FD6AC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098883" y="769541"/>
            <a:ext cx="868624" cy="868624"/>
          </a:xfrm>
          <a:prstGeom prst="rect">
            <a:avLst/>
          </a:prstGeom>
        </p:spPr>
      </p:pic>
    </p:spTree>
    <p:extLst>
      <p:ext uri="{BB962C8B-B14F-4D97-AF65-F5344CB8AC3E}">
        <p14:creationId xmlns:p14="http://schemas.microsoft.com/office/powerpoint/2010/main" val="501464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8" name="Picture 27">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0" name="Rectangle 2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2" name="Rectangle 31">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4" name="Rectangle 33">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9" name="Picture 18" descr="A row of warning signs&#10;&#10;Description automatically generated">
            <a:extLst>
              <a:ext uri="{FF2B5EF4-FFF2-40B4-BE49-F238E27FC236}">
                <a16:creationId xmlns:a16="http://schemas.microsoft.com/office/drawing/2014/main" id="{1C0CFDCE-C0BF-DA63-E91E-BC9E14C14FD4}"/>
              </a:ext>
            </a:extLst>
          </p:cNvPr>
          <p:cNvPicPr>
            <a:picLocks noChangeAspect="1"/>
          </p:cNvPicPr>
          <p:nvPr/>
        </p:nvPicPr>
        <p:blipFill rotWithShape="1">
          <a:blip r:embed="rId3">
            <a:alphaModFix amt="60000"/>
            <a:extLst>
              <a:ext uri="{837473B0-CC2E-450A-ABE3-18F120FF3D39}">
                <a1611:picAttrSrcUrl xmlns:a1611="http://schemas.microsoft.com/office/drawing/2016/11/main" r:id="rId4"/>
              </a:ext>
            </a:extLst>
          </a:blip>
          <a:srcRect r="893"/>
          <a:stretch/>
        </p:blipFill>
        <p:spPr>
          <a:xfrm>
            <a:off x="-3048" y="-2752"/>
            <a:ext cx="12188932" cy="6856614"/>
          </a:xfrm>
          <a:prstGeom prst="rect">
            <a:avLst/>
          </a:prstGeom>
        </p:spPr>
      </p:pic>
      <p:sp>
        <p:nvSpPr>
          <p:cNvPr id="2" name="TextBox 1">
            <a:extLst>
              <a:ext uri="{FF2B5EF4-FFF2-40B4-BE49-F238E27FC236}">
                <a16:creationId xmlns:a16="http://schemas.microsoft.com/office/drawing/2014/main" id="{88BE9729-70A6-A0C8-39A4-DAEBDD725080}"/>
              </a:ext>
            </a:extLst>
          </p:cNvPr>
          <p:cNvSpPr txBox="1"/>
          <p:nvPr/>
        </p:nvSpPr>
        <p:spPr>
          <a:xfrm>
            <a:off x="1219202" y="3429000"/>
            <a:ext cx="9954076" cy="25146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gn="ctr">
              <a:lnSpc>
                <a:spcPct val="110000"/>
              </a:lnSpc>
              <a:spcAft>
                <a:spcPts val="600"/>
              </a:spcAft>
              <a:buClr>
                <a:schemeClr val="accent1"/>
              </a:buClr>
              <a:buFont typeface="Arial" panose="020B0604020202020204" pitchFamily="34" charset="0"/>
              <a:buChar char="•"/>
            </a:pPr>
            <a:r>
              <a:rPr lang="en-US">
                <a:solidFill>
                  <a:srgbClr val="FFFFFF"/>
                </a:solidFill>
              </a:rPr>
              <a:t>Discover potential hazards in hotel room cleaning, including slippery floors and chemical exposure. Mitigate risks by using non-slip mats and promptly cleaning spills to prevent slips. Employ proper ventilation and protective equipment when handling chemicals to reduce exposure. By implementing these practical solutions, we maintain a safe environment for our staff and guests. </a:t>
            </a:r>
          </a:p>
        </p:txBody>
      </p:sp>
      <p:sp>
        <p:nvSpPr>
          <p:cNvPr id="21" name="TextBox 20">
            <a:extLst>
              <a:ext uri="{FF2B5EF4-FFF2-40B4-BE49-F238E27FC236}">
                <a16:creationId xmlns:a16="http://schemas.microsoft.com/office/drawing/2014/main" id="{1E65D8D3-911F-2CF0-419F-2D59C82E2E47}"/>
              </a:ext>
            </a:extLst>
          </p:cNvPr>
          <p:cNvSpPr txBox="1"/>
          <p:nvPr/>
        </p:nvSpPr>
        <p:spPr>
          <a:xfrm>
            <a:off x="9572531" y="6656569"/>
            <a:ext cx="261642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pic>
        <p:nvPicPr>
          <p:cNvPr id="4" name="Picture 3" descr="A black and white logo&#10;&#10;Description automatically generated">
            <a:extLst>
              <a:ext uri="{FF2B5EF4-FFF2-40B4-BE49-F238E27FC236}">
                <a16:creationId xmlns:a16="http://schemas.microsoft.com/office/drawing/2014/main" id="{7A5A2583-26F4-6524-1CF5-562630597DC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173278" y="5781091"/>
            <a:ext cx="874102" cy="874102"/>
          </a:xfrm>
          <a:prstGeom prst="rect">
            <a:avLst/>
          </a:prstGeom>
        </p:spPr>
      </p:pic>
    </p:spTree>
    <p:extLst>
      <p:ext uri="{BB962C8B-B14F-4D97-AF65-F5344CB8AC3E}">
        <p14:creationId xmlns:p14="http://schemas.microsoft.com/office/powerpoint/2010/main" val="1090351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 name="Picture 2">
            <a:extLst>
              <a:ext uri="{FF2B5EF4-FFF2-40B4-BE49-F238E27FC236}">
                <a16:creationId xmlns:a16="http://schemas.microsoft.com/office/drawing/2014/main" id="{51DEE4C5-DAF5-D991-8ABE-2DA688F18799}"/>
              </a:ext>
            </a:extLst>
          </p:cNvPr>
          <p:cNvPicPr>
            <a:picLocks noChangeAspect="1"/>
          </p:cNvPicPr>
          <p:nvPr/>
        </p:nvPicPr>
        <p:blipFill rotWithShape="1">
          <a:blip r:embed="rId3">
            <a:alphaModFix amt="60000"/>
            <a:extLst>
              <a:ext uri="{837473B0-CC2E-450A-ABE3-18F120FF3D39}">
                <a1611:picAttrSrcUrl xmlns:a1611="http://schemas.microsoft.com/office/drawing/2016/11/main" r:id="rId4"/>
              </a:ext>
            </a:extLst>
          </a:blip>
          <a:srcRect l="1983" r="6444" b="1"/>
          <a:stretch/>
        </p:blipFill>
        <p:spPr>
          <a:xfrm>
            <a:off x="20" y="39595"/>
            <a:ext cx="12191980" cy="6856614"/>
          </a:xfrm>
          <a:prstGeom prst="rect">
            <a:avLst/>
          </a:prstGeom>
        </p:spPr>
      </p:pic>
      <p:sp>
        <p:nvSpPr>
          <p:cNvPr id="2" name="TextBox 1">
            <a:extLst>
              <a:ext uri="{FF2B5EF4-FFF2-40B4-BE49-F238E27FC236}">
                <a16:creationId xmlns:a16="http://schemas.microsoft.com/office/drawing/2014/main" id="{52A18D52-B61B-0F5D-D60D-0B4A7485387C}"/>
              </a:ext>
            </a:extLst>
          </p:cNvPr>
          <p:cNvSpPr txBox="1"/>
          <p:nvPr/>
        </p:nvSpPr>
        <p:spPr>
          <a:xfrm>
            <a:off x="1039502" y="3250044"/>
            <a:ext cx="10123879" cy="329515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110000"/>
              </a:lnSpc>
              <a:spcAft>
                <a:spcPts val="600"/>
              </a:spcAft>
              <a:buClr>
                <a:schemeClr val="accent1"/>
              </a:buClr>
              <a:buFont typeface="Arial" panose="020B0604020202020204" pitchFamily="34" charset="0"/>
              <a:buChar char="•"/>
            </a:pPr>
            <a:r>
              <a:rPr lang="en-US" b="1" i="1" dirty="0">
                <a:solidFill>
                  <a:srgbClr val="FFFFFF"/>
                </a:solidFill>
              </a:rPr>
              <a:t>In conclusion, prioritizing the health, safety, and well-being of the hotel housekeeping staff is paramount. By implementing comprehensive health and safety procedures we create a secure and supportive work environment. Through ongoing training, effective communication, and proactive measures, we ensure the welfare of our team members while enhancing the overall success and reputation of our hotel.</a:t>
            </a:r>
          </a:p>
        </p:txBody>
      </p:sp>
      <p:sp>
        <p:nvSpPr>
          <p:cNvPr id="4" name="TextBox 3">
            <a:extLst>
              <a:ext uri="{FF2B5EF4-FFF2-40B4-BE49-F238E27FC236}">
                <a16:creationId xmlns:a16="http://schemas.microsoft.com/office/drawing/2014/main" id="{1A46FFDC-06BC-CF79-9373-D1625E58584F}"/>
              </a:ext>
            </a:extLst>
          </p:cNvPr>
          <p:cNvSpPr txBox="1"/>
          <p:nvPr/>
        </p:nvSpPr>
        <p:spPr>
          <a:xfrm>
            <a:off x="9556342" y="6656569"/>
            <a:ext cx="263565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pic>
        <p:nvPicPr>
          <p:cNvPr id="6" name="Picture 5" descr="A black and white logo&#10;&#10;Description automatically generated">
            <a:extLst>
              <a:ext uri="{FF2B5EF4-FFF2-40B4-BE49-F238E27FC236}">
                <a16:creationId xmlns:a16="http://schemas.microsoft.com/office/drawing/2014/main" id="{587E56DD-F1A2-4A2A-D75D-3FAF7580500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163381" y="176788"/>
            <a:ext cx="848144" cy="848144"/>
          </a:xfrm>
          <a:prstGeom prst="rect">
            <a:avLst/>
          </a:prstGeom>
        </p:spPr>
      </p:pic>
    </p:spTree>
    <p:extLst>
      <p:ext uri="{BB962C8B-B14F-4D97-AF65-F5344CB8AC3E}">
        <p14:creationId xmlns:p14="http://schemas.microsoft.com/office/powerpoint/2010/main" val="41068688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5D42BE-8132-6E65-7352-C0F9B436B3DE}"/>
              </a:ext>
            </a:extLst>
          </p:cNvPr>
          <p:cNvSpPr txBox="1"/>
          <p:nvPr/>
        </p:nvSpPr>
        <p:spPr>
          <a:xfrm>
            <a:off x="155274" y="0"/>
            <a:ext cx="11904921" cy="6278642"/>
          </a:xfrm>
          <a:prstGeom prst="rect">
            <a:avLst/>
          </a:prstGeom>
          <a:noFill/>
        </p:spPr>
        <p:txBody>
          <a:bodyPr wrap="square" rtlCol="0">
            <a:spAutoFit/>
          </a:bodyPr>
          <a:lstStyle/>
          <a:p>
            <a:r>
              <a:rPr lang="en-US" sz="1200" b="1" i="1" dirty="0">
                <a:latin typeface="Calibri" panose="020F0502020204030204" pitchFamily="34" charset="0"/>
              </a:rPr>
              <a:t>Hotel Housekeeping: A training manual: Andrews, Sudhir: ... Available at: </a:t>
            </a:r>
            <a:r>
              <a:rPr lang="en-US" sz="1200" b="1" i="1" dirty="0">
                <a:latin typeface="Calibri" panose="020F0502020204030204" pitchFamily="34" charset="0"/>
                <a:hlinkClick r:id="rId2"/>
              </a:rPr>
              <a:t>https://www.amazon.com/Hotel-Housekeeping-Training-Sudhir-Andrews/dp/1259026914 (Accessed: 17 February 2024). </a:t>
            </a:r>
          </a:p>
          <a:p>
            <a:endParaRPr lang="en-US" sz="1200" b="1" i="1" dirty="0">
              <a:latin typeface="Calibri" panose="020F0502020204030204" pitchFamily="34" charset="0"/>
              <a:hlinkClick r:id="rId2"/>
            </a:endParaRPr>
          </a:p>
          <a:p>
            <a:r>
              <a:rPr lang="en-US" sz="1200" b="1" i="1" dirty="0">
                <a:latin typeface="Calibri" panose="020F0502020204030204" pitchFamily="34" charset="0"/>
              </a:rPr>
              <a:t>Hospitality. WorkSafe Victoria. Available at: </a:t>
            </a:r>
            <a:r>
              <a:rPr lang="en-US" sz="1200" b="1" i="1" dirty="0">
                <a:latin typeface="Calibri" panose="020F0502020204030204" pitchFamily="34" charset="0"/>
                <a:hlinkClick r:id="rId3"/>
              </a:rPr>
              <a:t>https://www.worksafe.vic.gov.au/hospitality (Accessed: 17 February 2024). </a:t>
            </a:r>
          </a:p>
          <a:p>
            <a:endParaRPr lang="en-US" sz="1200" b="1" i="1" dirty="0">
              <a:latin typeface="Calibri" panose="020F0502020204030204" pitchFamily="34" charset="0"/>
              <a:hlinkClick r:id="rId3"/>
            </a:endParaRPr>
          </a:p>
          <a:p>
            <a:r>
              <a:rPr lang="en-US" sz="1200" b="1" i="1" dirty="0" err="1">
                <a:latin typeface="Calibri" panose="020F0502020204030204" pitchFamily="34" charset="0"/>
              </a:rPr>
              <a:t>Tesone</a:t>
            </a:r>
            <a:r>
              <a:rPr lang="en-US" sz="1200" b="1" i="1" dirty="0">
                <a:latin typeface="Calibri" panose="020F0502020204030204" pitchFamily="34" charset="0"/>
              </a:rPr>
              <a:t>, D.V. and </a:t>
            </a:r>
            <a:r>
              <a:rPr lang="en-US" sz="1200" b="1" i="1" dirty="0" err="1">
                <a:latin typeface="Calibri" panose="020F0502020204030204" pitchFamily="34" charset="0"/>
              </a:rPr>
              <a:t>Pizam</a:t>
            </a:r>
            <a:r>
              <a:rPr lang="en-US" sz="1200" b="1" i="1" dirty="0">
                <a:latin typeface="Calibri" panose="020F0502020204030204" pitchFamily="34" charset="0"/>
              </a:rPr>
              <a:t>, A. (2013) Handbook of Hospitality Human Resources Management. London: Routledge. </a:t>
            </a:r>
          </a:p>
          <a:p>
            <a:endParaRPr lang="en-US" sz="1200" b="1" i="1" dirty="0">
              <a:latin typeface="Calibri" panose="020F0502020204030204" pitchFamily="34" charset="0"/>
            </a:endParaRPr>
          </a:p>
          <a:p>
            <a:r>
              <a:rPr lang="en-US" sz="1200" b="1" i="1" dirty="0">
                <a:latin typeface="Calibri" panose="020F0502020204030204" pitchFamily="34" charset="0"/>
              </a:rPr>
              <a:t>B. (2016) Safety &amp; security concerns in Hospitality Industry, Academia.edu. Available at: </a:t>
            </a:r>
            <a:r>
              <a:rPr lang="en-US" sz="1200" b="1" i="1" dirty="0">
                <a:latin typeface="Calibri" panose="020F0502020204030204" pitchFamily="34" charset="0"/>
                <a:hlinkClick r:id="rId4"/>
              </a:rPr>
              <a:t>https://www.academia.edu/26685702/Safety_and_Security_Concerns_in_Hospitality_Industry (Accessed: 17 February 2024). </a:t>
            </a:r>
          </a:p>
          <a:p>
            <a:endParaRPr lang="en-US" sz="1200" b="1" i="1" dirty="0">
              <a:latin typeface="Calibri" panose="020F0502020204030204" pitchFamily="34" charset="0"/>
              <a:hlinkClick r:id="rId4"/>
            </a:endParaRPr>
          </a:p>
          <a:p>
            <a:r>
              <a:rPr lang="en-US" sz="1200" b="1" i="1" dirty="0" err="1">
                <a:latin typeface="Calibri" panose="020F0502020204030204" pitchFamily="34" charset="0"/>
              </a:rPr>
              <a:t>Stipanuk</a:t>
            </a:r>
            <a:r>
              <a:rPr lang="en-US" sz="1200" b="1" i="1" dirty="0">
                <a:latin typeface="Calibri" panose="020F0502020204030204" pitchFamily="34" charset="0"/>
              </a:rPr>
              <a:t>, D.M. Hospitality Facilities Management and design, Google Books. Available at: </a:t>
            </a:r>
            <a:r>
              <a:rPr lang="en-US" sz="1200" b="1" i="1" dirty="0">
                <a:latin typeface="Calibri" panose="020F0502020204030204" pitchFamily="34" charset="0"/>
                <a:hlinkClick r:id="rId5"/>
              </a:rPr>
              <a:t>https://books.google.com/books/about/Hospitality_facilities_management_and_de.html?id=cYYUAQAAMAAJ (Accessed: 17 February 2024). </a:t>
            </a:r>
          </a:p>
          <a:p>
            <a:endParaRPr lang="en-US" sz="1200" b="1" i="1" dirty="0">
              <a:latin typeface="Calibri" panose="020F0502020204030204" pitchFamily="34" charset="0"/>
              <a:hlinkClick r:id="rId5"/>
            </a:endParaRPr>
          </a:p>
          <a:p>
            <a:r>
              <a:rPr lang="en-US" sz="1200" b="1" i="1" dirty="0">
                <a:latin typeface="Segoe UI Symbol" panose="020B0502040204020203" pitchFamily="34" charset="0"/>
              </a:rPr>
              <a:t>📖</a:t>
            </a:r>
            <a:r>
              <a:rPr lang="en-US" sz="1200" b="1" i="1" dirty="0">
                <a:latin typeface="Calibri" panose="020F0502020204030204" pitchFamily="34" charset="0"/>
              </a:rPr>
              <a:t>[PDF] Hotel Management and Operations by Michael J. O</a:t>
            </a:r>
            <a:r>
              <a:rPr lang="en-US" sz="1200" b="1" i="1" dirty="0">
                <a:latin typeface="Segoe UI Symbol" panose="020B0502040204020203" pitchFamily="34" charset="0"/>
              </a:rPr>
              <a:t>’</a:t>
            </a:r>
            <a:r>
              <a:rPr lang="en-US" sz="1200" b="1" i="1" dirty="0">
                <a:latin typeface="Calibri" panose="020F0502020204030204" pitchFamily="34" charset="0"/>
              </a:rPr>
              <a:t>Fallon. </a:t>
            </a:r>
            <a:r>
              <a:rPr lang="en-US" sz="1200" b="1" i="1" dirty="0" err="1">
                <a:latin typeface="Calibri" panose="020F0502020204030204" pitchFamily="34" charset="0"/>
              </a:rPr>
              <a:t>Perlego</a:t>
            </a:r>
            <a:r>
              <a:rPr lang="en-US" sz="1200" b="1" i="1" dirty="0">
                <a:latin typeface="Calibri" panose="020F0502020204030204" pitchFamily="34" charset="0"/>
              </a:rPr>
              <a:t>. Available at: </a:t>
            </a:r>
            <a:r>
              <a:rPr lang="en-US" sz="1200" b="1" i="1" dirty="0">
                <a:latin typeface="Calibri" panose="020F0502020204030204" pitchFamily="34" charset="0"/>
                <a:hlinkClick r:id="rId6"/>
              </a:rPr>
              <a:t>https://www.perlego.com/book/3866005/hotel-management-and-operations-pdf (Accessed: 17 February 2024). </a:t>
            </a:r>
          </a:p>
          <a:p>
            <a:endParaRPr lang="en-US" sz="1200" b="1" i="1" dirty="0">
              <a:latin typeface="Calibri" panose="020F0502020204030204" pitchFamily="34" charset="0"/>
              <a:hlinkClick r:id="rId6"/>
            </a:endParaRPr>
          </a:p>
          <a:p>
            <a:r>
              <a:rPr lang="en-US" sz="1200" b="1" i="1" dirty="0">
                <a:latin typeface="Calibri" panose="020F0502020204030204" pitchFamily="34" charset="0"/>
              </a:rPr>
              <a:t>Housekeeping management. Goodreads. Available at: </a:t>
            </a:r>
            <a:r>
              <a:rPr lang="en-US" sz="1200" b="1" i="1" dirty="0">
                <a:latin typeface="Calibri" panose="020F0502020204030204" pitchFamily="34" charset="0"/>
                <a:hlinkClick r:id="rId7"/>
              </a:rPr>
              <a:t>https://www.goodreads.com/book/show/1985916.Housekeeping_Management (Accessed: 17 February 2024). </a:t>
            </a:r>
          </a:p>
          <a:p>
            <a:endParaRPr lang="en-US" sz="1200" b="1" i="1" dirty="0">
              <a:latin typeface="Calibri" panose="020F0502020204030204" pitchFamily="34" charset="0"/>
              <a:hlinkClick r:id="rId7"/>
            </a:endParaRPr>
          </a:p>
          <a:p>
            <a:r>
              <a:rPr lang="en-US" sz="1200" b="1" i="1" dirty="0">
                <a:latin typeface="Calibri" panose="020F0502020204030204" pitchFamily="34" charset="0"/>
              </a:rPr>
              <a:t>Kappa, M.M. et al. (1997) Managing housekeeping operations, </a:t>
            </a:r>
            <a:r>
              <a:rPr lang="en-US" sz="1200" b="1" i="1" dirty="0" err="1">
                <a:latin typeface="Calibri" panose="020F0502020204030204" pitchFamily="34" charset="0"/>
              </a:rPr>
              <a:t>AbeBooks</a:t>
            </a:r>
            <a:r>
              <a:rPr lang="en-US" sz="1200" b="1" i="1" dirty="0">
                <a:latin typeface="Calibri" panose="020F0502020204030204" pitchFamily="34" charset="0"/>
              </a:rPr>
              <a:t>. Available at: </a:t>
            </a:r>
            <a:r>
              <a:rPr lang="en-US" sz="1200" b="1" i="1" dirty="0">
                <a:latin typeface="Calibri" panose="020F0502020204030204" pitchFamily="34" charset="0"/>
                <a:hlinkClick r:id="rId8"/>
              </a:rPr>
              <a:t>https://www.abebooks.com/book-search/title/managing-housekeeping-operations/author/margaret-kappa/ (Accessed: 17 February 2024). </a:t>
            </a:r>
          </a:p>
          <a:p>
            <a:endParaRPr lang="en-US" sz="1200" b="1" i="1" dirty="0">
              <a:latin typeface="Calibri" panose="020F0502020204030204" pitchFamily="34" charset="0"/>
              <a:hlinkClick r:id="rId8"/>
            </a:endParaRPr>
          </a:p>
          <a:p>
            <a:r>
              <a:rPr lang="en-US" sz="1200" b="1" i="1" dirty="0">
                <a:latin typeface="Calibri" panose="020F0502020204030204" pitchFamily="34" charset="0"/>
              </a:rPr>
              <a:t>The Cornell Hotel and Restaurant Administration quarterly. The Cornell Hotel and Restaurant Administration Quarterly | Journal | ScienceDirect.com by Elsevier. Available at: </a:t>
            </a:r>
            <a:r>
              <a:rPr lang="en-US" sz="1200" b="1" i="1" dirty="0">
                <a:latin typeface="Calibri" panose="020F0502020204030204" pitchFamily="34" charset="0"/>
                <a:hlinkClick r:id="rId9"/>
              </a:rPr>
              <a:t>https://www.sciencedirect.com/journal/the-cornell-hotel-and-restaurant-administration-quarterly (Accessed: 17 February 2024). </a:t>
            </a:r>
          </a:p>
          <a:p>
            <a:endParaRPr lang="en-US" sz="1200" b="1" i="1" dirty="0">
              <a:latin typeface="Calibri" panose="020F0502020204030204" pitchFamily="34" charset="0"/>
              <a:hlinkClick r:id="rId9"/>
            </a:endParaRPr>
          </a:p>
          <a:p>
            <a:r>
              <a:rPr lang="en-US" sz="1200" b="1" i="1" dirty="0">
                <a:latin typeface="Calibri" panose="020F0502020204030204" pitchFamily="34" charset="0"/>
              </a:rPr>
              <a:t>Journal of Hospitality &amp; Tourism Research (2024) SAGE Publications Inc. Available at: </a:t>
            </a:r>
            <a:r>
              <a:rPr lang="en-US" sz="1200" b="1" i="1" dirty="0">
                <a:latin typeface="Calibri" panose="020F0502020204030204" pitchFamily="34" charset="0"/>
                <a:hlinkClick r:id="rId10"/>
              </a:rPr>
              <a:t>https://us.sagepub.com/en-us/nam/journal/journal-hospitality-tourism-research (Accessed: 17 February 2024). </a:t>
            </a:r>
          </a:p>
          <a:p>
            <a:endParaRPr lang="en-US" sz="1200" b="1" i="1" dirty="0">
              <a:latin typeface="Calibri" panose="020F0502020204030204" pitchFamily="34" charset="0"/>
              <a:hlinkClick r:id="rId10"/>
            </a:endParaRPr>
          </a:p>
          <a:p>
            <a:r>
              <a:rPr lang="en-US" sz="1200" b="1" i="1" dirty="0">
                <a:latin typeface="Calibri" panose="020F0502020204030204" pitchFamily="34" charset="0"/>
              </a:rPr>
              <a:t>(PDF) behavior-based safety and Occupational Risk Management. Available at: </a:t>
            </a:r>
            <a:r>
              <a:rPr lang="en-US" sz="1200" b="1" i="1" dirty="0">
                <a:latin typeface="Calibri" panose="020F0502020204030204" pitchFamily="34" charset="0"/>
                <a:hlinkClick r:id="rId11"/>
              </a:rPr>
              <a:t>https://www.researchgate.net/publication/7949971_Behavior-Based_Safety_and_Occupational_Risk_Management (Accessed: 17 February 2024). </a:t>
            </a:r>
          </a:p>
          <a:p>
            <a:endParaRPr lang="en-US" sz="1200" b="1" i="1" dirty="0">
              <a:latin typeface="Calibri" panose="020F0502020204030204" pitchFamily="34" charset="0"/>
              <a:hlinkClick r:id="rId11"/>
            </a:endParaRPr>
          </a:p>
          <a:p>
            <a:r>
              <a:rPr lang="en-US" sz="1200" b="1" i="1" dirty="0" err="1">
                <a:latin typeface="Calibri" panose="020F0502020204030204" pitchFamily="34" charset="0"/>
              </a:rPr>
              <a:t>Colcol</a:t>
            </a:r>
            <a:r>
              <a:rPr lang="en-US" sz="1200" b="1" i="1" dirty="0">
                <a:latin typeface="Calibri" panose="020F0502020204030204" pitchFamily="34" charset="0"/>
              </a:rPr>
              <a:t>, S. (2023) 10 brilliant books that every hotel manager needs to read, SiteMinder. Available at: </a:t>
            </a:r>
            <a:r>
              <a:rPr lang="en-US" sz="1200" b="1" i="1" dirty="0">
                <a:latin typeface="Calibri" panose="020F0502020204030204" pitchFamily="34" charset="0"/>
                <a:hlinkClick r:id="rId12"/>
              </a:rPr>
              <a:t>https://www.siteminder.com/r/trends-advice/hotel-management/10-books-hotel-manager-read/ (Accessed: 17 February 2024). </a:t>
            </a:r>
          </a:p>
          <a:p>
            <a:endParaRPr lang="en-GB" dirty="0"/>
          </a:p>
        </p:txBody>
      </p:sp>
      <p:pic>
        <p:nvPicPr>
          <p:cNvPr id="4" name="Picture 3" descr="A black and white logo&#10;&#10;Description automatically generated">
            <a:extLst>
              <a:ext uri="{FF2B5EF4-FFF2-40B4-BE49-F238E27FC236}">
                <a16:creationId xmlns:a16="http://schemas.microsoft.com/office/drawing/2014/main" id="{B596CAE7-F513-F552-2FCF-0E569085B8F4}"/>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1246383" y="307417"/>
            <a:ext cx="813812" cy="813812"/>
          </a:xfrm>
          <a:prstGeom prst="rect">
            <a:avLst/>
          </a:prstGeom>
        </p:spPr>
      </p:pic>
    </p:spTree>
    <p:extLst>
      <p:ext uri="{BB962C8B-B14F-4D97-AF65-F5344CB8AC3E}">
        <p14:creationId xmlns:p14="http://schemas.microsoft.com/office/powerpoint/2010/main" val="3577526029"/>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emplate>office theme</Template>
  <TotalTime>27</TotalTime>
  <Words>1399</Words>
  <Application>Microsoft Office PowerPoint</Application>
  <PresentationFormat>Widescreen</PresentationFormat>
  <Paragraphs>83</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Avenir Next LT Pro</vt:lpstr>
      <vt:lpstr>AvenirNext LT Pro Medium</vt:lpstr>
      <vt:lpstr>Calibri</vt:lpstr>
      <vt:lpstr>Calibri Light</vt:lpstr>
      <vt:lpstr>Sabon Next LT</vt:lpstr>
      <vt:lpstr>Segoe UI Symbol</vt:lpstr>
      <vt:lpstr>DappledVTI</vt:lpstr>
      <vt:lpstr>Safety First: Ensuring Wellness and Compliance in Housekeeping Operations </vt:lpstr>
      <vt:lpstr>Content Table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Petrache</dc:creator>
  <cp:lastModifiedBy>Daniel Petrache</cp:lastModifiedBy>
  <cp:revision>431</cp:revision>
  <dcterms:created xsi:type="dcterms:W3CDTF">2024-02-16T23:49:57Z</dcterms:created>
  <dcterms:modified xsi:type="dcterms:W3CDTF">2024-02-20T21:05:03Z</dcterms:modified>
</cp:coreProperties>
</file>