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20" r:id="rId1"/>
  </p:sldMasterIdLst>
  <p:notesMasterIdLst>
    <p:notesMasterId r:id="rId58"/>
  </p:notesMasterIdLst>
  <p:sldIdLst>
    <p:sldId id="356" r:id="rId2"/>
    <p:sldId id="408" r:id="rId3"/>
    <p:sldId id="426" r:id="rId4"/>
    <p:sldId id="581" r:id="rId5"/>
    <p:sldId id="434" r:id="rId6"/>
    <p:sldId id="435" r:id="rId7"/>
    <p:sldId id="572" r:id="rId8"/>
    <p:sldId id="573" r:id="rId9"/>
    <p:sldId id="574" r:id="rId10"/>
    <p:sldId id="577" r:id="rId11"/>
    <p:sldId id="579" r:id="rId12"/>
    <p:sldId id="580" r:id="rId13"/>
    <p:sldId id="554" r:id="rId14"/>
    <p:sldId id="552" r:id="rId15"/>
    <p:sldId id="582" r:id="rId16"/>
    <p:sldId id="583" r:id="rId17"/>
    <p:sldId id="584" r:id="rId18"/>
    <p:sldId id="587" r:id="rId19"/>
    <p:sldId id="585" r:id="rId20"/>
    <p:sldId id="586" r:id="rId21"/>
    <p:sldId id="588" r:id="rId22"/>
    <p:sldId id="589" r:id="rId23"/>
    <p:sldId id="590" r:id="rId24"/>
    <p:sldId id="591" r:id="rId25"/>
    <p:sldId id="592" r:id="rId26"/>
    <p:sldId id="593" r:id="rId27"/>
    <p:sldId id="595" r:id="rId28"/>
    <p:sldId id="594" r:id="rId29"/>
    <p:sldId id="596" r:id="rId30"/>
    <p:sldId id="597" r:id="rId31"/>
    <p:sldId id="598" r:id="rId32"/>
    <p:sldId id="599" r:id="rId33"/>
    <p:sldId id="600" r:id="rId34"/>
    <p:sldId id="601" r:id="rId35"/>
    <p:sldId id="602" r:id="rId36"/>
    <p:sldId id="603" r:id="rId37"/>
    <p:sldId id="604" r:id="rId38"/>
    <p:sldId id="608" r:id="rId39"/>
    <p:sldId id="609" r:id="rId40"/>
    <p:sldId id="610" r:id="rId41"/>
    <p:sldId id="611" r:id="rId42"/>
    <p:sldId id="612" r:id="rId43"/>
    <p:sldId id="613" r:id="rId44"/>
    <p:sldId id="614" r:id="rId45"/>
    <p:sldId id="615" r:id="rId46"/>
    <p:sldId id="605" r:id="rId47"/>
    <p:sldId id="616" r:id="rId48"/>
    <p:sldId id="617" r:id="rId49"/>
    <p:sldId id="618" r:id="rId50"/>
    <p:sldId id="619" r:id="rId51"/>
    <p:sldId id="620" r:id="rId52"/>
    <p:sldId id="621" r:id="rId53"/>
    <p:sldId id="622" r:id="rId54"/>
    <p:sldId id="623" r:id="rId55"/>
    <p:sldId id="606" r:id="rId56"/>
    <p:sldId id="607" r:id="rId5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322" autoAdjust="0"/>
    <p:restoredTop sz="96270" autoAdjust="0"/>
  </p:normalViewPr>
  <p:slideViewPr>
    <p:cSldViewPr>
      <p:cViewPr>
        <p:scale>
          <a:sx n="50" d="100"/>
          <a:sy n="50" d="100"/>
        </p:scale>
        <p:origin x="-198" y="-49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6AAF6C-4828-4954-8FDD-EEAB7E861365}" type="datetimeFigureOut">
              <a:rPr lang="en-GB" smtClean="0"/>
              <a:t>30/09/2020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E58B874-871C-4033-A2C1-198621AC5B4E}" type="slidenum">
              <a:rPr lang="en-GB" smtClean="0"/>
              <a:t>‹#›</a:t>
            </a:fld>
            <a:endParaRPr lang="en-GB"/>
          </a:p>
        </p:txBody>
      </p:sp>
    </p:spTree>
    <p:extLst>
      <p:ext uri="{BB962C8B-B14F-4D97-AF65-F5344CB8AC3E}">
        <p14:creationId xmlns:p14="http://schemas.microsoft.com/office/powerpoint/2010/main" val="989448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mi.eng.cam.ac.uk/~cipolla/archive/Presentations/MakingPresentations.pdf" TargetMode="External"/><Relationship Id="rId2" Type="http://schemas.openxmlformats.org/officeDocument/2006/relationships/slide" Target="../slides/slide1.xml"/><Relationship Id="rId1" Type="http://schemas.openxmlformats.org/officeDocument/2006/relationships/notesMaster" Target="../notesMasters/notesMaster1.xml"/><Relationship Id="rId5" Type="http://schemas.openxmlformats.org/officeDocument/2006/relationships/hyperlink" Target="https://oro.open.ac.uk/41291/8/AssessingOralPresentations.pdf" TargetMode="External"/><Relationship Id="rId4" Type="http://schemas.openxmlformats.org/officeDocument/2006/relationships/hyperlink" Target="https://www.ed.ac.uk/files/atoms/files/presentation_skills_checklists_independent_study_version.pdf"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http://mi.eng.cam.ac.uk/~cipolla/archive/Presentations/MakingPresentations.pdf</a:t>
            </a:r>
            <a:endParaRPr lang="en-GB" dirty="0" smtClean="0"/>
          </a:p>
          <a:p>
            <a:endParaRPr lang="en-GB" dirty="0" smtClean="0"/>
          </a:p>
          <a:p>
            <a:r>
              <a:rPr lang="en-GB" dirty="0" smtClean="0">
                <a:hlinkClick r:id="rId4"/>
              </a:rPr>
              <a:t>https://www.ed.ac.uk/files/atoms/files//presentation_skills_checklists_independent_study_version.pdf</a:t>
            </a:r>
            <a:endParaRPr lang="en-GB" dirty="0" smtClean="0"/>
          </a:p>
          <a:p>
            <a:endParaRPr lang="en-GB" dirty="0" smtClean="0"/>
          </a:p>
          <a:p>
            <a:r>
              <a:rPr lang="en-GB" dirty="0" smtClean="0">
                <a:hlinkClick r:id="rId5"/>
              </a:rPr>
              <a:t>https://oro.open.ac.uk/41291/8/AssessingOralPresentations.pdf</a:t>
            </a:r>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a:t>
            </a:fld>
            <a:endParaRPr lang="en-GB"/>
          </a:p>
        </p:txBody>
      </p:sp>
    </p:spTree>
    <p:extLst>
      <p:ext uri="{BB962C8B-B14F-4D97-AF65-F5344CB8AC3E}">
        <p14:creationId xmlns:p14="http://schemas.microsoft.com/office/powerpoint/2010/main" val="4252344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19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29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39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46</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47</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48</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49</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50</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51</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52</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53</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54</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55</a:t>
            </a:fld>
            <a:endParaRPr lang="en-GB"/>
          </a:p>
        </p:txBody>
      </p:sp>
    </p:spTree>
    <p:extLst>
      <p:ext uri="{BB962C8B-B14F-4D97-AF65-F5344CB8AC3E}">
        <p14:creationId xmlns:p14="http://schemas.microsoft.com/office/powerpoint/2010/main" val="170441913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58B874-871C-4033-A2C1-198621AC5B4E}" type="slidenum">
              <a:rPr lang="en-GB" smtClean="0"/>
              <a:t>56</a:t>
            </a:fld>
            <a:endParaRPr lang="en-GB"/>
          </a:p>
        </p:txBody>
      </p:sp>
    </p:spTree>
    <p:extLst>
      <p:ext uri="{BB962C8B-B14F-4D97-AF65-F5344CB8AC3E}">
        <p14:creationId xmlns:p14="http://schemas.microsoft.com/office/powerpoint/2010/main" val="17044191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en-US" smtClean="0"/>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0E167FE8-E400-4346-AE5A-F82786457F01}" type="datetime1">
              <a:rPr lang="en-GB" smtClean="0"/>
              <a:t>30/09/2020</a:t>
            </a:fld>
            <a:endParaRPr lang="en-GB"/>
          </a:p>
        </p:txBody>
      </p:sp>
      <p:sp>
        <p:nvSpPr>
          <p:cNvPr id="8" name="Slide Number Placeholder 7"/>
          <p:cNvSpPr>
            <a:spLocks noGrp="1"/>
          </p:cNvSpPr>
          <p:nvPr>
            <p:ph type="sldNum" sz="quarter" idx="11"/>
          </p:nvPr>
        </p:nvSpPr>
        <p:spPr/>
        <p:txBody>
          <a:bodyPr/>
          <a:lstStyle/>
          <a:p>
            <a:fld id="{EDAE5854-CF7E-4F72-930B-736FE12129E8}"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10"/>
          </p:nvPr>
        </p:nvSpPr>
        <p:spPr/>
        <p:txBody>
          <a:bodyPr/>
          <a:lstStyle/>
          <a:p>
            <a:fld id="{58195F42-CCE6-4826-BB97-8441EE944217}" type="datetime1">
              <a:rPr lang="en-GB" smtClean="0"/>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smtClean="0"/>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359C23B-1D71-4D51-B9F7-C19C5F2639A7}" type="datetime1">
              <a:rPr lang="en-GB" smtClean="0"/>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5" name="Date Placeholder 4"/>
          <p:cNvSpPr>
            <a:spLocks noGrp="1"/>
          </p:cNvSpPr>
          <p:nvPr>
            <p:ph type="dt" sz="half" idx="10"/>
          </p:nvPr>
        </p:nvSpPr>
        <p:spPr/>
        <p:txBody>
          <a:bodyPr/>
          <a:lstStyle/>
          <a:p>
            <a:fld id="{5C96AC80-5846-40A8-8158-D8EF562D548F}" type="datetime1">
              <a:rPr lang="en-GB" smtClean="0"/>
              <a:t>30/09/2020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
        <p:nvSpPr>
          <p:cNvPr id="9" name="Content Placeholder 8"/>
          <p:cNvSpPr>
            <a:spLocks noGrp="1"/>
          </p:cNvSpPr>
          <p:nvPr>
            <p:ph sz="quarter" idx="13"/>
          </p:nvPr>
        </p:nvSpPr>
        <p:spPr>
          <a:xfrm>
            <a:off x="365760" y="1600200"/>
            <a:ext cx="4041648" cy="45262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DCC2FC8B-AA84-4008-8239-EE938337E59C}" type="datetime1">
              <a:rPr lang="en-GB" smtClean="0"/>
              <a:t>30/09/2020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AE5854-CF7E-4F72-930B-736FE12129E8}" type="slidenum">
              <a:rPr lang="en-GB" smtClean="0"/>
              <a:t>‹#›</a:t>
            </a:fld>
            <a:endParaRPr lang="en-GB"/>
          </a:p>
        </p:txBody>
      </p:sp>
      <p:sp>
        <p:nvSpPr>
          <p:cNvPr id="11" name="Content Placeholder 10"/>
          <p:cNvSpPr>
            <a:spLocks noGrp="1"/>
          </p:cNvSpPr>
          <p:nvPr>
            <p:ph sz="quarter" idx="13"/>
          </p:nvPr>
        </p:nvSpPr>
        <p:spPr>
          <a:xfrm>
            <a:off x="457200" y="2212848"/>
            <a:ext cx="4041648" cy="39136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D4C8064-4982-4484-8DC8-A0CE67E123C8}" type="datetime1">
              <a:rPr lang="en-GB" smtClean="0"/>
              <a:t>30/09/2020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E301D3-1F5E-47CB-B6AA-5FC520F13BE0}" type="datetime1">
              <a:rPr lang="en-GB" smtClean="0"/>
              <a:t>30/09/2020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110403-A5B0-40EA-816C-114F893D5892}" type="datetime1">
              <a:rPr lang="en-GB" smtClean="0"/>
              <a:t>30/09/2020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en-US" smtClean="0"/>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8279B75-8525-41DD-84D6-9A25A1A404D7}" type="datetime1">
              <a:rPr lang="en-GB" smtClean="0"/>
              <a:t>30/09/2020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2F031DC-7EFE-4737-AA1D-C9F9573BA600}" type="datetime1">
              <a:rPr lang="en-GB" smtClean="0"/>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803B399-3E54-4084-994A-87B596FF7481}" type="datetime1">
              <a:rPr lang="en-GB" smtClean="0"/>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AE5854-CF7E-4F72-930B-736FE12129E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B9B5C677-9E6A-4560-8648-A83F428A91A2}" type="datetime1">
              <a:rPr lang="en-GB" smtClean="0"/>
              <a:t>30/09/2020</a:t>
            </a:fld>
            <a:endParaRPr lang="en-GB"/>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en-GB"/>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EDAE5854-CF7E-4F72-930B-736FE12129E8}" type="slidenum">
              <a:rPr lang="en-GB" smtClean="0"/>
              <a:t>‹#›</a:t>
            </a:fld>
            <a:endParaRPr lang="en-GB"/>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ftr="0" dt="0"/>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83568" y="2276872"/>
            <a:ext cx="7776864" cy="646331"/>
          </a:xfrm>
          <a:prstGeom prst="rect">
            <a:avLst/>
          </a:prstGeom>
          <a:noFill/>
        </p:spPr>
        <p:txBody>
          <a:bodyPr wrap="square" rtlCol="0">
            <a:spAutoFit/>
          </a:bodyPr>
          <a:lstStyle/>
          <a:p>
            <a:pPr algn="ctr"/>
            <a:r>
              <a:rPr lang="en-GB" sz="3600" b="1" dirty="0" err="1">
                <a:latin typeface="Georgia" panose="02040502050405020303" pitchFamily="18" charset="0"/>
                <a:cs typeface="Arial" panose="020B0604020202020204" pitchFamily="34" charset="0"/>
              </a:rPr>
              <a:t>Sinological</a:t>
            </a:r>
            <a:r>
              <a:rPr lang="en-GB" sz="3600" b="1" dirty="0">
                <a:latin typeface="Georgia" panose="02040502050405020303" pitchFamily="18" charset="0"/>
                <a:cs typeface="Arial" panose="020B0604020202020204" pitchFamily="34" charset="0"/>
              </a:rPr>
              <a:t> English II </a:t>
            </a:r>
          </a:p>
        </p:txBody>
      </p:sp>
      <p:pic>
        <p:nvPicPr>
          <p:cNvPr id="1026"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609957" y="4221088"/>
            <a:ext cx="4477373" cy="1631216"/>
          </a:xfrm>
          <a:prstGeom prst="rect">
            <a:avLst/>
          </a:prstGeom>
          <a:noFill/>
        </p:spPr>
        <p:txBody>
          <a:bodyPr wrap="square" rtlCol="0">
            <a:spAutoFit/>
          </a:bodyPr>
          <a:lstStyle/>
          <a:p>
            <a:r>
              <a:rPr lang="en-GB" sz="2000" dirty="0">
                <a:latin typeface="Georgia" panose="02040502050405020303" pitchFamily="18" charset="0"/>
              </a:rPr>
              <a:t>Module code: SICH5002</a:t>
            </a:r>
          </a:p>
          <a:p>
            <a:r>
              <a:rPr lang="en-GB" sz="2000" dirty="0">
                <a:latin typeface="Georgia" panose="02040502050405020303" pitchFamily="18" charset="0"/>
              </a:rPr>
              <a:t>Module tutor: </a:t>
            </a:r>
            <a:r>
              <a:rPr lang="en-GB" sz="2000" dirty="0" err="1">
                <a:latin typeface="Georgia" panose="02040502050405020303" pitchFamily="18" charset="0"/>
              </a:rPr>
              <a:t>Jie</a:t>
            </a:r>
            <a:r>
              <a:rPr lang="en-GB" sz="2000" dirty="0">
                <a:latin typeface="Georgia" panose="02040502050405020303" pitchFamily="18" charset="0"/>
              </a:rPr>
              <a:t> Deng</a:t>
            </a:r>
          </a:p>
          <a:p>
            <a:r>
              <a:rPr lang="en-GB" sz="2000" dirty="0">
                <a:latin typeface="Georgia" panose="02040502050405020303" pitchFamily="18" charset="0"/>
              </a:rPr>
              <a:t>Date: </a:t>
            </a:r>
            <a:r>
              <a:rPr lang="en-GB" sz="2000" dirty="0" smtClean="0">
                <a:latin typeface="Georgia" panose="02040502050405020303" pitchFamily="18" charset="0"/>
              </a:rPr>
              <a:t>30</a:t>
            </a:r>
            <a:r>
              <a:rPr lang="en-GB" sz="2000" dirty="0" smtClean="0">
                <a:latin typeface="Georgia" panose="02040502050405020303" pitchFamily="18" charset="0"/>
              </a:rPr>
              <a:t> </a:t>
            </a:r>
            <a:r>
              <a:rPr lang="en-GB" sz="2000" dirty="0">
                <a:latin typeface="Georgia" panose="02040502050405020303" pitchFamily="18" charset="0"/>
              </a:rPr>
              <a:t>September 2020</a:t>
            </a:r>
          </a:p>
          <a:p>
            <a:r>
              <a:rPr lang="en-GB" sz="2000" dirty="0">
                <a:latin typeface="Georgia" panose="02040502050405020303" pitchFamily="18" charset="0"/>
              </a:rPr>
              <a:t>Location: </a:t>
            </a:r>
            <a:r>
              <a:rPr lang="en-GB" sz="2000" dirty="0" smtClean="0">
                <a:latin typeface="Georgia" panose="02040502050405020303" pitchFamily="18" charset="0"/>
              </a:rPr>
              <a:t>Academy of Sinology UK,  </a:t>
            </a:r>
          </a:p>
          <a:p>
            <a:r>
              <a:rPr lang="en-GB" sz="2000" dirty="0" smtClean="0">
                <a:latin typeface="Georgia" panose="02040502050405020303" pitchFamily="18" charset="0"/>
              </a:rPr>
              <a:t>                  </a:t>
            </a:r>
            <a:r>
              <a:rPr lang="en-GB" sz="2000" dirty="0" err="1" smtClean="0">
                <a:latin typeface="Georgia" panose="02040502050405020303" pitchFamily="18" charset="0"/>
              </a:rPr>
              <a:t>Lampeter</a:t>
            </a:r>
            <a:r>
              <a:rPr lang="en-GB" sz="2000" dirty="0" smtClean="0">
                <a:latin typeface="Georgia" panose="02040502050405020303" pitchFamily="18" charset="0"/>
              </a:rPr>
              <a:t> campus, UWTSD </a:t>
            </a:r>
            <a:endParaRPr lang="en-GB" sz="2000" dirty="0">
              <a:latin typeface="Georgia" panose="02040502050405020303" pitchFamily="18" charset="0"/>
            </a:endParaRPr>
          </a:p>
        </p:txBody>
      </p:sp>
      <p:sp>
        <p:nvSpPr>
          <p:cNvPr id="2" name="Slide Number Placeholder 1"/>
          <p:cNvSpPr>
            <a:spLocks noGrp="1"/>
          </p:cNvSpPr>
          <p:nvPr>
            <p:ph type="sldNum" sz="quarter" idx="12"/>
          </p:nvPr>
        </p:nvSpPr>
        <p:spPr/>
        <p:txBody>
          <a:bodyPr/>
          <a:lstStyle/>
          <a:p>
            <a:fld id="{EDAE5854-CF7E-4F72-930B-736FE12129E8}" type="slidenum">
              <a:rPr lang="en-GB" smtClean="0"/>
              <a:t>1</a:t>
            </a:fld>
            <a:endParaRPr lang="en-GB"/>
          </a:p>
        </p:txBody>
      </p:sp>
    </p:spTree>
    <p:extLst>
      <p:ext uri="{BB962C8B-B14F-4D97-AF65-F5344CB8AC3E}">
        <p14:creationId xmlns:p14="http://schemas.microsoft.com/office/powerpoint/2010/main" val="17291152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義務工作_UK Sinology 英國漢學院事務\Admin\Coat_of_arms_of_the_University_of_Wales_Trinity_Saint_David_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a:t>
            </a:fld>
            <a:endParaRPr lang="en-GB"/>
          </a:p>
        </p:txBody>
      </p:sp>
      <p:pic>
        <p:nvPicPr>
          <p:cNvPr id="1026" name="Picture 2" descr="F:\Xiaocong孝聰_PostcardPhoto\For Professor Yao\_MG_507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0913" y="1124744"/>
            <a:ext cx="7242175" cy="48275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19694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a:t>
            </a:fld>
            <a:endParaRPr lang="en-GB"/>
          </a:p>
        </p:txBody>
      </p:sp>
      <p:sp>
        <p:nvSpPr>
          <p:cNvPr id="6" name="TextBox 5"/>
          <p:cNvSpPr txBox="1"/>
          <p:nvPr/>
        </p:nvSpPr>
        <p:spPr>
          <a:xfrm>
            <a:off x="932334" y="2780928"/>
            <a:ext cx="7438856" cy="1200329"/>
          </a:xfrm>
          <a:prstGeom prst="rect">
            <a:avLst/>
          </a:prstGeom>
          <a:noFill/>
        </p:spPr>
        <p:txBody>
          <a:bodyPr wrap="square" rtlCol="0">
            <a:spAutoFit/>
          </a:bodyPr>
          <a:lstStyle/>
          <a:p>
            <a:pPr algn="ctr"/>
            <a:r>
              <a:rPr lang="en-US" altLang="zh-CN" sz="3600" dirty="0" smtClean="0">
                <a:latin typeface="Georgia" panose="02040502050405020303" pitchFamily="18" charset="0"/>
              </a:rPr>
              <a:t>David H. Li’s </a:t>
            </a:r>
            <a:r>
              <a:rPr lang="zh-CN" altLang="en-US" sz="3600" dirty="0" smtClean="0">
                <a:latin typeface="Georgia" panose="02040502050405020303" pitchFamily="18" charset="0"/>
              </a:rPr>
              <a:t>李祥甫</a:t>
            </a:r>
            <a:r>
              <a:rPr lang="en-US" altLang="zh-CN" sz="3600" dirty="0">
                <a:latin typeface="Georgia" panose="02040502050405020303" pitchFamily="18" charset="0"/>
              </a:rPr>
              <a:t> </a:t>
            </a:r>
            <a:r>
              <a:rPr lang="en-US" altLang="zh-CN" sz="3600" dirty="0" smtClean="0">
                <a:latin typeface="Georgia" panose="02040502050405020303" pitchFamily="18" charset="0"/>
              </a:rPr>
              <a:t>translation </a:t>
            </a:r>
          </a:p>
          <a:p>
            <a:pPr algn="ctr"/>
            <a:r>
              <a:rPr lang="en-US" altLang="zh-CN" sz="3600" dirty="0" smtClean="0">
                <a:latin typeface="Georgia" panose="02040502050405020303" pitchFamily="18" charset="0"/>
              </a:rPr>
              <a:t>of </a:t>
            </a:r>
            <a:r>
              <a:rPr lang="en-US" altLang="zh-CN" sz="3600" i="1" dirty="0" smtClean="0">
                <a:latin typeface="Georgia" panose="02040502050405020303" pitchFamily="18" charset="0"/>
              </a:rPr>
              <a:t>The Analects of Confucius</a:t>
            </a:r>
            <a:endParaRPr lang="en-GB" altLang="zh-CN" sz="3600" dirty="0" smtClean="0">
              <a:latin typeface="Georgia" panose="02040502050405020303" pitchFamily="18" charset="0"/>
            </a:endParaRPr>
          </a:p>
        </p:txBody>
      </p:sp>
    </p:spTree>
    <p:extLst>
      <p:ext uri="{BB962C8B-B14F-4D97-AF65-F5344CB8AC3E}">
        <p14:creationId xmlns:p14="http://schemas.microsoft.com/office/powerpoint/2010/main" val="61959097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a:t>
            </a:fld>
            <a:endParaRPr lang="en-GB"/>
          </a:p>
        </p:txBody>
      </p:sp>
      <p:sp>
        <p:nvSpPr>
          <p:cNvPr id="7" name="TextBox 6"/>
          <p:cNvSpPr txBox="1"/>
          <p:nvPr/>
        </p:nvSpPr>
        <p:spPr>
          <a:xfrm>
            <a:off x="903206" y="2935238"/>
            <a:ext cx="7200800" cy="646331"/>
          </a:xfrm>
          <a:prstGeom prst="rect">
            <a:avLst/>
          </a:prstGeom>
          <a:noFill/>
        </p:spPr>
        <p:txBody>
          <a:bodyPr wrap="square" rtlCol="0">
            <a:spAutoFit/>
          </a:bodyPr>
          <a:lstStyle/>
          <a:p>
            <a:pPr algn="ctr"/>
            <a:r>
              <a:rPr lang="en-US" altLang="zh-CN" sz="3600" dirty="0">
                <a:latin typeface="Georgia" panose="02040502050405020303" pitchFamily="18" charset="0"/>
              </a:rPr>
              <a:t>1</a:t>
            </a:r>
            <a:r>
              <a:rPr lang="en-US" altLang="zh-CN" sz="3600" dirty="0" smtClean="0">
                <a:latin typeface="Georgia" panose="02040502050405020303" pitchFamily="18" charset="0"/>
              </a:rPr>
              <a:t>. </a:t>
            </a:r>
            <a:r>
              <a:rPr lang="en-GB" altLang="zh-CN" sz="3600" dirty="0" smtClean="0">
                <a:latin typeface="Georgia" panose="02040502050405020303" pitchFamily="18" charset="0"/>
              </a:rPr>
              <a:t>About the translator</a:t>
            </a:r>
            <a:endParaRPr lang="en-US" altLang="zh-CN" sz="3600" dirty="0" smtClean="0">
              <a:latin typeface="Georgia" panose="02040502050405020303" pitchFamily="18" charset="0"/>
            </a:endParaRPr>
          </a:p>
        </p:txBody>
      </p:sp>
    </p:spTree>
    <p:extLst>
      <p:ext uri="{BB962C8B-B14F-4D97-AF65-F5344CB8AC3E}">
        <p14:creationId xmlns:p14="http://schemas.microsoft.com/office/powerpoint/2010/main" val="158265080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a:t>
            </a:fld>
            <a:endParaRPr lang="en-GB"/>
          </a:p>
        </p:txBody>
      </p:sp>
      <p:sp>
        <p:nvSpPr>
          <p:cNvPr id="7" name="TextBox 6"/>
          <p:cNvSpPr txBox="1"/>
          <p:nvPr/>
        </p:nvSpPr>
        <p:spPr>
          <a:xfrm>
            <a:off x="1125850" y="2348880"/>
            <a:ext cx="6984776" cy="2185214"/>
          </a:xfrm>
          <a:prstGeom prst="rect">
            <a:avLst/>
          </a:prstGeom>
          <a:noFill/>
        </p:spPr>
        <p:txBody>
          <a:bodyPr wrap="square" rtlCol="0">
            <a:spAutoFit/>
          </a:bodyPr>
          <a:lstStyle/>
          <a:p>
            <a:pPr algn="ctr"/>
            <a:r>
              <a:rPr lang="en-US" altLang="zh-CN" sz="3400" dirty="0" smtClean="0">
                <a:latin typeface="Georgia" panose="02040502050405020303" pitchFamily="18" charset="0"/>
              </a:rPr>
              <a:t>Missionaries &amp; Sinologists</a:t>
            </a:r>
          </a:p>
          <a:p>
            <a:pPr algn="ctr"/>
            <a:endParaRPr lang="en-US" altLang="zh-CN" sz="3400" dirty="0">
              <a:latin typeface="Georgia" panose="02040502050405020303" pitchFamily="18" charset="0"/>
            </a:endParaRPr>
          </a:p>
          <a:p>
            <a:pPr algn="ctr"/>
            <a:r>
              <a:rPr lang="en-US" altLang="zh-CN" sz="3400" dirty="0" smtClean="0">
                <a:latin typeface="Georgia" panose="02040502050405020303" pitchFamily="18" charset="0"/>
              </a:rPr>
              <a:t>Overseas Chinese scholars </a:t>
            </a:r>
          </a:p>
          <a:p>
            <a:pPr algn="ctr"/>
            <a:r>
              <a:rPr lang="en-US" altLang="zh-CN" sz="3400" dirty="0" smtClean="0">
                <a:latin typeface="Georgia" panose="02040502050405020303" pitchFamily="18" charset="0"/>
              </a:rPr>
              <a:t>(1980s &amp; 1990s)</a:t>
            </a:r>
          </a:p>
        </p:txBody>
      </p:sp>
    </p:spTree>
    <p:extLst>
      <p:ext uri="{BB962C8B-B14F-4D97-AF65-F5344CB8AC3E}">
        <p14:creationId xmlns:p14="http://schemas.microsoft.com/office/powerpoint/2010/main" val="351118253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6</a:t>
            </a:fld>
            <a:endParaRPr lang="en-GB"/>
          </a:p>
        </p:txBody>
      </p:sp>
      <p:sp>
        <p:nvSpPr>
          <p:cNvPr id="7" name="TextBox 6"/>
          <p:cNvSpPr txBox="1"/>
          <p:nvPr/>
        </p:nvSpPr>
        <p:spPr>
          <a:xfrm>
            <a:off x="1309514" y="2564904"/>
            <a:ext cx="6552728" cy="2062103"/>
          </a:xfrm>
          <a:prstGeom prst="rect">
            <a:avLst/>
          </a:prstGeom>
          <a:noFill/>
        </p:spPr>
        <p:txBody>
          <a:bodyPr wrap="square" rtlCol="0">
            <a:spAutoFit/>
          </a:bodyPr>
          <a:lstStyle/>
          <a:p>
            <a:pPr algn="ctr"/>
            <a:r>
              <a:rPr lang="en-US" altLang="zh-CN" sz="3200" dirty="0" smtClean="0">
                <a:latin typeface="Georgia" panose="02040502050405020303" pitchFamily="18" charset="0"/>
              </a:rPr>
              <a:t>To propagate Chinese culture</a:t>
            </a:r>
          </a:p>
          <a:p>
            <a:pPr algn="ctr"/>
            <a:endParaRPr lang="en-US" altLang="zh-CN" sz="3200" dirty="0">
              <a:latin typeface="Georgia" panose="02040502050405020303" pitchFamily="18" charset="0"/>
            </a:endParaRPr>
          </a:p>
          <a:p>
            <a:pPr algn="ctr"/>
            <a:r>
              <a:rPr lang="en-US" altLang="zh-CN" sz="3200" dirty="0" smtClean="0">
                <a:latin typeface="Georgia" panose="02040502050405020303" pitchFamily="18" charset="0"/>
              </a:rPr>
              <a:t>To return to the source </a:t>
            </a:r>
          </a:p>
          <a:p>
            <a:pPr algn="ctr"/>
            <a:r>
              <a:rPr lang="en-US" altLang="zh-CN" sz="3200" dirty="0" smtClean="0">
                <a:latin typeface="Georgia" panose="02040502050405020303" pitchFamily="18" charset="0"/>
              </a:rPr>
              <a:t>of Confucian thought</a:t>
            </a:r>
          </a:p>
        </p:txBody>
      </p:sp>
    </p:spTree>
    <p:extLst>
      <p:ext uri="{BB962C8B-B14F-4D97-AF65-F5344CB8AC3E}">
        <p14:creationId xmlns:p14="http://schemas.microsoft.com/office/powerpoint/2010/main" val="146085089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7</a:t>
            </a:fld>
            <a:endParaRPr lang="en-GB"/>
          </a:p>
        </p:txBody>
      </p:sp>
      <p:sp>
        <p:nvSpPr>
          <p:cNvPr id="7" name="TextBox 6"/>
          <p:cNvSpPr txBox="1"/>
          <p:nvPr/>
        </p:nvSpPr>
        <p:spPr>
          <a:xfrm>
            <a:off x="1355626" y="2852936"/>
            <a:ext cx="6552728" cy="1138773"/>
          </a:xfrm>
          <a:prstGeom prst="rect">
            <a:avLst/>
          </a:prstGeom>
          <a:noFill/>
        </p:spPr>
        <p:txBody>
          <a:bodyPr wrap="square" rtlCol="0">
            <a:spAutoFit/>
          </a:bodyPr>
          <a:lstStyle/>
          <a:p>
            <a:pPr algn="ctr"/>
            <a:r>
              <a:rPr lang="en-US" altLang="zh-CN" sz="3400" dirty="0" smtClean="0">
                <a:latin typeface="Georgia" panose="02040502050405020303" pitchFamily="18" charset="0"/>
              </a:rPr>
              <a:t>To rectify misunderstandings and mistranslations</a:t>
            </a:r>
          </a:p>
        </p:txBody>
      </p:sp>
    </p:spTree>
    <p:extLst>
      <p:ext uri="{BB962C8B-B14F-4D97-AF65-F5344CB8AC3E}">
        <p14:creationId xmlns:p14="http://schemas.microsoft.com/office/powerpoint/2010/main" val="18503360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8</a:t>
            </a:fld>
            <a:endParaRPr lang="en-GB"/>
          </a:p>
        </p:txBody>
      </p:sp>
      <p:sp>
        <p:nvSpPr>
          <p:cNvPr id="7" name="TextBox 6"/>
          <p:cNvSpPr txBox="1"/>
          <p:nvPr/>
        </p:nvSpPr>
        <p:spPr>
          <a:xfrm>
            <a:off x="1331640" y="1988840"/>
            <a:ext cx="6552728" cy="3046988"/>
          </a:xfrm>
          <a:prstGeom prst="rect">
            <a:avLst/>
          </a:prstGeom>
          <a:noFill/>
        </p:spPr>
        <p:txBody>
          <a:bodyPr wrap="square" rtlCol="0">
            <a:spAutoFit/>
          </a:bodyPr>
          <a:lstStyle/>
          <a:p>
            <a:pPr algn="ctr"/>
            <a:r>
              <a:rPr lang="en-US" altLang="zh-CN" sz="3200" dirty="0" smtClean="0">
                <a:latin typeface="Georgia" panose="02040502050405020303" pitchFamily="18" charset="0"/>
              </a:rPr>
              <a:t>St John’s University, Shanghai</a:t>
            </a:r>
          </a:p>
          <a:p>
            <a:pPr algn="ctr"/>
            <a:r>
              <a:rPr lang="en-US" altLang="zh-CN" sz="3200" dirty="0" smtClean="0">
                <a:latin typeface="Georgia" panose="02040502050405020303" pitchFamily="18" charset="0"/>
              </a:rPr>
              <a:t>(1949)</a:t>
            </a:r>
          </a:p>
          <a:p>
            <a:pPr algn="ctr"/>
            <a:endParaRPr lang="en-US" altLang="zh-CN" sz="3200" dirty="0">
              <a:latin typeface="Georgia" panose="02040502050405020303" pitchFamily="18" charset="0"/>
            </a:endParaRPr>
          </a:p>
          <a:p>
            <a:pPr algn="ctr"/>
            <a:r>
              <a:rPr lang="en-US" altLang="zh-CN" sz="3200" dirty="0">
                <a:latin typeface="Georgia" panose="02040502050405020303" pitchFamily="18" charset="0"/>
              </a:rPr>
              <a:t>t</a:t>
            </a:r>
            <a:r>
              <a:rPr lang="en-US" altLang="zh-CN" sz="3200" dirty="0" smtClean="0">
                <a:latin typeface="Georgia" panose="02040502050405020303" pitchFamily="18" charset="0"/>
              </a:rPr>
              <a:t>he USA (age 20)</a:t>
            </a:r>
          </a:p>
          <a:p>
            <a:pPr algn="ctr"/>
            <a:endParaRPr lang="en-US" altLang="zh-CN" sz="3200" dirty="0">
              <a:latin typeface="Georgia" panose="02040502050405020303" pitchFamily="18" charset="0"/>
            </a:endParaRPr>
          </a:p>
          <a:p>
            <a:pPr algn="ctr"/>
            <a:r>
              <a:rPr lang="en-US" altLang="zh-CN" sz="3200" dirty="0" smtClean="0">
                <a:latin typeface="Georgia" panose="02040502050405020303" pitchFamily="18" charset="0"/>
              </a:rPr>
              <a:t>In his 70s</a:t>
            </a:r>
          </a:p>
        </p:txBody>
      </p:sp>
    </p:spTree>
    <p:extLst>
      <p:ext uri="{BB962C8B-B14F-4D97-AF65-F5344CB8AC3E}">
        <p14:creationId xmlns:p14="http://schemas.microsoft.com/office/powerpoint/2010/main" val="184186782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9</a:t>
            </a:fld>
            <a:endParaRPr lang="en-GB"/>
          </a:p>
        </p:txBody>
      </p:sp>
      <p:sp>
        <p:nvSpPr>
          <p:cNvPr id="7" name="TextBox 6"/>
          <p:cNvSpPr txBox="1"/>
          <p:nvPr/>
        </p:nvSpPr>
        <p:spPr>
          <a:xfrm>
            <a:off x="1370062" y="1700808"/>
            <a:ext cx="6552728" cy="3539430"/>
          </a:xfrm>
          <a:prstGeom prst="rect">
            <a:avLst/>
          </a:prstGeom>
          <a:noFill/>
        </p:spPr>
        <p:txBody>
          <a:bodyPr wrap="square" rtlCol="0">
            <a:spAutoFit/>
          </a:bodyPr>
          <a:lstStyle/>
          <a:p>
            <a:pPr algn="ctr"/>
            <a:r>
              <a:rPr lang="en-US" altLang="zh-CN" sz="3200" dirty="0" smtClean="0">
                <a:latin typeface="Georgia" panose="02040502050405020303" pitchFamily="18" charset="0"/>
              </a:rPr>
              <a:t>To discard the approach to translating </a:t>
            </a:r>
            <a:r>
              <a:rPr lang="en-US" altLang="zh-CN" sz="3200" i="1" dirty="0" smtClean="0">
                <a:latin typeface="Georgia" panose="02040502050405020303" pitchFamily="18" charset="0"/>
              </a:rPr>
              <a:t>The Analects</a:t>
            </a:r>
            <a:r>
              <a:rPr lang="en-US" altLang="zh-CN" sz="3200" dirty="0" smtClean="0">
                <a:latin typeface="Georgia" panose="02040502050405020303" pitchFamily="18" charset="0"/>
              </a:rPr>
              <a:t> based on existing vernacular Chinese translations</a:t>
            </a:r>
          </a:p>
          <a:p>
            <a:pPr algn="ctr"/>
            <a:endParaRPr lang="en-US" altLang="zh-CN" sz="3200" dirty="0">
              <a:latin typeface="Georgia" panose="02040502050405020303" pitchFamily="18" charset="0"/>
            </a:endParaRPr>
          </a:p>
          <a:p>
            <a:pPr algn="ctr"/>
            <a:r>
              <a:rPr lang="en-US" altLang="zh-CN" sz="3200" dirty="0" smtClean="0">
                <a:latin typeface="Georgia" panose="02040502050405020303" pitchFamily="18" charset="0"/>
              </a:rPr>
              <a:t>To directly translate from Classical Chinese into English</a:t>
            </a:r>
          </a:p>
        </p:txBody>
      </p:sp>
    </p:spTree>
    <p:extLst>
      <p:ext uri="{BB962C8B-B14F-4D97-AF65-F5344CB8AC3E}">
        <p14:creationId xmlns:p14="http://schemas.microsoft.com/office/powerpoint/2010/main" val="134932220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10</a:t>
            </a:fld>
            <a:endParaRPr lang="en-GB"/>
          </a:p>
        </p:txBody>
      </p:sp>
      <p:sp>
        <p:nvSpPr>
          <p:cNvPr id="7" name="TextBox 6"/>
          <p:cNvSpPr txBox="1"/>
          <p:nvPr/>
        </p:nvSpPr>
        <p:spPr>
          <a:xfrm>
            <a:off x="1367780" y="2422426"/>
            <a:ext cx="6552728" cy="1754326"/>
          </a:xfrm>
          <a:prstGeom prst="rect">
            <a:avLst/>
          </a:prstGeom>
          <a:noFill/>
        </p:spPr>
        <p:txBody>
          <a:bodyPr wrap="square" rtlCol="0">
            <a:spAutoFit/>
          </a:bodyPr>
          <a:lstStyle/>
          <a:p>
            <a:pPr algn="ctr"/>
            <a:r>
              <a:rPr lang="en-GB" altLang="zh-CN" sz="3600" dirty="0" smtClean="0">
                <a:latin typeface="Georgia" panose="02040502050405020303" pitchFamily="18" charset="0"/>
              </a:rPr>
              <a:t>Introduction</a:t>
            </a:r>
          </a:p>
          <a:p>
            <a:pPr algn="ctr"/>
            <a:r>
              <a:rPr lang="en-US" altLang="zh-CN" sz="3600" dirty="0" smtClean="0">
                <a:latin typeface="Georgia" panose="02040502050405020303" pitchFamily="18" charset="0"/>
              </a:rPr>
              <a:t>Annotations </a:t>
            </a:r>
          </a:p>
          <a:p>
            <a:pPr algn="ctr"/>
            <a:r>
              <a:rPr lang="en-US" altLang="zh-CN" sz="3600" dirty="0" smtClean="0">
                <a:latin typeface="Georgia" panose="02040502050405020303" pitchFamily="18" charset="0"/>
              </a:rPr>
              <a:t>Indices </a:t>
            </a:r>
          </a:p>
        </p:txBody>
      </p:sp>
    </p:spTree>
    <p:extLst>
      <p:ext uri="{BB962C8B-B14F-4D97-AF65-F5344CB8AC3E}">
        <p14:creationId xmlns:p14="http://schemas.microsoft.com/office/powerpoint/2010/main" val="3034090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11</a:t>
            </a:fld>
            <a:endParaRPr lang="en-GB"/>
          </a:p>
        </p:txBody>
      </p:sp>
      <p:sp>
        <p:nvSpPr>
          <p:cNvPr id="7" name="TextBox 6"/>
          <p:cNvSpPr txBox="1"/>
          <p:nvPr/>
        </p:nvSpPr>
        <p:spPr>
          <a:xfrm>
            <a:off x="1979712" y="2263974"/>
            <a:ext cx="5664852" cy="2554545"/>
          </a:xfrm>
          <a:prstGeom prst="rect">
            <a:avLst/>
          </a:prstGeom>
          <a:noFill/>
        </p:spPr>
        <p:txBody>
          <a:bodyPr wrap="square" rtlCol="0">
            <a:spAutoFit/>
          </a:bodyPr>
          <a:lstStyle/>
          <a:p>
            <a:pPr marL="742950" indent="-742950">
              <a:buFont typeface="+mj-lt"/>
              <a:buAutoNum type="arabicParenR"/>
            </a:pPr>
            <a:r>
              <a:rPr lang="en-US" altLang="zh-CN" sz="3200" dirty="0" smtClean="0">
                <a:latin typeface="Georgia" panose="02040502050405020303" pitchFamily="18" charset="0"/>
              </a:rPr>
              <a:t>Age and life experience</a:t>
            </a:r>
          </a:p>
          <a:p>
            <a:pPr marL="742950" indent="-742950">
              <a:buFont typeface="+mj-lt"/>
              <a:buAutoNum type="arabicParenR"/>
            </a:pPr>
            <a:r>
              <a:rPr lang="en-US" altLang="zh-CN" sz="3200" dirty="0" smtClean="0">
                <a:latin typeface="Georgia" panose="02040502050405020303" pitchFamily="18" charset="0"/>
              </a:rPr>
              <a:t>Language proficiency</a:t>
            </a:r>
          </a:p>
          <a:p>
            <a:pPr marL="742950" indent="-742950">
              <a:buFont typeface="+mj-lt"/>
              <a:buAutoNum type="arabicParenR"/>
            </a:pPr>
            <a:r>
              <a:rPr lang="en-US" altLang="zh-CN" sz="3200" dirty="0" smtClean="0">
                <a:latin typeface="Georgia" panose="02040502050405020303" pitchFamily="18" charset="0"/>
              </a:rPr>
              <a:t>Purpose of translating</a:t>
            </a:r>
          </a:p>
          <a:p>
            <a:pPr marL="742950" indent="-742950">
              <a:buFont typeface="+mj-lt"/>
              <a:buAutoNum type="arabicParenR"/>
            </a:pPr>
            <a:r>
              <a:rPr lang="en-US" altLang="zh-CN" sz="3200" dirty="0" smtClean="0">
                <a:latin typeface="Georgia" panose="02040502050405020303" pitchFamily="18" charset="0"/>
              </a:rPr>
              <a:t>Rich annotations</a:t>
            </a:r>
          </a:p>
          <a:p>
            <a:pPr marL="742950" indent="-742950">
              <a:buFont typeface="+mj-lt"/>
              <a:buAutoNum type="arabicParenR"/>
            </a:pPr>
            <a:r>
              <a:rPr lang="en-US" altLang="zh-CN" sz="3200" dirty="0" smtClean="0">
                <a:latin typeface="Georgia" panose="02040502050405020303" pitchFamily="18" charset="0"/>
              </a:rPr>
              <a:t>Comprehensive indices</a:t>
            </a:r>
          </a:p>
        </p:txBody>
      </p:sp>
    </p:spTree>
    <p:extLst>
      <p:ext uri="{BB962C8B-B14F-4D97-AF65-F5344CB8AC3E}">
        <p14:creationId xmlns:p14="http://schemas.microsoft.com/office/powerpoint/2010/main" val="211400967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12</a:t>
            </a:fld>
            <a:endParaRPr lang="en-GB"/>
          </a:p>
        </p:txBody>
      </p:sp>
      <p:sp>
        <p:nvSpPr>
          <p:cNvPr id="7" name="TextBox 6"/>
          <p:cNvSpPr txBox="1"/>
          <p:nvPr/>
        </p:nvSpPr>
        <p:spPr>
          <a:xfrm>
            <a:off x="1314822" y="1484784"/>
            <a:ext cx="6552728" cy="4093428"/>
          </a:xfrm>
          <a:prstGeom prst="rect">
            <a:avLst/>
          </a:prstGeom>
          <a:noFill/>
        </p:spPr>
        <p:txBody>
          <a:bodyPr wrap="square" rtlCol="0">
            <a:spAutoFit/>
          </a:bodyPr>
          <a:lstStyle/>
          <a:p>
            <a:pPr algn="ctr"/>
            <a:r>
              <a:rPr lang="en-US" altLang="zh-CN" sz="3600" dirty="0" smtClean="0">
                <a:latin typeface="Georgia" panose="02040502050405020303" pitchFamily="18" charset="0"/>
              </a:rPr>
              <a:t>Dedication </a:t>
            </a:r>
          </a:p>
          <a:p>
            <a:pPr algn="ctr"/>
            <a:endParaRPr lang="en-US" altLang="zh-CN" sz="3200" dirty="0">
              <a:latin typeface="Georgia" panose="02040502050405020303" pitchFamily="18" charset="0"/>
            </a:endParaRPr>
          </a:p>
          <a:p>
            <a:pPr algn="ctr"/>
            <a:r>
              <a:rPr lang="en-GB" altLang="zh-CN" sz="3200" dirty="0">
                <a:latin typeface="Georgia" panose="02040502050405020303" pitchFamily="18" charset="0"/>
              </a:rPr>
              <a:t>The book is affectionately dedicated to the Younger Generation of Chinese Ethnicity. May you be proud of your cultural heritage that is second to none, and may your learning be </a:t>
            </a:r>
            <a:r>
              <a:rPr lang="en-GB" altLang="zh-CN" sz="3200" dirty="0" smtClean="0">
                <a:latin typeface="Georgia" panose="02040502050405020303" pitchFamily="18" charset="0"/>
              </a:rPr>
              <a:t>joyful</a:t>
            </a:r>
            <a:r>
              <a:rPr lang="en-GB" altLang="zh-CN" sz="3200" dirty="0">
                <a:latin typeface="Georgia" panose="02040502050405020303" pitchFamily="18" charset="0"/>
              </a:rPr>
              <a:t>.</a:t>
            </a:r>
          </a:p>
        </p:txBody>
      </p:sp>
    </p:spTree>
    <p:extLst>
      <p:ext uri="{BB962C8B-B14F-4D97-AF65-F5344CB8AC3E}">
        <p14:creationId xmlns:p14="http://schemas.microsoft.com/office/powerpoint/2010/main" val="260822984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13</a:t>
            </a:fld>
            <a:endParaRPr lang="en-GB"/>
          </a:p>
        </p:txBody>
      </p:sp>
      <p:sp>
        <p:nvSpPr>
          <p:cNvPr id="7" name="TextBox 6"/>
          <p:cNvSpPr txBox="1"/>
          <p:nvPr/>
        </p:nvSpPr>
        <p:spPr>
          <a:xfrm>
            <a:off x="654968" y="2935237"/>
            <a:ext cx="7848872" cy="584775"/>
          </a:xfrm>
          <a:prstGeom prst="rect">
            <a:avLst/>
          </a:prstGeom>
          <a:noFill/>
        </p:spPr>
        <p:txBody>
          <a:bodyPr wrap="square" rtlCol="0">
            <a:spAutoFit/>
          </a:bodyPr>
          <a:lstStyle/>
          <a:p>
            <a:pPr algn="ctr"/>
            <a:r>
              <a:rPr lang="en-US" altLang="zh-CN" sz="3200" dirty="0">
                <a:latin typeface="Georgia" panose="02040502050405020303" pitchFamily="18" charset="0"/>
              </a:rPr>
              <a:t>2. </a:t>
            </a:r>
            <a:r>
              <a:rPr lang="en-GB" altLang="zh-CN" sz="3200" dirty="0" smtClean="0">
                <a:latin typeface="Georgia" panose="02040502050405020303" pitchFamily="18" charset="0"/>
              </a:rPr>
              <a:t>Special features of </a:t>
            </a:r>
            <a:r>
              <a:rPr lang="zh-CN" altLang="en-US" sz="3200" dirty="0" smtClean="0">
                <a:latin typeface="Georgia" panose="02040502050405020303" pitchFamily="18" charset="0"/>
              </a:rPr>
              <a:t>李祥甫</a:t>
            </a:r>
            <a:r>
              <a:rPr lang="en-US" altLang="zh-CN" sz="3200" dirty="0" smtClean="0">
                <a:latin typeface="Georgia" panose="02040502050405020303" pitchFamily="18" charset="0"/>
              </a:rPr>
              <a:t>’s translation</a:t>
            </a:r>
          </a:p>
        </p:txBody>
      </p:sp>
    </p:spTree>
    <p:extLst>
      <p:ext uri="{BB962C8B-B14F-4D97-AF65-F5344CB8AC3E}">
        <p14:creationId xmlns:p14="http://schemas.microsoft.com/office/powerpoint/2010/main" val="224280842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14</a:t>
            </a:fld>
            <a:endParaRPr lang="en-GB"/>
          </a:p>
        </p:txBody>
      </p:sp>
      <p:sp>
        <p:nvSpPr>
          <p:cNvPr id="7" name="TextBox 6"/>
          <p:cNvSpPr txBox="1"/>
          <p:nvPr/>
        </p:nvSpPr>
        <p:spPr>
          <a:xfrm>
            <a:off x="1503462" y="2564904"/>
            <a:ext cx="6120680" cy="1938992"/>
          </a:xfrm>
          <a:prstGeom prst="rect">
            <a:avLst/>
          </a:prstGeom>
          <a:noFill/>
        </p:spPr>
        <p:txBody>
          <a:bodyPr wrap="square" rtlCol="0">
            <a:spAutoFit/>
          </a:bodyPr>
          <a:lstStyle/>
          <a:p>
            <a:pPr algn="ctr"/>
            <a:r>
              <a:rPr lang="en-US" altLang="zh-CN" sz="3000" dirty="0">
                <a:latin typeface="Georgia" panose="02040502050405020303" pitchFamily="18" charset="0"/>
              </a:rPr>
              <a:t>1) Careful choice of words and </a:t>
            </a:r>
            <a:r>
              <a:rPr lang="en-US" altLang="zh-CN" sz="3000" dirty="0" smtClean="0">
                <a:latin typeface="Georgia" panose="02040502050405020303" pitchFamily="18" charset="0"/>
              </a:rPr>
              <a:t>sentence construction</a:t>
            </a:r>
            <a:r>
              <a:rPr lang="en-US" altLang="zh-HK" sz="3000" dirty="0" smtClean="0">
                <a:latin typeface="Georgia" panose="02040502050405020303" pitchFamily="18" charset="0"/>
              </a:rPr>
              <a:t>, </a:t>
            </a:r>
            <a:r>
              <a:rPr lang="en-US" altLang="zh-CN" sz="3000" dirty="0">
                <a:latin typeface="Georgia" panose="02040502050405020303" pitchFamily="18" charset="0"/>
              </a:rPr>
              <a:t>maximum retention of linguistic features of the original </a:t>
            </a:r>
            <a:r>
              <a:rPr lang="en-US" altLang="zh-CN" sz="3000" dirty="0" smtClean="0">
                <a:latin typeface="Georgia" panose="02040502050405020303" pitchFamily="18" charset="0"/>
              </a:rPr>
              <a:t>text</a:t>
            </a:r>
            <a:endParaRPr lang="en-US" altLang="zh-CN" sz="3000" dirty="0">
              <a:latin typeface="Georgia" panose="02040502050405020303" pitchFamily="18" charset="0"/>
            </a:endParaRPr>
          </a:p>
        </p:txBody>
      </p:sp>
    </p:spTree>
    <p:extLst>
      <p:ext uri="{BB962C8B-B14F-4D97-AF65-F5344CB8AC3E}">
        <p14:creationId xmlns:p14="http://schemas.microsoft.com/office/powerpoint/2010/main" val="268204449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15</a:t>
            </a:fld>
            <a:endParaRPr lang="en-GB"/>
          </a:p>
        </p:txBody>
      </p:sp>
      <p:sp>
        <p:nvSpPr>
          <p:cNvPr id="7" name="TextBox 6"/>
          <p:cNvSpPr txBox="1"/>
          <p:nvPr/>
        </p:nvSpPr>
        <p:spPr>
          <a:xfrm>
            <a:off x="1691680" y="1772816"/>
            <a:ext cx="6192688" cy="3539430"/>
          </a:xfrm>
          <a:prstGeom prst="rect">
            <a:avLst/>
          </a:prstGeom>
          <a:noFill/>
        </p:spPr>
        <p:txBody>
          <a:bodyPr wrap="square" rtlCol="0">
            <a:spAutoFit/>
          </a:bodyPr>
          <a:lstStyle/>
          <a:p>
            <a:pPr algn="ctr"/>
            <a:r>
              <a:rPr lang="en-US" altLang="zh-CN" sz="3200" dirty="0" smtClean="0">
                <a:latin typeface="Georgia" panose="02040502050405020303" pitchFamily="18" charset="0"/>
              </a:rPr>
              <a:t>Four major literary features </a:t>
            </a:r>
          </a:p>
          <a:p>
            <a:pPr algn="ctr"/>
            <a:r>
              <a:rPr lang="en-US" altLang="zh-CN" sz="3200" dirty="0" smtClean="0">
                <a:latin typeface="Georgia" panose="02040502050405020303" pitchFamily="18" charset="0"/>
              </a:rPr>
              <a:t>of </a:t>
            </a:r>
            <a:r>
              <a:rPr lang="en-US" altLang="zh-CN" sz="3200" i="1" dirty="0">
                <a:latin typeface="Georgia" panose="02040502050405020303" pitchFamily="18" charset="0"/>
              </a:rPr>
              <a:t>T</a:t>
            </a:r>
            <a:r>
              <a:rPr lang="en-US" altLang="zh-CN" sz="3200" i="1" dirty="0" smtClean="0">
                <a:latin typeface="Georgia" panose="02040502050405020303" pitchFamily="18" charset="0"/>
              </a:rPr>
              <a:t>he</a:t>
            </a:r>
            <a:r>
              <a:rPr lang="en-US" altLang="zh-CN" sz="3200" dirty="0" smtClean="0">
                <a:latin typeface="Georgia" panose="02040502050405020303" pitchFamily="18" charset="0"/>
              </a:rPr>
              <a:t> </a:t>
            </a:r>
            <a:r>
              <a:rPr lang="en-US" altLang="zh-CN" sz="3200" i="1" dirty="0" err="1" smtClean="0">
                <a:latin typeface="Georgia" panose="02040502050405020303" pitchFamily="18" charset="0"/>
              </a:rPr>
              <a:t>Analetcs</a:t>
            </a:r>
            <a:r>
              <a:rPr lang="en-US" altLang="zh-CN" sz="3200" i="1" dirty="0" smtClean="0">
                <a:latin typeface="Georgia" panose="02040502050405020303" pitchFamily="18" charset="0"/>
              </a:rPr>
              <a:t> </a:t>
            </a:r>
            <a:endParaRPr lang="en-GB" altLang="zh-CN" sz="3200" i="1" dirty="0" smtClean="0">
              <a:latin typeface="Georgia" panose="02040502050405020303" pitchFamily="18" charset="0"/>
            </a:endParaRPr>
          </a:p>
          <a:p>
            <a:endParaRPr lang="en-GB" altLang="zh-CN" sz="3200" dirty="0">
              <a:latin typeface="Georgia" panose="02040502050405020303" pitchFamily="18" charset="0"/>
            </a:endParaRPr>
          </a:p>
          <a:p>
            <a:pPr marL="1428750" lvl="2" indent="-514350">
              <a:buFont typeface="+mj-lt"/>
              <a:buAutoNum type="alphaLcParenR"/>
            </a:pPr>
            <a:r>
              <a:rPr lang="en-GB" altLang="zh-CN" sz="3200" dirty="0">
                <a:latin typeface="Georgia" panose="02040502050405020303" pitchFamily="18" charset="0"/>
              </a:rPr>
              <a:t>S</a:t>
            </a:r>
            <a:r>
              <a:rPr lang="en-GB" altLang="zh-CN" sz="3200" dirty="0" smtClean="0">
                <a:latin typeface="Georgia" panose="02040502050405020303" pitchFamily="18" charset="0"/>
              </a:rPr>
              <a:t>uccinct sentences</a:t>
            </a:r>
            <a:r>
              <a:rPr lang="en-US" altLang="zh-HK" sz="3200" dirty="0" smtClean="0">
                <a:latin typeface="Georgia" panose="02040502050405020303" pitchFamily="18" charset="0"/>
              </a:rPr>
              <a:t> </a:t>
            </a:r>
          </a:p>
          <a:p>
            <a:pPr marL="1428750" lvl="2" indent="-514350">
              <a:buFont typeface="+mj-lt"/>
              <a:buAutoNum type="alphaLcParenR"/>
            </a:pPr>
            <a:r>
              <a:rPr lang="en-GB" altLang="zh-CN" sz="3200" dirty="0">
                <a:latin typeface="Georgia" panose="02040502050405020303" pitchFamily="18" charset="0"/>
              </a:rPr>
              <a:t>P</a:t>
            </a:r>
            <a:r>
              <a:rPr lang="en-GB" altLang="zh-CN" sz="3200" dirty="0" smtClean="0">
                <a:latin typeface="Georgia" panose="02040502050405020303" pitchFamily="18" charset="0"/>
              </a:rPr>
              <a:t>arallel structure</a:t>
            </a:r>
            <a:r>
              <a:rPr lang="en-US" altLang="zh-HK" sz="3200" dirty="0" smtClean="0">
                <a:latin typeface="Georgia" panose="02040502050405020303" pitchFamily="18" charset="0"/>
              </a:rPr>
              <a:t> </a:t>
            </a:r>
          </a:p>
          <a:p>
            <a:pPr marL="1428750" lvl="2" indent="-514350">
              <a:buFont typeface="+mj-lt"/>
              <a:buAutoNum type="alphaLcParenR"/>
            </a:pPr>
            <a:r>
              <a:rPr lang="en-GB" altLang="zh-CN" sz="3200" dirty="0">
                <a:latin typeface="Georgia" panose="02040502050405020303" pitchFamily="18" charset="0"/>
              </a:rPr>
              <a:t>W</a:t>
            </a:r>
            <a:r>
              <a:rPr lang="en-GB" altLang="zh-CN" sz="3200" dirty="0" smtClean="0">
                <a:latin typeface="Georgia" panose="02040502050405020303" pitchFamily="18" charset="0"/>
              </a:rPr>
              <a:t>ord juxtaposition</a:t>
            </a:r>
            <a:r>
              <a:rPr lang="en-US" altLang="zh-HK" sz="3200" dirty="0" smtClean="0">
                <a:latin typeface="Georgia" panose="02040502050405020303" pitchFamily="18" charset="0"/>
              </a:rPr>
              <a:t> </a:t>
            </a:r>
          </a:p>
          <a:p>
            <a:pPr marL="1428750" lvl="2" indent="-514350">
              <a:buFont typeface="+mj-lt"/>
              <a:buAutoNum type="alphaLcParenR"/>
            </a:pPr>
            <a:r>
              <a:rPr lang="en-GB" altLang="zh-CN" sz="3200" dirty="0">
                <a:latin typeface="Georgia" panose="02040502050405020303" pitchFamily="18" charset="0"/>
              </a:rPr>
              <a:t>R</a:t>
            </a:r>
            <a:r>
              <a:rPr lang="en-GB" altLang="zh-CN" sz="3200" dirty="0" smtClean="0">
                <a:latin typeface="Georgia" panose="02040502050405020303" pitchFamily="18" charset="0"/>
              </a:rPr>
              <a:t>hyming</a:t>
            </a:r>
            <a:endParaRPr lang="en-GB" altLang="zh-CN" sz="3200" dirty="0">
              <a:latin typeface="Georgia" panose="02040502050405020303" pitchFamily="18" charset="0"/>
            </a:endParaRPr>
          </a:p>
        </p:txBody>
      </p:sp>
    </p:spTree>
    <p:extLst>
      <p:ext uri="{BB962C8B-B14F-4D97-AF65-F5344CB8AC3E}">
        <p14:creationId xmlns:p14="http://schemas.microsoft.com/office/powerpoint/2010/main" val="514139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16</a:t>
            </a:fld>
            <a:endParaRPr lang="en-GB"/>
          </a:p>
        </p:txBody>
      </p:sp>
      <p:sp>
        <p:nvSpPr>
          <p:cNvPr id="9" name="TextBox 8"/>
          <p:cNvSpPr txBox="1"/>
          <p:nvPr/>
        </p:nvSpPr>
        <p:spPr>
          <a:xfrm>
            <a:off x="3375740" y="806252"/>
            <a:ext cx="2400657" cy="5431060"/>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a:latin typeface="FangSong" panose="02010609060101010101" pitchFamily="49" charset="-122"/>
                <a:ea typeface="FangSong" panose="02010609060101010101" pitchFamily="49" charset="-122"/>
              </a:rPr>
              <a:t>論語</a:t>
            </a:r>
            <a:r>
              <a:rPr lang="en-US" altLang="zh-CN" sz="3600" b="1" dirty="0">
                <a:latin typeface="FangSong" panose="02010609060101010101" pitchFamily="49" charset="-122"/>
                <a:ea typeface="FangSong" panose="02010609060101010101" pitchFamily="49" charset="-122"/>
              </a:rPr>
              <a:t>•</a:t>
            </a:r>
            <a:r>
              <a:rPr lang="zh-CN" altLang="en-US" sz="3600" b="1" dirty="0">
                <a:latin typeface="FangSong" panose="02010609060101010101" pitchFamily="49" charset="-122"/>
                <a:ea typeface="FangSong" panose="02010609060101010101" pitchFamily="49" charset="-122"/>
              </a:rPr>
              <a:t>公冶長</a:t>
            </a:r>
            <a:r>
              <a:rPr lang="en-US" altLang="zh-TW" sz="3600" b="1" dirty="0" smtClean="0">
                <a:latin typeface="FangSong" panose="02010609060101010101" pitchFamily="49" charset="-122"/>
                <a:ea typeface="FangSong" panose="02010609060101010101" pitchFamily="49" charset="-122"/>
              </a:rPr>
              <a:t>》</a:t>
            </a:r>
          </a:p>
          <a:p>
            <a:pPr algn="ctr"/>
            <a:endParaRPr lang="en-US" altLang="zh-TW" sz="3600" b="1" dirty="0" smtClean="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a:t>
            </a:r>
            <a:r>
              <a:rPr lang="zh-TW" altLang="en-US" sz="3600" b="1" dirty="0">
                <a:latin typeface="FangSong" panose="02010609060101010101" pitchFamily="49" charset="-122"/>
                <a:ea typeface="FangSong" panose="02010609060101010101" pitchFamily="49" charset="-122"/>
              </a:rPr>
              <a:t>子曰「老者安</a:t>
            </a:r>
            <a:r>
              <a:rPr lang="zh-TW" altLang="en-US" sz="3600" b="1" dirty="0" smtClean="0">
                <a:latin typeface="FangSong" panose="02010609060101010101" pitchFamily="49" charset="-122"/>
                <a:ea typeface="FangSong" panose="02010609060101010101" pitchFamily="49" charset="-122"/>
              </a:rPr>
              <a:t>之 朋</a:t>
            </a:r>
            <a:r>
              <a:rPr lang="zh-TW" altLang="en-US" sz="3600" b="1" dirty="0">
                <a:latin typeface="FangSong" panose="02010609060101010101" pitchFamily="49" charset="-122"/>
                <a:ea typeface="FangSong" panose="02010609060101010101" pitchFamily="49" charset="-122"/>
              </a:rPr>
              <a:t>友信</a:t>
            </a:r>
            <a:r>
              <a:rPr lang="zh-TW" altLang="en-US" sz="3600" b="1" dirty="0" smtClean="0">
                <a:latin typeface="FangSong" panose="02010609060101010101" pitchFamily="49" charset="-122"/>
                <a:ea typeface="FangSong" panose="02010609060101010101" pitchFamily="49" charset="-122"/>
              </a:rPr>
              <a:t>之 少</a:t>
            </a:r>
            <a:r>
              <a:rPr lang="zh-TW" altLang="en-US" sz="3600" b="1" dirty="0">
                <a:latin typeface="FangSong" panose="02010609060101010101" pitchFamily="49" charset="-122"/>
                <a:ea typeface="FangSong" panose="02010609060101010101" pitchFamily="49" charset="-122"/>
              </a:rPr>
              <a:t>者懷之。」</a:t>
            </a:r>
          </a:p>
        </p:txBody>
      </p:sp>
      <p:sp>
        <p:nvSpPr>
          <p:cNvPr id="6" name="Oval 5"/>
          <p:cNvSpPr/>
          <p:nvPr/>
        </p:nvSpPr>
        <p:spPr>
          <a:xfrm>
            <a:off x="6670283" y="3175393"/>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a:t>
            </a:r>
            <a:endParaRPr lang="en-GB" sz="2800" dirty="0">
              <a:solidFill>
                <a:schemeClr val="tx1"/>
              </a:solidFill>
            </a:endParaRPr>
          </a:p>
        </p:txBody>
      </p:sp>
    </p:spTree>
    <p:extLst>
      <p:ext uri="{BB962C8B-B14F-4D97-AF65-F5344CB8AC3E}">
        <p14:creationId xmlns:p14="http://schemas.microsoft.com/office/powerpoint/2010/main" val="83364796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17</a:t>
            </a:fld>
            <a:endParaRPr lang="en-GB"/>
          </a:p>
        </p:txBody>
      </p:sp>
      <p:sp>
        <p:nvSpPr>
          <p:cNvPr id="7" name="TextBox 6"/>
          <p:cNvSpPr txBox="1"/>
          <p:nvPr/>
        </p:nvSpPr>
        <p:spPr>
          <a:xfrm>
            <a:off x="467544" y="1731690"/>
            <a:ext cx="8064896" cy="4247317"/>
          </a:xfrm>
          <a:prstGeom prst="rect">
            <a:avLst/>
          </a:prstGeom>
          <a:noFill/>
        </p:spPr>
        <p:txBody>
          <a:bodyPr wrap="square" rtlCol="0">
            <a:spAutoFit/>
          </a:bodyPr>
          <a:lstStyle/>
          <a:p>
            <a:pPr marL="514350" indent="-514350">
              <a:buFont typeface="+mj-lt"/>
              <a:buAutoNum type="alphaLcParenR"/>
            </a:pPr>
            <a:r>
              <a:rPr lang="en-GB" altLang="zh-CN" sz="2700" dirty="0">
                <a:latin typeface="Georgia" panose="02040502050405020303" pitchFamily="18" charset="0"/>
              </a:rPr>
              <a:t>The Master said, ‘</a:t>
            </a:r>
            <a:r>
              <a:rPr lang="en-GB" altLang="zh-CN" sz="2700" dirty="0">
                <a:solidFill>
                  <a:srgbClr val="0070C0"/>
                </a:solidFill>
                <a:latin typeface="Georgia" panose="02040502050405020303" pitchFamily="18" charset="0"/>
              </a:rPr>
              <a:t>Comfort</a:t>
            </a:r>
            <a:r>
              <a:rPr lang="en-GB" altLang="zh-CN" sz="2700" dirty="0">
                <a:latin typeface="Georgia" panose="02040502050405020303" pitchFamily="18" charset="0"/>
              </a:rPr>
              <a:t> the elderly, </a:t>
            </a:r>
            <a:r>
              <a:rPr lang="en-GB" altLang="zh-CN" sz="2700" dirty="0">
                <a:solidFill>
                  <a:srgbClr val="0070C0"/>
                </a:solidFill>
                <a:latin typeface="Georgia" panose="02040502050405020303" pitchFamily="18" charset="0"/>
              </a:rPr>
              <a:t>confide</a:t>
            </a:r>
            <a:r>
              <a:rPr lang="en-GB" altLang="zh-CN" sz="2700" dirty="0">
                <a:latin typeface="Georgia" panose="02040502050405020303" pitchFamily="18" charset="0"/>
              </a:rPr>
              <a:t> in friends, </a:t>
            </a:r>
            <a:r>
              <a:rPr lang="en-GB" altLang="zh-CN" sz="2700" dirty="0">
                <a:solidFill>
                  <a:srgbClr val="0070C0"/>
                </a:solidFill>
                <a:latin typeface="Georgia" panose="02040502050405020303" pitchFamily="18" charset="0"/>
              </a:rPr>
              <a:t>caress</a:t>
            </a:r>
            <a:r>
              <a:rPr lang="en-GB" altLang="zh-CN" sz="2700" dirty="0">
                <a:latin typeface="Georgia" panose="02040502050405020303" pitchFamily="18" charset="0"/>
              </a:rPr>
              <a:t> the young</a:t>
            </a:r>
            <a:r>
              <a:rPr lang="en-GB" altLang="zh-CN" sz="2700" dirty="0" smtClean="0">
                <a:latin typeface="Georgia" panose="02040502050405020303" pitchFamily="18" charset="0"/>
              </a:rPr>
              <a:t>.’ (David H. Li </a:t>
            </a:r>
            <a:r>
              <a:rPr lang="zh-CN" altLang="en-US" sz="2700" dirty="0" smtClean="0">
                <a:latin typeface="Georgia" panose="02040502050405020303" pitchFamily="18" charset="0"/>
              </a:rPr>
              <a:t>李祥甫</a:t>
            </a:r>
            <a:r>
              <a:rPr lang="en-GB" altLang="zh-CN" sz="2700" dirty="0" smtClean="0">
                <a:latin typeface="Georgia" panose="02040502050405020303" pitchFamily="18" charset="0"/>
              </a:rPr>
              <a:t>)</a:t>
            </a:r>
          </a:p>
          <a:p>
            <a:pPr marL="514350" indent="-514350">
              <a:buFont typeface="+mj-lt"/>
              <a:buAutoNum type="alphaLcParenR"/>
            </a:pPr>
            <a:endParaRPr lang="en-US" altLang="zh-CN" sz="2700" dirty="0">
              <a:latin typeface="Georgia" panose="02040502050405020303" pitchFamily="18" charset="0"/>
            </a:endParaRPr>
          </a:p>
          <a:p>
            <a:pPr marL="514350" indent="-514350">
              <a:buFont typeface="+mj-lt"/>
              <a:buAutoNum type="alphaLcParenR"/>
            </a:pPr>
            <a:r>
              <a:rPr lang="en-US" altLang="zh-CN" sz="2700" dirty="0" smtClean="0">
                <a:latin typeface="Georgia" panose="02040502050405020303" pitchFamily="18" charset="0"/>
              </a:rPr>
              <a:t>The Master said, ‘To </a:t>
            </a:r>
            <a:r>
              <a:rPr lang="en-US" altLang="zh-CN" sz="2700" dirty="0" smtClean="0">
                <a:solidFill>
                  <a:srgbClr val="0070C0"/>
                </a:solidFill>
                <a:latin typeface="Georgia" panose="02040502050405020303" pitchFamily="18" charset="0"/>
              </a:rPr>
              <a:t>bring peace </a:t>
            </a:r>
            <a:r>
              <a:rPr lang="en-US" altLang="zh-CN" sz="2700" dirty="0" smtClean="0">
                <a:latin typeface="Georgia" panose="02040502050405020303" pitchFamily="18" charset="0"/>
              </a:rPr>
              <a:t>to the old, to </a:t>
            </a:r>
            <a:r>
              <a:rPr lang="en-US" altLang="zh-CN" sz="2700" dirty="0" smtClean="0">
                <a:solidFill>
                  <a:srgbClr val="0070C0"/>
                </a:solidFill>
                <a:latin typeface="Georgia" panose="02040502050405020303" pitchFamily="18" charset="0"/>
              </a:rPr>
              <a:t>have trust </a:t>
            </a:r>
            <a:r>
              <a:rPr lang="en-US" altLang="zh-CN" sz="2700" dirty="0" smtClean="0">
                <a:latin typeface="Georgia" panose="02040502050405020303" pitchFamily="18" charset="0"/>
              </a:rPr>
              <a:t>in my friends, and to </a:t>
            </a:r>
            <a:r>
              <a:rPr lang="en-US" altLang="zh-CN" sz="2700" dirty="0" smtClean="0">
                <a:solidFill>
                  <a:srgbClr val="0070C0"/>
                </a:solidFill>
                <a:latin typeface="Georgia" panose="02040502050405020303" pitchFamily="18" charset="0"/>
              </a:rPr>
              <a:t>cherish</a:t>
            </a:r>
            <a:r>
              <a:rPr lang="en-US" altLang="zh-CN" sz="2700" dirty="0" smtClean="0">
                <a:latin typeface="Georgia" panose="02040502050405020303" pitchFamily="18" charset="0"/>
              </a:rPr>
              <a:t> the young.’ (D. C. Lau </a:t>
            </a:r>
            <a:r>
              <a:rPr lang="zh-CN" altLang="en-US" sz="2700" dirty="0" smtClean="0">
                <a:latin typeface="Georgia" panose="02040502050405020303" pitchFamily="18" charset="0"/>
              </a:rPr>
              <a:t>劉殿爵</a:t>
            </a:r>
            <a:r>
              <a:rPr lang="en-US" altLang="zh-CN" sz="2700" dirty="0" smtClean="0">
                <a:latin typeface="Georgia" panose="02040502050405020303" pitchFamily="18" charset="0"/>
              </a:rPr>
              <a:t>)</a:t>
            </a:r>
          </a:p>
          <a:p>
            <a:pPr marL="514350" indent="-514350">
              <a:buFont typeface="+mj-lt"/>
              <a:buAutoNum type="alphaLcParenR"/>
            </a:pPr>
            <a:endParaRPr lang="en-US" altLang="zh-CN" sz="2700" dirty="0">
              <a:latin typeface="Georgia" panose="02040502050405020303" pitchFamily="18" charset="0"/>
            </a:endParaRPr>
          </a:p>
          <a:p>
            <a:pPr marL="514350" indent="-514350">
              <a:buFont typeface="+mj-lt"/>
              <a:buAutoNum type="alphaLcParenR"/>
            </a:pPr>
            <a:r>
              <a:rPr lang="en-US" altLang="zh-CN" sz="2700" dirty="0" smtClean="0">
                <a:latin typeface="Georgia" panose="02040502050405020303" pitchFamily="18" charset="0"/>
              </a:rPr>
              <a:t>‘I hope the old will live in </a:t>
            </a:r>
            <a:r>
              <a:rPr lang="en-US" altLang="zh-CN" sz="2700" dirty="0" smtClean="0">
                <a:solidFill>
                  <a:srgbClr val="0070C0"/>
                </a:solidFill>
                <a:latin typeface="Georgia" panose="02040502050405020303" pitchFamily="18" charset="0"/>
              </a:rPr>
              <a:t>comfort</a:t>
            </a:r>
            <a:r>
              <a:rPr lang="en-US" altLang="zh-CN" sz="2700" dirty="0" smtClean="0">
                <a:latin typeface="Georgia" panose="02040502050405020303" pitchFamily="18" charset="0"/>
              </a:rPr>
              <a:t>, friends </a:t>
            </a:r>
            <a:r>
              <a:rPr lang="en-US" altLang="zh-CN" sz="2700" dirty="0" smtClean="0">
                <a:solidFill>
                  <a:srgbClr val="0070C0"/>
                </a:solidFill>
                <a:latin typeface="Georgia" panose="02040502050405020303" pitchFamily="18" charset="0"/>
              </a:rPr>
              <a:t>trust</a:t>
            </a:r>
            <a:r>
              <a:rPr lang="en-US" altLang="zh-CN" sz="2700" dirty="0" smtClean="0">
                <a:latin typeface="Georgia" panose="02040502050405020303" pitchFamily="18" charset="0"/>
              </a:rPr>
              <a:t> each other, and the young </a:t>
            </a:r>
            <a:r>
              <a:rPr lang="en-US" altLang="zh-CN" sz="2700" dirty="0" smtClean="0">
                <a:solidFill>
                  <a:srgbClr val="0070C0"/>
                </a:solidFill>
                <a:latin typeface="Georgia" panose="02040502050405020303" pitchFamily="18" charset="0"/>
              </a:rPr>
              <a:t>get</a:t>
            </a:r>
            <a:r>
              <a:rPr lang="en-US" altLang="zh-CN" sz="2700" dirty="0" smtClean="0">
                <a:latin typeface="Georgia" panose="02040502050405020303" pitchFamily="18" charset="0"/>
              </a:rPr>
              <a:t> cherished,’ replied the Master. (</a:t>
            </a:r>
            <a:r>
              <a:rPr lang="zh-CN" altLang="en-US" sz="2700" dirty="0" smtClean="0">
                <a:latin typeface="Georgia" panose="02040502050405020303" pitchFamily="18" charset="0"/>
              </a:rPr>
              <a:t>吳國珍</a:t>
            </a:r>
            <a:r>
              <a:rPr lang="en-US" altLang="zh-CN" sz="2700" dirty="0" smtClean="0">
                <a:latin typeface="Georgia" panose="02040502050405020303" pitchFamily="18" charset="0"/>
              </a:rPr>
              <a:t>)</a:t>
            </a: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a:t>
            </a:r>
            <a:endParaRPr lang="en-GB" sz="2800" dirty="0">
              <a:solidFill>
                <a:schemeClr val="tx1"/>
              </a:solidFill>
            </a:endParaRPr>
          </a:p>
        </p:txBody>
      </p:sp>
    </p:spTree>
    <p:extLst>
      <p:ext uri="{BB962C8B-B14F-4D97-AF65-F5344CB8AC3E}">
        <p14:creationId xmlns:p14="http://schemas.microsoft.com/office/powerpoint/2010/main" val="274580441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18</a:t>
            </a:fld>
            <a:endParaRPr lang="en-GB"/>
          </a:p>
        </p:txBody>
      </p:sp>
      <p:sp>
        <p:nvSpPr>
          <p:cNvPr id="9" name="TextBox 8"/>
          <p:cNvSpPr txBox="1"/>
          <p:nvPr/>
        </p:nvSpPr>
        <p:spPr>
          <a:xfrm>
            <a:off x="1115616" y="919572"/>
            <a:ext cx="5586145" cy="5431060"/>
          </a:xfrm>
          <a:prstGeom prst="rect">
            <a:avLst/>
          </a:prstGeom>
          <a:noFill/>
          <a:ln w="9525">
            <a:solidFill>
              <a:schemeClr val="tx1"/>
            </a:solidFill>
          </a:ln>
        </p:spPr>
        <p:txBody>
          <a:bodyPr vert="eaVert" wrap="square" rtlCol="0">
            <a:spAutoFit/>
          </a:bodyPr>
          <a:lstStyle/>
          <a:p>
            <a:pPr algn="ctr"/>
            <a:r>
              <a:rPr lang="en-US" altLang="zh-TW" sz="3200" b="1" dirty="0" smtClean="0">
                <a:latin typeface="FangSong" panose="02010609060101010101" pitchFamily="49" charset="-122"/>
                <a:ea typeface="FangSong" panose="02010609060101010101" pitchFamily="49" charset="-122"/>
              </a:rPr>
              <a:t>《</a:t>
            </a:r>
            <a:r>
              <a:rPr lang="zh-CN" altLang="en-US" sz="3200" b="1" dirty="0">
                <a:latin typeface="FangSong" panose="02010609060101010101" pitchFamily="49" charset="-122"/>
                <a:ea typeface="FangSong" panose="02010609060101010101" pitchFamily="49" charset="-122"/>
              </a:rPr>
              <a:t>論</a:t>
            </a:r>
            <a:r>
              <a:rPr lang="zh-CN" altLang="en-US" sz="3200" b="1" dirty="0" smtClean="0">
                <a:latin typeface="FangSong" panose="02010609060101010101" pitchFamily="49" charset="-122"/>
                <a:ea typeface="FangSong" panose="02010609060101010101" pitchFamily="49" charset="-122"/>
              </a:rPr>
              <a:t>語講要</a:t>
            </a:r>
            <a:r>
              <a:rPr lang="en-US" altLang="zh-TW" sz="3200" b="1" dirty="0" smtClean="0">
                <a:latin typeface="FangSong" panose="02010609060101010101" pitchFamily="49" charset="-122"/>
                <a:ea typeface="FangSong" panose="02010609060101010101" pitchFamily="49" charset="-122"/>
              </a:rPr>
              <a:t>》</a:t>
            </a:r>
          </a:p>
          <a:p>
            <a:pPr algn="ctr"/>
            <a:endParaRPr lang="en-US" altLang="zh-TW" sz="2700" b="1" dirty="0" smtClean="0">
              <a:latin typeface="FangSong" panose="02010609060101010101" pitchFamily="49" charset="-122"/>
              <a:ea typeface="FangSong" panose="02010609060101010101" pitchFamily="49" charset="-122"/>
            </a:endParaRPr>
          </a:p>
          <a:p>
            <a:r>
              <a:rPr lang="zh-TW" altLang="en-US" sz="2700" b="1" dirty="0" smtClean="0">
                <a:latin typeface="FangSong" panose="02010609060101010101" pitchFamily="49" charset="-122"/>
                <a:ea typeface="FangSong" panose="02010609060101010101" pitchFamily="49" charset="-122"/>
              </a:rPr>
              <a:t>    </a:t>
            </a:r>
            <a:r>
              <a:rPr lang="zh-TW" altLang="en-US" sz="2700" b="1" dirty="0">
                <a:latin typeface="FangSong" panose="02010609060101010101" pitchFamily="49" charset="-122"/>
                <a:ea typeface="FangSong" panose="02010609060101010101" pitchFamily="49" charset="-122"/>
              </a:rPr>
              <a:t>孔子說：「老者安之。」撫恤老年</a:t>
            </a:r>
            <a:r>
              <a:rPr lang="zh-TW" altLang="en-US" sz="2700" b="1" dirty="0" smtClean="0">
                <a:latin typeface="FangSong" panose="02010609060101010101" pitchFamily="49" charset="-122"/>
                <a:ea typeface="FangSong" panose="02010609060101010101" pitchFamily="49" charset="-122"/>
              </a:rPr>
              <a:t>人 使</a:t>
            </a:r>
            <a:r>
              <a:rPr lang="zh-TW" altLang="en-US" sz="2700" b="1" dirty="0">
                <a:latin typeface="FangSong" panose="02010609060101010101" pitchFamily="49" charset="-122"/>
                <a:ea typeface="FangSong" panose="02010609060101010101" pitchFamily="49" charset="-122"/>
              </a:rPr>
              <a:t>老年人得其所安。「朋友信之。」以信待朋友。無論通</a:t>
            </a:r>
            <a:r>
              <a:rPr lang="zh-TW" altLang="en-US" sz="2700" b="1" dirty="0" smtClean="0">
                <a:latin typeface="FangSong" panose="02010609060101010101" pitchFamily="49" charset="-122"/>
                <a:ea typeface="FangSong" panose="02010609060101010101" pitchFamily="49" charset="-122"/>
              </a:rPr>
              <a:t>財 勸善 規</a:t>
            </a:r>
            <a:r>
              <a:rPr lang="zh-TW" altLang="en-US" sz="2700" b="1" dirty="0">
                <a:latin typeface="FangSong" panose="02010609060101010101" pitchFamily="49" charset="-122"/>
                <a:ea typeface="FangSong" panose="02010609060101010101" pitchFamily="49" charset="-122"/>
              </a:rPr>
              <a:t>過</a:t>
            </a:r>
            <a:r>
              <a:rPr lang="zh-TW" altLang="en-US" sz="2700" b="1" dirty="0" smtClean="0">
                <a:latin typeface="FangSong" panose="02010609060101010101" pitchFamily="49" charset="-122"/>
                <a:ea typeface="FangSong" panose="02010609060101010101" pitchFamily="49" charset="-122"/>
              </a:rPr>
              <a:t>等 一</a:t>
            </a:r>
            <a:r>
              <a:rPr lang="zh-TW" altLang="en-US" sz="2700" b="1" dirty="0">
                <a:latin typeface="FangSong" panose="02010609060101010101" pitchFamily="49" charset="-122"/>
                <a:ea typeface="FangSong" panose="02010609060101010101" pitchFamily="49" charset="-122"/>
              </a:rPr>
              <a:t>切以信實無欺待之。「少者懷之。」以慈惠待少年</a:t>
            </a:r>
            <a:r>
              <a:rPr lang="zh-TW" altLang="en-US" sz="2700" b="1" dirty="0" smtClean="0">
                <a:latin typeface="FangSong" panose="02010609060101010101" pitchFamily="49" charset="-122"/>
                <a:ea typeface="FangSong" panose="02010609060101010101" pitchFamily="49" charset="-122"/>
              </a:rPr>
              <a:t>人 引</a:t>
            </a:r>
            <a:r>
              <a:rPr lang="zh-TW" altLang="en-US" sz="2700" b="1" dirty="0">
                <a:latin typeface="FangSong" panose="02010609060101010101" pitchFamily="49" charset="-122"/>
                <a:ea typeface="FangSong" panose="02010609060101010101" pitchFamily="49" charset="-122"/>
              </a:rPr>
              <a:t>發其感懷之心。孔安國</a:t>
            </a:r>
            <a:r>
              <a:rPr lang="zh-TW" altLang="en-US" sz="2700" b="1" dirty="0" smtClean="0">
                <a:latin typeface="FangSong" panose="02010609060101010101" pitchFamily="49" charset="-122"/>
                <a:ea typeface="FangSong" panose="02010609060101010101" pitchFamily="49" charset="-122"/>
              </a:rPr>
              <a:t>注「懷 歸</a:t>
            </a:r>
            <a:r>
              <a:rPr lang="zh-TW" altLang="en-US" sz="2700" b="1" dirty="0">
                <a:latin typeface="FangSong" panose="02010609060101010101" pitchFamily="49" charset="-122"/>
                <a:ea typeface="FangSong" panose="02010609060101010101" pitchFamily="49" charset="-122"/>
              </a:rPr>
              <a:t>也。」皇</a:t>
            </a:r>
            <a:r>
              <a:rPr lang="zh-TW" altLang="en-US" sz="2700" b="1" dirty="0" smtClean="0">
                <a:latin typeface="FangSong" panose="02010609060101010101" pitchFamily="49" charset="-122"/>
                <a:ea typeface="FangSong" panose="02010609060101010101" pitchFamily="49" charset="-122"/>
              </a:rPr>
              <a:t>疏「</a:t>
            </a:r>
            <a:r>
              <a:rPr lang="zh-TW" altLang="en-US" sz="2700" b="1" dirty="0">
                <a:latin typeface="FangSong" panose="02010609060101010101" pitchFamily="49" charset="-122"/>
                <a:ea typeface="FangSong" panose="02010609060101010101" pitchFamily="49" charset="-122"/>
              </a:rPr>
              <a:t>少者懷</a:t>
            </a:r>
            <a:r>
              <a:rPr lang="zh-TW" altLang="en-US" sz="2700" b="1" dirty="0" smtClean="0">
                <a:latin typeface="FangSong" panose="02010609060101010101" pitchFamily="49" charset="-122"/>
                <a:ea typeface="FangSong" panose="02010609060101010101" pitchFamily="49" charset="-122"/>
              </a:rPr>
              <a:t>己 己</a:t>
            </a:r>
            <a:r>
              <a:rPr lang="zh-TW" altLang="en-US" sz="2700" b="1" dirty="0">
                <a:latin typeface="FangSong" panose="02010609060101010101" pitchFamily="49" charset="-122"/>
                <a:ea typeface="FangSong" panose="02010609060101010101" pitchFamily="49" charset="-122"/>
              </a:rPr>
              <a:t>必有慈惠故也。」劉氏正</a:t>
            </a:r>
            <a:r>
              <a:rPr lang="zh-TW" altLang="en-US" sz="2700" b="1" dirty="0" smtClean="0">
                <a:latin typeface="FangSong" panose="02010609060101010101" pitchFamily="49" charset="-122"/>
                <a:ea typeface="FangSong" panose="02010609060101010101" pitchFamily="49" charset="-122"/>
              </a:rPr>
              <a:t>義「</a:t>
            </a:r>
            <a:r>
              <a:rPr lang="zh-TW" altLang="en-US" sz="2700" b="1" dirty="0">
                <a:latin typeface="FangSong" panose="02010609060101010101" pitchFamily="49" charset="-122"/>
                <a:ea typeface="FangSong" panose="02010609060101010101" pitchFamily="49" charset="-122"/>
              </a:rPr>
              <a:t>爾雅釋</a:t>
            </a:r>
            <a:r>
              <a:rPr lang="zh-TW" altLang="en-US" sz="2700" b="1" dirty="0" smtClean="0">
                <a:latin typeface="FangSong" panose="02010609060101010101" pitchFamily="49" charset="-122"/>
                <a:ea typeface="FangSong" panose="02010609060101010101" pitchFamily="49" charset="-122"/>
              </a:rPr>
              <a:t>詁 懷</a:t>
            </a:r>
            <a:r>
              <a:rPr lang="zh-TW" altLang="en-US" sz="2700" b="1" dirty="0">
                <a:latin typeface="FangSong" panose="02010609060101010101" pitchFamily="49" charset="-122"/>
                <a:ea typeface="FangSong" panose="02010609060101010101" pitchFamily="49" charset="-122"/>
              </a:rPr>
              <a:t>止也。釋</a:t>
            </a:r>
            <a:r>
              <a:rPr lang="zh-TW" altLang="en-US" sz="2700" b="1" dirty="0" smtClean="0">
                <a:latin typeface="FangSong" panose="02010609060101010101" pitchFamily="49" charset="-122"/>
                <a:ea typeface="FangSong" panose="02010609060101010101" pitchFamily="49" charset="-122"/>
              </a:rPr>
              <a:t>言 懷</a:t>
            </a:r>
            <a:r>
              <a:rPr lang="zh-TW" altLang="en-US" sz="2700" b="1" dirty="0">
                <a:latin typeface="FangSong" panose="02010609060101010101" pitchFamily="49" charset="-122"/>
                <a:ea typeface="FangSong" panose="02010609060101010101" pitchFamily="49" charset="-122"/>
              </a:rPr>
              <a:t>來也。並與歸訓近。言少者得所養</a:t>
            </a:r>
            <a:r>
              <a:rPr lang="zh-TW" altLang="en-US" sz="2700" b="1" dirty="0" smtClean="0">
                <a:latin typeface="FangSong" panose="02010609060101010101" pitchFamily="49" charset="-122"/>
                <a:ea typeface="FangSong" panose="02010609060101010101" pitchFamily="49" charset="-122"/>
              </a:rPr>
              <a:t>教 歸</a:t>
            </a:r>
            <a:r>
              <a:rPr lang="zh-TW" altLang="en-US" sz="2700" b="1" dirty="0">
                <a:latin typeface="FangSong" panose="02010609060101010101" pitchFamily="49" charset="-122"/>
                <a:ea typeface="FangSong" panose="02010609060101010101" pitchFamily="49" charset="-122"/>
              </a:rPr>
              <a:t>依之若父師也。」</a:t>
            </a:r>
          </a:p>
        </p:txBody>
      </p:sp>
      <p:sp>
        <p:nvSpPr>
          <p:cNvPr id="6" name="Oval 5"/>
          <p:cNvSpPr/>
          <p:nvPr/>
        </p:nvSpPr>
        <p:spPr>
          <a:xfrm>
            <a:off x="7320431" y="3175393"/>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a:t>
            </a:r>
            <a:endParaRPr lang="en-GB" sz="2800" dirty="0">
              <a:solidFill>
                <a:schemeClr val="tx1"/>
              </a:solidFill>
            </a:endParaRPr>
          </a:p>
        </p:txBody>
      </p:sp>
    </p:spTree>
    <p:extLst>
      <p:ext uri="{BB962C8B-B14F-4D97-AF65-F5344CB8AC3E}">
        <p14:creationId xmlns:p14="http://schemas.microsoft.com/office/powerpoint/2010/main" val="60844599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19</a:t>
            </a:fld>
            <a:endParaRPr lang="en-GB"/>
          </a:p>
        </p:txBody>
      </p:sp>
      <p:sp>
        <p:nvSpPr>
          <p:cNvPr id="9" name="TextBox 8"/>
          <p:cNvSpPr txBox="1"/>
          <p:nvPr/>
        </p:nvSpPr>
        <p:spPr>
          <a:xfrm>
            <a:off x="3059832" y="1052736"/>
            <a:ext cx="2400657" cy="4854996"/>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a:latin typeface="FangSong" panose="02010609060101010101" pitchFamily="49" charset="-122"/>
                <a:ea typeface="FangSong" panose="02010609060101010101" pitchFamily="49" charset="-122"/>
              </a:rPr>
              <a:t>論語</a:t>
            </a:r>
            <a:r>
              <a:rPr lang="en-US" altLang="zh-CN"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述而</a:t>
            </a:r>
            <a:r>
              <a:rPr lang="en-US" altLang="zh-TW" sz="3600" b="1" dirty="0" smtClean="0">
                <a:latin typeface="FangSong" panose="02010609060101010101" pitchFamily="49" charset="-122"/>
                <a:ea typeface="FangSong" panose="02010609060101010101" pitchFamily="49" charset="-122"/>
              </a:rPr>
              <a:t>》</a:t>
            </a:r>
          </a:p>
          <a:p>
            <a:pPr algn="ctr"/>
            <a:endParaRPr lang="en-US" altLang="zh-TW" sz="3600" b="1" dirty="0" smtClean="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a:t>
            </a:r>
            <a:r>
              <a:rPr lang="zh-TW" altLang="en-US" sz="3600" b="1" dirty="0">
                <a:latin typeface="FangSong" panose="02010609060101010101" pitchFamily="49" charset="-122"/>
                <a:ea typeface="FangSong" panose="02010609060101010101" pitchFamily="49" charset="-122"/>
              </a:rPr>
              <a:t>子曰「君子坦蕩</a:t>
            </a:r>
            <a:r>
              <a:rPr lang="zh-TW" altLang="en-US" sz="3600" b="1" dirty="0" smtClean="0">
                <a:latin typeface="FangSong" panose="02010609060101010101" pitchFamily="49" charset="-122"/>
                <a:ea typeface="FangSong" panose="02010609060101010101" pitchFamily="49" charset="-122"/>
              </a:rPr>
              <a:t>蕩 小</a:t>
            </a:r>
            <a:r>
              <a:rPr lang="zh-TW" altLang="en-US" sz="3600" b="1" dirty="0">
                <a:latin typeface="FangSong" panose="02010609060101010101" pitchFamily="49" charset="-122"/>
                <a:ea typeface="FangSong" panose="02010609060101010101" pitchFamily="49" charset="-122"/>
              </a:rPr>
              <a:t>人長戚戚。」</a:t>
            </a:r>
          </a:p>
        </p:txBody>
      </p:sp>
      <p:sp>
        <p:nvSpPr>
          <p:cNvPr id="6" name="Oval 5"/>
          <p:cNvSpPr/>
          <p:nvPr/>
        </p:nvSpPr>
        <p:spPr>
          <a:xfrm>
            <a:off x="6670283" y="3175393"/>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2</a:t>
            </a:r>
            <a:endParaRPr lang="en-GB" sz="2800" dirty="0">
              <a:solidFill>
                <a:schemeClr val="tx1"/>
              </a:solidFill>
            </a:endParaRPr>
          </a:p>
        </p:txBody>
      </p:sp>
    </p:spTree>
    <p:extLst>
      <p:ext uri="{BB962C8B-B14F-4D97-AF65-F5344CB8AC3E}">
        <p14:creationId xmlns:p14="http://schemas.microsoft.com/office/powerpoint/2010/main" val="191029152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20</a:t>
            </a:fld>
            <a:endParaRPr lang="en-GB"/>
          </a:p>
        </p:txBody>
      </p:sp>
      <p:sp>
        <p:nvSpPr>
          <p:cNvPr id="7" name="TextBox 6"/>
          <p:cNvSpPr txBox="1"/>
          <p:nvPr/>
        </p:nvSpPr>
        <p:spPr>
          <a:xfrm>
            <a:off x="467544" y="1731690"/>
            <a:ext cx="8064896" cy="4247317"/>
          </a:xfrm>
          <a:prstGeom prst="rect">
            <a:avLst/>
          </a:prstGeom>
          <a:noFill/>
        </p:spPr>
        <p:txBody>
          <a:bodyPr wrap="square" rtlCol="0">
            <a:spAutoFit/>
          </a:bodyPr>
          <a:lstStyle/>
          <a:p>
            <a:pPr marL="514350" indent="-514350">
              <a:buFont typeface="+mj-lt"/>
              <a:buAutoNum type="alphaLcParenR"/>
            </a:pPr>
            <a:r>
              <a:rPr lang="en-GB" altLang="zh-CN" sz="2700" dirty="0">
                <a:latin typeface="Georgia" panose="02040502050405020303" pitchFamily="18" charset="0"/>
              </a:rPr>
              <a:t>The Master said, ‘A gentleman is always </a:t>
            </a:r>
            <a:r>
              <a:rPr lang="en-GB" altLang="zh-CN" sz="2700" dirty="0">
                <a:solidFill>
                  <a:srgbClr val="0070C0"/>
                </a:solidFill>
                <a:latin typeface="Georgia" panose="02040502050405020303" pitchFamily="18" charset="0"/>
              </a:rPr>
              <a:t>content</a:t>
            </a:r>
            <a:r>
              <a:rPr lang="en-GB" altLang="zh-CN" sz="2700" dirty="0">
                <a:latin typeface="Georgia" panose="02040502050405020303" pitchFamily="18" charset="0"/>
              </a:rPr>
              <a:t>; a common man, always </a:t>
            </a:r>
            <a:r>
              <a:rPr lang="en-GB" altLang="zh-CN" sz="2700" dirty="0">
                <a:solidFill>
                  <a:srgbClr val="0070C0"/>
                </a:solidFill>
                <a:latin typeface="Georgia" panose="02040502050405020303" pitchFamily="18" charset="0"/>
              </a:rPr>
              <a:t>worried</a:t>
            </a:r>
            <a:r>
              <a:rPr lang="en-GB" altLang="zh-CN" sz="2700" dirty="0" smtClean="0">
                <a:latin typeface="Georgia" panose="02040502050405020303" pitchFamily="18" charset="0"/>
              </a:rPr>
              <a:t>.’ (</a:t>
            </a:r>
            <a:r>
              <a:rPr lang="zh-CN" altLang="en-US" sz="2700" dirty="0" smtClean="0">
                <a:latin typeface="Georgia" panose="02040502050405020303" pitchFamily="18" charset="0"/>
              </a:rPr>
              <a:t>李祥甫</a:t>
            </a:r>
            <a:r>
              <a:rPr lang="en-GB" altLang="zh-CN" sz="2700" dirty="0" smtClean="0">
                <a:latin typeface="Georgia" panose="02040502050405020303" pitchFamily="18" charset="0"/>
              </a:rPr>
              <a:t>)</a:t>
            </a:r>
          </a:p>
          <a:p>
            <a:pPr marL="514350" indent="-514350">
              <a:buFont typeface="+mj-lt"/>
              <a:buAutoNum type="alphaLcParenR"/>
            </a:pPr>
            <a:endParaRPr lang="en-US" altLang="zh-CN" sz="2700" dirty="0">
              <a:latin typeface="Georgia" panose="02040502050405020303" pitchFamily="18" charset="0"/>
            </a:endParaRPr>
          </a:p>
          <a:p>
            <a:pPr marL="514350" indent="-514350">
              <a:buFont typeface="+mj-lt"/>
              <a:buAutoNum type="alphaLcParenR"/>
            </a:pPr>
            <a:r>
              <a:rPr lang="en-US" altLang="zh-CN" sz="2700" dirty="0" smtClean="0">
                <a:latin typeface="Georgia" panose="02040502050405020303" pitchFamily="18" charset="0"/>
              </a:rPr>
              <a:t>The Master said, ‘The gentleman is </a:t>
            </a:r>
            <a:r>
              <a:rPr lang="en-US" altLang="zh-CN" sz="2700" dirty="0" smtClean="0">
                <a:solidFill>
                  <a:srgbClr val="0070C0"/>
                </a:solidFill>
                <a:latin typeface="Georgia" panose="02040502050405020303" pitchFamily="18" charset="0"/>
              </a:rPr>
              <a:t>easy of mind</a:t>
            </a:r>
            <a:r>
              <a:rPr lang="en-US" altLang="zh-CN" sz="2700" dirty="0" smtClean="0">
                <a:latin typeface="Georgia" panose="02040502050405020303" pitchFamily="18" charset="0"/>
              </a:rPr>
              <a:t>, while the small man is always </a:t>
            </a:r>
            <a:r>
              <a:rPr lang="en-US" altLang="zh-CN" sz="2700" dirty="0" smtClean="0">
                <a:solidFill>
                  <a:srgbClr val="0070C0"/>
                </a:solidFill>
                <a:latin typeface="Georgia" panose="02040502050405020303" pitchFamily="18" charset="0"/>
              </a:rPr>
              <a:t>full of anxiety</a:t>
            </a:r>
            <a:r>
              <a:rPr lang="en-US" altLang="zh-CN" sz="2700" dirty="0" smtClean="0">
                <a:latin typeface="Georgia" panose="02040502050405020303" pitchFamily="18" charset="0"/>
              </a:rPr>
              <a:t>.’  (</a:t>
            </a:r>
            <a:r>
              <a:rPr lang="zh-CN" altLang="en-US" sz="2700" dirty="0" smtClean="0">
                <a:latin typeface="Georgia" panose="02040502050405020303" pitchFamily="18" charset="0"/>
              </a:rPr>
              <a:t>劉殿爵</a:t>
            </a:r>
            <a:r>
              <a:rPr lang="en-US" altLang="zh-CN" sz="2700" dirty="0" smtClean="0">
                <a:latin typeface="Georgia" panose="02040502050405020303" pitchFamily="18" charset="0"/>
              </a:rPr>
              <a:t>)</a:t>
            </a:r>
          </a:p>
          <a:p>
            <a:pPr marL="514350" indent="-514350">
              <a:buFont typeface="+mj-lt"/>
              <a:buAutoNum type="alphaLcParenR"/>
            </a:pPr>
            <a:endParaRPr lang="en-US" altLang="zh-CN" sz="2700" dirty="0">
              <a:latin typeface="Georgia" panose="02040502050405020303" pitchFamily="18" charset="0"/>
            </a:endParaRPr>
          </a:p>
          <a:p>
            <a:pPr marL="514350" indent="-514350">
              <a:buFont typeface="+mj-lt"/>
              <a:buAutoNum type="alphaLcParenR"/>
            </a:pPr>
            <a:r>
              <a:rPr lang="en-US" altLang="zh-CN" sz="2700" dirty="0" smtClean="0">
                <a:latin typeface="Georgia" panose="02040502050405020303" pitchFamily="18" charset="0"/>
              </a:rPr>
              <a:t>The Master said, ‘A gentleman is </a:t>
            </a:r>
            <a:r>
              <a:rPr lang="en-US" altLang="zh-CN" sz="2700" dirty="0" smtClean="0">
                <a:solidFill>
                  <a:srgbClr val="0070C0"/>
                </a:solidFill>
                <a:latin typeface="Georgia" panose="02040502050405020303" pitchFamily="18" charset="0"/>
              </a:rPr>
              <a:t>open and broad-hearted</a:t>
            </a:r>
            <a:r>
              <a:rPr lang="en-US" altLang="zh-CN" sz="2700" dirty="0" smtClean="0">
                <a:latin typeface="Georgia" panose="02040502050405020303" pitchFamily="18" charset="0"/>
              </a:rPr>
              <a:t>; a base man is always </a:t>
            </a:r>
            <a:r>
              <a:rPr lang="en-US" altLang="zh-CN" sz="2700" dirty="0" smtClean="0">
                <a:solidFill>
                  <a:srgbClr val="0070C0"/>
                </a:solidFill>
                <a:latin typeface="Georgia" panose="02040502050405020303" pitchFamily="18" charset="0"/>
              </a:rPr>
              <a:t>worried and sorrowed</a:t>
            </a:r>
            <a:r>
              <a:rPr lang="en-US" altLang="zh-CN" sz="2700" dirty="0" smtClean="0">
                <a:latin typeface="Georgia" panose="02040502050405020303" pitchFamily="18" charset="0"/>
              </a:rPr>
              <a:t>.’ (</a:t>
            </a:r>
            <a:r>
              <a:rPr lang="zh-CN" altLang="en-US" sz="2700" dirty="0" smtClean="0">
                <a:latin typeface="Georgia" panose="02040502050405020303" pitchFamily="18" charset="0"/>
              </a:rPr>
              <a:t>吳國珍</a:t>
            </a:r>
            <a:r>
              <a:rPr lang="en-US" altLang="zh-CN" sz="2700" dirty="0" smtClean="0">
                <a:latin typeface="Georgia" panose="02040502050405020303" pitchFamily="18" charset="0"/>
              </a:rPr>
              <a:t>)</a:t>
            </a:r>
          </a:p>
        </p:txBody>
      </p:sp>
      <p:sp>
        <p:nvSpPr>
          <p:cNvPr id="6" name="Oval 5"/>
          <p:cNvSpPr/>
          <p:nvPr/>
        </p:nvSpPr>
        <p:spPr>
          <a:xfrm>
            <a:off x="4237259" y="62068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tx1"/>
                </a:solidFill>
              </a:rPr>
              <a:t>2</a:t>
            </a:r>
            <a:endParaRPr lang="en-GB" sz="2800" dirty="0">
              <a:solidFill>
                <a:schemeClr val="tx1"/>
              </a:solidFill>
            </a:endParaRPr>
          </a:p>
        </p:txBody>
      </p:sp>
    </p:spTree>
    <p:extLst>
      <p:ext uri="{BB962C8B-B14F-4D97-AF65-F5344CB8AC3E}">
        <p14:creationId xmlns:p14="http://schemas.microsoft.com/office/powerpoint/2010/main" val="363547889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21</a:t>
            </a:fld>
            <a:endParaRPr lang="en-GB"/>
          </a:p>
        </p:txBody>
      </p:sp>
      <p:sp>
        <p:nvSpPr>
          <p:cNvPr id="9" name="TextBox 8"/>
          <p:cNvSpPr txBox="1"/>
          <p:nvPr/>
        </p:nvSpPr>
        <p:spPr>
          <a:xfrm>
            <a:off x="611560" y="973274"/>
            <a:ext cx="6694140" cy="5431060"/>
          </a:xfrm>
          <a:prstGeom prst="rect">
            <a:avLst/>
          </a:prstGeom>
          <a:noFill/>
          <a:ln w="9525">
            <a:solidFill>
              <a:schemeClr val="tx1"/>
            </a:solidFill>
          </a:ln>
        </p:spPr>
        <p:txBody>
          <a:bodyPr vert="eaVert" wrap="square" rtlCol="0">
            <a:spAutoFit/>
          </a:bodyPr>
          <a:lstStyle/>
          <a:p>
            <a:pPr algn="ctr"/>
            <a:r>
              <a:rPr lang="en-US" altLang="zh-TW" sz="3200" b="1" dirty="0" smtClean="0">
                <a:latin typeface="FangSong" panose="02010609060101010101" pitchFamily="49" charset="-122"/>
                <a:ea typeface="FangSong" panose="02010609060101010101" pitchFamily="49" charset="-122"/>
              </a:rPr>
              <a:t>《</a:t>
            </a:r>
            <a:r>
              <a:rPr lang="zh-CN" altLang="en-US" sz="3200" b="1" dirty="0">
                <a:latin typeface="FangSong" panose="02010609060101010101" pitchFamily="49" charset="-122"/>
                <a:ea typeface="FangSong" panose="02010609060101010101" pitchFamily="49" charset="-122"/>
              </a:rPr>
              <a:t>論</a:t>
            </a:r>
            <a:r>
              <a:rPr lang="zh-CN" altLang="en-US" sz="3200" b="1" dirty="0" smtClean="0">
                <a:latin typeface="FangSong" panose="02010609060101010101" pitchFamily="49" charset="-122"/>
                <a:ea typeface="FangSong" panose="02010609060101010101" pitchFamily="49" charset="-122"/>
              </a:rPr>
              <a:t>語講要</a:t>
            </a:r>
            <a:r>
              <a:rPr lang="en-US" altLang="zh-TW" sz="3200" b="1" dirty="0" smtClean="0">
                <a:latin typeface="FangSong" panose="02010609060101010101" pitchFamily="49" charset="-122"/>
                <a:ea typeface="FangSong" panose="02010609060101010101" pitchFamily="49" charset="-122"/>
              </a:rPr>
              <a:t>》</a:t>
            </a:r>
          </a:p>
          <a:p>
            <a:pPr algn="ctr"/>
            <a:endParaRPr lang="en-US" altLang="zh-TW" sz="2700" b="1" dirty="0" smtClean="0">
              <a:latin typeface="FangSong" panose="02010609060101010101" pitchFamily="49" charset="-122"/>
              <a:ea typeface="FangSong" panose="02010609060101010101" pitchFamily="49" charset="-122"/>
            </a:endParaRPr>
          </a:p>
          <a:p>
            <a:r>
              <a:rPr lang="zh-TW" altLang="en-US" sz="2600" b="1" dirty="0" smtClean="0">
                <a:latin typeface="FangSong" panose="02010609060101010101" pitchFamily="49" charset="-122"/>
                <a:ea typeface="FangSong" panose="02010609060101010101" pitchFamily="49" charset="-122"/>
              </a:rPr>
              <a:t>    </a:t>
            </a:r>
            <a:r>
              <a:rPr lang="zh-TW" altLang="en-US" sz="2600" b="1" dirty="0">
                <a:latin typeface="FangSong" panose="02010609060101010101" pitchFamily="49" charset="-122"/>
                <a:ea typeface="FangSong" panose="02010609060101010101" pitchFamily="49" charset="-122"/>
              </a:rPr>
              <a:t>坦蕩</a:t>
            </a:r>
            <a:r>
              <a:rPr lang="zh-TW" altLang="en-US" sz="2600" b="1" dirty="0" smtClean="0">
                <a:latin typeface="FangSong" panose="02010609060101010101" pitchFamily="49" charset="-122"/>
                <a:ea typeface="FangSong" panose="02010609060101010101" pitchFamily="49" charset="-122"/>
              </a:rPr>
              <a:t>蕩 是</a:t>
            </a:r>
            <a:r>
              <a:rPr lang="zh-TW" altLang="en-US" sz="2600" b="1" dirty="0">
                <a:latin typeface="FangSong" panose="02010609060101010101" pitchFamily="49" charset="-122"/>
                <a:ea typeface="FangSong" panose="02010609060101010101" pitchFamily="49" charset="-122"/>
              </a:rPr>
              <a:t>說君子的心境平坦廣大。長戚</a:t>
            </a:r>
            <a:r>
              <a:rPr lang="zh-TW" altLang="en-US" sz="2600" b="1" dirty="0" smtClean="0">
                <a:latin typeface="FangSong" panose="02010609060101010101" pitchFamily="49" charset="-122"/>
                <a:ea typeface="FangSong" panose="02010609060101010101" pitchFamily="49" charset="-122"/>
              </a:rPr>
              <a:t>戚 鄭</a:t>
            </a:r>
            <a:r>
              <a:rPr lang="zh-TW" altLang="en-US" sz="2600" b="1" dirty="0">
                <a:latin typeface="FangSong" panose="02010609060101010101" pitchFamily="49" charset="-122"/>
                <a:ea typeface="FangSong" panose="02010609060101010101" pitchFamily="49" charset="-122"/>
              </a:rPr>
              <a:t>康成注為多憂</a:t>
            </a:r>
            <a:r>
              <a:rPr lang="zh-TW" altLang="en-US" sz="2600" b="1" dirty="0" smtClean="0">
                <a:latin typeface="FangSong" panose="02010609060101010101" pitchFamily="49" charset="-122"/>
                <a:ea typeface="FangSong" panose="02010609060101010101" pitchFamily="49" charset="-122"/>
              </a:rPr>
              <a:t>懼 黃</a:t>
            </a:r>
            <a:r>
              <a:rPr lang="zh-TW" altLang="en-US" sz="2600" b="1" dirty="0">
                <a:latin typeface="FangSong" panose="02010609060101010101" pitchFamily="49" charset="-122"/>
                <a:ea typeface="FangSong" panose="02010609060101010101" pitchFamily="49" charset="-122"/>
              </a:rPr>
              <a:t>式三論語後案引詩經小雅節南山「蹙蹙靡所騁</a:t>
            </a:r>
            <a:r>
              <a:rPr lang="zh-TW" altLang="en-US" sz="2600" b="1" dirty="0" smtClean="0">
                <a:latin typeface="FangSong" panose="02010609060101010101" pitchFamily="49" charset="-122"/>
                <a:ea typeface="FangSong" panose="02010609060101010101" pitchFamily="49" charset="-122"/>
              </a:rPr>
              <a:t>」以</a:t>
            </a:r>
            <a:r>
              <a:rPr lang="zh-TW" altLang="en-US" sz="2600" b="1" dirty="0">
                <a:latin typeface="FangSong" panose="02010609060101010101" pitchFamily="49" charset="-122"/>
                <a:ea typeface="FangSong" panose="02010609060101010101" pitchFamily="49" charset="-122"/>
              </a:rPr>
              <a:t>為戚戚就是蹙蹙的正</a:t>
            </a:r>
            <a:r>
              <a:rPr lang="zh-TW" altLang="en-US" sz="2600" b="1" dirty="0" smtClean="0">
                <a:latin typeface="FangSong" panose="02010609060101010101" pitchFamily="49" charset="-122"/>
                <a:ea typeface="FangSong" panose="02010609060101010101" pitchFamily="49" charset="-122"/>
              </a:rPr>
              <a:t>字 是</a:t>
            </a:r>
            <a:r>
              <a:rPr lang="zh-TW" altLang="en-US" sz="2600" b="1" dirty="0">
                <a:latin typeface="FangSong" panose="02010609060101010101" pitchFamily="49" charset="-122"/>
                <a:ea typeface="FangSong" panose="02010609060101010101" pitchFamily="49" charset="-122"/>
              </a:rPr>
              <a:t>迫縮的意</a:t>
            </a:r>
            <a:r>
              <a:rPr lang="zh-TW" altLang="en-US" sz="2600" b="1" dirty="0" smtClean="0">
                <a:latin typeface="FangSong" panose="02010609060101010101" pitchFamily="49" charset="-122"/>
                <a:ea typeface="FangSong" panose="02010609060101010101" pitchFamily="49" charset="-122"/>
              </a:rPr>
              <a:t>思 與</a:t>
            </a:r>
            <a:r>
              <a:rPr lang="zh-TW" altLang="en-US" sz="2600" b="1" dirty="0">
                <a:latin typeface="FangSong" panose="02010609060101010101" pitchFamily="49" charset="-122"/>
                <a:ea typeface="FangSong" panose="02010609060101010101" pitchFamily="49" charset="-122"/>
              </a:rPr>
              <a:t>蕩蕩相</a:t>
            </a:r>
            <a:r>
              <a:rPr lang="zh-TW" altLang="en-US" sz="2600" b="1" dirty="0" smtClean="0">
                <a:latin typeface="FangSong" panose="02010609060101010101" pitchFamily="49" charset="-122"/>
                <a:ea typeface="FangSong" panose="02010609060101010101" pitchFamily="49" charset="-122"/>
              </a:rPr>
              <a:t>反 依</a:t>
            </a:r>
            <a:r>
              <a:rPr lang="zh-TW" altLang="en-US" sz="2600" b="1" dirty="0">
                <a:latin typeface="FangSong" panose="02010609060101010101" pitchFamily="49" charset="-122"/>
                <a:ea typeface="FangSong" panose="02010609060101010101" pitchFamily="49" charset="-122"/>
              </a:rPr>
              <a:t>訓詁學</a:t>
            </a:r>
            <a:r>
              <a:rPr lang="zh-TW" altLang="en-US" sz="2600" b="1" dirty="0" smtClean="0">
                <a:latin typeface="FangSong" panose="02010609060101010101" pitchFamily="49" charset="-122"/>
                <a:ea typeface="FangSong" panose="02010609060101010101" pitchFamily="49" charset="-122"/>
              </a:rPr>
              <a:t>講 此</a:t>
            </a:r>
            <a:r>
              <a:rPr lang="zh-TW" altLang="en-US" sz="2600" b="1" dirty="0">
                <a:latin typeface="FangSong" panose="02010609060101010101" pitchFamily="49" charset="-122"/>
                <a:ea typeface="FangSong" panose="02010609060101010101" pitchFamily="49" charset="-122"/>
              </a:rPr>
              <a:t>解為</a:t>
            </a:r>
            <a:r>
              <a:rPr lang="zh-TW" altLang="en-US" sz="2600" b="1" dirty="0" smtClean="0">
                <a:latin typeface="FangSong" panose="02010609060101010101" pitchFamily="49" charset="-122"/>
                <a:ea typeface="FangSong" panose="02010609060101010101" pitchFamily="49" charset="-122"/>
              </a:rPr>
              <a:t>是 然</a:t>
            </a:r>
            <a:r>
              <a:rPr lang="zh-TW" altLang="en-US" sz="2600" b="1" dirty="0">
                <a:latin typeface="FangSong" panose="02010609060101010101" pitchFamily="49" charset="-122"/>
                <a:ea typeface="FangSong" panose="02010609060101010101" pitchFamily="49" charset="-122"/>
              </a:rPr>
              <a:t>將戚戚注為憂</a:t>
            </a:r>
            <a:r>
              <a:rPr lang="zh-TW" altLang="en-US" sz="2600" b="1" dirty="0" smtClean="0">
                <a:latin typeface="FangSong" panose="02010609060101010101" pitchFamily="49" charset="-122"/>
                <a:ea typeface="FangSong" panose="02010609060101010101" pitchFamily="49" charset="-122"/>
              </a:rPr>
              <a:t>懼 也</a:t>
            </a:r>
            <a:r>
              <a:rPr lang="zh-TW" altLang="en-US" sz="2600" b="1" dirty="0">
                <a:latin typeface="FangSong" panose="02010609060101010101" pitchFamily="49" charset="-122"/>
                <a:ea typeface="FangSong" panose="02010609060101010101" pitchFamily="49" charset="-122"/>
              </a:rPr>
              <a:t>能適切的說明小人之心。這章書是孔子辨別君子和小人兩種相反的心理。君子何以坦蕩</a:t>
            </a:r>
            <a:r>
              <a:rPr lang="zh-TW" altLang="en-US" sz="2600" b="1" dirty="0" smtClean="0">
                <a:latin typeface="FangSong" panose="02010609060101010101" pitchFamily="49" charset="-122"/>
                <a:ea typeface="FangSong" panose="02010609060101010101" pitchFamily="49" charset="-122"/>
              </a:rPr>
              <a:t>蕩 小</a:t>
            </a:r>
            <a:r>
              <a:rPr lang="zh-TW" altLang="en-US" sz="2600" b="1" dirty="0">
                <a:latin typeface="FangSong" panose="02010609060101010101" pitchFamily="49" charset="-122"/>
                <a:ea typeface="FangSong" panose="02010609060101010101" pitchFamily="49" charset="-122"/>
              </a:rPr>
              <a:t>人何以長戚</a:t>
            </a:r>
            <a:r>
              <a:rPr lang="zh-TW" altLang="en-US" sz="2600" b="1" dirty="0" smtClean="0">
                <a:latin typeface="FangSong" panose="02010609060101010101" pitchFamily="49" charset="-122"/>
                <a:ea typeface="FangSong" panose="02010609060101010101" pitchFamily="49" charset="-122"/>
              </a:rPr>
              <a:t>戚 程</a:t>
            </a:r>
            <a:r>
              <a:rPr lang="zh-TW" altLang="en-US" sz="2600" b="1" dirty="0">
                <a:latin typeface="FangSong" panose="02010609060101010101" pitchFamily="49" charset="-122"/>
                <a:ea typeface="FangSong" panose="02010609060101010101" pitchFamily="49" charset="-122"/>
              </a:rPr>
              <a:t>氏集釋引李二曲四書反身</a:t>
            </a:r>
            <a:r>
              <a:rPr lang="zh-TW" altLang="en-US" sz="2600" b="1" dirty="0" smtClean="0">
                <a:latin typeface="FangSong" panose="02010609060101010101" pitchFamily="49" charset="-122"/>
                <a:ea typeface="FangSong" panose="02010609060101010101" pitchFamily="49" charset="-122"/>
              </a:rPr>
              <a:t>錄 解</a:t>
            </a:r>
            <a:r>
              <a:rPr lang="zh-TW" altLang="en-US" sz="2600" b="1" dirty="0">
                <a:latin typeface="FangSong" panose="02010609060101010101" pitchFamily="49" charset="-122"/>
                <a:ea typeface="FangSong" panose="02010609060101010101" pitchFamily="49" charset="-122"/>
              </a:rPr>
              <a:t>釋得很</a:t>
            </a:r>
            <a:r>
              <a:rPr lang="zh-TW" altLang="en-US" sz="2600" b="1" dirty="0" smtClean="0">
                <a:latin typeface="FangSong" panose="02010609060101010101" pitchFamily="49" charset="-122"/>
                <a:ea typeface="FangSong" panose="02010609060101010101" pitchFamily="49" charset="-122"/>
              </a:rPr>
              <a:t>好 他說「</a:t>
            </a:r>
            <a:r>
              <a:rPr lang="zh-TW" altLang="en-US" sz="2600" b="1" dirty="0">
                <a:latin typeface="FangSong" panose="02010609060101010101" pitchFamily="49" charset="-122"/>
                <a:ea typeface="FangSong" panose="02010609060101010101" pitchFamily="49" charset="-122"/>
              </a:rPr>
              <a:t>君子不為名</a:t>
            </a:r>
            <a:r>
              <a:rPr lang="zh-TW" altLang="en-US" sz="2600" b="1" dirty="0" smtClean="0">
                <a:latin typeface="FangSong" panose="02010609060101010101" pitchFamily="49" charset="-122"/>
                <a:ea typeface="FangSong" panose="02010609060101010101" pitchFamily="49" charset="-122"/>
              </a:rPr>
              <a:t>牽 不</a:t>
            </a:r>
            <a:r>
              <a:rPr lang="zh-TW" altLang="en-US" sz="2600" b="1" dirty="0">
                <a:latin typeface="FangSong" panose="02010609060101010101" pitchFamily="49" charset="-122"/>
                <a:ea typeface="FangSong" panose="02010609060101010101" pitchFamily="49" charset="-122"/>
              </a:rPr>
              <a:t>為利</a:t>
            </a:r>
            <a:r>
              <a:rPr lang="zh-TW" altLang="en-US" sz="2600" b="1" dirty="0" smtClean="0">
                <a:latin typeface="FangSong" panose="02010609060101010101" pitchFamily="49" charset="-122"/>
                <a:ea typeface="FangSong" panose="02010609060101010101" pitchFamily="49" charset="-122"/>
              </a:rPr>
              <a:t>役 便</a:t>
            </a:r>
            <a:r>
              <a:rPr lang="zh-TW" altLang="en-US" sz="2600" b="1" dirty="0">
                <a:latin typeface="FangSong" panose="02010609060101010101" pitchFamily="49" charset="-122"/>
                <a:ea typeface="FangSong" panose="02010609060101010101" pitchFamily="49" charset="-122"/>
              </a:rPr>
              <a:t>俯仰無</a:t>
            </a:r>
            <a:r>
              <a:rPr lang="zh-TW" altLang="en-US" sz="2600" b="1" dirty="0" smtClean="0">
                <a:latin typeface="FangSong" panose="02010609060101010101" pitchFamily="49" charset="-122"/>
                <a:ea typeface="FangSong" panose="02010609060101010101" pitchFamily="49" charset="-122"/>
              </a:rPr>
              <a:t>愧 便</a:t>
            </a:r>
            <a:r>
              <a:rPr lang="zh-TW" altLang="en-US" sz="2600" b="1" dirty="0">
                <a:latin typeface="FangSong" panose="02010609060101010101" pitchFamily="49" charset="-122"/>
                <a:ea typeface="FangSong" panose="02010609060101010101" pitchFamily="49" charset="-122"/>
              </a:rPr>
              <a:t>坦蕩自得。小人不為名</a:t>
            </a:r>
            <a:r>
              <a:rPr lang="zh-TW" altLang="en-US" sz="2600" b="1" dirty="0" smtClean="0">
                <a:latin typeface="FangSong" panose="02010609060101010101" pitchFamily="49" charset="-122"/>
                <a:ea typeface="FangSong" panose="02010609060101010101" pitchFamily="49" charset="-122"/>
              </a:rPr>
              <a:t>牽 便</a:t>
            </a:r>
            <a:r>
              <a:rPr lang="zh-TW" altLang="en-US" sz="2600" b="1" dirty="0">
                <a:latin typeface="FangSong" panose="02010609060101010101" pitchFamily="49" charset="-122"/>
                <a:ea typeface="FangSong" panose="02010609060101010101" pitchFamily="49" charset="-122"/>
              </a:rPr>
              <a:t>為利</a:t>
            </a:r>
            <a:r>
              <a:rPr lang="zh-TW" altLang="en-US" sz="2600" b="1" dirty="0" smtClean="0">
                <a:latin typeface="FangSong" panose="02010609060101010101" pitchFamily="49" charset="-122"/>
                <a:ea typeface="FangSong" panose="02010609060101010101" pitchFamily="49" charset="-122"/>
              </a:rPr>
              <a:t>役 未</a:t>
            </a:r>
            <a:r>
              <a:rPr lang="zh-TW" altLang="en-US" sz="2600" b="1" dirty="0">
                <a:latin typeface="FangSong" panose="02010609060101010101" pitchFamily="49" charset="-122"/>
                <a:ea typeface="FangSong" panose="02010609060101010101" pitchFamily="49" charset="-122"/>
              </a:rPr>
              <a:t>得患</a:t>
            </a:r>
            <a:r>
              <a:rPr lang="zh-TW" altLang="en-US" sz="2600" b="1" dirty="0" smtClean="0">
                <a:latin typeface="FangSong" panose="02010609060101010101" pitchFamily="49" charset="-122"/>
                <a:ea typeface="FangSong" panose="02010609060101010101" pitchFamily="49" charset="-122"/>
              </a:rPr>
              <a:t>得 既</a:t>
            </a:r>
            <a:r>
              <a:rPr lang="zh-TW" altLang="en-US" sz="2600" b="1" dirty="0">
                <a:latin typeface="FangSong" panose="02010609060101010101" pitchFamily="49" charset="-122"/>
                <a:ea typeface="FangSong" panose="02010609060101010101" pitchFamily="49" charset="-122"/>
              </a:rPr>
              <a:t>得患</a:t>
            </a:r>
            <a:r>
              <a:rPr lang="zh-TW" altLang="en-US" sz="2600" b="1" dirty="0" smtClean="0">
                <a:latin typeface="FangSong" panose="02010609060101010101" pitchFamily="49" charset="-122"/>
                <a:ea typeface="FangSong" panose="02010609060101010101" pitchFamily="49" charset="-122"/>
              </a:rPr>
              <a:t>失 便</a:t>
            </a:r>
            <a:r>
              <a:rPr lang="zh-TW" altLang="en-US" sz="2600" b="1" dirty="0">
                <a:latin typeface="FangSong" panose="02010609060101010101" pitchFamily="49" charset="-122"/>
                <a:ea typeface="FangSong" panose="02010609060101010101" pitchFamily="49" charset="-122"/>
              </a:rPr>
              <a:t>是長戚戚。」</a:t>
            </a:r>
          </a:p>
        </p:txBody>
      </p:sp>
      <p:sp>
        <p:nvSpPr>
          <p:cNvPr id="6" name="Oval 5"/>
          <p:cNvSpPr/>
          <p:nvPr/>
        </p:nvSpPr>
        <p:spPr>
          <a:xfrm>
            <a:off x="7708553" y="3229095"/>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2</a:t>
            </a:r>
            <a:endParaRPr lang="en-GB" sz="2800" dirty="0">
              <a:solidFill>
                <a:schemeClr val="tx1"/>
              </a:solidFill>
            </a:endParaRPr>
          </a:p>
        </p:txBody>
      </p:sp>
    </p:spTree>
    <p:extLst>
      <p:ext uri="{BB962C8B-B14F-4D97-AF65-F5344CB8AC3E}">
        <p14:creationId xmlns:p14="http://schemas.microsoft.com/office/powerpoint/2010/main" val="267981274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22</a:t>
            </a:fld>
            <a:endParaRPr lang="en-GB"/>
          </a:p>
        </p:txBody>
      </p:sp>
      <p:sp>
        <p:nvSpPr>
          <p:cNvPr id="9" name="TextBox 8"/>
          <p:cNvSpPr txBox="1"/>
          <p:nvPr/>
        </p:nvSpPr>
        <p:spPr>
          <a:xfrm>
            <a:off x="2505834" y="1052736"/>
            <a:ext cx="2954655" cy="5040560"/>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a:latin typeface="FangSong" panose="02010609060101010101" pitchFamily="49" charset="-122"/>
                <a:ea typeface="FangSong" panose="02010609060101010101" pitchFamily="49" charset="-122"/>
              </a:rPr>
              <a:t>論語</a:t>
            </a:r>
            <a:r>
              <a:rPr lang="en-US" altLang="zh-CN"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述而</a:t>
            </a:r>
            <a:r>
              <a:rPr lang="en-US" altLang="zh-TW" sz="3600" b="1" dirty="0" smtClean="0">
                <a:latin typeface="FangSong" panose="02010609060101010101" pitchFamily="49" charset="-122"/>
                <a:ea typeface="FangSong" panose="02010609060101010101" pitchFamily="49" charset="-122"/>
              </a:rPr>
              <a:t>》</a:t>
            </a:r>
          </a:p>
          <a:p>
            <a:pPr algn="ctr"/>
            <a:endParaRPr lang="en-US" altLang="zh-TW" sz="3600" b="1" dirty="0" smtClean="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a:t>
            </a:r>
            <a:r>
              <a:rPr lang="zh-TW" altLang="en-US" sz="3600" b="1" dirty="0">
                <a:latin typeface="FangSong" panose="02010609060101010101" pitchFamily="49" charset="-122"/>
                <a:ea typeface="FangSong" panose="02010609060101010101" pitchFamily="49" charset="-122"/>
              </a:rPr>
              <a:t>子曰「德之不</a:t>
            </a:r>
            <a:r>
              <a:rPr lang="zh-TW" altLang="en-US" sz="3600" b="1" dirty="0" smtClean="0">
                <a:latin typeface="FangSong" panose="02010609060101010101" pitchFamily="49" charset="-122"/>
                <a:ea typeface="FangSong" panose="02010609060101010101" pitchFamily="49" charset="-122"/>
              </a:rPr>
              <a:t>脩 學</a:t>
            </a:r>
            <a:r>
              <a:rPr lang="zh-TW" altLang="en-US" sz="3600" b="1" dirty="0">
                <a:latin typeface="FangSong" panose="02010609060101010101" pitchFamily="49" charset="-122"/>
                <a:ea typeface="FangSong" panose="02010609060101010101" pitchFamily="49" charset="-122"/>
              </a:rPr>
              <a:t>之不</a:t>
            </a:r>
            <a:r>
              <a:rPr lang="zh-TW" altLang="en-US" sz="3600" b="1" dirty="0" smtClean="0">
                <a:latin typeface="FangSong" panose="02010609060101010101" pitchFamily="49" charset="-122"/>
                <a:ea typeface="FangSong" panose="02010609060101010101" pitchFamily="49" charset="-122"/>
              </a:rPr>
              <a:t>講 聞</a:t>
            </a:r>
            <a:r>
              <a:rPr lang="zh-TW" altLang="en-US" sz="3600" b="1" dirty="0">
                <a:latin typeface="FangSong" panose="02010609060101010101" pitchFamily="49" charset="-122"/>
                <a:ea typeface="FangSong" panose="02010609060101010101" pitchFamily="49" charset="-122"/>
              </a:rPr>
              <a:t>義不能</a:t>
            </a:r>
            <a:r>
              <a:rPr lang="zh-TW" altLang="en-US" sz="3600" b="1" dirty="0" smtClean="0">
                <a:latin typeface="FangSong" panose="02010609060101010101" pitchFamily="49" charset="-122"/>
                <a:ea typeface="FangSong" panose="02010609060101010101" pitchFamily="49" charset="-122"/>
              </a:rPr>
              <a:t>徙 不</a:t>
            </a:r>
            <a:r>
              <a:rPr lang="zh-TW" altLang="en-US" sz="3600" b="1" dirty="0">
                <a:latin typeface="FangSong" panose="02010609060101010101" pitchFamily="49" charset="-122"/>
                <a:ea typeface="FangSong" panose="02010609060101010101" pitchFamily="49" charset="-122"/>
              </a:rPr>
              <a:t>善不能</a:t>
            </a:r>
            <a:r>
              <a:rPr lang="zh-TW" altLang="en-US" sz="3600" b="1" dirty="0" smtClean="0">
                <a:latin typeface="FangSong" panose="02010609060101010101" pitchFamily="49" charset="-122"/>
                <a:ea typeface="FangSong" panose="02010609060101010101" pitchFamily="49" charset="-122"/>
              </a:rPr>
              <a:t>改 是</a:t>
            </a:r>
            <a:r>
              <a:rPr lang="zh-TW" altLang="en-US" sz="3600" b="1" dirty="0">
                <a:latin typeface="FangSong" panose="02010609060101010101" pitchFamily="49" charset="-122"/>
                <a:ea typeface="FangSong" panose="02010609060101010101" pitchFamily="49" charset="-122"/>
              </a:rPr>
              <a:t>吾憂也。」</a:t>
            </a:r>
          </a:p>
        </p:txBody>
      </p:sp>
      <p:sp>
        <p:nvSpPr>
          <p:cNvPr id="6" name="Oval 5"/>
          <p:cNvSpPr/>
          <p:nvPr/>
        </p:nvSpPr>
        <p:spPr>
          <a:xfrm>
            <a:off x="6670283" y="3175393"/>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3</a:t>
            </a:r>
            <a:endParaRPr lang="en-GB" sz="2800" dirty="0">
              <a:solidFill>
                <a:schemeClr val="tx1"/>
              </a:solidFill>
            </a:endParaRPr>
          </a:p>
        </p:txBody>
      </p:sp>
    </p:spTree>
    <p:extLst>
      <p:ext uri="{BB962C8B-B14F-4D97-AF65-F5344CB8AC3E}">
        <p14:creationId xmlns:p14="http://schemas.microsoft.com/office/powerpoint/2010/main" val="63742640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23</a:t>
            </a:fld>
            <a:endParaRPr lang="en-GB"/>
          </a:p>
        </p:txBody>
      </p:sp>
      <p:sp>
        <p:nvSpPr>
          <p:cNvPr id="7" name="TextBox 6"/>
          <p:cNvSpPr txBox="1"/>
          <p:nvPr/>
        </p:nvSpPr>
        <p:spPr>
          <a:xfrm>
            <a:off x="323528" y="1225689"/>
            <a:ext cx="8224514" cy="5632311"/>
          </a:xfrm>
          <a:prstGeom prst="rect">
            <a:avLst/>
          </a:prstGeom>
          <a:noFill/>
        </p:spPr>
        <p:txBody>
          <a:bodyPr wrap="square" rtlCol="0">
            <a:spAutoFit/>
          </a:bodyPr>
          <a:lstStyle/>
          <a:p>
            <a:pPr marL="514350" indent="-514350">
              <a:buFont typeface="+mj-lt"/>
              <a:buAutoNum type="alphaLcParenR"/>
            </a:pPr>
            <a:r>
              <a:rPr lang="en-GB" altLang="zh-CN" sz="2400" dirty="0">
                <a:latin typeface="Georgia" panose="02040502050405020303" pitchFamily="18" charset="0"/>
              </a:rPr>
              <a:t>The Master said, ‘Failing to promote virtue, failing to disseminate learning, failing to respond to what is right and failing to correct what is not good – these are my worries</a:t>
            </a:r>
            <a:r>
              <a:rPr lang="en-GB" altLang="zh-CN" sz="2400" dirty="0" smtClean="0">
                <a:latin typeface="Georgia" panose="02040502050405020303" pitchFamily="18" charset="0"/>
              </a:rPr>
              <a:t>.’ (</a:t>
            </a:r>
            <a:r>
              <a:rPr lang="zh-CN" altLang="en-US" sz="2400" dirty="0" smtClean="0">
                <a:latin typeface="Georgia" panose="02040502050405020303" pitchFamily="18" charset="0"/>
              </a:rPr>
              <a:t>李祥甫</a:t>
            </a:r>
            <a:r>
              <a:rPr lang="en-GB" altLang="zh-CN" sz="2400" dirty="0" smtClean="0">
                <a:latin typeface="Georgia" panose="02040502050405020303" pitchFamily="18" charset="0"/>
              </a:rPr>
              <a:t>)</a:t>
            </a:r>
          </a:p>
          <a:p>
            <a:pPr marL="514350" indent="-514350">
              <a:buFont typeface="+mj-lt"/>
              <a:buAutoNum type="alphaLcParenR"/>
            </a:pPr>
            <a:endParaRPr lang="en-US" altLang="zh-CN" sz="2400" dirty="0">
              <a:latin typeface="Georgia" panose="02040502050405020303" pitchFamily="18" charset="0"/>
            </a:endParaRPr>
          </a:p>
          <a:p>
            <a:pPr marL="514350" indent="-514350">
              <a:buFont typeface="+mj-lt"/>
              <a:buAutoNum type="alphaLcParenR"/>
            </a:pPr>
            <a:r>
              <a:rPr lang="en-US" altLang="zh-CN" sz="2400" dirty="0">
                <a:latin typeface="Georgia" panose="02040502050405020303" pitchFamily="18" charset="0"/>
              </a:rPr>
              <a:t>The Master said, ‘It is these things that cause me concern: failure to cultivate virtue, failure to go more deeply into what I have learned, inability, when I am told what is right, to move to where it is, and inability to reform myself when I have defects.’ (</a:t>
            </a:r>
            <a:r>
              <a:rPr lang="zh-HK" altLang="en-US" sz="2400" dirty="0">
                <a:latin typeface="Georgia" panose="02040502050405020303" pitchFamily="18" charset="0"/>
              </a:rPr>
              <a:t>劉殿爵</a:t>
            </a:r>
            <a:r>
              <a:rPr lang="en-US" altLang="zh-HK" sz="2400" dirty="0" smtClean="0">
                <a:latin typeface="Georgia" panose="02040502050405020303" pitchFamily="18" charset="0"/>
              </a:rPr>
              <a:t>)</a:t>
            </a:r>
          </a:p>
          <a:p>
            <a:pPr marL="514350" indent="-514350">
              <a:buFont typeface="+mj-lt"/>
              <a:buAutoNum type="alphaLcParenR"/>
            </a:pPr>
            <a:endParaRPr lang="en-US" altLang="zh-HK" sz="2400" dirty="0">
              <a:latin typeface="Georgia" panose="02040502050405020303" pitchFamily="18" charset="0"/>
            </a:endParaRPr>
          </a:p>
          <a:p>
            <a:pPr marL="514350" indent="-514350">
              <a:buFont typeface="+mj-lt"/>
              <a:buAutoNum type="alphaLcParenR"/>
            </a:pPr>
            <a:r>
              <a:rPr lang="en-US" altLang="zh-CN" sz="2400" dirty="0">
                <a:latin typeface="Georgia" panose="02040502050405020303" pitchFamily="18" charset="0"/>
              </a:rPr>
              <a:t>The Master said, ‘My worry is that many people do not try to refine their characters, do not make academic researches, do not bother to do what they know is right, and do not correct their wrongdoings.’ (</a:t>
            </a:r>
            <a:r>
              <a:rPr lang="zh-HK" altLang="en-US" sz="2400" dirty="0">
                <a:latin typeface="Georgia" panose="02040502050405020303" pitchFamily="18" charset="0"/>
              </a:rPr>
              <a:t>吳國珍</a:t>
            </a:r>
            <a:r>
              <a:rPr lang="en-US" altLang="zh-HK" sz="2400" dirty="0">
                <a:latin typeface="Georgia" panose="02040502050405020303" pitchFamily="18" charset="0"/>
              </a:rPr>
              <a:t>)</a:t>
            </a:r>
          </a:p>
        </p:txBody>
      </p:sp>
      <p:sp>
        <p:nvSpPr>
          <p:cNvPr id="6" name="Oval 5"/>
          <p:cNvSpPr/>
          <p:nvPr/>
        </p:nvSpPr>
        <p:spPr>
          <a:xfrm>
            <a:off x="4499992" y="376860"/>
            <a:ext cx="648072" cy="74788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3</a:t>
            </a:r>
            <a:endParaRPr lang="en-GB" sz="2800" dirty="0">
              <a:solidFill>
                <a:schemeClr val="tx1"/>
              </a:solidFill>
            </a:endParaRPr>
          </a:p>
        </p:txBody>
      </p:sp>
    </p:spTree>
    <p:extLst>
      <p:ext uri="{BB962C8B-B14F-4D97-AF65-F5344CB8AC3E}">
        <p14:creationId xmlns:p14="http://schemas.microsoft.com/office/powerpoint/2010/main" val="55807701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24</a:t>
            </a:fld>
            <a:endParaRPr lang="en-GB"/>
          </a:p>
        </p:txBody>
      </p:sp>
      <p:sp>
        <p:nvSpPr>
          <p:cNvPr id="9" name="TextBox 8"/>
          <p:cNvSpPr txBox="1"/>
          <p:nvPr/>
        </p:nvSpPr>
        <p:spPr>
          <a:xfrm>
            <a:off x="1619672" y="973274"/>
            <a:ext cx="4693593" cy="5431060"/>
          </a:xfrm>
          <a:prstGeom prst="rect">
            <a:avLst/>
          </a:prstGeom>
          <a:noFill/>
          <a:ln w="9525">
            <a:solidFill>
              <a:schemeClr val="tx1"/>
            </a:solidFill>
          </a:ln>
        </p:spPr>
        <p:txBody>
          <a:bodyPr vert="eaVert" wrap="square" rtlCol="0">
            <a:spAutoFit/>
          </a:bodyPr>
          <a:lstStyle/>
          <a:p>
            <a:pPr algn="ctr"/>
            <a:r>
              <a:rPr lang="en-US" altLang="zh-TW" sz="3200" b="1" dirty="0" smtClean="0">
                <a:latin typeface="FangSong" panose="02010609060101010101" pitchFamily="49" charset="-122"/>
                <a:ea typeface="FangSong" panose="02010609060101010101" pitchFamily="49" charset="-122"/>
              </a:rPr>
              <a:t>《</a:t>
            </a:r>
            <a:r>
              <a:rPr lang="zh-CN" altLang="en-US" sz="3200" b="1" dirty="0">
                <a:latin typeface="FangSong" panose="02010609060101010101" pitchFamily="49" charset="-122"/>
                <a:ea typeface="FangSong" panose="02010609060101010101" pitchFamily="49" charset="-122"/>
              </a:rPr>
              <a:t>論</a:t>
            </a:r>
            <a:r>
              <a:rPr lang="zh-CN" altLang="en-US" sz="3200" b="1" dirty="0" smtClean="0">
                <a:latin typeface="FangSong" panose="02010609060101010101" pitchFamily="49" charset="-122"/>
                <a:ea typeface="FangSong" panose="02010609060101010101" pitchFamily="49" charset="-122"/>
              </a:rPr>
              <a:t>語講要</a:t>
            </a:r>
            <a:r>
              <a:rPr lang="en-US" altLang="zh-TW" sz="3200" b="1" dirty="0" smtClean="0">
                <a:latin typeface="FangSong" panose="02010609060101010101" pitchFamily="49" charset="-122"/>
                <a:ea typeface="FangSong" panose="02010609060101010101" pitchFamily="49" charset="-122"/>
              </a:rPr>
              <a:t>》</a:t>
            </a:r>
          </a:p>
          <a:p>
            <a:pPr algn="ctr"/>
            <a:endParaRPr lang="en-US" altLang="zh-TW" sz="2700" b="1" dirty="0" smtClean="0">
              <a:latin typeface="FangSong" panose="02010609060101010101" pitchFamily="49" charset="-122"/>
              <a:ea typeface="FangSong" panose="02010609060101010101" pitchFamily="49" charset="-122"/>
            </a:endParaRPr>
          </a:p>
          <a:p>
            <a:r>
              <a:rPr lang="zh-TW" altLang="en-US" sz="2600" b="1" dirty="0" smtClean="0">
                <a:latin typeface="FangSong" panose="02010609060101010101" pitchFamily="49" charset="-122"/>
                <a:ea typeface="FangSong" panose="02010609060101010101" pitchFamily="49" charset="-122"/>
              </a:rPr>
              <a:t>    </a:t>
            </a:r>
            <a:r>
              <a:rPr lang="zh-TW" altLang="en-US" sz="2600" b="1" dirty="0">
                <a:latin typeface="FangSong" panose="02010609060101010101" pitchFamily="49" charset="-122"/>
                <a:ea typeface="FangSong" panose="02010609060101010101" pitchFamily="49" charset="-122"/>
              </a:rPr>
              <a:t>德</a:t>
            </a:r>
            <a:r>
              <a:rPr lang="zh-TW" altLang="en-US" sz="2600" b="1" dirty="0" smtClean="0">
                <a:latin typeface="FangSong" panose="02010609060101010101" pitchFamily="49" charset="-122"/>
                <a:ea typeface="FangSong" panose="02010609060101010101" pitchFamily="49" charset="-122"/>
              </a:rPr>
              <a:t>者 乃</a:t>
            </a:r>
            <a:r>
              <a:rPr lang="zh-TW" altLang="en-US" sz="2600" b="1" dirty="0">
                <a:latin typeface="FangSong" panose="02010609060101010101" pitchFamily="49" charset="-122"/>
                <a:ea typeface="FangSong" panose="02010609060101010101" pitchFamily="49" charset="-122"/>
              </a:rPr>
              <a:t>人所固有之明德。心初動</a:t>
            </a:r>
            <a:r>
              <a:rPr lang="zh-TW" altLang="en-US" sz="2600" b="1" dirty="0" smtClean="0">
                <a:latin typeface="FangSong" panose="02010609060101010101" pitchFamily="49" charset="-122"/>
                <a:ea typeface="FangSong" panose="02010609060101010101" pitchFamily="49" charset="-122"/>
              </a:rPr>
              <a:t>時 覺之 猶</a:t>
            </a:r>
            <a:r>
              <a:rPr lang="zh-TW" altLang="en-US" sz="2600" b="1" dirty="0">
                <a:latin typeface="FangSong" panose="02010609060101010101" pitchFamily="49" charset="-122"/>
                <a:ea typeface="FangSong" panose="02010609060101010101" pitchFamily="49" charset="-122"/>
              </a:rPr>
              <a:t>未失其明。不</a:t>
            </a:r>
            <a:r>
              <a:rPr lang="zh-TW" altLang="en-US" sz="2600" b="1" dirty="0" smtClean="0">
                <a:latin typeface="FangSong" panose="02010609060101010101" pitchFamily="49" charset="-122"/>
                <a:ea typeface="FangSong" panose="02010609060101010101" pitchFamily="49" charset="-122"/>
              </a:rPr>
              <a:t>覺 妄動 則</a:t>
            </a:r>
            <a:r>
              <a:rPr lang="zh-TW" altLang="en-US" sz="2600" b="1" dirty="0">
                <a:latin typeface="FangSong" panose="02010609060101010101" pitchFamily="49" charset="-122"/>
                <a:ea typeface="FangSong" panose="02010609060101010101" pitchFamily="49" charset="-122"/>
              </a:rPr>
              <a:t>昧矣。昧則轉為凶德。故須修</a:t>
            </a:r>
            <a:r>
              <a:rPr lang="zh-TW" altLang="en-US" sz="2600" b="1" dirty="0" smtClean="0">
                <a:latin typeface="FangSong" panose="02010609060101010101" pitchFamily="49" charset="-122"/>
                <a:ea typeface="FangSong" panose="02010609060101010101" pitchFamily="49" charset="-122"/>
              </a:rPr>
              <a:t>之 使</a:t>
            </a:r>
            <a:r>
              <a:rPr lang="zh-TW" altLang="en-US" sz="2600" b="1" dirty="0">
                <a:latin typeface="FangSong" panose="02010609060101010101" pitchFamily="49" charset="-122"/>
                <a:ea typeface="FangSong" panose="02010609060101010101" pitchFamily="49" charset="-122"/>
              </a:rPr>
              <a:t>復其明。此即禮記大學所云明明德。學是學</a:t>
            </a:r>
            <a:r>
              <a:rPr lang="zh-TW" altLang="en-US" sz="2600" b="1" dirty="0" smtClean="0">
                <a:latin typeface="FangSong" panose="02010609060101010101" pitchFamily="49" charset="-122"/>
                <a:ea typeface="FangSong" panose="02010609060101010101" pitchFamily="49" charset="-122"/>
              </a:rPr>
              <a:t>術 必</a:t>
            </a:r>
            <a:r>
              <a:rPr lang="zh-TW" altLang="en-US" sz="2600" b="1" dirty="0">
                <a:latin typeface="FangSong" panose="02010609060101010101" pitchFamily="49" charset="-122"/>
                <a:ea typeface="FangSong" panose="02010609060101010101" pitchFamily="49" charset="-122"/>
              </a:rPr>
              <a:t>須講究。聞悉奧</a:t>
            </a:r>
            <a:r>
              <a:rPr lang="zh-TW" altLang="en-US" sz="2600" b="1" dirty="0" smtClean="0">
                <a:latin typeface="FangSong" panose="02010609060101010101" pitchFamily="49" charset="-122"/>
                <a:ea typeface="FangSong" panose="02010609060101010101" pitchFamily="49" charset="-122"/>
              </a:rPr>
              <a:t>義 當</a:t>
            </a:r>
            <a:r>
              <a:rPr lang="zh-TW" altLang="en-US" sz="2600" b="1" dirty="0">
                <a:latin typeface="FangSong" panose="02010609060101010101" pitchFamily="49" charset="-122"/>
                <a:ea typeface="FangSong" panose="02010609060101010101" pitchFamily="49" charset="-122"/>
              </a:rPr>
              <a:t>遷徙</a:t>
            </a:r>
            <a:r>
              <a:rPr lang="zh-TW" altLang="en-US" sz="2600" b="1" dirty="0" smtClean="0">
                <a:latin typeface="FangSong" panose="02010609060101010101" pitchFamily="49" charset="-122"/>
                <a:ea typeface="FangSong" panose="02010609060101010101" pitchFamily="49" charset="-122"/>
              </a:rPr>
              <a:t>之 如</a:t>
            </a:r>
            <a:r>
              <a:rPr lang="zh-TW" altLang="en-US" sz="2600" b="1" dirty="0">
                <a:latin typeface="FangSong" panose="02010609060101010101" pitchFamily="49" charset="-122"/>
                <a:ea typeface="FangSong" panose="02010609060101010101" pitchFamily="49" charset="-122"/>
              </a:rPr>
              <a:t>義而行。一本徙作</a:t>
            </a:r>
            <a:r>
              <a:rPr lang="zh-TW" altLang="en-US" sz="2600" b="1" dirty="0" smtClean="0">
                <a:latin typeface="FangSong" panose="02010609060101010101" pitchFamily="49" charset="-122"/>
                <a:ea typeface="FangSong" panose="02010609060101010101" pitchFamily="49" charset="-122"/>
              </a:rPr>
              <a:t>從 亦</a:t>
            </a:r>
            <a:r>
              <a:rPr lang="zh-TW" altLang="en-US" sz="2600" b="1" dirty="0">
                <a:latin typeface="FangSong" panose="02010609060101010101" pitchFamily="49" charset="-122"/>
                <a:ea typeface="FangSong" panose="02010609060101010101" pitchFamily="49" charset="-122"/>
              </a:rPr>
              <a:t>通。不善是</a:t>
            </a:r>
            <a:r>
              <a:rPr lang="zh-TW" altLang="en-US" sz="2600" b="1" dirty="0" smtClean="0">
                <a:latin typeface="FangSong" panose="02010609060101010101" pitchFamily="49" charset="-122"/>
                <a:ea typeface="FangSong" panose="02010609060101010101" pitchFamily="49" charset="-122"/>
              </a:rPr>
              <a:t>過 貴</a:t>
            </a:r>
            <a:r>
              <a:rPr lang="zh-TW" altLang="en-US" sz="2600" b="1" dirty="0">
                <a:latin typeface="FangSong" panose="02010609060101010101" pitchFamily="49" charset="-122"/>
                <a:ea typeface="FangSong" panose="02010609060101010101" pitchFamily="49" charset="-122"/>
              </a:rPr>
              <a:t>能改之。是吾憂也</a:t>
            </a:r>
            <a:r>
              <a:rPr lang="zh-TW" altLang="en-US" sz="2600" b="1" dirty="0" smtClean="0">
                <a:latin typeface="FangSong" panose="02010609060101010101" pitchFamily="49" charset="-122"/>
                <a:ea typeface="FangSong" panose="02010609060101010101" pitchFamily="49" charset="-122"/>
              </a:rPr>
              <a:t>者 此</a:t>
            </a:r>
            <a:r>
              <a:rPr lang="zh-TW" altLang="en-US" sz="2600" b="1" dirty="0">
                <a:latin typeface="FangSong" panose="02010609060101010101" pitchFamily="49" charset="-122"/>
                <a:ea typeface="FangSong" panose="02010609060101010101" pitchFamily="49" charset="-122"/>
              </a:rPr>
              <a:t>勵學者之</a:t>
            </a:r>
            <a:r>
              <a:rPr lang="zh-TW" altLang="en-US" sz="2600" b="1" dirty="0" smtClean="0">
                <a:latin typeface="FangSong" panose="02010609060101010101" pitchFamily="49" charset="-122"/>
                <a:ea typeface="FangSong" panose="02010609060101010101" pitchFamily="49" charset="-122"/>
              </a:rPr>
              <a:t>辭 設</a:t>
            </a:r>
            <a:r>
              <a:rPr lang="zh-TW" altLang="en-US" sz="2600" b="1" dirty="0">
                <a:latin typeface="FangSong" panose="02010609060101010101" pitchFamily="49" charset="-122"/>
                <a:ea typeface="FangSong" panose="02010609060101010101" pitchFamily="49" charset="-122"/>
              </a:rPr>
              <a:t>使學者不修不講不徙不</a:t>
            </a:r>
            <a:r>
              <a:rPr lang="zh-TW" altLang="en-US" sz="2600" b="1" dirty="0" smtClean="0">
                <a:latin typeface="FangSong" panose="02010609060101010101" pitchFamily="49" charset="-122"/>
                <a:ea typeface="FangSong" panose="02010609060101010101" pitchFamily="49" charset="-122"/>
              </a:rPr>
              <a:t>改 乃</a:t>
            </a:r>
            <a:r>
              <a:rPr lang="zh-TW" altLang="en-US" sz="2600" b="1" dirty="0">
                <a:latin typeface="FangSong" panose="02010609060101010101" pitchFamily="49" charset="-122"/>
                <a:ea typeface="FangSong" panose="02010609060101010101" pitchFamily="49" charset="-122"/>
              </a:rPr>
              <a:t>教不成</a:t>
            </a:r>
            <a:r>
              <a:rPr lang="zh-TW" altLang="en-US" sz="2600" b="1" dirty="0" smtClean="0">
                <a:latin typeface="FangSong" panose="02010609060101010101" pitchFamily="49" charset="-122"/>
                <a:ea typeface="FangSong" panose="02010609060101010101" pitchFamily="49" charset="-122"/>
              </a:rPr>
              <a:t>矣 聖</a:t>
            </a:r>
            <a:r>
              <a:rPr lang="zh-TW" altLang="en-US" sz="2600" b="1" dirty="0">
                <a:latin typeface="FangSong" panose="02010609060101010101" pitchFamily="49" charset="-122"/>
                <a:ea typeface="FangSong" panose="02010609060101010101" pitchFamily="49" charset="-122"/>
              </a:rPr>
              <a:t>人引以為憂。</a:t>
            </a:r>
          </a:p>
        </p:txBody>
      </p:sp>
      <p:sp>
        <p:nvSpPr>
          <p:cNvPr id="6" name="Oval 5"/>
          <p:cNvSpPr/>
          <p:nvPr/>
        </p:nvSpPr>
        <p:spPr>
          <a:xfrm>
            <a:off x="7091071" y="3229095"/>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tx1"/>
                </a:solidFill>
              </a:rPr>
              <a:t>3</a:t>
            </a:r>
            <a:endParaRPr lang="en-GB" sz="2800" dirty="0">
              <a:solidFill>
                <a:schemeClr val="tx1"/>
              </a:solidFill>
            </a:endParaRPr>
          </a:p>
        </p:txBody>
      </p:sp>
    </p:spTree>
    <p:extLst>
      <p:ext uri="{BB962C8B-B14F-4D97-AF65-F5344CB8AC3E}">
        <p14:creationId xmlns:p14="http://schemas.microsoft.com/office/powerpoint/2010/main" val="293316819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25</a:t>
            </a:fld>
            <a:endParaRPr lang="en-GB"/>
          </a:p>
        </p:txBody>
      </p:sp>
      <p:sp>
        <p:nvSpPr>
          <p:cNvPr id="9" name="TextBox 8"/>
          <p:cNvSpPr txBox="1"/>
          <p:nvPr/>
        </p:nvSpPr>
        <p:spPr>
          <a:xfrm>
            <a:off x="2505834" y="836712"/>
            <a:ext cx="2954655" cy="5328592"/>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a:latin typeface="FangSong" panose="02010609060101010101" pitchFamily="49" charset="-122"/>
                <a:ea typeface="FangSong" panose="02010609060101010101" pitchFamily="49" charset="-122"/>
              </a:rPr>
              <a:t>論語</a:t>
            </a:r>
            <a:r>
              <a:rPr lang="en-US" altLang="zh-CN"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公冶長</a:t>
            </a:r>
            <a:r>
              <a:rPr lang="en-US" altLang="zh-TW" sz="3600" b="1" dirty="0" smtClean="0">
                <a:latin typeface="FangSong" panose="02010609060101010101" pitchFamily="49" charset="-122"/>
                <a:ea typeface="FangSong" panose="02010609060101010101" pitchFamily="49" charset="-122"/>
              </a:rPr>
              <a:t>》</a:t>
            </a:r>
          </a:p>
          <a:p>
            <a:pPr algn="ctr"/>
            <a:endParaRPr lang="en-US" altLang="zh-TW" sz="3600" b="1" dirty="0" smtClean="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a:t>
            </a:r>
            <a:r>
              <a:rPr lang="zh-TW" altLang="en-US" sz="3600" b="1" dirty="0">
                <a:latin typeface="FangSong" panose="02010609060101010101" pitchFamily="49" charset="-122"/>
                <a:ea typeface="FangSong" panose="02010609060101010101" pitchFamily="49" charset="-122"/>
              </a:rPr>
              <a:t>子曰「甯武子邦有道則</a:t>
            </a:r>
            <a:r>
              <a:rPr lang="zh-TW" altLang="en-US" sz="3600" b="1" dirty="0" smtClean="0">
                <a:latin typeface="FangSong" panose="02010609060101010101" pitchFamily="49" charset="-122"/>
                <a:ea typeface="FangSong" panose="02010609060101010101" pitchFamily="49" charset="-122"/>
              </a:rPr>
              <a:t>知 邦</a:t>
            </a:r>
            <a:r>
              <a:rPr lang="zh-TW" altLang="en-US" sz="3600" b="1" dirty="0">
                <a:latin typeface="FangSong" panose="02010609060101010101" pitchFamily="49" charset="-122"/>
                <a:ea typeface="FangSong" panose="02010609060101010101" pitchFamily="49" charset="-122"/>
              </a:rPr>
              <a:t>無道則愚。其知可及</a:t>
            </a:r>
            <a:r>
              <a:rPr lang="zh-TW" altLang="en-US" sz="3600" b="1" dirty="0" smtClean="0">
                <a:latin typeface="FangSong" panose="02010609060101010101" pitchFamily="49" charset="-122"/>
                <a:ea typeface="FangSong" panose="02010609060101010101" pitchFamily="49" charset="-122"/>
              </a:rPr>
              <a:t>也 其</a:t>
            </a:r>
            <a:r>
              <a:rPr lang="zh-TW" altLang="en-US" sz="3600" b="1" dirty="0">
                <a:latin typeface="FangSong" panose="02010609060101010101" pitchFamily="49" charset="-122"/>
                <a:ea typeface="FangSong" panose="02010609060101010101" pitchFamily="49" charset="-122"/>
              </a:rPr>
              <a:t>愚不可及也。」</a:t>
            </a:r>
          </a:p>
        </p:txBody>
      </p:sp>
      <p:sp>
        <p:nvSpPr>
          <p:cNvPr id="6" name="Oval 5"/>
          <p:cNvSpPr/>
          <p:nvPr/>
        </p:nvSpPr>
        <p:spPr>
          <a:xfrm>
            <a:off x="6670283" y="3175393"/>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4</a:t>
            </a:r>
            <a:endParaRPr lang="en-GB" sz="2800" dirty="0">
              <a:solidFill>
                <a:schemeClr val="tx1"/>
              </a:solidFill>
            </a:endParaRPr>
          </a:p>
        </p:txBody>
      </p:sp>
    </p:spTree>
    <p:extLst>
      <p:ext uri="{BB962C8B-B14F-4D97-AF65-F5344CB8AC3E}">
        <p14:creationId xmlns:p14="http://schemas.microsoft.com/office/powerpoint/2010/main" val="119936842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26</a:t>
            </a:fld>
            <a:endParaRPr lang="en-GB"/>
          </a:p>
        </p:txBody>
      </p:sp>
      <p:sp>
        <p:nvSpPr>
          <p:cNvPr id="7" name="TextBox 6"/>
          <p:cNvSpPr txBox="1"/>
          <p:nvPr/>
        </p:nvSpPr>
        <p:spPr>
          <a:xfrm>
            <a:off x="387735" y="1169333"/>
            <a:ext cx="8224514" cy="5632311"/>
          </a:xfrm>
          <a:prstGeom prst="rect">
            <a:avLst/>
          </a:prstGeom>
          <a:noFill/>
        </p:spPr>
        <p:txBody>
          <a:bodyPr wrap="square" rtlCol="0">
            <a:spAutoFit/>
          </a:bodyPr>
          <a:lstStyle/>
          <a:p>
            <a:pPr marL="514350" indent="-514350">
              <a:buFont typeface="+mj-lt"/>
              <a:buAutoNum type="alphaLcParenR"/>
            </a:pPr>
            <a:r>
              <a:rPr lang="en-GB" altLang="zh-CN" sz="2400" dirty="0">
                <a:latin typeface="Georgia" panose="02040502050405020303" pitchFamily="18" charset="0"/>
              </a:rPr>
              <a:t>The Master said, ‘In a state with Direction, </a:t>
            </a:r>
            <a:r>
              <a:rPr lang="en-GB" altLang="zh-CN" sz="2400" dirty="0" err="1">
                <a:latin typeface="Georgia" panose="02040502050405020303" pitchFamily="18" charset="0"/>
              </a:rPr>
              <a:t>Ning</a:t>
            </a:r>
            <a:r>
              <a:rPr lang="en-GB" altLang="zh-CN" sz="2400" dirty="0">
                <a:latin typeface="Georgia" panose="02040502050405020303" pitchFamily="18" charset="0"/>
              </a:rPr>
              <a:t> </a:t>
            </a:r>
            <a:r>
              <a:rPr lang="en-GB" altLang="zh-CN" sz="2400" dirty="0" err="1">
                <a:latin typeface="Georgia" panose="02040502050405020303" pitchFamily="18" charset="0"/>
              </a:rPr>
              <a:t>Wuzi</a:t>
            </a:r>
            <a:r>
              <a:rPr lang="en-GB" altLang="zh-CN" sz="2400" dirty="0">
                <a:latin typeface="Georgia" panose="02040502050405020303" pitchFamily="18" charset="0"/>
              </a:rPr>
              <a:t> [a Wei minister] served brilliantly; in a state without, served </a:t>
            </a:r>
            <a:r>
              <a:rPr lang="en-GB" altLang="zh-CN" sz="2400" dirty="0">
                <a:solidFill>
                  <a:srgbClr val="0070C0"/>
                </a:solidFill>
                <a:latin typeface="Georgia" panose="02040502050405020303" pitchFamily="18" charset="0"/>
              </a:rPr>
              <a:t>as if </a:t>
            </a:r>
            <a:r>
              <a:rPr lang="en-GB" altLang="zh-CN" sz="2400" dirty="0">
                <a:latin typeface="Georgia" panose="02040502050405020303" pitchFamily="18" charset="0"/>
              </a:rPr>
              <a:t>stupidly. His brilliance could be matched; his </a:t>
            </a:r>
            <a:r>
              <a:rPr lang="en-GB" altLang="zh-CN" sz="2400" dirty="0">
                <a:solidFill>
                  <a:srgbClr val="0070C0"/>
                </a:solidFill>
                <a:latin typeface="Georgia" panose="02040502050405020303" pitchFamily="18" charset="0"/>
              </a:rPr>
              <a:t>as-if </a:t>
            </a:r>
            <a:r>
              <a:rPr lang="en-GB" altLang="zh-CN" sz="2400" dirty="0">
                <a:latin typeface="Georgia" panose="02040502050405020303" pitchFamily="18" charset="0"/>
              </a:rPr>
              <a:t>stupidity, unmatchable.’ (</a:t>
            </a:r>
            <a:r>
              <a:rPr lang="zh-HK" altLang="en-US" sz="2400" dirty="0">
                <a:latin typeface="Georgia" panose="02040502050405020303" pitchFamily="18" charset="0"/>
              </a:rPr>
              <a:t>李祥甫</a:t>
            </a:r>
            <a:r>
              <a:rPr lang="en-US" altLang="zh-HK" sz="2400" dirty="0" smtClean="0">
                <a:latin typeface="Georgia" panose="02040502050405020303" pitchFamily="18" charset="0"/>
              </a:rPr>
              <a:t>)</a:t>
            </a:r>
          </a:p>
          <a:p>
            <a:pPr marL="514350" indent="-514350">
              <a:buFont typeface="+mj-lt"/>
              <a:buAutoNum type="alphaLcParenR"/>
            </a:pPr>
            <a:endParaRPr lang="en-US" altLang="zh-HK" sz="2400" dirty="0">
              <a:latin typeface="Georgia" panose="02040502050405020303" pitchFamily="18" charset="0"/>
            </a:endParaRPr>
          </a:p>
          <a:p>
            <a:pPr marL="514350" indent="-514350">
              <a:buFont typeface="+mj-lt"/>
              <a:buAutoNum type="alphaLcParenR"/>
            </a:pPr>
            <a:r>
              <a:rPr lang="en-GB" altLang="zh-CN" sz="2400" dirty="0">
                <a:latin typeface="Georgia" panose="02040502050405020303" pitchFamily="18" charset="0"/>
              </a:rPr>
              <a:t>The Master said, ‘</a:t>
            </a:r>
            <a:r>
              <a:rPr lang="en-GB" altLang="zh-CN" sz="2400" dirty="0" err="1">
                <a:latin typeface="Georgia" panose="02040502050405020303" pitchFamily="18" charset="0"/>
              </a:rPr>
              <a:t>Ning</a:t>
            </a:r>
            <a:r>
              <a:rPr lang="en-GB" altLang="zh-CN" sz="2400" dirty="0">
                <a:latin typeface="Georgia" panose="02040502050405020303" pitchFamily="18" charset="0"/>
              </a:rPr>
              <a:t> Wu Tzu was intelligent when the Way prevailed in the state, but stupid when it did not. Others may equal his intelligence but they cannot equal his stupidity.’ (</a:t>
            </a:r>
            <a:r>
              <a:rPr lang="zh-HK" altLang="en-US" sz="2400" dirty="0">
                <a:latin typeface="Georgia" panose="02040502050405020303" pitchFamily="18" charset="0"/>
              </a:rPr>
              <a:t>劉殿爵</a:t>
            </a:r>
            <a:r>
              <a:rPr lang="en-US" altLang="zh-HK" sz="2400" dirty="0" smtClean="0">
                <a:latin typeface="Georgia" panose="02040502050405020303" pitchFamily="18" charset="0"/>
              </a:rPr>
              <a:t>)</a:t>
            </a:r>
          </a:p>
          <a:p>
            <a:pPr marL="514350" indent="-514350">
              <a:buFont typeface="+mj-lt"/>
              <a:buAutoNum type="alphaLcParenR"/>
            </a:pPr>
            <a:endParaRPr lang="en-US" altLang="zh-HK" sz="2400" dirty="0">
              <a:latin typeface="Georgia" panose="02040502050405020303" pitchFamily="18" charset="0"/>
            </a:endParaRPr>
          </a:p>
          <a:p>
            <a:pPr marL="514350" indent="-514350">
              <a:buFont typeface="+mj-lt"/>
              <a:buAutoNum type="alphaLcParenR"/>
            </a:pPr>
            <a:r>
              <a:rPr lang="en-GB" altLang="zh-CN" sz="2400" dirty="0">
                <a:latin typeface="Georgia" panose="02040502050405020303" pitchFamily="18" charset="0"/>
              </a:rPr>
              <a:t>The Master said, ‘This is </a:t>
            </a:r>
            <a:r>
              <a:rPr lang="en-GB" altLang="zh-CN" sz="2400" dirty="0" err="1">
                <a:latin typeface="Georgia" panose="02040502050405020303" pitchFamily="18" charset="0"/>
              </a:rPr>
              <a:t>Ningwuzi</a:t>
            </a:r>
            <a:r>
              <a:rPr lang="en-GB" altLang="zh-CN" sz="2400" dirty="0">
                <a:latin typeface="Georgia" panose="02040502050405020303" pitchFamily="18" charset="0"/>
              </a:rPr>
              <a:t>: when good government prevailed in the state, he showed his wisdom. When ill government prevailed in the state, he appeared stupid. His wisdom is within others’ reach, his stupidity beyond others’ grasp.’ (</a:t>
            </a:r>
            <a:r>
              <a:rPr lang="zh-HK" altLang="en-US" sz="2400" dirty="0">
                <a:latin typeface="Georgia" panose="02040502050405020303" pitchFamily="18" charset="0"/>
              </a:rPr>
              <a:t>吳國珍</a:t>
            </a:r>
            <a:r>
              <a:rPr lang="en-US" altLang="zh-HK" sz="2400" dirty="0">
                <a:latin typeface="Georgia" panose="02040502050405020303" pitchFamily="18" charset="0"/>
              </a:rPr>
              <a:t>)</a:t>
            </a:r>
          </a:p>
        </p:txBody>
      </p:sp>
      <p:sp>
        <p:nvSpPr>
          <p:cNvPr id="6" name="Oval 5"/>
          <p:cNvSpPr/>
          <p:nvPr/>
        </p:nvSpPr>
        <p:spPr>
          <a:xfrm>
            <a:off x="4499992" y="376860"/>
            <a:ext cx="648072" cy="74788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tx1"/>
                </a:solidFill>
              </a:rPr>
              <a:t>4</a:t>
            </a:r>
            <a:endParaRPr lang="en-GB" sz="2800" dirty="0">
              <a:solidFill>
                <a:schemeClr val="tx1"/>
              </a:solidFill>
            </a:endParaRPr>
          </a:p>
        </p:txBody>
      </p:sp>
    </p:spTree>
    <p:extLst>
      <p:ext uri="{BB962C8B-B14F-4D97-AF65-F5344CB8AC3E}">
        <p14:creationId xmlns:p14="http://schemas.microsoft.com/office/powerpoint/2010/main" val="33547449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27</a:t>
            </a:fld>
            <a:endParaRPr lang="en-GB"/>
          </a:p>
        </p:txBody>
      </p:sp>
      <p:sp>
        <p:nvSpPr>
          <p:cNvPr id="7" name="TextBox 6"/>
          <p:cNvSpPr txBox="1"/>
          <p:nvPr/>
        </p:nvSpPr>
        <p:spPr>
          <a:xfrm>
            <a:off x="522467" y="1538586"/>
            <a:ext cx="8000689" cy="1938992"/>
          </a:xfrm>
          <a:prstGeom prst="rect">
            <a:avLst/>
          </a:prstGeom>
          <a:noFill/>
        </p:spPr>
        <p:txBody>
          <a:bodyPr wrap="square" rtlCol="0">
            <a:spAutoFit/>
          </a:bodyPr>
          <a:lstStyle/>
          <a:p>
            <a:r>
              <a:rPr lang="en-US" altLang="zh-CN" sz="2400" dirty="0" smtClean="0">
                <a:latin typeface="Georgia" panose="02040502050405020303" pitchFamily="18" charset="0"/>
              </a:rPr>
              <a:t>d) T</a:t>
            </a:r>
            <a:r>
              <a:rPr lang="en-GB" altLang="zh-CN" sz="2400" dirty="0" smtClean="0">
                <a:latin typeface="Georgia" panose="02040502050405020303" pitchFamily="18" charset="0"/>
              </a:rPr>
              <a:t>he </a:t>
            </a:r>
            <a:r>
              <a:rPr lang="en-GB" altLang="zh-CN" sz="2400" dirty="0">
                <a:latin typeface="Georgia" panose="02040502050405020303" pitchFamily="18" charset="0"/>
              </a:rPr>
              <a:t>Master said, </a:t>
            </a:r>
            <a:r>
              <a:rPr lang="en-GB" altLang="zh-CN" sz="2400" dirty="0" err="1" smtClean="0">
                <a:latin typeface="Georgia" panose="02040502050405020303" pitchFamily="18" charset="0"/>
              </a:rPr>
              <a:t>Ning</a:t>
            </a:r>
            <a:r>
              <a:rPr lang="en-GB" altLang="zh-CN" sz="2400" dirty="0" smtClean="0">
                <a:latin typeface="Georgia" panose="02040502050405020303" pitchFamily="18" charset="0"/>
              </a:rPr>
              <a:t> Wu Tzu ‘so long as the Way </a:t>
            </a:r>
          </a:p>
          <a:p>
            <a:r>
              <a:rPr lang="en-GB" altLang="zh-CN" sz="2400" dirty="0">
                <a:latin typeface="Georgia" panose="02040502050405020303" pitchFamily="18" charset="0"/>
              </a:rPr>
              <a:t> </a:t>
            </a:r>
            <a:r>
              <a:rPr lang="en-GB" altLang="zh-CN" sz="2400" dirty="0" smtClean="0">
                <a:latin typeface="Georgia" panose="02040502050405020303" pitchFamily="18" charset="0"/>
              </a:rPr>
              <a:t>    prevailed in his country showed wisdom; but when the </a:t>
            </a:r>
          </a:p>
          <a:p>
            <a:r>
              <a:rPr lang="en-GB" altLang="zh-CN" sz="2400" dirty="0">
                <a:latin typeface="Georgia" panose="02040502050405020303" pitchFamily="18" charset="0"/>
              </a:rPr>
              <a:t> </a:t>
            </a:r>
            <a:r>
              <a:rPr lang="en-GB" altLang="zh-CN" sz="2400" dirty="0" smtClean="0">
                <a:latin typeface="Georgia" panose="02040502050405020303" pitchFamily="18" charset="0"/>
              </a:rPr>
              <a:t>    Way no longer prevailed, he showed his </a:t>
            </a:r>
            <a:r>
              <a:rPr lang="en-GB" altLang="zh-CN" sz="2400" dirty="0" smtClean="0">
                <a:solidFill>
                  <a:srgbClr val="0070C0"/>
                </a:solidFill>
                <a:latin typeface="Georgia" panose="02040502050405020303" pitchFamily="18" charset="0"/>
              </a:rPr>
              <a:t>folly</a:t>
            </a:r>
            <a:r>
              <a:rPr lang="en-GB" altLang="zh-CN" sz="2400" dirty="0" smtClean="0">
                <a:latin typeface="Georgia" panose="02040502050405020303" pitchFamily="18" charset="0"/>
              </a:rPr>
              <a:t>.’ To such </a:t>
            </a:r>
          </a:p>
          <a:p>
            <a:r>
              <a:rPr lang="en-GB" altLang="zh-CN" sz="2400" dirty="0">
                <a:latin typeface="Georgia" panose="02040502050405020303" pitchFamily="18" charset="0"/>
              </a:rPr>
              <a:t> </a:t>
            </a:r>
            <a:r>
              <a:rPr lang="en-GB" altLang="zh-CN" sz="2400" dirty="0" smtClean="0">
                <a:latin typeface="Georgia" panose="02040502050405020303" pitchFamily="18" charset="0"/>
              </a:rPr>
              <a:t>    wisdom as his we may all attain; but not to such folly! </a:t>
            </a:r>
          </a:p>
          <a:p>
            <a:r>
              <a:rPr lang="en-GB" altLang="zh-CN" sz="2400" dirty="0">
                <a:latin typeface="Georgia" panose="02040502050405020303" pitchFamily="18" charset="0"/>
              </a:rPr>
              <a:t> </a:t>
            </a:r>
            <a:r>
              <a:rPr lang="en-GB" altLang="zh-CN" sz="2400" dirty="0" smtClean="0">
                <a:latin typeface="Georgia" panose="02040502050405020303" pitchFamily="18" charset="0"/>
              </a:rPr>
              <a:t>    (</a:t>
            </a:r>
            <a:r>
              <a:rPr lang="en-US" altLang="zh-HK" sz="2400" dirty="0" smtClean="0">
                <a:latin typeface="Georgia" panose="02040502050405020303" pitchFamily="18" charset="0"/>
              </a:rPr>
              <a:t>Arthur </a:t>
            </a:r>
            <a:r>
              <a:rPr lang="en-US" altLang="zh-HK" sz="2400" dirty="0" err="1" smtClean="0">
                <a:latin typeface="Georgia" panose="02040502050405020303" pitchFamily="18" charset="0"/>
              </a:rPr>
              <a:t>Waley</a:t>
            </a:r>
            <a:r>
              <a:rPr lang="en-US" altLang="zh-HK" sz="2400" dirty="0" smtClean="0">
                <a:latin typeface="Georgia" panose="02040502050405020303" pitchFamily="18" charset="0"/>
              </a:rPr>
              <a:t>)</a:t>
            </a:r>
          </a:p>
        </p:txBody>
      </p:sp>
      <p:sp>
        <p:nvSpPr>
          <p:cNvPr id="6" name="Oval 5"/>
          <p:cNvSpPr/>
          <p:nvPr/>
        </p:nvSpPr>
        <p:spPr>
          <a:xfrm>
            <a:off x="4499992" y="376860"/>
            <a:ext cx="648072" cy="74788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tx1"/>
                </a:solidFill>
              </a:rPr>
              <a:t>4</a:t>
            </a:r>
            <a:endParaRPr lang="en-GB" sz="2800" dirty="0">
              <a:solidFill>
                <a:schemeClr val="tx1"/>
              </a:solidFill>
            </a:endParaRPr>
          </a:p>
        </p:txBody>
      </p:sp>
    </p:spTree>
    <p:extLst>
      <p:ext uri="{BB962C8B-B14F-4D97-AF65-F5344CB8AC3E}">
        <p14:creationId xmlns:p14="http://schemas.microsoft.com/office/powerpoint/2010/main" val="242747166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28</a:t>
            </a:fld>
            <a:endParaRPr lang="en-GB"/>
          </a:p>
        </p:txBody>
      </p:sp>
      <p:sp>
        <p:nvSpPr>
          <p:cNvPr id="9" name="TextBox 8"/>
          <p:cNvSpPr txBox="1"/>
          <p:nvPr/>
        </p:nvSpPr>
        <p:spPr>
          <a:xfrm>
            <a:off x="1587734" y="944116"/>
            <a:ext cx="5093702" cy="5431060"/>
          </a:xfrm>
          <a:prstGeom prst="rect">
            <a:avLst/>
          </a:prstGeom>
          <a:noFill/>
          <a:ln w="9525">
            <a:solidFill>
              <a:schemeClr val="tx1"/>
            </a:solidFill>
          </a:ln>
        </p:spPr>
        <p:txBody>
          <a:bodyPr vert="eaVert" wrap="square" rtlCol="0">
            <a:spAutoFit/>
          </a:bodyPr>
          <a:lstStyle/>
          <a:p>
            <a:pPr algn="ctr"/>
            <a:r>
              <a:rPr lang="en-US" altLang="zh-TW" sz="3200" b="1" dirty="0" smtClean="0">
                <a:latin typeface="FangSong" panose="02010609060101010101" pitchFamily="49" charset="-122"/>
                <a:ea typeface="FangSong" panose="02010609060101010101" pitchFamily="49" charset="-122"/>
              </a:rPr>
              <a:t>《</a:t>
            </a:r>
            <a:r>
              <a:rPr lang="zh-CN" altLang="en-US" sz="3200" b="1" dirty="0">
                <a:latin typeface="FangSong" panose="02010609060101010101" pitchFamily="49" charset="-122"/>
                <a:ea typeface="FangSong" panose="02010609060101010101" pitchFamily="49" charset="-122"/>
              </a:rPr>
              <a:t>論</a:t>
            </a:r>
            <a:r>
              <a:rPr lang="zh-CN" altLang="en-US" sz="3200" b="1" dirty="0" smtClean="0">
                <a:latin typeface="FangSong" panose="02010609060101010101" pitchFamily="49" charset="-122"/>
                <a:ea typeface="FangSong" panose="02010609060101010101" pitchFamily="49" charset="-122"/>
              </a:rPr>
              <a:t>語講要</a:t>
            </a:r>
            <a:r>
              <a:rPr lang="en-US" altLang="zh-TW" sz="3200" b="1" dirty="0" smtClean="0">
                <a:latin typeface="FangSong" panose="02010609060101010101" pitchFamily="49" charset="-122"/>
                <a:ea typeface="FangSong" panose="02010609060101010101" pitchFamily="49" charset="-122"/>
              </a:rPr>
              <a:t>》</a:t>
            </a:r>
          </a:p>
          <a:p>
            <a:pPr algn="ctr"/>
            <a:endParaRPr lang="en-US" altLang="zh-TW" sz="2700" b="1" dirty="0" smtClean="0">
              <a:latin typeface="FangSong" panose="02010609060101010101" pitchFamily="49" charset="-122"/>
              <a:ea typeface="FangSong" panose="02010609060101010101" pitchFamily="49" charset="-122"/>
            </a:endParaRPr>
          </a:p>
          <a:p>
            <a:r>
              <a:rPr lang="zh-TW" altLang="en-US" sz="2600" b="1" dirty="0" smtClean="0">
                <a:latin typeface="FangSong" panose="02010609060101010101" pitchFamily="49" charset="-122"/>
                <a:ea typeface="FangSong" panose="02010609060101010101" pitchFamily="49" charset="-122"/>
              </a:rPr>
              <a:t>    </a:t>
            </a:r>
            <a:r>
              <a:rPr lang="zh-TW" altLang="en-US" sz="2600" b="1" dirty="0">
                <a:latin typeface="FangSong" panose="02010609060101010101" pitchFamily="49" charset="-122"/>
                <a:ea typeface="FangSong" panose="02010609060101010101" pitchFamily="49" charset="-122"/>
              </a:rPr>
              <a:t>甯武</a:t>
            </a:r>
            <a:r>
              <a:rPr lang="zh-TW" altLang="en-US" sz="2600" b="1" dirty="0" smtClean="0">
                <a:latin typeface="FangSong" panose="02010609060101010101" pitchFamily="49" charset="-122"/>
                <a:ea typeface="FangSong" panose="02010609060101010101" pitchFamily="49" charset="-122"/>
              </a:rPr>
              <a:t>子 馬</a:t>
            </a:r>
            <a:r>
              <a:rPr lang="zh-TW" altLang="en-US" sz="2600" b="1" dirty="0">
                <a:latin typeface="FangSong" panose="02010609060101010101" pitchFamily="49" charset="-122"/>
                <a:ea typeface="FangSong" panose="02010609060101010101" pitchFamily="49" charset="-122"/>
              </a:rPr>
              <a:t>融</a:t>
            </a:r>
            <a:r>
              <a:rPr lang="zh-TW" altLang="en-US" sz="2600" b="1" dirty="0" smtClean="0">
                <a:latin typeface="FangSong" panose="02010609060101010101" pitchFamily="49" charset="-122"/>
                <a:ea typeface="FangSong" panose="02010609060101010101" pitchFamily="49" charset="-122"/>
              </a:rPr>
              <a:t>注「</a:t>
            </a:r>
            <a:r>
              <a:rPr lang="zh-TW" altLang="en-US" sz="2600" b="1" dirty="0">
                <a:latin typeface="FangSong" panose="02010609060101010101" pitchFamily="49" charset="-122"/>
                <a:ea typeface="FangSong" panose="02010609060101010101" pitchFamily="49" charset="-122"/>
              </a:rPr>
              <a:t>衛大夫甯俞。</a:t>
            </a:r>
            <a:r>
              <a:rPr lang="zh-TW" altLang="en-US" sz="2600" b="1" dirty="0" smtClean="0">
                <a:latin typeface="FangSong" panose="02010609060101010101" pitchFamily="49" charset="-122"/>
                <a:ea typeface="FangSong" panose="02010609060101010101" pitchFamily="49" charset="-122"/>
              </a:rPr>
              <a:t>武 諡</a:t>
            </a:r>
            <a:r>
              <a:rPr lang="zh-TW" altLang="en-US" sz="2600" b="1" dirty="0">
                <a:latin typeface="FangSong" panose="02010609060101010101" pitchFamily="49" charset="-122"/>
                <a:ea typeface="FangSong" panose="02010609060101010101" pitchFamily="49" charset="-122"/>
              </a:rPr>
              <a:t>也。」孔安國</a:t>
            </a:r>
            <a:r>
              <a:rPr lang="zh-TW" altLang="en-US" sz="2600" b="1" dirty="0" smtClean="0">
                <a:latin typeface="FangSong" panose="02010609060101010101" pitchFamily="49" charset="-122"/>
                <a:ea typeface="FangSong" panose="02010609060101010101" pitchFamily="49" charset="-122"/>
              </a:rPr>
              <a:t>注「</a:t>
            </a:r>
            <a:r>
              <a:rPr lang="zh-TW" altLang="en-US" sz="2600" b="1" dirty="0">
                <a:latin typeface="FangSong" panose="02010609060101010101" pitchFamily="49" charset="-122"/>
                <a:ea typeface="FangSong" panose="02010609060101010101" pitchFamily="49" charset="-122"/>
              </a:rPr>
              <a:t>佯愚似</a:t>
            </a:r>
            <a:r>
              <a:rPr lang="zh-TW" altLang="en-US" sz="2600" b="1" dirty="0" smtClean="0">
                <a:latin typeface="FangSong" panose="02010609060101010101" pitchFamily="49" charset="-122"/>
                <a:ea typeface="FangSong" panose="02010609060101010101" pitchFamily="49" charset="-122"/>
              </a:rPr>
              <a:t>實 故</a:t>
            </a:r>
            <a:r>
              <a:rPr lang="zh-TW" altLang="en-US" sz="2600" b="1" dirty="0">
                <a:latin typeface="FangSong" panose="02010609060101010101" pitchFamily="49" charset="-122"/>
                <a:ea typeface="FangSong" panose="02010609060101010101" pitchFamily="49" charset="-122"/>
              </a:rPr>
              <a:t>曰不可及也。」衛大夫甯武</a:t>
            </a:r>
            <a:r>
              <a:rPr lang="zh-TW" altLang="en-US" sz="2600" b="1" dirty="0" smtClean="0">
                <a:latin typeface="FangSong" panose="02010609060101010101" pitchFamily="49" charset="-122"/>
                <a:ea typeface="FangSong" panose="02010609060101010101" pitchFamily="49" charset="-122"/>
              </a:rPr>
              <a:t>子 邦</a:t>
            </a:r>
            <a:r>
              <a:rPr lang="zh-TW" altLang="en-US" sz="2600" b="1" dirty="0">
                <a:latin typeface="FangSong" panose="02010609060101010101" pitchFamily="49" charset="-122"/>
                <a:ea typeface="FangSong" panose="02010609060101010101" pitchFamily="49" charset="-122"/>
              </a:rPr>
              <a:t>有</a:t>
            </a:r>
            <a:r>
              <a:rPr lang="zh-TW" altLang="en-US" sz="2600" b="1" dirty="0" smtClean="0">
                <a:latin typeface="FangSong" panose="02010609060101010101" pitchFamily="49" charset="-122"/>
                <a:ea typeface="FangSong" panose="02010609060101010101" pitchFamily="49" charset="-122"/>
              </a:rPr>
              <a:t>道 則</a:t>
            </a:r>
            <a:r>
              <a:rPr lang="zh-TW" altLang="en-US" sz="2600" b="1" dirty="0">
                <a:latin typeface="FangSong" panose="02010609060101010101" pitchFamily="49" charset="-122"/>
                <a:ea typeface="FangSong" panose="02010609060101010101" pitchFamily="49" charset="-122"/>
              </a:rPr>
              <a:t>施其</a:t>
            </a:r>
            <a:r>
              <a:rPr lang="zh-TW" altLang="en-US" sz="2600" b="1" dirty="0" smtClean="0">
                <a:latin typeface="FangSong" panose="02010609060101010101" pitchFamily="49" charset="-122"/>
                <a:ea typeface="FangSong" panose="02010609060101010101" pitchFamily="49" charset="-122"/>
              </a:rPr>
              <a:t>能 是</a:t>
            </a:r>
            <a:r>
              <a:rPr lang="zh-TW" altLang="en-US" sz="2600" b="1" dirty="0">
                <a:latin typeface="FangSong" panose="02010609060101010101" pitchFamily="49" charset="-122"/>
                <a:ea typeface="FangSong" panose="02010609060101010101" pitchFamily="49" charset="-122"/>
              </a:rPr>
              <a:t>謂智</a:t>
            </a:r>
            <a:r>
              <a:rPr lang="zh-TW" altLang="en-US" sz="2600" b="1" dirty="0" smtClean="0">
                <a:latin typeface="FangSong" panose="02010609060101010101" pitchFamily="49" charset="-122"/>
                <a:ea typeface="FangSong" panose="02010609060101010101" pitchFamily="49" charset="-122"/>
              </a:rPr>
              <a:t>也 邦</a:t>
            </a:r>
            <a:r>
              <a:rPr lang="zh-TW" altLang="en-US" sz="2600" b="1" dirty="0">
                <a:latin typeface="FangSong" panose="02010609060101010101" pitchFamily="49" charset="-122"/>
                <a:ea typeface="FangSong" panose="02010609060101010101" pitchFamily="49" charset="-122"/>
              </a:rPr>
              <a:t>無</a:t>
            </a:r>
            <a:r>
              <a:rPr lang="zh-TW" altLang="en-US" sz="2600" b="1" dirty="0" smtClean="0">
                <a:latin typeface="FangSong" panose="02010609060101010101" pitchFamily="49" charset="-122"/>
                <a:ea typeface="FangSong" panose="02010609060101010101" pitchFamily="49" charset="-122"/>
              </a:rPr>
              <a:t>道 則</a:t>
            </a:r>
            <a:r>
              <a:rPr lang="zh-TW" altLang="en-US" sz="2600" b="1" dirty="0">
                <a:latin typeface="FangSong" panose="02010609060101010101" pitchFamily="49" charset="-122"/>
                <a:ea typeface="FangSong" panose="02010609060101010101" pitchFamily="49" charset="-122"/>
              </a:rPr>
              <a:t>韜其</a:t>
            </a:r>
            <a:r>
              <a:rPr lang="zh-TW" altLang="en-US" sz="2600" b="1" dirty="0" smtClean="0">
                <a:latin typeface="FangSong" panose="02010609060101010101" pitchFamily="49" charset="-122"/>
                <a:ea typeface="FangSong" panose="02010609060101010101" pitchFamily="49" charset="-122"/>
              </a:rPr>
              <a:t>光 是</a:t>
            </a:r>
            <a:r>
              <a:rPr lang="zh-TW" altLang="en-US" sz="2600" b="1" dirty="0">
                <a:latin typeface="FangSong" panose="02010609060101010101" pitchFamily="49" charset="-122"/>
                <a:ea typeface="FangSong" panose="02010609060101010101" pitchFamily="49" charset="-122"/>
              </a:rPr>
              <a:t>謂愚也。此愚即是</a:t>
            </a:r>
            <a:r>
              <a:rPr lang="zh-TW" altLang="en-US" sz="2600" b="1" dirty="0" smtClean="0">
                <a:latin typeface="FangSong" panose="02010609060101010101" pitchFamily="49" charset="-122"/>
                <a:ea typeface="FangSong" panose="02010609060101010101" pitchFamily="49" charset="-122"/>
              </a:rPr>
              <a:t>智 否</a:t>
            </a:r>
            <a:r>
              <a:rPr lang="zh-TW" altLang="en-US" sz="2600" b="1" dirty="0">
                <a:latin typeface="FangSong" panose="02010609060101010101" pitchFamily="49" charset="-122"/>
                <a:ea typeface="FangSong" panose="02010609060101010101" pitchFamily="49" charset="-122"/>
              </a:rPr>
              <a:t>則邦有道</a:t>
            </a:r>
            <a:r>
              <a:rPr lang="zh-TW" altLang="en-US" sz="2600" b="1" dirty="0" smtClean="0">
                <a:latin typeface="FangSong" panose="02010609060101010101" pitchFamily="49" charset="-122"/>
                <a:ea typeface="FangSong" panose="02010609060101010101" pitchFamily="49" charset="-122"/>
              </a:rPr>
              <a:t>時 何</a:t>
            </a:r>
            <a:r>
              <a:rPr lang="zh-TW" altLang="en-US" sz="2600" b="1" dirty="0">
                <a:latin typeface="FangSong" panose="02010609060101010101" pitchFamily="49" charset="-122"/>
                <a:ea typeface="FangSong" panose="02010609060101010101" pitchFamily="49" charset="-122"/>
              </a:rPr>
              <a:t>能變為智者。武子之</a:t>
            </a:r>
            <a:r>
              <a:rPr lang="zh-TW" altLang="en-US" sz="2600" b="1" dirty="0" smtClean="0">
                <a:latin typeface="FangSong" panose="02010609060101010101" pitchFamily="49" charset="-122"/>
                <a:ea typeface="FangSong" panose="02010609060101010101" pitchFamily="49" charset="-122"/>
              </a:rPr>
              <a:t>智 他</a:t>
            </a:r>
            <a:r>
              <a:rPr lang="zh-TW" altLang="en-US" sz="2600" b="1" dirty="0">
                <a:latin typeface="FangSong" panose="02010609060101010101" pitchFamily="49" charset="-122"/>
                <a:ea typeface="FangSong" panose="02010609060101010101" pitchFamily="49" charset="-122"/>
              </a:rPr>
              <a:t>人學之可</a:t>
            </a:r>
            <a:r>
              <a:rPr lang="zh-TW" altLang="en-US" sz="2600" b="1" dirty="0" smtClean="0">
                <a:latin typeface="FangSong" panose="02010609060101010101" pitchFamily="49" charset="-122"/>
                <a:ea typeface="FangSong" panose="02010609060101010101" pitchFamily="49" charset="-122"/>
              </a:rPr>
              <a:t>及 然</a:t>
            </a:r>
            <a:r>
              <a:rPr lang="zh-TW" altLang="en-US" sz="2600" b="1" dirty="0">
                <a:latin typeface="FangSong" panose="02010609060101010101" pitchFamily="49" charset="-122"/>
                <a:ea typeface="FangSong" panose="02010609060101010101" pitchFamily="49" charset="-122"/>
              </a:rPr>
              <a:t>其愚</a:t>
            </a:r>
            <a:r>
              <a:rPr lang="zh-TW" altLang="en-US" sz="2600" b="1" dirty="0" smtClean="0">
                <a:latin typeface="FangSong" panose="02010609060101010101" pitchFamily="49" charset="-122"/>
                <a:ea typeface="FangSong" panose="02010609060101010101" pitchFamily="49" charset="-122"/>
              </a:rPr>
              <a:t>也 他</a:t>
            </a:r>
            <a:r>
              <a:rPr lang="zh-TW" altLang="en-US" sz="2600" b="1" dirty="0">
                <a:latin typeface="FangSong" panose="02010609060101010101" pitchFamily="49" charset="-122"/>
                <a:ea typeface="FangSong" panose="02010609060101010101" pitchFamily="49" charset="-122"/>
              </a:rPr>
              <a:t>人學之不及。人不</a:t>
            </a:r>
            <a:r>
              <a:rPr lang="zh-TW" altLang="en-US" sz="2600" b="1" dirty="0" smtClean="0">
                <a:latin typeface="FangSong" panose="02010609060101010101" pitchFamily="49" charset="-122"/>
                <a:ea typeface="FangSong" panose="02010609060101010101" pitchFamily="49" charset="-122"/>
              </a:rPr>
              <a:t>知 而</a:t>
            </a:r>
            <a:r>
              <a:rPr lang="zh-TW" altLang="en-US" sz="2600" b="1" dirty="0">
                <a:latin typeface="FangSong" panose="02010609060101010101" pitchFamily="49" charset="-122"/>
                <a:ea typeface="FangSong" panose="02010609060101010101" pitchFamily="49" charset="-122"/>
              </a:rPr>
              <a:t>不</a:t>
            </a:r>
            <a:r>
              <a:rPr lang="zh-TW" altLang="en-US" sz="2600" b="1" dirty="0" smtClean="0">
                <a:latin typeface="FangSong" panose="02010609060101010101" pitchFamily="49" charset="-122"/>
                <a:ea typeface="FangSong" panose="02010609060101010101" pitchFamily="49" charset="-122"/>
              </a:rPr>
              <a:t>慍 是</a:t>
            </a:r>
            <a:r>
              <a:rPr lang="zh-TW" altLang="en-US" sz="2600" b="1" dirty="0">
                <a:latin typeface="FangSong" panose="02010609060101010101" pitchFamily="49" charset="-122"/>
                <a:ea typeface="FangSong" panose="02010609060101010101" pitchFamily="49" charset="-122"/>
              </a:rPr>
              <a:t>其不可及之</a:t>
            </a:r>
            <a:r>
              <a:rPr lang="zh-TW" altLang="en-US" sz="2600" b="1" dirty="0" smtClean="0">
                <a:latin typeface="FangSong" panose="02010609060101010101" pitchFamily="49" charset="-122"/>
                <a:ea typeface="FangSong" panose="02010609060101010101" pitchFamily="49" charset="-122"/>
              </a:rPr>
              <a:t>故 此</a:t>
            </a:r>
            <a:r>
              <a:rPr lang="zh-TW" altLang="en-US" sz="2600" b="1" dirty="0">
                <a:latin typeface="FangSong" panose="02010609060101010101" pitchFamily="49" charset="-122"/>
                <a:ea typeface="FangSong" panose="02010609060101010101" pitchFamily="49" charset="-122"/>
              </a:rPr>
              <a:t>古人所難</a:t>
            </a:r>
            <a:r>
              <a:rPr lang="zh-TW" altLang="en-US" sz="2600" b="1" dirty="0" smtClean="0">
                <a:latin typeface="FangSong" panose="02010609060101010101" pitchFamily="49" charset="-122"/>
                <a:ea typeface="FangSong" panose="02010609060101010101" pitchFamily="49" charset="-122"/>
              </a:rPr>
              <a:t>能 惟</a:t>
            </a:r>
            <a:r>
              <a:rPr lang="zh-TW" altLang="en-US" sz="2600" b="1" dirty="0">
                <a:latin typeface="FangSong" panose="02010609060101010101" pitchFamily="49" charset="-122"/>
                <a:ea typeface="FangSong" panose="02010609060101010101" pitchFamily="49" charset="-122"/>
              </a:rPr>
              <a:t>秦之五羖大夫百里</a:t>
            </a:r>
            <a:r>
              <a:rPr lang="zh-TW" altLang="en-US" sz="2600" b="1" dirty="0" smtClean="0">
                <a:latin typeface="FangSong" panose="02010609060101010101" pitchFamily="49" charset="-122"/>
                <a:ea typeface="FangSong" panose="02010609060101010101" pitchFamily="49" charset="-122"/>
              </a:rPr>
              <a:t>奚 方</a:t>
            </a:r>
            <a:r>
              <a:rPr lang="zh-TW" altLang="en-US" sz="2600" b="1" dirty="0">
                <a:latin typeface="FangSong" panose="02010609060101010101" pitchFamily="49" charset="-122"/>
                <a:ea typeface="FangSong" panose="02010609060101010101" pitchFamily="49" charset="-122"/>
              </a:rPr>
              <a:t>在虞</a:t>
            </a:r>
            <a:r>
              <a:rPr lang="zh-TW" altLang="en-US" sz="2600" b="1" dirty="0" smtClean="0">
                <a:latin typeface="FangSong" panose="02010609060101010101" pitchFamily="49" charset="-122"/>
                <a:ea typeface="FangSong" panose="02010609060101010101" pitchFamily="49" charset="-122"/>
              </a:rPr>
              <a:t>時 以</a:t>
            </a:r>
            <a:r>
              <a:rPr lang="zh-TW" altLang="en-US" sz="2600" b="1" dirty="0">
                <a:latin typeface="FangSong" panose="02010609060101010101" pitchFamily="49" charset="-122"/>
                <a:ea typeface="FangSong" panose="02010609060101010101" pitchFamily="49" charset="-122"/>
              </a:rPr>
              <a:t>及逃楚</a:t>
            </a:r>
            <a:r>
              <a:rPr lang="zh-TW" altLang="en-US" sz="2600" b="1" dirty="0" smtClean="0">
                <a:latin typeface="FangSong" panose="02010609060101010101" pitchFamily="49" charset="-122"/>
                <a:ea typeface="FangSong" panose="02010609060101010101" pitchFamily="49" charset="-122"/>
              </a:rPr>
              <a:t>時 似</a:t>
            </a:r>
            <a:r>
              <a:rPr lang="zh-TW" altLang="en-US" sz="2600" b="1" dirty="0">
                <a:latin typeface="FangSong" panose="02010609060101010101" pitchFamily="49" charset="-122"/>
                <a:ea typeface="FangSong" panose="02010609060101010101" pitchFamily="49" charset="-122"/>
              </a:rPr>
              <a:t>之。</a:t>
            </a:r>
          </a:p>
        </p:txBody>
      </p:sp>
      <p:sp>
        <p:nvSpPr>
          <p:cNvPr id="6" name="Oval 5"/>
          <p:cNvSpPr/>
          <p:nvPr/>
        </p:nvSpPr>
        <p:spPr>
          <a:xfrm>
            <a:off x="7272426" y="3199937"/>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4</a:t>
            </a:r>
            <a:endParaRPr lang="en-GB" sz="2800" dirty="0">
              <a:solidFill>
                <a:schemeClr val="tx1"/>
              </a:solidFill>
            </a:endParaRPr>
          </a:p>
        </p:txBody>
      </p:sp>
    </p:spTree>
    <p:extLst>
      <p:ext uri="{BB962C8B-B14F-4D97-AF65-F5344CB8AC3E}">
        <p14:creationId xmlns:p14="http://schemas.microsoft.com/office/powerpoint/2010/main" val="154757192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29</a:t>
            </a:fld>
            <a:endParaRPr lang="en-GB"/>
          </a:p>
        </p:txBody>
      </p:sp>
      <p:sp>
        <p:nvSpPr>
          <p:cNvPr id="9" name="TextBox 8"/>
          <p:cNvSpPr txBox="1"/>
          <p:nvPr/>
        </p:nvSpPr>
        <p:spPr>
          <a:xfrm>
            <a:off x="2195736" y="836712"/>
            <a:ext cx="3508653" cy="5544616"/>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a:latin typeface="FangSong" panose="02010609060101010101" pitchFamily="49" charset="-122"/>
                <a:ea typeface="FangSong" panose="02010609060101010101" pitchFamily="49" charset="-122"/>
              </a:rPr>
              <a:t>論語</a:t>
            </a:r>
            <a:r>
              <a:rPr lang="en-US" altLang="zh-CN"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雍也</a:t>
            </a:r>
            <a:r>
              <a:rPr lang="en-US" altLang="zh-TW" sz="3600" b="1" dirty="0" smtClean="0">
                <a:latin typeface="FangSong" panose="02010609060101010101" pitchFamily="49" charset="-122"/>
                <a:ea typeface="FangSong" panose="02010609060101010101" pitchFamily="49" charset="-122"/>
              </a:rPr>
              <a:t>》</a:t>
            </a:r>
          </a:p>
          <a:p>
            <a:pPr algn="ctr"/>
            <a:endParaRPr lang="en-US" altLang="zh-TW" sz="3600" b="1" dirty="0" smtClean="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a:t>
            </a:r>
            <a:r>
              <a:rPr lang="zh-TW" altLang="en-US" sz="3600" b="1" dirty="0">
                <a:latin typeface="FangSong" panose="02010609060101010101" pitchFamily="49" charset="-122"/>
                <a:ea typeface="FangSong" panose="02010609060101010101" pitchFamily="49" charset="-122"/>
              </a:rPr>
              <a:t>子曰「賢</a:t>
            </a:r>
            <a:r>
              <a:rPr lang="zh-TW" altLang="en-US" sz="3600" b="1" dirty="0" smtClean="0">
                <a:latin typeface="FangSong" panose="02010609060101010101" pitchFamily="49" charset="-122"/>
                <a:ea typeface="FangSong" panose="02010609060101010101" pitchFamily="49" charset="-122"/>
              </a:rPr>
              <a:t>哉 回也</a:t>
            </a:r>
            <a:r>
              <a:rPr lang="zh-CN" altLang="en-US" sz="3600" dirty="0">
                <a:latin typeface="FangSong" panose="02010609060101010101" pitchFamily="49" charset="-122"/>
                <a:ea typeface="FangSong" panose="02010609060101010101" pitchFamily="49" charset="-122"/>
              </a:rPr>
              <a:t>。</a:t>
            </a:r>
            <a:r>
              <a:rPr lang="zh-TW" altLang="en-US" sz="3600" b="1" dirty="0" smtClean="0">
                <a:latin typeface="FangSong" panose="02010609060101010101" pitchFamily="49" charset="-122"/>
                <a:ea typeface="FangSong" panose="02010609060101010101" pitchFamily="49" charset="-122"/>
              </a:rPr>
              <a:t>一</a:t>
            </a:r>
            <a:r>
              <a:rPr lang="zh-TW" altLang="en-US" sz="3600" b="1" dirty="0">
                <a:latin typeface="FangSong" panose="02010609060101010101" pitchFamily="49" charset="-122"/>
                <a:ea typeface="FangSong" panose="02010609060101010101" pitchFamily="49" charset="-122"/>
              </a:rPr>
              <a:t>簞</a:t>
            </a:r>
            <a:r>
              <a:rPr lang="zh-TW" altLang="en-US" sz="3600" b="1" dirty="0" smtClean="0">
                <a:latin typeface="FangSong" panose="02010609060101010101" pitchFamily="49" charset="-122"/>
                <a:ea typeface="FangSong" panose="02010609060101010101" pitchFamily="49" charset="-122"/>
              </a:rPr>
              <a:t>食 一</a:t>
            </a:r>
            <a:r>
              <a:rPr lang="zh-TW" altLang="en-US" sz="3600" b="1" dirty="0">
                <a:latin typeface="FangSong" panose="02010609060101010101" pitchFamily="49" charset="-122"/>
                <a:ea typeface="FangSong" panose="02010609060101010101" pitchFamily="49" charset="-122"/>
              </a:rPr>
              <a:t>瓢</a:t>
            </a:r>
            <a:r>
              <a:rPr lang="zh-TW" altLang="en-US" sz="3600" b="1" dirty="0" smtClean="0">
                <a:latin typeface="FangSong" panose="02010609060101010101" pitchFamily="49" charset="-122"/>
                <a:ea typeface="FangSong" panose="02010609060101010101" pitchFamily="49" charset="-122"/>
              </a:rPr>
              <a:t>飲 在</a:t>
            </a:r>
            <a:r>
              <a:rPr lang="zh-TW" altLang="en-US" sz="3600" b="1" dirty="0">
                <a:latin typeface="FangSong" panose="02010609060101010101" pitchFamily="49" charset="-122"/>
                <a:ea typeface="FangSong" panose="02010609060101010101" pitchFamily="49" charset="-122"/>
              </a:rPr>
              <a:t>陋巷。人不堪其</a:t>
            </a:r>
            <a:r>
              <a:rPr lang="zh-TW" altLang="en-US" sz="3600" b="1" dirty="0" smtClean="0">
                <a:latin typeface="FangSong" panose="02010609060101010101" pitchFamily="49" charset="-122"/>
                <a:ea typeface="FangSong" panose="02010609060101010101" pitchFamily="49" charset="-122"/>
              </a:rPr>
              <a:t>憂 回</a:t>
            </a:r>
            <a:r>
              <a:rPr lang="zh-TW" altLang="en-US" sz="3600" b="1" dirty="0">
                <a:latin typeface="FangSong" panose="02010609060101010101" pitchFamily="49" charset="-122"/>
                <a:ea typeface="FangSong" panose="02010609060101010101" pitchFamily="49" charset="-122"/>
              </a:rPr>
              <a:t>也不改其樂。賢</a:t>
            </a:r>
            <a:r>
              <a:rPr lang="zh-TW" altLang="en-US" sz="3600" b="1" dirty="0" smtClean="0">
                <a:latin typeface="FangSong" panose="02010609060101010101" pitchFamily="49" charset="-122"/>
                <a:ea typeface="FangSong" panose="02010609060101010101" pitchFamily="49" charset="-122"/>
              </a:rPr>
              <a:t>哉 回也</a:t>
            </a:r>
            <a:r>
              <a:rPr lang="zh-CN" altLang="en-US" sz="3600" b="1" dirty="0" smtClean="0">
                <a:latin typeface="FangSong" panose="02010609060101010101" pitchFamily="49" charset="-122"/>
                <a:ea typeface="FangSong" panose="02010609060101010101" pitchFamily="49" charset="-122"/>
              </a:rPr>
              <a:t>。</a:t>
            </a:r>
            <a:r>
              <a:rPr lang="zh-TW" altLang="en-US" sz="3600" b="1" dirty="0" smtClean="0">
                <a:latin typeface="FangSong" panose="02010609060101010101" pitchFamily="49" charset="-122"/>
                <a:ea typeface="FangSong" panose="02010609060101010101" pitchFamily="49" charset="-122"/>
              </a:rPr>
              <a:t>」</a:t>
            </a:r>
            <a:endParaRPr lang="zh-TW" altLang="en-US" sz="3600" b="1" dirty="0">
              <a:latin typeface="FangSong" panose="02010609060101010101" pitchFamily="49" charset="-122"/>
              <a:ea typeface="FangSong" panose="02010609060101010101" pitchFamily="49" charset="-122"/>
            </a:endParaRPr>
          </a:p>
        </p:txBody>
      </p:sp>
      <p:sp>
        <p:nvSpPr>
          <p:cNvPr id="6" name="Oval 5"/>
          <p:cNvSpPr/>
          <p:nvPr/>
        </p:nvSpPr>
        <p:spPr>
          <a:xfrm>
            <a:off x="6670283" y="3175393"/>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5</a:t>
            </a:r>
            <a:endParaRPr lang="en-GB" sz="2800" dirty="0">
              <a:solidFill>
                <a:schemeClr val="tx1"/>
              </a:solidFill>
            </a:endParaRPr>
          </a:p>
        </p:txBody>
      </p:sp>
    </p:spTree>
    <p:extLst>
      <p:ext uri="{BB962C8B-B14F-4D97-AF65-F5344CB8AC3E}">
        <p14:creationId xmlns:p14="http://schemas.microsoft.com/office/powerpoint/2010/main" val="232298199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30</a:t>
            </a:fld>
            <a:endParaRPr lang="en-GB"/>
          </a:p>
        </p:txBody>
      </p:sp>
      <p:sp>
        <p:nvSpPr>
          <p:cNvPr id="7" name="TextBox 6"/>
          <p:cNvSpPr txBox="1"/>
          <p:nvPr/>
        </p:nvSpPr>
        <p:spPr>
          <a:xfrm>
            <a:off x="387735" y="1169333"/>
            <a:ext cx="8224514" cy="5632311"/>
          </a:xfrm>
          <a:prstGeom prst="rect">
            <a:avLst/>
          </a:prstGeom>
          <a:noFill/>
        </p:spPr>
        <p:txBody>
          <a:bodyPr wrap="square" rtlCol="0">
            <a:spAutoFit/>
          </a:bodyPr>
          <a:lstStyle/>
          <a:p>
            <a:pPr marL="514350" indent="-514350">
              <a:buFont typeface="+mj-lt"/>
              <a:buAutoNum type="alphaLcParenR"/>
            </a:pPr>
            <a:r>
              <a:rPr lang="en-GB" altLang="zh-CN" sz="2400" dirty="0">
                <a:latin typeface="Georgia" panose="02040502050405020303" pitchFamily="18" charset="0"/>
              </a:rPr>
              <a:t>The Master said, ‘What a wise man, Hui [</a:t>
            </a:r>
            <a:r>
              <a:rPr lang="en-GB" altLang="zh-CN" sz="2400" dirty="0" err="1">
                <a:latin typeface="Georgia" panose="02040502050405020303" pitchFamily="18" charset="0"/>
              </a:rPr>
              <a:t>Ziyuan</a:t>
            </a:r>
            <a:r>
              <a:rPr lang="en-GB" altLang="zh-CN" sz="2400" dirty="0">
                <a:latin typeface="Georgia" panose="02040502050405020303" pitchFamily="18" charset="0"/>
              </a:rPr>
              <a:t>]! – </a:t>
            </a:r>
            <a:r>
              <a:rPr lang="en-GB" altLang="zh-CN" sz="2400" dirty="0">
                <a:solidFill>
                  <a:srgbClr val="FF0000"/>
                </a:solidFill>
                <a:latin typeface="Georgia" panose="02040502050405020303" pitchFamily="18" charset="0"/>
              </a:rPr>
              <a:t>living</a:t>
            </a:r>
            <a:r>
              <a:rPr lang="en-GB" altLang="zh-CN" sz="2400" dirty="0">
                <a:latin typeface="Georgia" panose="02040502050405020303" pitchFamily="18" charset="0"/>
              </a:rPr>
              <a:t> on </a:t>
            </a:r>
            <a:r>
              <a:rPr lang="en-GB" altLang="zh-CN" sz="2400" dirty="0">
                <a:solidFill>
                  <a:srgbClr val="0070C0"/>
                </a:solidFill>
                <a:latin typeface="Georgia" panose="02040502050405020303" pitchFamily="18" charset="0"/>
              </a:rPr>
              <a:t>one service </a:t>
            </a:r>
            <a:r>
              <a:rPr lang="en-GB" altLang="zh-CN" sz="2400" dirty="0">
                <a:latin typeface="Georgia" panose="02040502050405020303" pitchFamily="18" charset="0"/>
              </a:rPr>
              <a:t>of food, on one </a:t>
            </a:r>
            <a:r>
              <a:rPr lang="en-GB" altLang="zh-CN" sz="2400" dirty="0" err="1">
                <a:solidFill>
                  <a:srgbClr val="0070C0"/>
                </a:solidFill>
                <a:latin typeface="Georgia" panose="02040502050405020303" pitchFamily="18" charset="0"/>
              </a:rPr>
              <a:t>gourdful</a:t>
            </a:r>
            <a:r>
              <a:rPr lang="en-GB" altLang="zh-CN" sz="2400" dirty="0">
                <a:solidFill>
                  <a:srgbClr val="0070C0"/>
                </a:solidFill>
                <a:latin typeface="Georgia" panose="02040502050405020303" pitchFamily="18" charset="0"/>
              </a:rPr>
              <a:t> </a:t>
            </a:r>
            <a:r>
              <a:rPr lang="en-GB" altLang="zh-CN" sz="2400" dirty="0">
                <a:latin typeface="Georgia" panose="02040502050405020303" pitchFamily="18" charset="0"/>
              </a:rPr>
              <a:t>of water, and in primitive quarters. Others would be dismayed by all this, but Hui remains as happy as ever. What a wise man, Hui!’ (</a:t>
            </a:r>
            <a:r>
              <a:rPr lang="zh-HK" altLang="en-US" sz="2400" dirty="0">
                <a:latin typeface="Georgia" panose="02040502050405020303" pitchFamily="18" charset="0"/>
              </a:rPr>
              <a:t>李祥甫</a:t>
            </a:r>
            <a:r>
              <a:rPr lang="en-US" altLang="zh-HK" sz="2400" dirty="0">
                <a:latin typeface="Georgia" panose="02040502050405020303" pitchFamily="18" charset="0"/>
              </a:rPr>
              <a:t>)</a:t>
            </a:r>
          </a:p>
          <a:p>
            <a:pPr marL="514350" indent="-514350">
              <a:buFont typeface="+mj-lt"/>
              <a:buAutoNum type="alphaLcParenR"/>
            </a:pPr>
            <a:r>
              <a:rPr lang="en-GB" altLang="zh-CN" sz="2400" dirty="0">
                <a:latin typeface="Georgia" panose="02040502050405020303" pitchFamily="18" charset="0"/>
              </a:rPr>
              <a:t>The Master said, ‘How admirable Hui is! Living in a mean dwelling on a </a:t>
            </a:r>
            <a:r>
              <a:rPr lang="en-GB" altLang="zh-CN" sz="2400" dirty="0" err="1">
                <a:solidFill>
                  <a:srgbClr val="0070C0"/>
                </a:solidFill>
                <a:latin typeface="Georgia" panose="02040502050405020303" pitchFamily="18" charset="0"/>
              </a:rPr>
              <a:t>bowful</a:t>
            </a:r>
            <a:r>
              <a:rPr lang="en-GB" altLang="zh-CN" sz="2400" dirty="0">
                <a:solidFill>
                  <a:srgbClr val="0070C0"/>
                </a:solidFill>
                <a:latin typeface="Georgia" panose="02040502050405020303" pitchFamily="18" charset="0"/>
              </a:rPr>
              <a:t> </a:t>
            </a:r>
            <a:r>
              <a:rPr lang="en-GB" altLang="zh-CN" sz="2400" dirty="0">
                <a:latin typeface="Georgia" panose="02040502050405020303" pitchFamily="18" charset="0"/>
              </a:rPr>
              <a:t>of rice and a </a:t>
            </a:r>
            <a:r>
              <a:rPr lang="en-GB" altLang="zh-CN" sz="2400" dirty="0">
                <a:solidFill>
                  <a:srgbClr val="0070C0"/>
                </a:solidFill>
                <a:latin typeface="Georgia" panose="02040502050405020303" pitchFamily="18" charset="0"/>
              </a:rPr>
              <a:t>ladleful</a:t>
            </a:r>
            <a:r>
              <a:rPr lang="en-GB" altLang="zh-CN" sz="2400" dirty="0">
                <a:latin typeface="Georgia" panose="02040502050405020303" pitchFamily="18" charset="0"/>
              </a:rPr>
              <a:t> of water is a hardship most men would find insupportable, but Hui does not allow this to affect his joy. How admirable Hui is!’ (</a:t>
            </a:r>
            <a:r>
              <a:rPr lang="zh-HK" altLang="en-US" sz="2400" dirty="0">
                <a:latin typeface="Georgia" panose="02040502050405020303" pitchFamily="18" charset="0"/>
              </a:rPr>
              <a:t>劉殿爵</a:t>
            </a:r>
            <a:r>
              <a:rPr lang="en-US" altLang="zh-HK" sz="2400" dirty="0">
                <a:latin typeface="Georgia" panose="02040502050405020303" pitchFamily="18" charset="0"/>
              </a:rPr>
              <a:t>)</a:t>
            </a:r>
          </a:p>
          <a:p>
            <a:pPr marL="514350" indent="-514350">
              <a:buFont typeface="+mj-lt"/>
              <a:buAutoNum type="alphaLcParenR"/>
            </a:pPr>
            <a:r>
              <a:rPr lang="en-GB" altLang="zh-CN" sz="2400" dirty="0">
                <a:latin typeface="Georgia" panose="02040502050405020303" pitchFamily="18" charset="0"/>
              </a:rPr>
              <a:t>The Master said, ‘Virtuous indeed is Yan Hui! A </a:t>
            </a:r>
            <a:r>
              <a:rPr lang="en-GB" altLang="zh-CN" sz="2400" dirty="0">
                <a:solidFill>
                  <a:srgbClr val="0070C0"/>
                </a:solidFill>
                <a:latin typeface="Georgia" panose="02040502050405020303" pitchFamily="18" charset="0"/>
              </a:rPr>
              <a:t>bamboo can </a:t>
            </a:r>
            <a:r>
              <a:rPr lang="en-GB" altLang="zh-CN" sz="2400" dirty="0">
                <a:latin typeface="Georgia" panose="02040502050405020303" pitchFamily="18" charset="0"/>
              </a:rPr>
              <a:t>of food, a </a:t>
            </a:r>
            <a:r>
              <a:rPr lang="en-GB" altLang="zh-CN" sz="2400" dirty="0">
                <a:solidFill>
                  <a:srgbClr val="0070C0"/>
                </a:solidFill>
                <a:latin typeface="Georgia" panose="02040502050405020303" pitchFamily="18" charset="0"/>
              </a:rPr>
              <a:t>gourd</a:t>
            </a:r>
            <a:r>
              <a:rPr lang="en-GB" altLang="zh-CN" sz="2400" dirty="0">
                <a:latin typeface="Georgia" panose="02040502050405020303" pitchFamily="18" charset="0"/>
              </a:rPr>
              <a:t> of water, and a humble dwelling in the backstreet, which are unbearable for others, never take away his delights in life. Virtuous indeed is Yan Hui!’ (</a:t>
            </a:r>
            <a:r>
              <a:rPr lang="zh-HK" altLang="en-US" sz="2400" dirty="0">
                <a:latin typeface="Georgia" panose="02040502050405020303" pitchFamily="18" charset="0"/>
              </a:rPr>
              <a:t>吳國珍</a:t>
            </a:r>
            <a:r>
              <a:rPr lang="en-US" altLang="zh-HK" sz="2400" dirty="0">
                <a:latin typeface="Georgia" panose="02040502050405020303" pitchFamily="18" charset="0"/>
              </a:rPr>
              <a:t>)</a:t>
            </a:r>
          </a:p>
        </p:txBody>
      </p:sp>
      <p:sp>
        <p:nvSpPr>
          <p:cNvPr id="6" name="Oval 5"/>
          <p:cNvSpPr/>
          <p:nvPr/>
        </p:nvSpPr>
        <p:spPr>
          <a:xfrm>
            <a:off x="4499992" y="376860"/>
            <a:ext cx="648072" cy="74788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5</a:t>
            </a:r>
            <a:endParaRPr lang="en-GB" sz="2800" dirty="0">
              <a:solidFill>
                <a:schemeClr val="tx1"/>
              </a:solidFill>
            </a:endParaRPr>
          </a:p>
        </p:txBody>
      </p:sp>
    </p:spTree>
    <p:extLst>
      <p:ext uri="{BB962C8B-B14F-4D97-AF65-F5344CB8AC3E}">
        <p14:creationId xmlns:p14="http://schemas.microsoft.com/office/powerpoint/2010/main" val="275023480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31</a:t>
            </a:fld>
            <a:endParaRPr lang="en-GB"/>
          </a:p>
        </p:txBody>
      </p:sp>
      <p:sp>
        <p:nvSpPr>
          <p:cNvPr id="7" name="TextBox 6"/>
          <p:cNvSpPr txBox="1"/>
          <p:nvPr/>
        </p:nvSpPr>
        <p:spPr>
          <a:xfrm>
            <a:off x="711876" y="1572222"/>
            <a:ext cx="7576231" cy="2308324"/>
          </a:xfrm>
          <a:prstGeom prst="rect">
            <a:avLst/>
          </a:prstGeom>
          <a:noFill/>
        </p:spPr>
        <p:txBody>
          <a:bodyPr wrap="square" rtlCol="0">
            <a:spAutoFit/>
          </a:bodyPr>
          <a:lstStyle/>
          <a:p>
            <a:r>
              <a:rPr lang="en-US" altLang="zh-CN" sz="2400" dirty="0" smtClean="0">
                <a:latin typeface="Georgia" panose="02040502050405020303" pitchFamily="18" charset="0"/>
              </a:rPr>
              <a:t>d) T</a:t>
            </a:r>
            <a:r>
              <a:rPr lang="en-GB" altLang="zh-CN" sz="2400" dirty="0" smtClean="0">
                <a:latin typeface="Georgia" panose="02040502050405020303" pitchFamily="18" charset="0"/>
              </a:rPr>
              <a:t>he </a:t>
            </a:r>
            <a:r>
              <a:rPr lang="en-GB" altLang="zh-CN" sz="2400" dirty="0">
                <a:latin typeface="Georgia" panose="02040502050405020303" pitchFamily="18" charset="0"/>
              </a:rPr>
              <a:t>Master said, </a:t>
            </a:r>
            <a:r>
              <a:rPr lang="en-GB" altLang="zh-CN" sz="2400" dirty="0" smtClean="0">
                <a:latin typeface="Georgia" panose="02040502050405020303" pitchFamily="18" charset="0"/>
              </a:rPr>
              <a:t>I</a:t>
            </a:r>
            <a:r>
              <a:rPr lang="en-US" altLang="zh-CN" sz="2400" dirty="0" err="1" smtClean="0">
                <a:latin typeface="Georgia" panose="02040502050405020303" pitchFamily="18" charset="0"/>
              </a:rPr>
              <a:t>ncomparable</a:t>
            </a:r>
            <a:r>
              <a:rPr lang="en-US" altLang="zh-CN" sz="2400" dirty="0" smtClean="0">
                <a:latin typeface="Georgia" panose="02040502050405020303" pitchFamily="18" charset="0"/>
              </a:rPr>
              <a:t> indeed was Hui! A </a:t>
            </a:r>
          </a:p>
          <a:p>
            <a:r>
              <a:rPr lang="en-US" altLang="zh-CN" sz="2400" dirty="0">
                <a:latin typeface="Georgia" panose="02040502050405020303" pitchFamily="18" charset="0"/>
              </a:rPr>
              <a:t> </a:t>
            </a:r>
            <a:r>
              <a:rPr lang="en-US" altLang="zh-CN" sz="2400" dirty="0" smtClean="0">
                <a:latin typeface="Georgia" panose="02040502050405020303" pitchFamily="18" charset="0"/>
              </a:rPr>
              <a:t>    handful of rice to eat, a </a:t>
            </a:r>
            <a:r>
              <a:rPr lang="en-US" altLang="zh-CN" sz="2400" dirty="0" err="1" smtClean="0">
                <a:latin typeface="Georgia" panose="02040502050405020303" pitchFamily="18" charset="0"/>
              </a:rPr>
              <a:t>gourdful</a:t>
            </a:r>
            <a:r>
              <a:rPr lang="en-US" altLang="zh-CN" sz="2400" dirty="0" smtClean="0">
                <a:latin typeface="Georgia" panose="02040502050405020303" pitchFamily="18" charset="0"/>
              </a:rPr>
              <a:t> of water to drink, </a:t>
            </a:r>
          </a:p>
          <a:p>
            <a:r>
              <a:rPr lang="en-US" altLang="zh-CN" sz="2400" dirty="0">
                <a:latin typeface="Georgia" panose="02040502050405020303" pitchFamily="18" charset="0"/>
              </a:rPr>
              <a:t> </a:t>
            </a:r>
            <a:r>
              <a:rPr lang="en-US" altLang="zh-CN" sz="2400" dirty="0" smtClean="0">
                <a:latin typeface="Georgia" panose="02040502050405020303" pitchFamily="18" charset="0"/>
              </a:rPr>
              <a:t>    living in a mean street – others would have found it </a:t>
            </a:r>
          </a:p>
          <a:p>
            <a:r>
              <a:rPr lang="en-US" altLang="zh-CN" sz="2400" dirty="0">
                <a:latin typeface="Georgia" panose="02040502050405020303" pitchFamily="18" charset="0"/>
              </a:rPr>
              <a:t> </a:t>
            </a:r>
            <a:r>
              <a:rPr lang="en-US" altLang="zh-CN" sz="2400" dirty="0" smtClean="0">
                <a:latin typeface="Georgia" panose="02040502050405020303" pitchFamily="18" charset="0"/>
              </a:rPr>
              <a:t>    unendurably depressing, but to Hui’s cheerfulness it </a:t>
            </a:r>
          </a:p>
          <a:p>
            <a:r>
              <a:rPr lang="en-US" altLang="zh-CN" sz="2400" dirty="0">
                <a:latin typeface="Georgia" panose="02040502050405020303" pitchFamily="18" charset="0"/>
              </a:rPr>
              <a:t> </a:t>
            </a:r>
            <a:r>
              <a:rPr lang="en-US" altLang="zh-CN" sz="2400" dirty="0" smtClean="0">
                <a:latin typeface="Georgia" panose="02040502050405020303" pitchFamily="18" charset="0"/>
              </a:rPr>
              <a:t>    made no difference at all. Incomparable indeed was </a:t>
            </a:r>
          </a:p>
          <a:p>
            <a:r>
              <a:rPr lang="en-US" altLang="zh-CN" sz="2400" dirty="0">
                <a:latin typeface="Georgia" panose="02040502050405020303" pitchFamily="18" charset="0"/>
              </a:rPr>
              <a:t> </a:t>
            </a:r>
            <a:r>
              <a:rPr lang="en-US" altLang="zh-CN" sz="2400" dirty="0" smtClean="0">
                <a:latin typeface="Georgia" panose="02040502050405020303" pitchFamily="18" charset="0"/>
              </a:rPr>
              <a:t>    Hui!</a:t>
            </a:r>
            <a:r>
              <a:rPr lang="en-GB" altLang="zh-CN" sz="2400" dirty="0">
                <a:latin typeface="Georgia" panose="02040502050405020303" pitchFamily="18" charset="0"/>
              </a:rPr>
              <a:t> </a:t>
            </a:r>
            <a:r>
              <a:rPr lang="en-GB" altLang="zh-CN" sz="2400" dirty="0" smtClean="0">
                <a:latin typeface="Georgia" panose="02040502050405020303" pitchFamily="18" charset="0"/>
              </a:rPr>
              <a:t>(</a:t>
            </a:r>
            <a:r>
              <a:rPr lang="en-US" altLang="zh-HK" sz="2400" dirty="0" smtClean="0">
                <a:latin typeface="Georgia" panose="02040502050405020303" pitchFamily="18" charset="0"/>
              </a:rPr>
              <a:t>Arthur </a:t>
            </a:r>
            <a:r>
              <a:rPr lang="en-US" altLang="zh-HK" sz="2400" dirty="0" err="1" smtClean="0">
                <a:latin typeface="Georgia" panose="02040502050405020303" pitchFamily="18" charset="0"/>
              </a:rPr>
              <a:t>Waley</a:t>
            </a:r>
            <a:r>
              <a:rPr lang="en-US" altLang="zh-HK" sz="2400" dirty="0" smtClean="0">
                <a:latin typeface="Georgia" panose="02040502050405020303" pitchFamily="18" charset="0"/>
              </a:rPr>
              <a:t>)</a:t>
            </a:r>
          </a:p>
        </p:txBody>
      </p:sp>
      <p:sp>
        <p:nvSpPr>
          <p:cNvPr id="6" name="Oval 5"/>
          <p:cNvSpPr/>
          <p:nvPr/>
        </p:nvSpPr>
        <p:spPr>
          <a:xfrm>
            <a:off x="4499992" y="376860"/>
            <a:ext cx="648072" cy="74788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5</a:t>
            </a:r>
            <a:endParaRPr lang="en-GB" sz="2800" dirty="0">
              <a:solidFill>
                <a:schemeClr val="tx1"/>
              </a:solidFill>
            </a:endParaRPr>
          </a:p>
        </p:txBody>
      </p:sp>
    </p:spTree>
    <p:extLst>
      <p:ext uri="{BB962C8B-B14F-4D97-AF65-F5344CB8AC3E}">
        <p14:creationId xmlns:p14="http://schemas.microsoft.com/office/powerpoint/2010/main" val="57779283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32</a:t>
            </a:fld>
            <a:endParaRPr lang="en-GB"/>
          </a:p>
        </p:txBody>
      </p:sp>
      <p:sp>
        <p:nvSpPr>
          <p:cNvPr id="7" name="TextBox 6"/>
          <p:cNvSpPr txBox="1"/>
          <p:nvPr/>
        </p:nvSpPr>
        <p:spPr>
          <a:xfrm>
            <a:off x="1490886" y="2852936"/>
            <a:ext cx="6120680" cy="1015663"/>
          </a:xfrm>
          <a:prstGeom prst="rect">
            <a:avLst/>
          </a:prstGeom>
          <a:noFill/>
        </p:spPr>
        <p:txBody>
          <a:bodyPr wrap="square" rtlCol="0">
            <a:spAutoFit/>
          </a:bodyPr>
          <a:lstStyle/>
          <a:p>
            <a:pPr algn="ctr"/>
            <a:r>
              <a:rPr lang="en-US" altLang="zh-CN" sz="3000" dirty="0" smtClean="0">
                <a:latin typeface="Georgia" panose="02040502050405020303" pitchFamily="18" charset="0"/>
              </a:rPr>
              <a:t>2) </a:t>
            </a:r>
            <a:r>
              <a:rPr lang="en-GB" altLang="zh-CN" sz="3000" dirty="0">
                <a:latin typeface="Georgia" panose="02040502050405020303" pitchFamily="18" charset="0"/>
              </a:rPr>
              <a:t>Prudent research, in-depth annotation of the original text</a:t>
            </a:r>
            <a:endParaRPr lang="en-US" altLang="zh-CN" sz="3000" dirty="0">
              <a:latin typeface="Georgia" panose="02040502050405020303" pitchFamily="18" charset="0"/>
            </a:endParaRPr>
          </a:p>
        </p:txBody>
      </p:sp>
    </p:spTree>
    <p:extLst>
      <p:ext uri="{BB962C8B-B14F-4D97-AF65-F5344CB8AC3E}">
        <p14:creationId xmlns:p14="http://schemas.microsoft.com/office/powerpoint/2010/main" val="215343317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33</a:t>
            </a:fld>
            <a:endParaRPr lang="en-GB"/>
          </a:p>
        </p:txBody>
      </p:sp>
      <p:sp>
        <p:nvSpPr>
          <p:cNvPr id="7" name="TextBox 6"/>
          <p:cNvSpPr txBox="1"/>
          <p:nvPr/>
        </p:nvSpPr>
        <p:spPr>
          <a:xfrm>
            <a:off x="591344" y="2132856"/>
            <a:ext cx="8064896" cy="2677656"/>
          </a:xfrm>
          <a:prstGeom prst="rect">
            <a:avLst/>
          </a:prstGeom>
          <a:noFill/>
        </p:spPr>
        <p:txBody>
          <a:bodyPr wrap="square" rtlCol="0">
            <a:spAutoFit/>
          </a:bodyPr>
          <a:lstStyle/>
          <a:p>
            <a:r>
              <a:rPr lang="en-US" altLang="zh-CN" sz="2800" b="1" dirty="0" smtClean="0">
                <a:latin typeface="Georgia" panose="02040502050405020303" pitchFamily="18" charset="0"/>
              </a:rPr>
              <a:t>Thick translation </a:t>
            </a:r>
            <a:r>
              <a:rPr lang="en-US" altLang="zh-CN" sz="2800" dirty="0" smtClean="0">
                <a:latin typeface="Georgia" panose="02040502050405020303" pitchFamily="18" charset="0"/>
              </a:rPr>
              <a:t>refers to t</a:t>
            </a:r>
            <a:r>
              <a:rPr lang="en-GB" altLang="zh-CN" sz="2800" dirty="0" smtClean="0">
                <a:latin typeface="Georgia" panose="02040502050405020303" pitchFamily="18" charset="0"/>
              </a:rPr>
              <a:t>he </a:t>
            </a:r>
            <a:r>
              <a:rPr lang="en-GB" altLang="zh-CN" sz="2800" dirty="0">
                <a:latin typeface="Georgia" panose="02040502050405020303" pitchFamily="18" charset="0"/>
              </a:rPr>
              <a:t>translation act during which translators seek, through interpretations, supplementations, explications, annotations, glossaries, foreword or/and afterword, to locate the text in a rich cultural and linguistic </a:t>
            </a:r>
            <a:r>
              <a:rPr lang="en-GB" altLang="zh-CN" sz="2800" dirty="0" smtClean="0">
                <a:latin typeface="Georgia" panose="02040502050405020303" pitchFamily="18" charset="0"/>
              </a:rPr>
              <a:t>context.</a:t>
            </a:r>
            <a:endParaRPr lang="en-US" altLang="zh-CN" sz="2800" dirty="0">
              <a:latin typeface="Georgia" panose="02040502050405020303" pitchFamily="18" charset="0"/>
            </a:endParaRPr>
          </a:p>
        </p:txBody>
      </p:sp>
    </p:spTree>
    <p:extLst>
      <p:ext uri="{BB962C8B-B14F-4D97-AF65-F5344CB8AC3E}">
        <p14:creationId xmlns:p14="http://schemas.microsoft.com/office/powerpoint/2010/main" val="283676127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34</a:t>
            </a:fld>
            <a:endParaRPr lang="en-GB"/>
          </a:p>
        </p:txBody>
      </p:sp>
      <p:sp>
        <p:nvSpPr>
          <p:cNvPr id="7" name="TextBox 6"/>
          <p:cNvSpPr txBox="1"/>
          <p:nvPr/>
        </p:nvSpPr>
        <p:spPr>
          <a:xfrm>
            <a:off x="591344" y="2671465"/>
            <a:ext cx="8064896" cy="1569660"/>
          </a:xfrm>
          <a:prstGeom prst="rect">
            <a:avLst/>
          </a:prstGeom>
          <a:noFill/>
        </p:spPr>
        <p:txBody>
          <a:bodyPr wrap="square" rtlCol="0">
            <a:spAutoFit/>
          </a:bodyPr>
          <a:lstStyle/>
          <a:p>
            <a:pPr algn="ctr"/>
            <a:r>
              <a:rPr lang="en-US" altLang="zh-CN" sz="3200" dirty="0" smtClean="0">
                <a:latin typeface="Georgia" panose="02040502050405020303" pitchFamily="18" charset="0"/>
              </a:rPr>
              <a:t>515 verses in total</a:t>
            </a:r>
          </a:p>
          <a:p>
            <a:pPr algn="ctr"/>
            <a:r>
              <a:rPr lang="en-US" altLang="zh-CN" sz="3200" dirty="0" smtClean="0">
                <a:latin typeface="Georgia" panose="02040502050405020303" pitchFamily="18" charset="0"/>
              </a:rPr>
              <a:t>   </a:t>
            </a:r>
          </a:p>
          <a:p>
            <a:pPr algn="ctr"/>
            <a:r>
              <a:rPr lang="en-US" altLang="zh-CN" sz="3200" dirty="0" smtClean="0">
                <a:latin typeface="Georgia" panose="02040502050405020303" pitchFamily="18" charset="0"/>
              </a:rPr>
              <a:t>500 footnotes</a:t>
            </a:r>
            <a:endParaRPr lang="en-US" altLang="zh-CN" sz="3200" dirty="0">
              <a:latin typeface="Georgia" panose="02040502050405020303" pitchFamily="18" charset="0"/>
            </a:endParaRPr>
          </a:p>
        </p:txBody>
      </p:sp>
    </p:spTree>
    <p:extLst>
      <p:ext uri="{BB962C8B-B14F-4D97-AF65-F5344CB8AC3E}">
        <p14:creationId xmlns:p14="http://schemas.microsoft.com/office/powerpoint/2010/main" val="426030119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35</a:t>
            </a:fld>
            <a:endParaRPr lang="en-GB"/>
          </a:p>
        </p:txBody>
      </p:sp>
      <p:sp>
        <p:nvSpPr>
          <p:cNvPr id="7" name="TextBox 6"/>
          <p:cNvSpPr txBox="1"/>
          <p:nvPr/>
        </p:nvSpPr>
        <p:spPr>
          <a:xfrm>
            <a:off x="1021698" y="2714030"/>
            <a:ext cx="7077000" cy="1015663"/>
          </a:xfrm>
          <a:prstGeom prst="rect">
            <a:avLst/>
          </a:prstGeom>
          <a:noFill/>
        </p:spPr>
        <p:txBody>
          <a:bodyPr wrap="square" rtlCol="0">
            <a:spAutoFit/>
          </a:bodyPr>
          <a:lstStyle/>
          <a:p>
            <a:pPr algn="ctr"/>
            <a:r>
              <a:rPr lang="en-US" altLang="zh-CN" sz="3000" dirty="0" smtClean="0">
                <a:latin typeface="Georgia" panose="02040502050405020303" pitchFamily="18" charset="0"/>
              </a:rPr>
              <a:t>I. </a:t>
            </a:r>
            <a:r>
              <a:rPr lang="en-GB" altLang="zh-CN" sz="3000" dirty="0">
                <a:latin typeface="Georgia" panose="02040502050405020303" pitchFamily="18" charset="0"/>
              </a:rPr>
              <a:t>Detailed annotations of core concepts with prudent research</a:t>
            </a:r>
            <a:r>
              <a:rPr lang="en-US" altLang="zh-CN" sz="3000" dirty="0" smtClean="0">
                <a:latin typeface="Georgia" panose="02040502050405020303" pitchFamily="18" charset="0"/>
              </a:rPr>
              <a:t> </a:t>
            </a:r>
            <a:endParaRPr lang="en-US" altLang="zh-CN" sz="3000" dirty="0">
              <a:latin typeface="Georgia" panose="02040502050405020303" pitchFamily="18" charset="0"/>
            </a:endParaRPr>
          </a:p>
        </p:txBody>
      </p:sp>
    </p:spTree>
    <p:extLst>
      <p:ext uri="{BB962C8B-B14F-4D97-AF65-F5344CB8AC3E}">
        <p14:creationId xmlns:p14="http://schemas.microsoft.com/office/powerpoint/2010/main" val="106799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36</a:t>
            </a:fld>
            <a:endParaRPr lang="en-GB"/>
          </a:p>
        </p:txBody>
      </p:sp>
      <p:sp>
        <p:nvSpPr>
          <p:cNvPr id="9" name="TextBox 8"/>
          <p:cNvSpPr txBox="1"/>
          <p:nvPr/>
        </p:nvSpPr>
        <p:spPr>
          <a:xfrm>
            <a:off x="1835696" y="855762"/>
            <a:ext cx="4062651" cy="5544616"/>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a:latin typeface="FangSong" panose="02010609060101010101" pitchFamily="49" charset="-122"/>
                <a:ea typeface="FangSong" panose="02010609060101010101" pitchFamily="49" charset="-122"/>
              </a:rPr>
              <a:t>論語</a:t>
            </a:r>
            <a:r>
              <a:rPr lang="en-US" altLang="zh-CN"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學而</a:t>
            </a:r>
            <a:r>
              <a:rPr lang="en-US" altLang="zh-TW" sz="3600" b="1" dirty="0" smtClean="0">
                <a:latin typeface="FangSong" panose="02010609060101010101" pitchFamily="49" charset="-122"/>
                <a:ea typeface="FangSong" panose="02010609060101010101" pitchFamily="49" charset="-122"/>
              </a:rPr>
              <a:t>》</a:t>
            </a:r>
          </a:p>
          <a:p>
            <a:pPr algn="ctr"/>
            <a:endParaRPr lang="en-US" altLang="zh-TW" sz="3600" b="1" dirty="0" smtClean="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a:t>
            </a:r>
            <a:r>
              <a:rPr lang="zh-TW" altLang="en-US" sz="3600" b="1" dirty="0">
                <a:latin typeface="FangSong" panose="02010609060101010101" pitchFamily="49" charset="-122"/>
                <a:ea typeface="FangSong" panose="02010609060101010101" pitchFamily="49" charset="-122"/>
              </a:rPr>
              <a:t>有子曰「其為人也孝</a:t>
            </a:r>
            <a:r>
              <a:rPr lang="zh-TW" altLang="en-US" sz="3600" b="1" dirty="0" smtClean="0">
                <a:latin typeface="FangSong" panose="02010609060101010101" pitchFamily="49" charset="-122"/>
                <a:ea typeface="FangSong" panose="02010609060101010101" pitchFamily="49" charset="-122"/>
              </a:rPr>
              <a:t>弟 而</a:t>
            </a:r>
            <a:r>
              <a:rPr lang="zh-TW" altLang="en-US" sz="3600" b="1" dirty="0">
                <a:latin typeface="FangSong" panose="02010609060101010101" pitchFamily="49" charset="-122"/>
                <a:ea typeface="FangSong" panose="02010609060101010101" pitchFamily="49" charset="-122"/>
              </a:rPr>
              <a:t>好犯上</a:t>
            </a:r>
            <a:r>
              <a:rPr lang="zh-TW" altLang="en-US" sz="3600" b="1" dirty="0" smtClean="0">
                <a:latin typeface="FangSong" panose="02010609060101010101" pitchFamily="49" charset="-122"/>
                <a:ea typeface="FangSong" panose="02010609060101010101" pitchFamily="49" charset="-122"/>
              </a:rPr>
              <a:t>者 鮮矣</a:t>
            </a:r>
            <a:r>
              <a:rPr lang="zh-CN" altLang="en-US" sz="3600" b="1" dirty="0" smtClean="0">
                <a:latin typeface="FangSong" panose="02010609060101010101" pitchFamily="49" charset="-122"/>
                <a:ea typeface="FangSong" panose="02010609060101010101" pitchFamily="49" charset="-122"/>
              </a:rPr>
              <a:t>。</a:t>
            </a:r>
            <a:r>
              <a:rPr lang="zh-TW" altLang="en-US" sz="3600" b="1" dirty="0" smtClean="0">
                <a:latin typeface="FangSong" panose="02010609060101010101" pitchFamily="49" charset="-122"/>
                <a:ea typeface="FangSong" panose="02010609060101010101" pitchFamily="49" charset="-122"/>
              </a:rPr>
              <a:t>不</a:t>
            </a:r>
            <a:r>
              <a:rPr lang="zh-TW" altLang="en-US" sz="3600" b="1" dirty="0">
                <a:latin typeface="FangSong" panose="02010609060101010101" pitchFamily="49" charset="-122"/>
                <a:ea typeface="FangSong" panose="02010609060101010101" pitchFamily="49" charset="-122"/>
              </a:rPr>
              <a:t>好犯</a:t>
            </a:r>
            <a:r>
              <a:rPr lang="zh-TW" altLang="en-US" sz="3600" b="1" dirty="0" smtClean="0">
                <a:latin typeface="FangSong" panose="02010609060101010101" pitchFamily="49" charset="-122"/>
                <a:ea typeface="FangSong" panose="02010609060101010101" pitchFamily="49" charset="-122"/>
              </a:rPr>
              <a:t>上 而</a:t>
            </a:r>
            <a:r>
              <a:rPr lang="zh-TW" altLang="en-US" sz="3600" b="1" dirty="0">
                <a:latin typeface="FangSong" panose="02010609060101010101" pitchFamily="49" charset="-122"/>
                <a:ea typeface="FangSong" panose="02010609060101010101" pitchFamily="49" charset="-122"/>
              </a:rPr>
              <a:t>好作亂</a:t>
            </a:r>
            <a:r>
              <a:rPr lang="zh-TW" altLang="en-US" sz="3600" b="1" dirty="0" smtClean="0">
                <a:latin typeface="FangSong" panose="02010609060101010101" pitchFamily="49" charset="-122"/>
                <a:ea typeface="FangSong" panose="02010609060101010101" pitchFamily="49" charset="-122"/>
              </a:rPr>
              <a:t>者 未</a:t>
            </a:r>
            <a:r>
              <a:rPr lang="zh-TW" altLang="en-US" sz="3600" b="1" dirty="0">
                <a:latin typeface="FangSong" panose="02010609060101010101" pitchFamily="49" charset="-122"/>
                <a:ea typeface="FangSong" panose="02010609060101010101" pitchFamily="49" charset="-122"/>
              </a:rPr>
              <a:t>之有也。君子務</a:t>
            </a:r>
            <a:r>
              <a:rPr lang="zh-TW" altLang="en-US" sz="3600" b="1" dirty="0" smtClean="0">
                <a:latin typeface="FangSong" panose="02010609060101010101" pitchFamily="49" charset="-122"/>
                <a:ea typeface="FangSong" panose="02010609060101010101" pitchFamily="49" charset="-122"/>
              </a:rPr>
              <a:t>本 本</a:t>
            </a:r>
            <a:r>
              <a:rPr lang="zh-TW" altLang="en-US" sz="3600" b="1" dirty="0">
                <a:latin typeface="FangSong" panose="02010609060101010101" pitchFamily="49" charset="-122"/>
                <a:ea typeface="FangSong" panose="02010609060101010101" pitchFamily="49" charset="-122"/>
              </a:rPr>
              <a:t>立而道生。孝弟也</a:t>
            </a:r>
            <a:r>
              <a:rPr lang="zh-TW" altLang="en-US" sz="3600" b="1" dirty="0" smtClean="0">
                <a:latin typeface="FangSong" panose="02010609060101010101" pitchFamily="49" charset="-122"/>
                <a:ea typeface="FangSong" panose="02010609060101010101" pitchFamily="49" charset="-122"/>
              </a:rPr>
              <a:t>者 其</a:t>
            </a:r>
            <a:r>
              <a:rPr lang="zh-TW" altLang="en-US" sz="3600" b="1" dirty="0">
                <a:latin typeface="FangSong" panose="02010609060101010101" pitchFamily="49" charset="-122"/>
                <a:ea typeface="FangSong" panose="02010609060101010101" pitchFamily="49" charset="-122"/>
              </a:rPr>
              <a:t>為仁之本</a:t>
            </a:r>
            <a:r>
              <a:rPr lang="zh-TW" altLang="en-US" sz="3600" b="1" dirty="0" smtClean="0">
                <a:latin typeface="FangSong" panose="02010609060101010101" pitchFamily="49" charset="-122"/>
                <a:ea typeface="FangSong" panose="02010609060101010101" pitchFamily="49" charset="-122"/>
              </a:rPr>
              <a:t>與</a:t>
            </a:r>
            <a:r>
              <a:rPr lang="zh-CN" altLang="en-US" sz="3600" b="1" dirty="0" smtClean="0">
                <a:latin typeface="FangSong" panose="02010609060101010101" pitchFamily="49" charset="-122"/>
                <a:ea typeface="FangSong" panose="02010609060101010101" pitchFamily="49" charset="-122"/>
              </a:rPr>
              <a:t>。</a:t>
            </a:r>
            <a:r>
              <a:rPr lang="zh-TW" altLang="en-US" sz="3600" b="1" dirty="0" smtClean="0">
                <a:latin typeface="FangSong" panose="02010609060101010101" pitchFamily="49" charset="-122"/>
                <a:ea typeface="FangSong" panose="02010609060101010101" pitchFamily="49" charset="-122"/>
              </a:rPr>
              <a:t>」</a:t>
            </a:r>
            <a:endParaRPr lang="zh-TW" altLang="en-US" sz="3600" b="1" dirty="0">
              <a:latin typeface="FangSong" panose="02010609060101010101" pitchFamily="49" charset="-122"/>
              <a:ea typeface="FangSong" panose="02010609060101010101" pitchFamily="49" charset="-122"/>
            </a:endParaRPr>
          </a:p>
        </p:txBody>
      </p:sp>
      <p:sp>
        <p:nvSpPr>
          <p:cNvPr id="6" name="Oval 5"/>
          <p:cNvSpPr/>
          <p:nvPr/>
        </p:nvSpPr>
        <p:spPr>
          <a:xfrm>
            <a:off x="6876256" y="3175393"/>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6</a:t>
            </a:r>
            <a:endParaRPr lang="en-GB" sz="2800" dirty="0">
              <a:solidFill>
                <a:schemeClr val="tx1"/>
              </a:solidFill>
            </a:endParaRPr>
          </a:p>
        </p:txBody>
      </p:sp>
    </p:spTree>
    <p:extLst>
      <p:ext uri="{BB962C8B-B14F-4D97-AF65-F5344CB8AC3E}">
        <p14:creationId xmlns:p14="http://schemas.microsoft.com/office/powerpoint/2010/main" val="186406989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37</a:t>
            </a:fld>
            <a:endParaRPr lang="en-GB"/>
          </a:p>
        </p:txBody>
      </p:sp>
      <p:sp>
        <p:nvSpPr>
          <p:cNvPr id="7" name="TextBox 6"/>
          <p:cNvSpPr txBox="1"/>
          <p:nvPr/>
        </p:nvSpPr>
        <p:spPr>
          <a:xfrm>
            <a:off x="387735" y="1988840"/>
            <a:ext cx="8072697" cy="3693319"/>
          </a:xfrm>
          <a:prstGeom prst="rect">
            <a:avLst/>
          </a:prstGeom>
          <a:noFill/>
        </p:spPr>
        <p:txBody>
          <a:bodyPr wrap="square" rtlCol="0">
            <a:spAutoFit/>
          </a:bodyPr>
          <a:lstStyle/>
          <a:p>
            <a:pPr marL="514350" indent="-514350">
              <a:buFont typeface="+mj-lt"/>
              <a:buAutoNum type="alphaLcParenR"/>
            </a:pPr>
            <a:r>
              <a:rPr lang="en-GB" altLang="zh-CN" sz="2600" dirty="0">
                <a:latin typeface="Georgia" panose="02040502050405020303" pitchFamily="18" charset="0"/>
              </a:rPr>
              <a:t>Master You said, ‘Rare is a person who, while </a:t>
            </a:r>
            <a:r>
              <a:rPr lang="en-GB" altLang="zh-CN" sz="2600" dirty="0">
                <a:solidFill>
                  <a:srgbClr val="0070C0"/>
                </a:solidFill>
                <a:latin typeface="Georgia" panose="02040502050405020303" pitchFamily="18" charset="0"/>
              </a:rPr>
              <a:t>filial to his parents</a:t>
            </a:r>
            <a:r>
              <a:rPr lang="en-GB" altLang="zh-CN" sz="2600" dirty="0">
                <a:latin typeface="Georgia" panose="02040502050405020303" pitchFamily="18" charset="0"/>
              </a:rPr>
              <a:t> and </a:t>
            </a:r>
            <a:r>
              <a:rPr lang="en-GB" altLang="zh-CN" sz="2600" dirty="0">
                <a:solidFill>
                  <a:srgbClr val="0070C0"/>
                </a:solidFill>
                <a:latin typeface="Georgia" panose="02040502050405020303" pitchFamily="18" charset="0"/>
              </a:rPr>
              <a:t>deferential</a:t>
            </a:r>
            <a:r>
              <a:rPr lang="en-GB" altLang="zh-CN" sz="2600" dirty="0">
                <a:latin typeface="Georgia" panose="02040502050405020303" pitchFamily="18" charset="0"/>
              </a:rPr>
              <a:t> </a:t>
            </a:r>
            <a:r>
              <a:rPr lang="en-GB" altLang="zh-CN" sz="2600" dirty="0">
                <a:solidFill>
                  <a:srgbClr val="0070C0"/>
                </a:solidFill>
                <a:latin typeface="Georgia" panose="02040502050405020303" pitchFamily="18" charset="0"/>
              </a:rPr>
              <a:t>to his elder siblings</a:t>
            </a:r>
            <a:r>
              <a:rPr lang="en-GB" altLang="zh-CN" sz="2600" dirty="0">
                <a:latin typeface="Georgia" panose="02040502050405020303" pitchFamily="18" charset="0"/>
              </a:rPr>
              <a:t>, harbours designs to </a:t>
            </a:r>
            <a:r>
              <a:rPr lang="en-GB" altLang="zh-CN" sz="2600" dirty="0">
                <a:solidFill>
                  <a:srgbClr val="0070C0"/>
                </a:solidFill>
                <a:latin typeface="Georgia" panose="02040502050405020303" pitchFamily="18" charset="0"/>
              </a:rPr>
              <a:t>challenge the authorities</a:t>
            </a:r>
            <a:r>
              <a:rPr lang="en-GB" altLang="zh-CN" sz="2600" dirty="0">
                <a:latin typeface="Georgia" panose="02040502050405020303" pitchFamily="18" charset="0"/>
              </a:rPr>
              <a:t>. No person ever existed who, while not harbouring designs to challenge the authorities, </a:t>
            </a:r>
            <a:r>
              <a:rPr lang="en-GB" altLang="zh-CN" sz="2600" dirty="0">
                <a:solidFill>
                  <a:srgbClr val="0070C0"/>
                </a:solidFill>
                <a:latin typeface="Georgia" panose="02040502050405020303" pitchFamily="18" charset="0"/>
              </a:rPr>
              <a:t>initiated disturbances</a:t>
            </a:r>
            <a:r>
              <a:rPr lang="en-GB" altLang="zh-CN" sz="2600" dirty="0">
                <a:latin typeface="Georgia" panose="02040502050405020303" pitchFamily="18" charset="0"/>
              </a:rPr>
              <a:t>. A gentleman commences with the foundation. With a solid foundation, </a:t>
            </a:r>
            <a:r>
              <a:rPr lang="en-GB" altLang="zh-CN" sz="2600" dirty="0">
                <a:solidFill>
                  <a:srgbClr val="0070C0"/>
                </a:solidFill>
                <a:latin typeface="Georgia" panose="02040502050405020303" pitchFamily="18" charset="0"/>
              </a:rPr>
              <a:t>Direction</a:t>
            </a:r>
            <a:r>
              <a:rPr lang="en-GB" altLang="zh-CN" sz="2600" dirty="0">
                <a:latin typeface="Georgia" panose="02040502050405020303" pitchFamily="18" charset="0"/>
              </a:rPr>
              <a:t> takes shape. </a:t>
            </a:r>
            <a:r>
              <a:rPr lang="en-GB" altLang="zh-CN" sz="2600" dirty="0" err="1">
                <a:solidFill>
                  <a:srgbClr val="0070C0"/>
                </a:solidFill>
                <a:latin typeface="Georgia" panose="02040502050405020303" pitchFamily="18" charset="0"/>
              </a:rPr>
              <a:t>Filiality</a:t>
            </a:r>
            <a:r>
              <a:rPr lang="en-GB" altLang="zh-CN" sz="2600" dirty="0">
                <a:solidFill>
                  <a:srgbClr val="0070C0"/>
                </a:solidFill>
                <a:latin typeface="Georgia" panose="02040502050405020303" pitchFamily="18" charset="0"/>
              </a:rPr>
              <a:t> </a:t>
            </a:r>
            <a:r>
              <a:rPr lang="en-GB" altLang="zh-CN" sz="2600" dirty="0">
                <a:latin typeface="Georgia" panose="02040502050405020303" pitchFamily="18" charset="0"/>
              </a:rPr>
              <a:t>and </a:t>
            </a:r>
            <a:r>
              <a:rPr lang="en-GB" altLang="zh-CN" sz="2600" dirty="0">
                <a:solidFill>
                  <a:srgbClr val="0070C0"/>
                </a:solidFill>
                <a:latin typeface="Georgia" panose="02040502050405020303" pitchFamily="18" charset="0"/>
              </a:rPr>
              <a:t>deference </a:t>
            </a:r>
            <a:r>
              <a:rPr lang="en-GB" altLang="zh-CN" sz="2600" dirty="0">
                <a:latin typeface="Georgia" panose="02040502050405020303" pitchFamily="18" charset="0"/>
              </a:rPr>
              <a:t>are the foundation of </a:t>
            </a:r>
            <a:r>
              <a:rPr lang="en-GB" altLang="zh-CN" sz="2600" dirty="0">
                <a:solidFill>
                  <a:srgbClr val="0070C0"/>
                </a:solidFill>
                <a:latin typeface="Georgia" panose="02040502050405020303" pitchFamily="18" charset="0"/>
              </a:rPr>
              <a:t>nobleness</a:t>
            </a:r>
            <a:r>
              <a:rPr lang="en-GB" altLang="zh-CN" sz="2600" dirty="0" smtClean="0">
                <a:latin typeface="Georgia" panose="02040502050405020303" pitchFamily="18" charset="0"/>
              </a:rPr>
              <a:t>.’ (</a:t>
            </a:r>
            <a:r>
              <a:rPr lang="zh-CN" altLang="en-US" sz="2600" dirty="0" smtClean="0">
                <a:latin typeface="Georgia" panose="02040502050405020303" pitchFamily="18" charset="0"/>
              </a:rPr>
              <a:t>李祥甫</a:t>
            </a:r>
            <a:r>
              <a:rPr lang="en-GB" altLang="zh-CN" sz="2600" dirty="0" smtClean="0">
                <a:latin typeface="Georgia" panose="02040502050405020303" pitchFamily="18" charset="0"/>
              </a:rPr>
              <a:t>)</a:t>
            </a:r>
            <a:endParaRPr lang="en-US" altLang="zh-HK" sz="2600" dirty="0">
              <a:latin typeface="Georgia" panose="02040502050405020303" pitchFamily="18" charset="0"/>
            </a:endParaRPr>
          </a:p>
        </p:txBody>
      </p:sp>
      <p:sp>
        <p:nvSpPr>
          <p:cNvPr id="6" name="Oval 5"/>
          <p:cNvSpPr/>
          <p:nvPr/>
        </p:nvSpPr>
        <p:spPr>
          <a:xfrm>
            <a:off x="4499992" y="376860"/>
            <a:ext cx="648072" cy="74788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tx1"/>
                </a:solidFill>
              </a:rPr>
              <a:t>6</a:t>
            </a:r>
            <a:endParaRPr lang="en-GB" sz="2800" dirty="0">
              <a:solidFill>
                <a:schemeClr val="tx1"/>
              </a:solidFill>
            </a:endParaRPr>
          </a:p>
        </p:txBody>
      </p:sp>
    </p:spTree>
    <p:extLst>
      <p:ext uri="{BB962C8B-B14F-4D97-AF65-F5344CB8AC3E}">
        <p14:creationId xmlns:p14="http://schemas.microsoft.com/office/powerpoint/2010/main" val="191318451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38</a:t>
            </a:fld>
            <a:endParaRPr lang="en-GB"/>
          </a:p>
        </p:txBody>
      </p:sp>
      <p:sp>
        <p:nvSpPr>
          <p:cNvPr id="7" name="TextBox 6"/>
          <p:cNvSpPr txBox="1"/>
          <p:nvPr/>
        </p:nvSpPr>
        <p:spPr>
          <a:xfrm>
            <a:off x="539552" y="1988840"/>
            <a:ext cx="8224514" cy="3693319"/>
          </a:xfrm>
          <a:prstGeom prst="rect">
            <a:avLst/>
          </a:prstGeom>
          <a:noFill/>
        </p:spPr>
        <p:txBody>
          <a:bodyPr wrap="square" rtlCol="0">
            <a:spAutoFit/>
          </a:bodyPr>
          <a:lstStyle/>
          <a:p>
            <a:r>
              <a:rPr lang="en-US" altLang="zh-CN" sz="2600" dirty="0" smtClean="0">
                <a:latin typeface="Georgia" panose="02040502050405020303" pitchFamily="18" charset="0"/>
              </a:rPr>
              <a:t>b) </a:t>
            </a:r>
            <a:r>
              <a:rPr lang="en-GB" altLang="zh-CN" sz="2600" dirty="0" smtClean="0">
                <a:latin typeface="Georgia" panose="02040502050405020303" pitchFamily="18" charset="0"/>
              </a:rPr>
              <a:t>Yu Tzu said</a:t>
            </a:r>
            <a:r>
              <a:rPr lang="en-GB" altLang="zh-CN" sz="2600" dirty="0">
                <a:latin typeface="Georgia" panose="02040502050405020303" pitchFamily="18" charset="0"/>
              </a:rPr>
              <a:t>, </a:t>
            </a:r>
            <a:r>
              <a:rPr lang="en-GB" altLang="zh-CN" sz="2600" dirty="0" smtClean="0">
                <a:latin typeface="Georgia" panose="02040502050405020303" pitchFamily="18" charset="0"/>
              </a:rPr>
              <a:t>‘It is rare for a man whose character is such that he is </a:t>
            </a:r>
            <a:r>
              <a:rPr lang="en-GB" altLang="zh-CN" sz="2600" dirty="0" smtClean="0">
                <a:solidFill>
                  <a:srgbClr val="0070C0"/>
                </a:solidFill>
                <a:latin typeface="Georgia" panose="02040502050405020303" pitchFamily="18" charset="0"/>
              </a:rPr>
              <a:t>good as a son </a:t>
            </a:r>
            <a:r>
              <a:rPr lang="en-GB" altLang="zh-CN" sz="2600" dirty="0" smtClean="0">
                <a:latin typeface="Georgia" panose="02040502050405020303" pitchFamily="18" charset="0"/>
              </a:rPr>
              <a:t>and </a:t>
            </a:r>
            <a:r>
              <a:rPr lang="en-GB" altLang="zh-CN" sz="2600" dirty="0" smtClean="0">
                <a:solidFill>
                  <a:srgbClr val="0070C0"/>
                </a:solidFill>
                <a:latin typeface="Georgia" panose="02040502050405020303" pitchFamily="18" charset="0"/>
              </a:rPr>
              <a:t>obedient</a:t>
            </a:r>
            <a:r>
              <a:rPr lang="en-GB" altLang="zh-CN" sz="2600" dirty="0" smtClean="0">
                <a:latin typeface="Georgia" panose="02040502050405020303" pitchFamily="18" charset="0"/>
              </a:rPr>
              <a:t> </a:t>
            </a:r>
            <a:r>
              <a:rPr lang="en-GB" altLang="zh-CN" sz="2600" dirty="0" smtClean="0">
                <a:solidFill>
                  <a:srgbClr val="0070C0"/>
                </a:solidFill>
                <a:latin typeface="Georgia" panose="02040502050405020303" pitchFamily="18" charset="0"/>
              </a:rPr>
              <a:t>as a young man</a:t>
            </a:r>
            <a:r>
              <a:rPr lang="en-GB" altLang="zh-CN" sz="2600" dirty="0" smtClean="0">
                <a:latin typeface="Georgia" panose="02040502050405020303" pitchFamily="18" charset="0"/>
              </a:rPr>
              <a:t> to have the inclination to </a:t>
            </a:r>
            <a:r>
              <a:rPr lang="en-GB" altLang="zh-CN" sz="2600" dirty="0" smtClean="0">
                <a:solidFill>
                  <a:srgbClr val="0070C0"/>
                </a:solidFill>
                <a:latin typeface="Georgia" panose="02040502050405020303" pitchFamily="18" charset="0"/>
              </a:rPr>
              <a:t>transgress against his superiors</a:t>
            </a:r>
            <a:r>
              <a:rPr lang="en-GB" altLang="zh-CN" sz="2600" dirty="0" smtClean="0">
                <a:latin typeface="Georgia" panose="02040502050405020303" pitchFamily="18" charset="0"/>
              </a:rPr>
              <a:t>; it is unheard of for one who has no such inclination to be inclined to </a:t>
            </a:r>
            <a:r>
              <a:rPr lang="en-GB" altLang="zh-CN" sz="2600" dirty="0" smtClean="0">
                <a:solidFill>
                  <a:srgbClr val="0070C0"/>
                </a:solidFill>
                <a:latin typeface="Georgia" panose="02040502050405020303" pitchFamily="18" charset="0"/>
              </a:rPr>
              <a:t>start a rebellion</a:t>
            </a:r>
            <a:r>
              <a:rPr lang="en-GB" altLang="zh-CN" sz="2600" dirty="0" smtClean="0">
                <a:latin typeface="Georgia" panose="02040502050405020303" pitchFamily="18" charset="0"/>
              </a:rPr>
              <a:t>. The gentleman devotes his efforts to roots, for once the roots are established, the </a:t>
            </a:r>
            <a:r>
              <a:rPr lang="en-GB" altLang="zh-CN" sz="2600" dirty="0" smtClean="0">
                <a:solidFill>
                  <a:srgbClr val="0070C0"/>
                </a:solidFill>
                <a:latin typeface="Georgia" panose="02040502050405020303" pitchFamily="18" charset="0"/>
              </a:rPr>
              <a:t>Way</a:t>
            </a:r>
            <a:r>
              <a:rPr lang="en-GB" altLang="zh-CN" sz="2600" dirty="0" smtClean="0">
                <a:latin typeface="Georgia" panose="02040502050405020303" pitchFamily="18" charset="0"/>
              </a:rPr>
              <a:t> will grow therefrom. Being good as a son and obedient as a young man is, perhaps, the root of </a:t>
            </a:r>
            <a:r>
              <a:rPr lang="en-GB" altLang="zh-CN" sz="2600" dirty="0" smtClean="0">
                <a:solidFill>
                  <a:srgbClr val="0070C0"/>
                </a:solidFill>
                <a:latin typeface="Georgia" panose="02040502050405020303" pitchFamily="18" charset="0"/>
              </a:rPr>
              <a:t>a man’s character</a:t>
            </a:r>
            <a:r>
              <a:rPr lang="en-GB" altLang="zh-CN" sz="2600" dirty="0" smtClean="0">
                <a:latin typeface="Georgia" panose="02040502050405020303" pitchFamily="18" charset="0"/>
              </a:rPr>
              <a:t>.’ (</a:t>
            </a:r>
            <a:r>
              <a:rPr lang="zh-CN" altLang="en-US" sz="2600" dirty="0" smtClean="0">
                <a:latin typeface="Georgia" panose="02040502050405020303" pitchFamily="18" charset="0"/>
              </a:rPr>
              <a:t>劉殿爵</a:t>
            </a:r>
            <a:r>
              <a:rPr lang="en-GB" altLang="zh-CN" sz="2600" dirty="0" smtClean="0">
                <a:latin typeface="Georgia" panose="02040502050405020303" pitchFamily="18" charset="0"/>
              </a:rPr>
              <a:t>)</a:t>
            </a:r>
            <a:endParaRPr lang="en-US" altLang="zh-HK" sz="2600" dirty="0">
              <a:latin typeface="Georgia" panose="02040502050405020303" pitchFamily="18" charset="0"/>
            </a:endParaRPr>
          </a:p>
        </p:txBody>
      </p:sp>
      <p:sp>
        <p:nvSpPr>
          <p:cNvPr id="6" name="Oval 5"/>
          <p:cNvSpPr/>
          <p:nvPr/>
        </p:nvSpPr>
        <p:spPr>
          <a:xfrm>
            <a:off x="4499992" y="376860"/>
            <a:ext cx="648072" cy="74788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tx1"/>
                </a:solidFill>
              </a:rPr>
              <a:t>6</a:t>
            </a:r>
            <a:endParaRPr lang="en-GB" sz="2800" dirty="0">
              <a:solidFill>
                <a:schemeClr val="tx1"/>
              </a:solidFill>
            </a:endParaRPr>
          </a:p>
        </p:txBody>
      </p:sp>
    </p:spTree>
    <p:extLst>
      <p:ext uri="{BB962C8B-B14F-4D97-AF65-F5344CB8AC3E}">
        <p14:creationId xmlns:p14="http://schemas.microsoft.com/office/powerpoint/2010/main" val="223478467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39</a:t>
            </a:fld>
            <a:endParaRPr lang="en-GB"/>
          </a:p>
        </p:txBody>
      </p:sp>
      <p:sp>
        <p:nvSpPr>
          <p:cNvPr id="7" name="TextBox 6"/>
          <p:cNvSpPr txBox="1"/>
          <p:nvPr/>
        </p:nvSpPr>
        <p:spPr>
          <a:xfrm>
            <a:off x="539552" y="1988840"/>
            <a:ext cx="8224514" cy="2893100"/>
          </a:xfrm>
          <a:prstGeom prst="rect">
            <a:avLst/>
          </a:prstGeom>
          <a:noFill/>
        </p:spPr>
        <p:txBody>
          <a:bodyPr wrap="square" rtlCol="0">
            <a:spAutoFit/>
          </a:bodyPr>
          <a:lstStyle/>
          <a:p>
            <a:r>
              <a:rPr lang="en-US" altLang="zh-CN" sz="2600" dirty="0">
                <a:latin typeface="Georgia" panose="02040502050405020303" pitchFamily="18" charset="0"/>
              </a:rPr>
              <a:t>c</a:t>
            </a:r>
            <a:r>
              <a:rPr lang="en-US" altLang="zh-CN" sz="2600" dirty="0" smtClean="0">
                <a:latin typeface="Georgia" panose="02040502050405020303" pitchFamily="18" charset="0"/>
              </a:rPr>
              <a:t>) </a:t>
            </a:r>
            <a:r>
              <a:rPr lang="en-GB" altLang="zh-CN" sz="2600" dirty="0" smtClean="0">
                <a:latin typeface="Georgia" panose="02040502050405020303" pitchFamily="18" charset="0"/>
              </a:rPr>
              <a:t>Yu</a:t>
            </a:r>
            <a:r>
              <a:rPr lang="en-US" altLang="zh-CN" sz="2600" dirty="0" err="1" smtClean="0">
                <a:latin typeface="Georgia" panose="02040502050405020303" pitchFamily="18" charset="0"/>
              </a:rPr>
              <a:t>zi</a:t>
            </a:r>
            <a:r>
              <a:rPr lang="en-US" altLang="zh-CN" sz="2600" dirty="0" smtClean="0">
                <a:latin typeface="Georgia" panose="02040502050405020303" pitchFamily="18" charset="0"/>
              </a:rPr>
              <a:t> </a:t>
            </a:r>
            <a:r>
              <a:rPr lang="en-GB" altLang="zh-CN" sz="2600" dirty="0" smtClean="0">
                <a:latin typeface="Georgia" panose="02040502050405020303" pitchFamily="18" charset="0"/>
              </a:rPr>
              <a:t>said</a:t>
            </a:r>
            <a:r>
              <a:rPr lang="en-GB" altLang="zh-CN" sz="2600" dirty="0">
                <a:latin typeface="Georgia" panose="02040502050405020303" pitchFamily="18" charset="0"/>
              </a:rPr>
              <a:t>, </a:t>
            </a:r>
            <a:r>
              <a:rPr lang="en-GB" altLang="zh-CN" sz="2600" dirty="0" smtClean="0">
                <a:latin typeface="Georgia" panose="02040502050405020303" pitchFamily="18" charset="0"/>
              </a:rPr>
              <a:t>‘It is a rare case that a man who has </a:t>
            </a:r>
            <a:r>
              <a:rPr lang="en-GB" altLang="zh-CN" sz="2600" dirty="0" smtClean="0">
                <a:solidFill>
                  <a:srgbClr val="0070C0"/>
                </a:solidFill>
                <a:latin typeface="Georgia" panose="02040502050405020303" pitchFamily="18" charset="0"/>
              </a:rPr>
              <a:t>filial piety </a:t>
            </a:r>
            <a:r>
              <a:rPr lang="en-GB" altLang="zh-CN" sz="2600" dirty="0" smtClean="0">
                <a:latin typeface="Georgia" panose="02040502050405020303" pitchFamily="18" charset="0"/>
              </a:rPr>
              <a:t>and </a:t>
            </a:r>
            <a:r>
              <a:rPr lang="en-GB" altLang="zh-CN" sz="2600" dirty="0" smtClean="0">
                <a:solidFill>
                  <a:srgbClr val="0070C0"/>
                </a:solidFill>
                <a:latin typeface="Georgia" panose="02040502050405020303" pitchFamily="18" charset="0"/>
              </a:rPr>
              <a:t>fraternal love</a:t>
            </a:r>
            <a:r>
              <a:rPr lang="en-GB" altLang="zh-CN" sz="2600" dirty="0" smtClean="0">
                <a:latin typeface="Georgia" panose="02040502050405020303" pitchFamily="18" charset="0"/>
              </a:rPr>
              <a:t> will be liable to offend his superior; it never occurs that a man who does not offend his superior will rebel. A superior man strives to establish his moral foundation, on which he forms his </a:t>
            </a:r>
            <a:r>
              <a:rPr lang="en-GB" altLang="zh-CN" sz="2600" dirty="0" smtClean="0">
                <a:solidFill>
                  <a:srgbClr val="0070C0"/>
                </a:solidFill>
                <a:latin typeface="Georgia" panose="02040502050405020303" pitchFamily="18" charset="0"/>
              </a:rPr>
              <a:t>lifelong principle</a:t>
            </a:r>
            <a:r>
              <a:rPr lang="en-GB" altLang="zh-CN" sz="2600" dirty="0" smtClean="0">
                <a:latin typeface="Georgia" panose="02040502050405020303" pitchFamily="18" charset="0"/>
              </a:rPr>
              <a:t>. </a:t>
            </a:r>
            <a:r>
              <a:rPr lang="en-GB" altLang="zh-CN" sz="2600" dirty="0" smtClean="0">
                <a:solidFill>
                  <a:srgbClr val="0070C0"/>
                </a:solidFill>
                <a:latin typeface="Georgia" panose="02040502050405020303" pitchFamily="18" charset="0"/>
              </a:rPr>
              <a:t>Filial piet</a:t>
            </a:r>
            <a:r>
              <a:rPr lang="en-GB" altLang="zh-CN" sz="2600" dirty="0" smtClean="0">
                <a:solidFill>
                  <a:srgbClr val="0070C0"/>
                </a:solidFill>
                <a:latin typeface="Georgia" panose="02040502050405020303" pitchFamily="18" charset="0"/>
              </a:rPr>
              <a:t>y </a:t>
            </a:r>
            <a:r>
              <a:rPr lang="en-GB" altLang="zh-CN" sz="2600" dirty="0" smtClean="0">
                <a:latin typeface="Georgia" panose="02040502050405020303" pitchFamily="18" charset="0"/>
              </a:rPr>
              <a:t>and </a:t>
            </a:r>
            <a:r>
              <a:rPr lang="en-GB" altLang="zh-CN" sz="2600" dirty="0" smtClean="0">
                <a:solidFill>
                  <a:srgbClr val="0070C0"/>
                </a:solidFill>
                <a:latin typeface="Georgia" panose="02040502050405020303" pitchFamily="18" charset="0"/>
              </a:rPr>
              <a:t>fraternal love </a:t>
            </a:r>
            <a:r>
              <a:rPr lang="en-GB" altLang="zh-CN" sz="2600" dirty="0" smtClean="0">
                <a:latin typeface="Georgia" panose="02040502050405020303" pitchFamily="18" charset="0"/>
              </a:rPr>
              <a:t>are the foundation of benevolence</a:t>
            </a:r>
            <a:r>
              <a:rPr lang="en-GB" altLang="zh-CN" sz="2600" dirty="0" smtClean="0">
                <a:latin typeface="Georgia" panose="02040502050405020303" pitchFamily="18" charset="0"/>
              </a:rPr>
              <a:t>.’ (</a:t>
            </a:r>
            <a:r>
              <a:rPr lang="zh-CN" altLang="en-US" sz="2600" dirty="0" smtClean="0">
                <a:latin typeface="Georgia" panose="02040502050405020303" pitchFamily="18" charset="0"/>
              </a:rPr>
              <a:t>吳國珍</a:t>
            </a:r>
            <a:r>
              <a:rPr lang="en-GB" altLang="zh-CN" sz="2600" dirty="0" smtClean="0">
                <a:latin typeface="Georgia" panose="02040502050405020303" pitchFamily="18" charset="0"/>
              </a:rPr>
              <a:t>)</a:t>
            </a:r>
            <a:endParaRPr lang="en-US" altLang="zh-HK" sz="2600" dirty="0">
              <a:latin typeface="Georgia" panose="02040502050405020303" pitchFamily="18" charset="0"/>
            </a:endParaRPr>
          </a:p>
        </p:txBody>
      </p:sp>
      <p:sp>
        <p:nvSpPr>
          <p:cNvPr id="6" name="Oval 5"/>
          <p:cNvSpPr/>
          <p:nvPr/>
        </p:nvSpPr>
        <p:spPr>
          <a:xfrm>
            <a:off x="4499992" y="376860"/>
            <a:ext cx="648072" cy="74788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tx1"/>
                </a:solidFill>
              </a:rPr>
              <a:t>6</a:t>
            </a:r>
            <a:endParaRPr lang="en-GB" sz="2800" dirty="0">
              <a:solidFill>
                <a:schemeClr val="tx1"/>
              </a:solidFill>
            </a:endParaRPr>
          </a:p>
        </p:txBody>
      </p:sp>
    </p:spTree>
    <p:extLst>
      <p:ext uri="{BB962C8B-B14F-4D97-AF65-F5344CB8AC3E}">
        <p14:creationId xmlns:p14="http://schemas.microsoft.com/office/powerpoint/2010/main" val="404147808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40</a:t>
            </a:fld>
            <a:endParaRPr lang="en-GB"/>
          </a:p>
        </p:txBody>
      </p:sp>
      <p:sp>
        <p:nvSpPr>
          <p:cNvPr id="9" name="TextBox 8"/>
          <p:cNvSpPr txBox="1"/>
          <p:nvPr/>
        </p:nvSpPr>
        <p:spPr>
          <a:xfrm>
            <a:off x="2389694" y="855762"/>
            <a:ext cx="3508653" cy="5544616"/>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a:latin typeface="FangSong" panose="02010609060101010101" pitchFamily="49" charset="-122"/>
                <a:ea typeface="FangSong" panose="02010609060101010101" pitchFamily="49" charset="-122"/>
              </a:rPr>
              <a:t>論語</a:t>
            </a:r>
            <a:r>
              <a:rPr lang="en-US" altLang="zh-CN"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學而</a:t>
            </a:r>
            <a:r>
              <a:rPr lang="en-US" altLang="zh-TW" sz="3600" b="1" dirty="0" smtClean="0">
                <a:latin typeface="FangSong" panose="02010609060101010101" pitchFamily="49" charset="-122"/>
                <a:ea typeface="FangSong" panose="02010609060101010101" pitchFamily="49" charset="-122"/>
              </a:rPr>
              <a:t>》</a:t>
            </a:r>
          </a:p>
          <a:p>
            <a:pPr algn="ctr"/>
            <a:endParaRPr lang="en-US" altLang="zh-TW" sz="3600" b="1" dirty="0" smtClean="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a:t>
            </a:r>
            <a:r>
              <a:rPr lang="zh-TW" altLang="en-US" sz="3600" b="1" dirty="0">
                <a:latin typeface="FangSong" panose="02010609060101010101" pitchFamily="49" charset="-122"/>
                <a:ea typeface="FangSong" panose="02010609060101010101" pitchFamily="49" charset="-122"/>
              </a:rPr>
              <a:t>有子</a:t>
            </a:r>
            <a:r>
              <a:rPr lang="zh-TW" altLang="en-US" sz="3600" b="1" dirty="0" smtClean="0">
                <a:latin typeface="FangSong" panose="02010609060101010101" pitchFamily="49" charset="-122"/>
                <a:ea typeface="FangSong" panose="02010609060101010101" pitchFamily="49" charset="-122"/>
              </a:rPr>
              <a:t>曰「</a:t>
            </a:r>
            <a:r>
              <a:rPr lang="zh-TW" altLang="en-US" sz="3600" b="1" dirty="0">
                <a:solidFill>
                  <a:srgbClr val="0070C0"/>
                </a:solidFill>
                <a:latin typeface="FangSong" panose="02010609060101010101" pitchFamily="49" charset="-122"/>
                <a:ea typeface="FangSong" panose="02010609060101010101" pitchFamily="49" charset="-122"/>
              </a:rPr>
              <a:t>禮之</a:t>
            </a:r>
            <a:r>
              <a:rPr lang="zh-TW" altLang="en-US" sz="3600" b="1" dirty="0" smtClean="0">
                <a:solidFill>
                  <a:srgbClr val="0070C0"/>
                </a:solidFill>
                <a:latin typeface="FangSong" panose="02010609060101010101" pitchFamily="49" charset="-122"/>
                <a:ea typeface="FangSong" panose="02010609060101010101" pitchFamily="49" charset="-122"/>
              </a:rPr>
              <a:t>用 和</a:t>
            </a:r>
            <a:r>
              <a:rPr lang="zh-TW" altLang="en-US" sz="3600" b="1" dirty="0">
                <a:solidFill>
                  <a:srgbClr val="0070C0"/>
                </a:solidFill>
                <a:latin typeface="FangSong" panose="02010609060101010101" pitchFamily="49" charset="-122"/>
                <a:ea typeface="FangSong" panose="02010609060101010101" pitchFamily="49" charset="-122"/>
              </a:rPr>
              <a:t>為貴</a:t>
            </a:r>
            <a:r>
              <a:rPr lang="zh-TW" altLang="en-US" sz="3600" b="1" dirty="0">
                <a:latin typeface="FangSong" panose="02010609060101010101" pitchFamily="49" charset="-122"/>
                <a:ea typeface="FangSong" panose="02010609060101010101" pitchFamily="49" charset="-122"/>
              </a:rPr>
              <a:t>。先王之道斯為</a:t>
            </a:r>
            <a:r>
              <a:rPr lang="zh-TW" altLang="en-US" sz="3600" b="1" dirty="0" smtClean="0">
                <a:latin typeface="FangSong" panose="02010609060101010101" pitchFamily="49" charset="-122"/>
                <a:ea typeface="FangSong" panose="02010609060101010101" pitchFamily="49" charset="-122"/>
              </a:rPr>
              <a:t>美 小</a:t>
            </a:r>
            <a:r>
              <a:rPr lang="zh-TW" altLang="en-US" sz="3600" b="1" dirty="0">
                <a:latin typeface="FangSong" panose="02010609060101010101" pitchFamily="49" charset="-122"/>
                <a:ea typeface="FangSong" panose="02010609060101010101" pitchFamily="49" charset="-122"/>
              </a:rPr>
              <a:t>大由之。有所不</a:t>
            </a:r>
            <a:r>
              <a:rPr lang="zh-TW" altLang="en-US" sz="3600" b="1" dirty="0" smtClean="0">
                <a:latin typeface="FangSong" panose="02010609060101010101" pitchFamily="49" charset="-122"/>
                <a:ea typeface="FangSong" panose="02010609060101010101" pitchFamily="49" charset="-122"/>
              </a:rPr>
              <a:t>行 知</a:t>
            </a:r>
            <a:r>
              <a:rPr lang="zh-TW" altLang="en-US" sz="3600" b="1" dirty="0">
                <a:latin typeface="FangSong" panose="02010609060101010101" pitchFamily="49" charset="-122"/>
                <a:ea typeface="FangSong" panose="02010609060101010101" pitchFamily="49" charset="-122"/>
              </a:rPr>
              <a:t>和而</a:t>
            </a:r>
            <a:r>
              <a:rPr lang="zh-TW" altLang="en-US" sz="3600" b="1" dirty="0" smtClean="0">
                <a:latin typeface="FangSong" panose="02010609060101010101" pitchFamily="49" charset="-122"/>
                <a:ea typeface="FangSong" panose="02010609060101010101" pitchFamily="49" charset="-122"/>
              </a:rPr>
              <a:t>和 不</a:t>
            </a:r>
            <a:r>
              <a:rPr lang="zh-TW" altLang="en-US" sz="3600" b="1" dirty="0">
                <a:latin typeface="FangSong" panose="02010609060101010101" pitchFamily="49" charset="-122"/>
                <a:ea typeface="FangSong" panose="02010609060101010101" pitchFamily="49" charset="-122"/>
              </a:rPr>
              <a:t>以禮節</a:t>
            </a:r>
            <a:r>
              <a:rPr lang="zh-TW" altLang="en-US" sz="3600" b="1" dirty="0" smtClean="0">
                <a:latin typeface="FangSong" panose="02010609060101010101" pitchFamily="49" charset="-122"/>
                <a:ea typeface="FangSong" panose="02010609060101010101" pitchFamily="49" charset="-122"/>
              </a:rPr>
              <a:t>之 亦</a:t>
            </a:r>
            <a:r>
              <a:rPr lang="zh-TW" altLang="en-US" sz="3600" b="1" dirty="0">
                <a:latin typeface="FangSong" panose="02010609060101010101" pitchFamily="49" charset="-122"/>
                <a:ea typeface="FangSong" panose="02010609060101010101" pitchFamily="49" charset="-122"/>
              </a:rPr>
              <a:t>不可行也。」</a:t>
            </a:r>
            <a:endParaRPr lang="zh-TW" altLang="en-US" sz="3600" b="1" dirty="0">
              <a:latin typeface="FangSong" panose="02010609060101010101" pitchFamily="49" charset="-122"/>
              <a:ea typeface="FangSong" panose="02010609060101010101" pitchFamily="49" charset="-122"/>
            </a:endParaRPr>
          </a:p>
        </p:txBody>
      </p:sp>
      <p:sp>
        <p:nvSpPr>
          <p:cNvPr id="6" name="Oval 5"/>
          <p:cNvSpPr/>
          <p:nvPr/>
        </p:nvSpPr>
        <p:spPr>
          <a:xfrm>
            <a:off x="6876256" y="3175393"/>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7</a:t>
            </a:r>
            <a:endParaRPr lang="en-GB" sz="2800" dirty="0">
              <a:solidFill>
                <a:schemeClr val="tx1"/>
              </a:solidFill>
            </a:endParaRPr>
          </a:p>
        </p:txBody>
      </p:sp>
    </p:spTree>
    <p:extLst>
      <p:ext uri="{BB962C8B-B14F-4D97-AF65-F5344CB8AC3E}">
        <p14:creationId xmlns:p14="http://schemas.microsoft.com/office/powerpoint/2010/main" val="418463158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41</a:t>
            </a:fld>
            <a:endParaRPr lang="en-GB"/>
          </a:p>
        </p:txBody>
      </p:sp>
      <p:sp>
        <p:nvSpPr>
          <p:cNvPr id="7" name="TextBox 6"/>
          <p:cNvSpPr txBox="1"/>
          <p:nvPr/>
        </p:nvSpPr>
        <p:spPr>
          <a:xfrm>
            <a:off x="387735" y="1988840"/>
            <a:ext cx="8216713" cy="3293209"/>
          </a:xfrm>
          <a:prstGeom prst="rect">
            <a:avLst/>
          </a:prstGeom>
          <a:noFill/>
        </p:spPr>
        <p:txBody>
          <a:bodyPr wrap="square" rtlCol="0">
            <a:spAutoFit/>
          </a:bodyPr>
          <a:lstStyle/>
          <a:p>
            <a:pPr marL="514350" indent="-514350">
              <a:buFont typeface="+mj-lt"/>
              <a:buAutoNum type="alphaLcParenR"/>
            </a:pPr>
            <a:r>
              <a:rPr lang="en-GB" altLang="zh-CN" sz="2600" dirty="0">
                <a:latin typeface="Georgia" panose="02040502050405020303" pitchFamily="18" charset="0"/>
              </a:rPr>
              <a:t>Master You said, </a:t>
            </a:r>
            <a:r>
              <a:rPr lang="en-GB" altLang="zh-CN" sz="2600" dirty="0" smtClean="0">
                <a:latin typeface="Georgia" panose="02040502050405020303" pitchFamily="18" charset="0"/>
              </a:rPr>
              <a:t>‘In applying </a:t>
            </a:r>
            <a:r>
              <a:rPr lang="en-GB" altLang="zh-CN" sz="2600" dirty="0" smtClean="0">
                <a:solidFill>
                  <a:srgbClr val="0070C0"/>
                </a:solidFill>
                <a:latin typeface="Georgia" panose="02040502050405020303" pitchFamily="18" charset="0"/>
              </a:rPr>
              <a:t>Conduct</a:t>
            </a:r>
            <a:r>
              <a:rPr lang="en-GB" altLang="zh-CN" sz="2600" dirty="0" smtClean="0">
                <a:latin typeface="Georgia" panose="02040502050405020303" pitchFamily="18" charset="0"/>
              </a:rPr>
              <a:t>, moderation is valued .......’ (</a:t>
            </a:r>
            <a:r>
              <a:rPr lang="zh-CN" altLang="en-US" sz="2600" dirty="0" smtClean="0">
                <a:latin typeface="Georgia" panose="02040502050405020303" pitchFamily="18" charset="0"/>
              </a:rPr>
              <a:t>李祥甫</a:t>
            </a:r>
            <a:r>
              <a:rPr lang="en-GB" altLang="zh-CN" sz="2600" dirty="0" smtClean="0">
                <a:latin typeface="Georgia" panose="02040502050405020303" pitchFamily="18" charset="0"/>
              </a:rPr>
              <a:t>)</a:t>
            </a:r>
          </a:p>
          <a:p>
            <a:pPr marL="514350" indent="-514350">
              <a:buFont typeface="+mj-lt"/>
              <a:buAutoNum type="alphaLcParenR"/>
            </a:pPr>
            <a:endParaRPr lang="en-US" altLang="zh-HK" sz="2600" dirty="0">
              <a:latin typeface="Georgia" panose="02040502050405020303" pitchFamily="18" charset="0"/>
            </a:endParaRPr>
          </a:p>
          <a:p>
            <a:pPr marL="514350" indent="-514350">
              <a:buFont typeface="+mj-lt"/>
              <a:buAutoNum type="alphaLcParenR"/>
            </a:pPr>
            <a:r>
              <a:rPr lang="en-US" altLang="zh-HK" sz="2600" dirty="0" smtClean="0">
                <a:latin typeface="Georgia" panose="02040502050405020303" pitchFamily="18" charset="0"/>
              </a:rPr>
              <a:t>Yu Tzu said, ‘Of the things brought about by the </a:t>
            </a:r>
            <a:r>
              <a:rPr lang="en-US" altLang="zh-HK" sz="2600" dirty="0" smtClean="0">
                <a:solidFill>
                  <a:srgbClr val="0070C0"/>
                </a:solidFill>
                <a:latin typeface="Georgia" panose="02040502050405020303" pitchFamily="18" charset="0"/>
              </a:rPr>
              <a:t>rites</a:t>
            </a:r>
            <a:r>
              <a:rPr lang="en-US" altLang="zh-HK" sz="2600" dirty="0" smtClean="0">
                <a:latin typeface="Georgia" panose="02040502050405020303" pitchFamily="18" charset="0"/>
              </a:rPr>
              <a:t>, harmony is the most valued ……’ (</a:t>
            </a:r>
            <a:r>
              <a:rPr lang="zh-CN" altLang="en-US" sz="2600" dirty="0" smtClean="0">
                <a:latin typeface="Georgia" panose="02040502050405020303" pitchFamily="18" charset="0"/>
              </a:rPr>
              <a:t>劉殿爵</a:t>
            </a:r>
            <a:r>
              <a:rPr lang="en-US" altLang="zh-HK" sz="2600" dirty="0" smtClean="0">
                <a:latin typeface="Georgia" panose="02040502050405020303" pitchFamily="18" charset="0"/>
              </a:rPr>
              <a:t>)</a:t>
            </a:r>
          </a:p>
          <a:p>
            <a:pPr marL="514350" indent="-514350">
              <a:buFont typeface="+mj-lt"/>
              <a:buAutoNum type="alphaLcParenR"/>
            </a:pPr>
            <a:endParaRPr lang="en-US" altLang="zh-HK" sz="2600" dirty="0">
              <a:latin typeface="Georgia" panose="02040502050405020303" pitchFamily="18" charset="0"/>
            </a:endParaRPr>
          </a:p>
          <a:p>
            <a:pPr marL="514350" indent="-514350">
              <a:buFont typeface="+mj-lt"/>
              <a:buAutoNum type="alphaLcParenR"/>
            </a:pPr>
            <a:r>
              <a:rPr lang="en-US" altLang="zh-HK" sz="2600" dirty="0" err="1" smtClean="0">
                <a:latin typeface="Georgia" panose="02040502050405020303" pitchFamily="18" charset="0"/>
              </a:rPr>
              <a:t>Y</a:t>
            </a:r>
            <a:r>
              <a:rPr lang="en-US" altLang="zh-CN" sz="2600" dirty="0" err="1" smtClean="0">
                <a:latin typeface="Georgia" panose="02040502050405020303" pitchFamily="18" charset="0"/>
              </a:rPr>
              <a:t>ouzi</a:t>
            </a:r>
            <a:r>
              <a:rPr lang="en-US" altLang="zh-CN" sz="2600" dirty="0" smtClean="0">
                <a:latin typeface="Georgia" panose="02040502050405020303" pitchFamily="18" charset="0"/>
              </a:rPr>
              <a:t> said, ‘In carrying out </a:t>
            </a:r>
            <a:r>
              <a:rPr lang="en-US" altLang="zh-CN" sz="2600" dirty="0" smtClean="0">
                <a:solidFill>
                  <a:srgbClr val="0070C0"/>
                </a:solidFill>
                <a:latin typeface="Georgia" panose="02040502050405020303" pitchFamily="18" charset="0"/>
              </a:rPr>
              <a:t>the rules of propriety</a:t>
            </a:r>
            <a:r>
              <a:rPr lang="en-US" altLang="zh-CN" sz="2600" dirty="0" smtClean="0">
                <a:latin typeface="Georgia" panose="02040502050405020303" pitchFamily="18" charset="0"/>
              </a:rPr>
              <a:t>, harmony is a most valued pursuit ……’ (</a:t>
            </a:r>
            <a:r>
              <a:rPr lang="zh-CN" altLang="en-US" sz="2600" dirty="0" smtClean="0">
                <a:latin typeface="Georgia" panose="02040502050405020303" pitchFamily="18" charset="0"/>
              </a:rPr>
              <a:t>吳國珍</a:t>
            </a:r>
            <a:r>
              <a:rPr lang="en-US" altLang="zh-CN" sz="2600" dirty="0" smtClean="0">
                <a:latin typeface="Georgia" panose="02040502050405020303" pitchFamily="18" charset="0"/>
              </a:rPr>
              <a:t>)</a:t>
            </a:r>
            <a:endParaRPr lang="en-US" altLang="zh-HK" sz="2600" dirty="0">
              <a:latin typeface="Georgia" panose="02040502050405020303" pitchFamily="18" charset="0"/>
            </a:endParaRPr>
          </a:p>
        </p:txBody>
      </p:sp>
      <p:sp>
        <p:nvSpPr>
          <p:cNvPr id="6" name="Oval 5"/>
          <p:cNvSpPr/>
          <p:nvPr/>
        </p:nvSpPr>
        <p:spPr>
          <a:xfrm>
            <a:off x="4499992" y="376860"/>
            <a:ext cx="648072" cy="74788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tx1"/>
                </a:solidFill>
              </a:rPr>
              <a:t>7</a:t>
            </a:r>
            <a:endParaRPr lang="en-GB" sz="2800" dirty="0">
              <a:solidFill>
                <a:schemeClr val="tx1"/>
              </a:solidFill>
            </a:endParaRPr>
          </a:p>
        </p:txBody>
      </p:sp>
    </p:spTree>
    <p:extLst>
      <p:ext uri="{BB962C8B-B14F-4D97-AF65-F5344CB8AC3E}">
        <p14:creationId xmlns:p14="http://schemas.microsoft.com/office/powerpoint/2010/main" val="314889175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42</a:t>
            </a:fld>
            <a:endParaRPr lang="en-GB"/>
          </a:p>
        </p:txBody>
      </p:sp>
      <p:sp>
        <p:nvSpPr>
          <p:cNvPr id="7" name="TextBox 6"/>
          <p:cNvSpPr txBox="1"/>
          <p:nvPr/>
        </p:nvSpPr>
        <p:spPr>
          <a:xfrm>
            <a:off x="467655" y="1735932"/>
            <a:ext cx="8216713" cy="4524315"/>
          </a:xfrm>
          <a:prstGeom prst="rect">
            <a:avLst/>
          </a:prstGeom>
          <a:noFill/>
        </p:spPr>
        <p:txBody>
          <a:bodyPr wrap="square" rtlCol="0">
            <a:spAutoFit/>
          </a:bodyPr>
          <a:lstStyle/>
          <a:p>
            <a:pPr algn="ctr"/>
            <a:r>
              <a:rPr lang="zh-CN" altLang="en-US" sz="3200" b="1" dirty="0" smtClean="0">
                <a:latin typeface="Georgia" panose="02040502050405020303" pitchFamily="18" charset="0"/>
              </a:rPr>
              <a:t>禮 </a:t>
            </a:r>
            <a:r>
              <a:rPr lang="en-US" altLang="zh-CN" sz="3200" dirty="0" smtClean="0">
                <a:latin typeface="Georgia" panose="02040502050405020303" pitchFamily="18" charset="0"/>
              </a:rPr>
              <a:t>– four layers of meanings:</a:t>
            </a:r>
          </a:p>
          <a:p>
            <a:endParaRPr lang="en-US" altLang="zh-HK" sz="1200" dirty="0">
              <a:latin typeface="Georgia" panose="02040502050405020303" pitchFamily="18" charset="0"/>
            </a:endParaRPr>
          </a:p>
          <a:p>
            <a:r>
              <a:rPr lang="en-US" altLang="zh-HK" sz="2600" dirty="0" smtClean="0">
                <a:solidFill>
                  <a:srgbClr val="0070C0"/>
                </a:solidFill>
                <a:latin typeface="Georgia" panose="02040502050405020303" pitchFamily="18" charset="0"/>
              </a:rPr>
              <a:t>Rites</a:t>
            </a:r>
            <a:r>
              <a:rPr lang="en-US" altLang="zh-HK" sz="2600" dirty="0" smtClean="0">
                <a:latin typeface="Georgia" panose="02040502050405020303" pitchFamily="18" charset="0"/>
              </a:rPr>
              <a:t> (</a:t>
            </a:r>
            <a:r>
              <a:rPr lang="en-GB" altLang="zh-HK" sz="2600" dirty="0">
                <a:latin typeface="Georgia" panose="02040502050405020303" pitchFamily="18" charset="0"/>
              </a:rPr>
              <a:t>A religious or other solemn ceremony or act</a:t>
            </a:r>
            <a:r>
              <a:rPr lang="en-US" altLang="zh-HK" sz="2600" dirty="0" smtClean="0">
                <a:latin typeface="Georgia" panose="02040502050405020303" pitchFamily="18" charset="0"/>
              </a:rPr>
              <a:t>)</a:t>
            </a:r>
          </a:p>
          <a:p>
            <a:endParaRPr lang="en-US" altLang="zh-HK" sz="1200" dirty="0" smtClean="0">
              <a:latin typeface="Georgia" panose="02040502050405020303" pitchFamily="18" charset="0"/>
            </a:endParaRPr>
          </a:p>
          <a:p>
            <a:r>
              <a:rPr lang="en-US" altLang="zh-HK" sz="2600" dirty="0" smtClean="0">
                <a:solidFill>
                  <a:srgbClr val="0070C0"/>
                </a:solidFill>
                <a:latin typeface="Georgia" panose="02040502050405020303" pitchFamily="18" charset="0"/>
              </a:rPr>
              <a:t>Protocol</a:t>
            </a:r>
            <a:r>
              <a:rPr lang="en-US" altLang="zh-HK" sz="2600" dirty="0" smtClean="0">
                <a:latin typeface="Georgia" panose="02040502050405020303" pitchFamily="18" charset="0"/>
              </a:rPr>
              <a:t> (</a:t>
            </a:r>
            <a:r>
              <a:rPr lang="en-GB" altLang="zh-HK" sz="2600" dirty="0">
                <a:latin typeface="Georgia" panose="02040502050405020303" pitchFamily="18" charset="0"/>
              </a:rPr>
              <a:t>the official procedure or system of rules governing affairs of state or diplomatic occasions</a:t>
            </a:r>
            <a:r>
              <a:rPr lang="en-US" altLang="zh-HK" sz="2600" dirty="0" smtClean="0">
                <a:latin typeface="Georgia" panose="02040502050405020303" pitchFamily="18" charset="0"/>
              </a:rPr>
              <a:t>)</a:t>
            </a:r>
          </a:p>
          <a:p>
            <a:endParaRPr lang="en-US" altLang="zh-HK" sz="1200" dirty="0" smtClean="0">
              <a:latin typeface="Georgia" panose="02040502050405020303" pitchFamily="18" charset="0"/>
            </a:endParaRPr>
          </a:p>
          <a:p>
            <a:r>
              <a:rPr lang="en-US" altLang="zh-HK" sz="2600" dirty="0" smtClean="0">
                <a:solidFill>
                  <a:srgbClr val="0070C0"/>
                </a:solidFill>
                <a:latin typeface="Georgia" panose="02040502050405020303" pitchFamily="18" charset="0"/>
              </a:rPr>
              <a:t>Etiquette</a:t>
            </a:r>
            <a:r>
              <a:rPr lang="en-US" altLang="zh-HK" sz="2600" dirty="0" smtClean="0">
                <a:latin typeface="Georgia" panose="02040502050405020303" pitchFamily="18" charset="0"/>
              </a:rPr>
              <a:t> (</a:t>
            </a:r>
            <a:r>
              <a:rPr lang="en-GB" altLang="zh-HK" sz="2600" dirty="0">
                <a:latin typeface="Georgia" panose="02040502050405020303" pitchFamily="18" charset="0"/>
              </a:rPr>
              <a:t>the customary code of polite behaviour in society or amongst members of a particular profession or group</a:t>
            </a:r>
            <a:r>
              <a:rPr lang="en-US" altLang="zh-HK" sz="2600" dirty="0" smtClean="0">
                <a:latin typeface="Georgia" panose="02040502050405020303" pitchFamily="18" charset="0"/>
              </a:rPr>
              <a:t>)</a:t>
            </a:r>
          </a:p>
          <a:p>
            <a:endParaRPr lang="en-US" altLang="zh-HK" sz="1200" dirty="0" smtClean="0">
              <a:latin typeface="Georgia" panose="02040502050405020303" pitchFamily="18" charset="0"/>
            </a:endParaRPr>
          </a:p>
          <a:p>
            <a:r>
              <a:rPr lang="en-US" altLang="zh-HK" sz="2600" dirty="0" smtClean="0">
                <a:solidFill>
                  <a:srgbClr val="0070C0"/>
                </a:solidFill>
                <a:latin typeface="Georgia" panose="02040502050405020303" pitchFamily="18" charset="0"/>
              </a:rPr>
              <a:t>Moral</a:t>
            </a:r>
            <a:r>
              <a:rPr lang="en-US" altLang="zh-HK" sz="2600" dirty="0" smtClean="0">
                <a:solidFill>
                  <a:srgbClr val="FF0000"/>
                </a:solidFill>
                <a:latin typeface="Georgia" panose="02040502050405020303" pitchFamily="18" charset="0"/>
              </a:rPr>
              <a:t>s</a:t>
            </a:r>
            <a:r>
              <a:rPr lang="en-US" altLang="zh-HK" sz="2600" dirty="0" smtClean="0">
                <a:latin typeface="Georgia" panose="02040502050405020303" pitchFamily="18" charset="0"/>
              </a:rPr>
              <a:t> (</a:t>
            </a:r>
            <a:r>
              <a:rPr lang="en-GB" altLang="zh-HK" sz="2600" dirty="0">
                <a:latin typeface="Georgia" panose="02040502050405020303" pitchFamily="18" charset="0"/>
              </a:rPr>
              <a:t>standards of behaviour; principles of right or wrong</a:t>
            </a:r>
            <a:r>
              <a:rPr lang="en-US" altLang="zh-HK" sz="2600" dirty="0" smtClean="0">
                <a:latin typeface="Georgia" panose="02040502050405020303" pitchFamily="18" charset="0"/>
              </a:rPr>
              <a:t>)</a:t>
            </a:r>
            <a:endParaRPr lang="en-US" altLang="zh-HK" sz="2600" dirty="0">
              <a:latin typeface="Georgia" panose="02040502050405020303" pitchFamily="18" charset="0"/>
            </a:endParaRPr>
          </a:p>
        </p:txBody>
      </p:sp>
      <p:sp>
        <p:nvSpPr>
          <p:cNvPr id="6" name="Oval 5"/>
          <p:cNvSpPr/>
          <p:nvPr/>
        </p:nvSpPr>
        <p:spPr>
          <a:xfrm>
            <a:off x="4499992" y="376860"/>
            <a:ext cx="648072" cy="74788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tx1"/>
                </a:solidFill>
              </a:rPr>
              <a:t>7</a:t>
            </a:r>
            <a:endParaRPr lang="en-GB" sz="2800" dirty="0">
              <a:solidFill>
                <a:schemeClr val="tx1"/>
              </a:solidFill>
            </a:endParaRPr>
          </a:p>
        </p:txBody>
      </p:sp>
    </p:spTree>
    <p:extLst>
      <p:ext uri="{BB962C8B-B14F-4D97-AF65-F5344CB8AC3E}">
        <p14:creationId xmlns:p14="http://schemas.microsoft.com/office/powerpoint/2010/main" val="86485868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43</a:t>
            </a:fld>
            <a:endParaRPr lang="en-GB"/>
          </a:p>
        </p:txBody>
      </p:sp>
      <p:sp>
        <p:nvSpPr>
          <p:cNvPr id="9" name="TextBox 8"/>
          <p:cNvSpPr txBox="1"/>
          <p:nvPr/>
        </p:nvSpPr>
        <p:spPr>
          <a:xfrm>
            <a:off x="3131839" y="926005"/>
            <a:ext cx="2400657" cy="5204565"/>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a:latin typeface="FangSong" panose="02010609060101010101" pitchFamily="49" charset="-122"/>
                <a:ea typeface="FangSong" panose="02010609060101010101" pitchFamily="49" charset="-122"/>
              </a:rPr>
              <a:t>論語</a:t>
            </a:r>
            <a:r>
              <a:rPr lang="en-US" altLang="zh-CN" sz="3600" b="1" dirty="0" smtClean="0">
                <a:latin typeface="FangSong" panose="02010609060101010101" pitchFamily="49" charset="-122"/>
                <a:ea typeface="FangSong" panose="02010609060101010101" pitchFamily="49" charset="-122"/>
              </a:rPr>
              <a:t>•</a:t>
            </a:r>
            <a:r>
              <a:rPr lang="zh-CN" altLang="en-US" sz="3600" b="1" dirty="0">
                <a:latin typeface="FangSong" panose="02010609060101010101" pitchFamily="49" charset="-122"/>
                <a:ea typeface="FangSong" panose="02010609060101010101" pitchFamily="49" charset="-122"/>
              </a:rPr>
              <a:t>雍也</a:t>
            </a:r>
            <a:r>
              <a:rPr lang="en-US" altLang="zh-TW" sz="3600" b="1" dirty="0" smtClean="0">
                <a:latin typeface="FangSong" panose="02010609060101010101" pitchFamily="49" charset="-122"/>
                <a:ea typeface="FangSong" panose="02010609060101010101" pitchFamily="49" charset="-122"/>
              </a:rPr>
              <a:t>》</a:t>
            </a:r>
            <a:endParaRPr lang="en-US" altLang="zh-TW" sz="3600" b="1" dirty="0" smtClean="0">
              <a:latin typeface="FangSong" panose="02010609060101010101" pitchFamily="49" charset="-122"/>
              <a:ea typeface="FangSong" panose="02010609060101010101" pitchFamily="49" charset="-122"/>
            </a:endParaRPr>
          </a:p>
          <a:p>
            <a:pPr algn="ctr"/>
            <a:endParaRPr lang="en-US" altLang="zh-TW" sz="3600" b="1" dirty="0" smtClean="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a:t>
            </a:r>
            <a:r>
              <a:rPr lang="zh-TW" altLang="en-US" sz="3600" b="1" dirty="0">
                <a:latin typeface="FangSong" panose="02010609060101010101" pitchFamily="49" charset="-122"/>
                <a:ea typeface="FangSong" panose="02010609060101010101" pitchFamily="49" charset="-122"/>
              </a:rPr>
              <a:t>子</a:t>
            </a:r>
            <a:r>
              <a:rPr lang="zh-TW" altLang="en-US" sz="3600" b="1" dirty="0" smtClean="0">
                <a:latin typeface="FangSong" panose="02010609060101010101" pitchFamily="49" charset="-122"/>
                <a:ea typeface="FangSong" panose="02010609060101010101" pitchFamily="49" charset="-122"/>
              </a:rPr>
              <a:t>曰「</a:t>
            </a:r>
            <a:r>
              <a:rPr lang="zh-TW" altLang="en-US" sz="3600" b="1" dirty="0">
                <a:latin typeface="FangSong" panose="02010609060101010101" pitchFamily="49" charset="-122"/>
                <a:ea typeface="FangSong" panose="02010609060101010101" pitchFamily="49" charset="-122"/>
              </a:rPr>
              <a:t>中庸之為德</a:t>
            </a:r>
            <a:r>
              <a:rPr lang="zh-TW" altLang="en-US" sz="3600" b="1" dirty="0" smtClean="0">
                <a:latin typeface="FangSong" panose="02010609060101010101" pitchFamily="49" charset="-122"/>
                <a:ea typeface="FangSong" panose="02010609060101010101" pitchFamily="49" charset="-122"/>
              </a:rPr>
              <a:t>也 其</a:t>
            </a:r>
            <a:r>
              <a:rPr lang="zh-TW" altLang="en-US" sz="3600" b="1" dirty="0">
                <a:latin typeface="FangSong" panose="02010609060101010101" pitchFamily="49" charset="-122"/>
                <a:ea typeface="FangSong" panose="02010609060101010101" pitchFamily="49" charset="-122"/>
              </a:rPr>
              <a:t>至矣</a:t>
            </a:r>
            <a:r>
              <a:rPr lang="zh-TW" altLang="en-US" sz="3600" b="1" dirty="0" smtClean="0">
                <a:latin typeface="FangSong" panose="02010609060101010101" pitchFamily="49" charset="-122"/>
                <a:ea typeface="FangSong" panose="02010609060101010101" pitchFamily="49" charset="-122"/>
              </a:rPr>
              <a:t>乎</a:t>
            </a:r>
            <a:r>
              <a:rPr lang="zh-CN" altLang="en-US" sz="3600" b="1" dirty="0">
                <a:latin typeface="FangSong" panose="02010609060101010101" pitchFamily="49" charset="-122"/>
                <a:ea typeface="FangSong" panose="02010609060101010101" pitchFamily="49" charset="-122"/>
              </a:rPr>
              <a:t>。</a:t>
            </a:r>
            <a:r>
              <a:rPr lang="zh-TW" altLang="en-US" sz="3600" b="1" dirty="0" smtClean="0">
                <a:latin typeface="FangSong" panose="02010609060101010101" pitchFamily="49" charset="-122"/>
                <a:ea typeface="FangSong" panose="02010609060101010101" pitchFamily="49" charset="-122"/>
              </a:rPr>
              <a:t>民</a:t>
            </a:r>
            <a:r>
              <a:rPr lang="zh-TW" altLang="en-US" sz="3600" b="1" dirty="0">
                <a:latin typeface="FangSong" panose="02010609060101010101" pitchFamily="49" charset="-122"/>
                <a:ea typeface="FangSong" panose="02010609060101010101" pitchFamily="49" charset="-122"/>
              </a:rPr>
              <a:t>鮮久矣。」</a:t>
            </a:r>
            <a:endParaRPr lang="zh-TW" altLang="en-US" sz="3600" b="1" dirty="0">
              <a:latin typeface="FangSong" panose="02010609060101010101" pitchFamily="49" charset="-122"/>
              <a:ea typeface="FangSong" panose="02010609060101010101" pitchFamily="49" charset="-122"/>
            </a:endParaRPr>
          </a:p>
        </p:txBody>
      </p:sp>
      <p:sp>
        <p:nvSpPr>
          <p:cNvPr id="6" name="Oval 5"/>
          <p:cNvSpPr/>
          <p:nvPr/>
        </p:nvSpPr>
        <p:spPr>
          <a:xfrm>
            <a:off x="6670283" y="306857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tx1"/>
                </a:solidFill>
              </a:rPr>
              <a:t>8</a:t>
            </a:r>
            <a:endParaRPr lang="en-GB" sz="2800" dirty="0">
              <a:solidFill>
                <a:schemeClr val="tx1"/>
              </a:solidFill>
            </a:endParaRPr>
          </a:p>
        </p:txBody>
      </p:sp>
    </p:spTree>
    <p:extLst>
      <p:ext uri="{BB962C8B-B14F-4D97-AF65-F5344CB8AC3E}">
        <p14:creationId xmlns:p14="http://schemas.microsoft.com/office/powerpoint/2010/main" val="144606074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44</a:t>
            </a:fld>
            <a:endParaRPr lang="en-GB"/>
          </a:p>
        </p:txBody>
      </p:sp>
      <p:sp>
        <p:nvSpPr>
          <p:cNvPr id="7" name="TextBox 6"/>
          <p:cNvSpPr txBox="1"/>
          <p:nvPr/>
        </p:nvSpPr>
        <p:spPr>
          <a:xfrm>
            <a:off x="391635" y="1772816"/>
            <a:ext cx="8216713" cy="4493538"/>
          </a:xfrm>
          <a:prstGeom prst="rect">
            <a:avLst/>
          </a:prstGeom>
          <a:noFill/>
        </p:spPr>
        <p:txBody>
          <a:bodyPr wrap="square" rtlCol="0">
            <a:spAutoFit/>
          </a:bodyPr>
          <a:lstStyle/>
          <a:p>
            <a:pPr marL="514350" indent="-514350">
              <a:buFont typeface="+mj-lt"/>
              <a:buAutoNum type="alphaLcParenR"/>
            </a:pPr>
            <a:r>
              <a:rPr lang="en-GB" altLang="zh-CN" sz="2600" dirty="0">
                <a:latin typeface="Georgia" panose="02040502050405020303" pitchFamily="18" charset="0"/>
              </a:rPr>
              <a:t>The Master said, ‘The </a:t>
            </a:r>
            <a:r>
              <a:rPr lang="en-GB" altLang="zh-CN" sz="2600" dirty="0">
                <a:solidFill>
                  <a:srgbClr val="0070C0"/>
                </a:solidFill>
                <a:latin typeface="Georgia" panose="02040502050405020303" pitchFamily="18" charset="0"/>
              </a:rPr>
              <a:t>ever-Accessible Moderation </a:t>
            </a:r>
            <a:r>
              <a:rPr lang="en-GB" altLang="zh-CN" sz="2600" dirty="0">
                <a:latin typeface="Georgia" panose="02040502050405020303" pitchFamily="18" charset="0"/>
              </a:rPr>
              <a:t>is a virtue. It is indeed the ultimate. But, it is seldom observed by the populace</a:t>
            </a:r>
            <a:r>
              <a:rPr lang="en-GB" altLang="zh-CN" sz="2600" dirty="0" smtClean="0">
                <a:latin typeface="Georgia" panose="02040502050405020303" pitchFamily="18" charset="0"/>
              </a:rPr>
              <a:t>.’ (</a:t>
            </a:r>
            <a:r>
              <a:rPr lang="zh-CN" altLang="en-US" sz="2600" dirty="0" smtClean="0">
                <a:latin typeface="Georgia" panose="02040502050405020303" pitchFamily="18" charset="0"/>
              </a:rPr>
              <a:t>李祥甫</a:t>
            </a:r>
            <a:r>
              <a:rPr lang="en-GB" altLang="zh-CN" sz="2600" dirty="0" smtClean="0">
                <a:latin typeface="Georgia" panose="02040502050405020303" pitchFamily="18" charset="0"/>
              </a:rPr>
              <a:t>)</a:t>
            </a:r>
          </a:p>
          <a:p>
            <a:pPr marL="514350" indent="-514350">
              <a:buFont typeface="+mj-lt"/>
              <a:buAutoNum type="alphaLcParenR"/>
            </a:pPr>
            <a:endParaRPr lang="en-US" altLang="zh-HK" sz="2600" dirty="0">
              <a:latin typeface="Georgia" panose="02040502050405020303" pitchFamily="18" charset="0"/>
            </a:endParaRPr>
          </a:p>
          <a:p>
            <a:pPr marL="514350" indent="-514350">
              <a:buFont typeface="+mj-lt"/>
              <a:buAutoNum type="alphaLcParenR"/>
            </a:pPr>
            <a:r>
              <a:rPr lang="en-US" altLang="zh-HK" sz="2600" dirty="0" smtClean="0">
                <a:latin typeface="Georgia" panose="02040502050405020303" pitchFamily="18" charset="0"/>
              </a:rPr>
              <a:t>The Master said, ‘Supreme indeed is the </a:t>
            </a:r>
            <a:r>
              <a:rPr lang="en-US" altLang="zh-HK" sz="2600" dirty="0" smtClean="0">
                <a:solidFill>
                  <a:srgbClr val="0070C0"/>
                </a:solidFill>
                <a:latin typeface="Georgia" panose="02040502050405020303" pitchFamily="18" charset="0"/>
              </a:rPr>
              <a:t>Mean</a:t>
            </a:r>
            <a:r>
              <a:rPr lang="en-US" altLang="zh-HK" sz="2600" dirty="0" smtClean="0">
                <a:latin typeface="Georgia" panose="02040502050405020303" pitchFamily="18" charset="0"/>
              </a:rPr>
              <a:t> as a moral virtue. It has been rare amongst the common people for quite a long time.’ </a:t>
            </a:r>
            <a:r>
              <a:rPr lang="en-US" altLang="zh-HK" sz="2600" dirty="0" smtClean="0">
                <a:latin typeface="Georgia" panose="02040502050405020303" pitchFamily="18" charset="0"/>
              </a:rPr>
              <a:t>(</a:t>
            </a:r>
            <a:r>
              <a:rPr lang="zh-CN" altLang="en-US" sz="2600" dirty="0" smtClean="0">
                <a:latin typeface="Georgia" panose="02040502050405020303" pitchFamily="18" charset="0"/>
              </a:rPr>
              <a:t>劉殿爵</a:t>
            </a:r>
            <a:r>
              <a:rPr lang="en-US" altLang="zh-HK" sz="2600" dirty="0" smtClean="0">
                <a:latin typeface="Georgia" panose="02040502050405020303" pitchFamily="18" charset="0"/>
              </a:rPr>
              <a:t>)</a:t>
            </a:r>
          </a:p>
          <a:p>
            <a:pPr marL="514350" indent="-514350">
              <a:buFont typeface="+mj-lt"/>
              <a:buAutoNum type="alphaLcParenR"/>
            </a:pPr>
            <a:endParaRPr lang="en-US" altLang="zh-HK" sz="2600" dirty="0">
              <a:latin typeface="Georgia" panose="02040502050405020303" pitchFamily="18" charset="0"/>
            </a:endParaRPr>
          </a:p>
          <a:p>
            <a:pPr marL="514350" indent="-514350">
              <a:buFont typeface="+mj-lt"/>
              <a:buAutoNum type="alphaLcParenR"/>
            </a:pPr>
            <a:r>
              <a:rPr lang="en-US" altLang="zh-HK" sz="2600" dirty="0" smtClean="0">
                <a:latin typeface="Georgia" panose="02040502050405020303" pitchFamily="18" charset="0"/>
              </a:rPr>
              <a:t>The Master said, ‘Perfect is the </a:t>
            </a:r>
            <a:r>
              <a:rPr lang="en-US" altLang="zh-HK" sz="2600" dirty="0" smtClean="0">
                <a:solidFill>
                  <a:srgbClr val="0070C0"/>
                </a:solidFill>
                <a:latin typeface="Georgia" panose="02040502050405020303" pitchFamily="18" charset="0"/>
              </a:rPr>
              <a:t>Golden Mean </a:t>
            </a:r>
            <a:r>
              <a:rPr lang="en-US" altLang="zh-HK" sz="2600" dirty="0" smtClean="0">
                <a:latin typeface="Georgia" panose="02040502050405020303" pitchFamily="18" charset="0"/>
              </a:rPr>
              <a:t>as a great virtue! But it hasn’t been seen in the people for a long time.’ </a:t>
            </a:r>
            <a:r>
              <a:rPr lang="en-US" altLang="zh-CN" sz="2600" dirty="0" smtClean="0">
                <a:latin typeface="Georgia" panose="02040502050405020303" pitchFamily="18" charset="0"/>
              </a:rPr>
              <a:t>(</a:t>
            </a:r>
            <a:r>
              <a:rPr lang="zh-CN" altLang="en-US" sz="2600" dirty="0" smtClean="0">
                <a:latin typeface="Georgia" panose="02040502050405020303" pitchFamily="18" charset="0"/>
              </a:rPr>
              <a:t>吳國珍</a:t>
            </a:r>
            <a:r>
              <a:rPr lang="en-US" altLang="zh-CN" sz="2600" dirty="0" smtClean="0">
                <a:latin typeface="Georgia" panose="02040502050405020303" pitchFamily="18" charset="0"/>
              </a:rPr>
              <a:t>)</a:t>
            </a:r>
            <a:endParaRPr lang="en-US" altLang="zh-HK" sz="2600" dirty="0">
              <a:latin typeface="Georgia" panose="02040502050405020303" pitchFamily="18" charset="0"/>
            </a:endParaRPr>
          </a:p>
        </p:txBody>
      </p:sp>
      <p:sp>
        <p:nvSpPr>
          <p:cNvPr id="6" name="Oval 5"/>
          <p:cNvSpPr/>
          <p:nvPr/>
        </p:nvSpPr>
        <p:spPr>
          <a:xfrm>
            <a:off x="4499992" y="376860"/>
            <a:ext cx="648072" cy="74788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tx1"/>
                </a:solidFill>
              </a:rPr>
              <a:t>8</a:t>
            </a:r>
            <a:endParaRPr lang="en-GB" sz="2800" dirty="0">
              <a:solidFill>
                <a:schemeClr val="tx1"/>
              </a:solidFill>
            </a:endParaRPr>
          </a:p>
        </p:txBody>
      </p:sp>
    </p:spTree>
    <p:extLst>
      <p:ext uri="{BB962C8B-B14F-4D97-AF65-F5344CB8AC3E}">
        <p14:creationId xmlns:p14="http://schemas.microsoft.com/office/powerpoint/2010/main" val="155310366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45</a:t>
            </a:fld>
            <a:endParaRPr lang="en-GB"/>
          </a:p>
        </p:txBody>
      </p:sp>
      <p:sp>
        <p:nvSpPr>
          <p:cNvPr id="9" name="TextBox 8"/>
          <p:cNvSpPr txBox="1"/>
          <p:nvPr/>
        </p:nvSpPr>
        <p:spPr>
          <a:xfrm>
            <a:off x="179512" y="836712"/>
            <a:ext cx="7632859" cy="5904656"/>
          </a:xfrm>
          <a:prstGeom prst="rect">
            <a:avLst/>
          </a:prstGeom>
          <a:noFill/>
          <a:ln w="9525">
            <a:solidFill>
              <a:schemeClr val="tx1"/>
            </a:solidFill>
          </a:ln>
        </p:spPr>
        <p:txBody>
          <a:bodyPr vert="eaVert" wrap="square" rtlCol="0">
            <a:spAutoFit/>
          </a:bodyPr>
          <a:lstStyle/>
          <a:p>
            <a:pPr algn="ctr"/>
            <a:r>
              <a:rPr lang="en-US" altLang="zh-TW" sz="2200" b="1" dirty="0" smtClean="0">
                <a:latin typeface="FangSong" panose="02010609060101010101" pitchFamily="49" charset="-122"/>
                <a:ea typeface="FangSong" panose="02010609060101010101" pitchFamily="49" charset="-122"/>
              </a:rPr>
              <a:t>《</a:t>
            </a:r>
            <a:r>
              <a:rPr lang="zh-CN" altLang="en-US" sz="2200" b="1" dirty="0">
                <a:latin typeface="FangSong" panose="02010609060101010101" pitchFamily="49" charset="-122"/>
                <a:ea typeface="FangSong" panose="02010609060101010101" pitchFamily="49" charset="-122"/>
              </a:rPr>
              <a:t>論</a:t>
            </a:r>
            <a:r>
              <a:rPr lang="zh-CN" altLang="en-US" sz="2200" b="1" dirty="0" smtClean="0">
                <a:latin typeface="FangSong" panose="02010609060101010101" pitchFamily="49" charset="-122"/>
                <a:ea typeface="FangSong" panose="02010609060101010101" pitchFamily="49" charset="-122"/>
              </a:rPr>
              <a:t>語講要</a:t>
            </a:r>
            <a:r>
              <a:rPr lang="en-US" altLang="zh-TW" sz="2200" b="1" dirty="0" smtClean="0">
                <a:latin typeface="FangSong" panose="02010609060101010101" pitchFamily="49" charset="-122"/>
                <a:ea typeface="FangSong" panose="02010609060101010101" pitchFamily="49" charset="-122"/>
              </a:rPr>
              <a:t>》</a:t>
            </a:r>
          </a:p>
          <a:p>
            <a:pPr algn="ctr"/>
            <a:endParaRPr lang="en-US" altLang="zh-TW" sz="2200" b="1" dirty="0" smtClean="0">
              <a:latin typeface="FangSong" panose="02010609060101010101" pitchFamily="49" charset="-122"/>
              <a:ea typeface="FangSong" panose="02010609060101010101" pitchFamily="49" charset="-122"/>
            </a:endParaRPr>
          </a:p>
          <a:p>
            <a:r>
              <a:rPr lang="zh-TW" altLang="en-US" sz="2200" b="1" dirty="0">
                <a:latin typeface="FangSong" panose="02010609060101010101" pitchFamily="49" charset="-122"/>
                <a:ea typeface="FangSong" panose="02010609060101010101" pitchFamily="49" charset="-122"/>
              </a:rPr>
              <a:t>黃式三論語後</a:t>
            </a:r>
            <a:r>
              <a:rPr lang="zh-TW" altLang="en-US" sz="2200" b="1" dirty="0" smtClean="0">
                <a:latin typeface="FangSong" panose="02010609060101010101" pitchFamily="49" charset="-122"/>
                <a:ea typeface="FangSong" panose="02010609060101010101" pitchFamily="49" charset="-122"/>
              </a:rPr>
              <a:t>案「</a:t>
            </a:r>
            <a:r>
              <a:rPr lang="zh-TW" altLang="en-US" sz="2200" b="1" dirty="0">
                <a:latin typeface="FangSong" panose="02010609060101010101" pitchFamily="49" charset="-122"/>
                <a:ea typeface="FangSong" panose="02010609060101010101" pitchFamily="49" charset="-122"/>
              </a:rPr>
              <a:t>禮中庸正義</a:t>
            </a:r>
            <a:r>
              <a:rPr lang="zh-TW" altLang="en-US" sz="2200" b="1" dirty="0" smtClean="0">
                <a:latin typeface="FangSong" panose="02010609060101010101" pitchFamily="49" charset="-122"/>
                <a:ea typeface="FangSong" panose="02010609060101010101" pitchFamily="49" charset="-122"/>
              </a:rPr>
              <a:t>曰 按</a:t>
            </a:r>
            <a:r>
              <a:rPr lang="zh-TW" altLang="en-US" sz="2200" b="1" dirty="0">
                <a:latin typeface="FangSong" panose="02010609060101010101" pitchFamily="49" charset="-122"/>
                <a:ea typeface="FangSong" panose="02010609060101010101" pitchFamily="49" charset="-122"/>
              </a:rPr>
              <a:t>鄭目錄</a:t>
            </a:r>
            <a:r>
              <a:rPr lang="zh-TW" altLang="en-US" sz="2200" b="1" dirty="0" smtClean="0">
                <a:latin typeface="FangSong" panose="02010609060101010101" pitchFamily="49" charset="-122"/>
                <a:ea typeface="FangSong" panose="02010609060101010101" pitchFamily="49" charset="-122"/>
              </a:rPr>
              <a:t>云 名</a:t>
            </a:r>
            <a:r>
              <a:rPr lang="zh-TW" altLang="en-US" sz="2200" b="1" dirty="0">
                <a:latin typeface="FangSong" panose="02010609060101010101" pitchFamily="49" charset="-122"/>
                <a:ea typeface="FangSong" panose="02010609060101010101" pitchFamily="49" charset="-122"/>
              </a:rPr>
              <a:t>曰中庸</a:t>
            </a:r>
            <a:r>
              <a:rPr lang="zh-TW" altLang="en-US" sz="2200" b="1" dirty="0" smtClean="0">
                <a:latin typeface="FangSong" panose="02010609060101010101" pitchFamily="49" charset="-122"/>
                <a:ea typeface="FangSong" panose="02010609060101010101" pitchFamily="49" charset="-122"/>
              </a:rPr>
              <a:t>者 </a:t>
            </a:r>
            <a:r>
              <a:rPr lang="zh-TW" altLang="en-US" sz="2200" b="1" dirty="0" smtClean="0">
                <a:solidFill>
                  <a:srgbClr val="0070C0"/>
                </a:solidFill>
                <a:latin typeface="FangSong" panose="02010609060101010101" pitchFamily="49" charset="-122"/>
                <a:ea typeface="FangSong" panose="02010609060101010101" pitchFamily="49" charset="-122"/>
              </a:rPr>
              <a:t>以</a:t>
            </a:r>
            <a:r>
              <a:rPr lang="zh-TW" altLang="en-US" sz="2200" b="1" dirty="0">
                <a:solidFill>
                  <a:srgbClr val="0070C0"/>
                </a:solidFill>
                <a:latin typeface="FangSong" panose="02010609060101010101" pitchFamily="49" charset="-122"/>
                <a:ea typeface="FangSong" panose="02010609060101010101" pitchFamily="49" charset="-122"/>
              </a:rPr>
              <a:t>其記中和之為用也</a:t>
            </a:r>
            <a:r>
              <a:rPr lang="zh-TW" altLang="en-US" sz="2200" b="1" dirty="0">
                <a:latin typeface="FangSong" panose="02010609060101010101" pitchFamily="49" charset="-122"/>
                <a:ea typeface="FangSong" panose="02010609060101010101" pitchFamily="49" charset="-122"/>
              </a:rPr>
              <a:t>。</a:t>
            </a:r>
            <a:r>
              <a:rPr lang="zh-TW" altLang="en-US" sz="2200" b="1" dirty="0" smtClean="0">
                <a:solidFill>
                  <a:srgbClr val="0070C0"/>
                </a:solidFill>
                <a:latin typeface="FangSong" panose="02010609060101010101" pitchFamily="49" charset="-122"/>
                <a:ea typeface="FangSong" panose="02010609060101010101" pitchFamily="49" charset="-122"/>
              </a:rPr>
              <a:t>庸 用</a:t>
            </a:r>
            <a:r>
              <a:rPr lang="zh-TW" altLang="en-US" sz="2200" b="1" dirty="0">
                <a:solidFill>
                  <a:srgbClr val="0070C0"/>
                </a:solidFill>
                <a:latin typeface="FangSong" panose="02010609060101010101" pitchFamily="49" charset="-122"/>
                <a:ea typeface="FangSong" panose="02010609060101010101" pitchFamily="49" charset="-122"/>
              </a:rPr>
              <a:t>也</a:t>
            </a:r>
            <a:r>
              <a:rPr lang="zh-TW" altLang="en-US" sz="2200" b="1" dirty="0">
                <a:latin typeface="FangSong" panose="02010609060101010101" pitchFamily="49" charset="-122"/>
                <a:ea typeface="FangSong" panose="02010609060101010101" pitchFamily="49" charset="-122"/>
              </a:rPr>
              <a:t>。」</a:t>
            </a:r>
            <a:r>
              <a:rPr lang="zh-TW" altLang="en-US" sz="2200" b="1" dirty="0" smtClean="0">
                <a:latin typeface="FangSong" panose="02010609060101010101" pitchFamily="49" charset="-122"/>
                <a:ea typeface="FangSong" panose="02010609060101010101" pitchFamily="49" charset="-122"/>
              </a:rPr>
              <a:t>又「</a:t>
            </a:r>
            <a:r>
              <a:rPr lang="zh-TW" altLang="en-US" sz="2200" b="1" dirty="0">
                <a:latin typeface="FangSong" panose="02010609060101010101" pitchFamily="49" charset="-122"/>
                <a:ea typeface="FangSong" panose="02010609060101010101" pitchFamily="49" charset="-122"/>
              </a:rPr>
              <a:t>鄭君於君子中庸注</a:t>
            </a:r>
            <a:r>
              <a:rPr lang="zh-TW" altLang="en-US" sz="2200" b="1" dirty="0" smtClean="0">
                <a:latin typeface="FangSong" panose="02010609060101010101" pitchFamily="49" charset="-122"/>
                <a:ea typeface="FangSong" panose="02010609060101010101" pitchFamily="49" charset="-122"/>
              </a:rPr>
              <a:t>云 庸 常</a:t>
            </a:r>
            <a:r>
              <a:rPr lang="zh-TW" altLang="en-US" sz="2200" b="1" dirty="0">
                <a:latin typeface="FangSong" panose="02010609060101010101" pitchFamily="49" charset="-122"/>
                <a:ea typeface="FangSong" panose="02010609060101010101" pitchFamily="49" charset="-122"/>
              </a:rPr>
              <a:t>也。何解亦同。」何晏集</a:t>
            </a:r>
            <a:r>
              <a:rPr lang="zh-TW" altLang="en-US" sz="2200" b="1" dirty="0" smtClean="0">
                <a:latin typeface="FangSong" panose="02010609060101010101" pitchFamily="49" charset="-122"/>
                <a:ea typeface="FangSong" panose="02010609060101010101" pitchFamily="49" charset="-122"/>
              </a:rPr>
              <a:t>解「</a:t>
            </a:r>
            <a:r>
              <a:rPr lang="zh-TW" altLang="en-US" sz="2200" b="1" dirty="0" smtClean="0">
                <a:solidFill>
                  <a:srgbClr val="0070C0"/>
                </a:solidFill>
                <a:latin typeface="FangSong" panose="02010609060101010101" pitchFamily="49" charset="-122"/>
                <a:ea typeface="FangSong" panose="02010609060101010101" pitchFamily="49" charset="-122"/>
              </a:rPr>
              <a:t>庸 常</a:t>
            </a:r>
            <a:r>
              <a:rPr lang="zh-TW" altLang="en-US" sz="2200" b="1" dirty="0">
                <a:solidFill>
                  <a:srgbClr val="0070C0"/>
                </a:solidFill>
                <a:latin typeface="FangSong" panose="02010609060101010101" pitchFamily="49" charset="-122"/>
                <a:ea typeface="FangSong" panose="02010609060101010101" pitchFamily="49" charset="-122"/>
              </a:rPr>
              <a:t>也</a:t>
            </a:r>
            <a:r>
              <a:rPr lang="zh-TW" altLang="en-US" sz="2200" b="1" dirty="0">
                <a:latin typeface="FangSong" panose="02010609060101010101" pitchFamily="49" charset="-122"/>
                <a:ea typeface="FangSong" panose="02010609060101010101" pitchFamily="49" charset="-122"/>
              </a:rPr>
              <a:t>，</a:t>
            </a:r>
            <a:r>
              <a:rPr lang="zh-TW" altLang="en-US" sz="2200" b="1" dirty="0">
                <a:solidFill>
                  <a:srgbClr val="0070C0"/>
                </a:solidFill>
                <a:latin typeface="FangSong" panose="02010609060101010101" pitchFamily="49" charset="-122"/>
                <a:ea typeface="FangSong" panose="02010609060101010101" pitchFamily="49" charset="-122"/>
              </a:rPr>
              <a:t>中和可常行之德也</a:t>
            </a:r>
            <a:r>
              <a:rPr lang="zh-TW" altLang="en-US" sz="2200" b="1" dirty="0">
                <a:latin typeface="FangSong" panose="02010609060101010101" pitchFamily="49" charset="-122"/>
                <a:ea typeface="FangSong" panose="02010609060101010101" pitchFamily="49" charset="-122"/>
              </a:rPr>
              <a:t>。世</a:t>
            </a:r>
            <a:r>
              <a:rPr lang="zh-TW" altLang="en-US" sz="2200" b="1" dirty="0" smtClean="0">
                <a:latin typeface="FangSong" panose="02010609060101010101" pitchFamily="49" charset="-122"/>
                <a:ea typeface="FangSong" panose="02010609060101010101" pitchFamily="49" charset="-122"/>
              </a:rPr>
              <a:t>亂 先</a:t>
            </a:r>
            <a:r>
              <a:rPr lang="zh-TW" altLang="en-US" sz="2200" b="1" dirty="0">
                <a:latin typeface="FangSong" panose="02010609060101010101" pitchFamily="49" charset="-122"/>
                <a:ea typeface="FangSong" panose="02010609060101010101" pitchFamily="49" charset="-122"/>
              </a:rPr>
              <a:t>王之道廢。民鮮能行此道久矣。非適今也。」中庸的庸</a:t>
            </a:r>
            <a:r>
              <a:rPr lang="zh-TW" altLang="en-US" sz="2200" b="1" dirty="0" smtClean="0">
                <a:latin typeface="FangSong" panose="02010609060101010101" pitchFamily="49" charset="-122"/>
                <a:ea typeface="FangSong" panose="02010609060101010101" pitchFamily="49" charset="-122"/>
              </a:rPr>
              <a:t>字 依</a:t>
            </a:r>
            <a:r>
              <a:rPr lang="zh-TW" altLang="en-US" sz="2200" b="1" dirty="0">
                <a:latin typeface="FangSong" panose="02010609060101010101" pitchFamily="49" charset="-122"/>
                <a:ea typeface="FangSong" panose="02010609060101010101" pitchFamily="49" charset="-122"/>
              </a:rPr>
              <a:t>鄭康成</a:t>
            </a:r>
            <a:r>
              <a:rPr lang="zh-TW" altLang="en-US" sz="2200" b="1" dirty="0" smtClean="0">
                <a:latin typeface="FangSong" panose="02010609060101010101" pitchFamily="49" charset="-122"/>
                <a:ea typeface="FangSong" panose="02010609060101010101" pitchFamily="49" charset="-122"/>
              </a:rPr>
              <a:t>注 有</a:t>
            </a:r>
            <a:r>
              <a:rPr lang="zh-TW" altLang="en-US" sz="2200" b="1" dirty="0">
                <a:latin typeface="FangSong" panose="02010609060101010101" pitchFamily="49" charset="-122"/>
                <a:ea typeface="FangSong" panose="02010609060101010101" pitchFamily="49" charset="-122"/>
              </a:rPr>
              <a:t>二義。</a:t>
            </a:r>
            <a:r>
              <a:rPr lang="zh-TW" altLang="en-US" sz="2200" b="1" dirty="0">
                <a:solidFill>
                  <a:srgbClr val="0070C0"/>
                </a:solidFill>
                <a:latin typeface="FangSong" panose="02010609060101010101" pitchFamily="49" charset="-122"/>
                <a:ea typeface="FangSong" panose="02010609060101010101" pitchFamily="49" charset="-122"/>
              </a:rPr>
              <a:t>一作用字講</a:t>
            </a:r>
            <a:r>
              <a:rPr lang="zh-TW" altLang="en-US" sz="2200" b="1" dirty="0">
                <a:latin typeface="FangSong" panose="02010609060101010101" pitchFamily="49" charset="-122"/>
                <a:ea typeface="FangSong" panose="02010609060101010101" pitchFamily="49" charset="-122"/>
              </a:rPr>
              <a:t>，</a:t>
            </a:r>
            <a:r>
              <a:rPr lang="zh-TW" altLang="en-US" sz="2200" b="1" dirty="0">
                <a:solidFill>
                  <a:srgbClr val="0070C0"/>
                </a:solidFill>
                <a:latin typeface="FangSong" panose="02010609060101010101" pitchFamily="49" charset="-122"/>
                <a:ea typeface="FangSong" panose="02010609060101010101" pitchFamily="49" charset="-122"/>
              </a:rPr>
              <a:t>一作常字講</a:t>
            </a:r>
            <a:r>
              <a:rPr lang="zh-TW" altLang="en-US" sz="2200" b="1" dirty="0">
                <a:latin typeface="FangSong" panose="02010609060101010101" pitchFamily="49" charset="-122"/>
                <a:ea typeface="FangSong" panose="02010609060101010101" pitchFamily="49" charset="-122"/>
              </a:rPr>
              <a:t>。劉氏正義以為「</a:t>
            </a:r>
            <a:r>
              <a:rPr lang="zh-TW" altLang="en-US" sz="2200" b="1" dirty="0" smtClean="0">
                <a:latin typeface="FangSong" panose="02010609060101010101" pitchFamily="49" charset="-122"/>
                <a:ea typeface="FangSong" panose="02010609060101010101" pitchFamily="49" charset="-122"/>
              </a:rPr>
              <a:t>用 常</a:t>
            </a:r>
            <a:r>
              <a:rPr lang="zh-TW" altLang="en-US" sz="2200" b="1" dirty="0">
                <a:latin typeface="FangSong" panose="02010609060101010101" pitchFamily="49" charset="-122"/>
                <a:ea typeface="FangSong" panose="02010609060101010101" pitchFamily="49" charset="-122"/>
              </a:rPr>
              <a:t>」二義可相輔而成。如禮記喪服四制</a:t>
            </a:r>
            <a:r>
              <a:rPr lang="zh-TW" altLang="en-US" sz="2200" b="1" dirty="0" smtClean="0">
                <a:latin typeface="FangSong" panose="02010609060101010101" pitchFamily="49" charset="-122"/>
                <a:ea typeface="FangSong" panose="02010609060101010101" pitchFamily="49" charset="-122"/>
              </a:rPr>
              <a:t>篇「</a:t>
            </a:r>
            <a:r>
              <a:rPr lang="zh-TW" altLang="en-US" sz="2200" b="1" dirty="0">
                <a:latin typeface="FangSong" panose="02010609060101010101" pitchFamily="49" charset="-122"/>
                <a:ea typeface="FangSong" panose="02010609060101010101" pitchFamily="49" charset="-122"/>
              </a:rPr>
              <a:t>此喪之所以三</a:t>
            </a:r>
            <a:r>
              <a:rPr lang="zh-TW" altLang="en-US" sz="2200" b="1" dirty="0" smtClean="0">
                <a:latin typeface="FangSong" panose="02010609060101010101" pitchFamily="49" charset="-122"/>
                <a:ea typeface="FangSong" panose="02010609060101010101" pitchFamily="49" charset="-122"/>
              </a:rPr>
              <a:t>年 賢</a:t>
            </a:r>
            <a:r>
              <a:rPr lang="zh-TW" altLang="en-US" sz="2200" b="1" dirty="0">
                <a:latin typeface="FangSong" panose="02010609060101010101" pitchFamily="49" charset="-122"/>
                <a:ea typeface="FangSong" panose="02010609060101010101" pitchFamily="49" charset="-122"/>
              </a:rPr>
              <a:t>者不得</a:t>
            </a:r>
            <a:r>
              <a:rPr lang="zh-TW" altLang="en-US" sz="2200" b="1" dirty="0" smtClean="0">
                <a:latin typeface="FangSong" panose="02010609060101010101" pitchFamily="49" charset="-122"/>
                <a:ea typeface="FangSong" panose="02010609060101010101" pitchFamily="49" charset="-122"/>
              </a:rPr>
              <a:t>過 不</a:t>
            </a:r>
            <a:r>
              <a:rPr lang="zh-TW" altLang="en-US" sz="2200" b="1" dirty="0">
                <a:latin typeface="FangSong" panose="02010609060101010101" pitchFamily="49" charset="-122"/>
                <a:ea typeface="FangSong" panose="02010609060101010101" pitchFamily="49" charset="-122"/>
              </a:rPr>
              <a:t>肖者不得不及。此喪之中庸也。王者之所常行也。」可證庸字有此二釋。劉氏</a:t>
            </a:r>
            <a:r>
              <a:rPr lang="zh-TW" altLang="en-US" sz="2200" b="1" dirty="0" smtClean="0">
                <a:latin typeface="FangSong" panose="02010609060101010101" pitchFamily="49" charset="-122"/>
                <a:ea typeface="FangSong" panose="02010609060101010101" pitchFamily="49" charset="-122"/>
              </a:rPr>
              <a:t>說 「</a:t>
            </a:r>
            <a:r>
              <a:rPr lang="zh-TW" altLang="en-US" sz="2200" b="1" dirty="0">
                <a:solidFill>
                  <a:srgbClr val="0070C0"/>
                </a:solidFill>
                <a:latin typeface="FangSong" panose="02010609060101010101" pitchFamily="49" charset="-122"/>
                <a:ea typeface="FangSong" panose="02010609060101010101" pitchFamily="49" charset="-122"/>
              </a:rPr>
              <a:t>不得過不</a:t>
            </a:r>
            <a:r>
              <a:rPr lang="zh-TW" altLang="en-US" sz="2200" b="1" dirty="0" smtClean="0">
                <a:solidFill>
                  <a:srgbClr val="0070C0"/>
                </a:solidFill>
                <a:latin typeface="FangSong" panose="02010609060101010101" pitchFamily="49" charset="-122"/>
                <a:ea typeface="FangSong" panose="02010609060101010101" pitchFamily="49" charset="-122"/>
              </a:rPr>
              <a:t>及 謂</a:t>
            </a:r>
            <a:r>
              <a:rPr lang="zh-TW" altLang="en-US" sz="2200" b="1" dirty="0">
                <a:solidFill>
                  <a:srgbClr val="0070C0"/>
                </a:solidFill>
                <a:latin typeface="FangSong" panose="02010609060101010101" pitchFamily="49" charset="-122"/>
                <a:ea typeface="FangSong" panose="02010609060101010101" pitchFamily="49" charset="-122"/>
              </a:rPr>
              <a:t>之中</a:t>
            </a:r>
            <a:r>
              <a:rPr lang="zh-TW" altLang="en-US" sz="2200" b="1" dirty="0">
                <a:latin typeface="FangSong" panose="02010609060101010101" pitchFamily="49" charset="-122"/>
                <a:ea typeface="FangSong" panose="02010609060101010101" pitchFamily="49" charset="-122"/>
              </a:rPr>
              <a:t>。</a:t>
            </a:r>
            <a:r>
              <a:rPr lang="zh-TW" altLang="en-US" sz="2200" b="1" dirty="0">
                <a:solidFill>
                  <a:srgbClr val="0070C0"/>
                </a:solidFill>
                <a:latin typeface="FangSong" panose="02010609060101010101" pitchFamily="49" charset="-122"/>
                <a:ea typeface="FangSong" panose="02010609060101010101" pitchFamily="49" charset="-122"/>
              </a:rPr>
              <a:t>所常</a:t>
            </a:r>
            <a:r>
              <a:rPr lang="zh-TW" altLang="en-US" sz="2200" b="1" dirty="0" smtClean="0">
                <a:solidFill>
                  <a:srgbClr val="0070C0"/>
                </a:solidFill>
                <a:latin typeface="FangSong" panose="02010609060101010101" pitchFamily="49" charset="-122"/>
                <a:ea typeface="FangSong" panose="02010609060101010101" pitchFamily="49" charset="-122"/>
              </a:rPr>
              <a:t>行 謂</a:t>
            </a:r>
            <a:r>
              <a:rPr lang="zh-TW" altLang="en-US" sz="2200" b="1" dirty="0">
                <a:solidFill>
                  <a:srgbClr val="0070C0"/>
                </a:solidFill>
                <a:latin typeface="FangSong" panose="02010609060101010101" pitchFamily="49" charset="-122"/>
                <a:ea typeface="FangSong" panose="02010609060101010101" pitchFamily="49" charset="-122"/>
              </a:rPr>
              <a:t>之庸</a:t>
            </a:r>
            <a:r>
              <a:rPr lang="zh-TW" altLang="en-US" sz="2200" b="1" dirty="0">
                <a:latin typeface="FangSong" panose="02010609060101010101" pitchFamily="49" charset="-122"/>
                <a:ea typeface="FangSong" panose="02010609060101010101" pitchFamily="49" charset="-122"/>
              </a:rPr>
              <a:t>。常行者即常用是也。故讚舜之大智</a:t>
            </a:r>
            <a:r>
              <a:rPr lang="zh-TW" altLang="en-US" sz="2200" b="1" dirty="0" smtClean="0">
                <a:latin typeface="FangSong" panose="02010609060101010101" pitchFamily="49" charset="-122"/>
                <a:ea typeface="FangSong" panose="02010609060101010101" pitchFamily="49" charset="-122"/>
              </a:rPr>
              <a:t>曰 執</a:t>
            </a:r>
            <a:r>
              <a:rPr lang="zh-TW" altLang="en-US" sz="2200" b="1" dirty="0">
                <a:latin typeface="FangSong" panose="02010609060101010101" pitchFamily="49" charset="-122"/>
                <a:ea typeface="FangSong" panose="02010609060101010101" pitchFamily="49" charset="-122"/>
              </a:rPr>
              <a:t>其兩</a:t>
            </a:r>
            <a:r>
              <a:rPr lang="zh-TW" altLang="en-US" sz="2200" b="1" dirty="0" smtClean="0">
                <a:latin typeface="FangSong" panose="02010609060101010101" pitchFamily="49" charset="-122"/>
                <a:ea typeface="FangSong" panose="02010609060101010101" pitchFamily="49" charset="-122"/>
              </a:rPr>
              <a:t>端 用</a:t>
            </a:r>
            <a:r>
              <a:rPr lang="zh-TW" altLang="en-US" sz="2200" b="1" dirty="0">
                <a:latin typeface="FangSong" panose="02010609060101010101" pitchFamily="49" charset="-122"/>
                <a:ea typeface="FangSong" panose="02010609060101010101" pitchFamily="49" charset="-122"/>
              </a:rPr>
              <a:t>其中於民。用</a:t>
            </a:r>
            <a:r>
              <a:rPr lang="zh-TW" altLang="en-US" sz="2200" b="1" dirty="0" smtClean="0">
                <a:latin typeface="FangSong" panose="02010609060101010101" pitchFamily="49" charset="-122"/>
                <a:ea typeface="FangSong" panose="02010609060101010101" pitchFamily="49" charset="-122"/>
              </a:rPr>
              <a:t>中 即</a:t>
            </a:r>
            <a:r>
              <a:rPr lang="zh-TW" altLang="en-US" sz="2200" b="1" dirty="0">
                <a:latin typeface="FangSong" panose="02010609060101010101" pitchFamily="49" charset="-122"/>
                <a:ea typeface="FangSong" panose="02010609060101010101" pitchFamily="49" charset="-122"/>
              </a:rPr>
              <a:t>中庸之義是也。」</a:t>
            </a:r>
            <a:r>
              <a:rPr lang="zh-TW" altLang="en-US" sz="2200" b="1" dirty="0">
                <a:solidFill>
                  <a:srgbClr val="0070C0"/>
                </a:solidFill>
                <a:latin typeface="FangSong" panose="02010609060101010101" pitchFamily="49" charset="-122"/>
                <a:ea typeface="FangSong" panose="02010609060101010101" pitchFamily="49" charset="-122"/>
              </a:rPr>
              <a:t>中庸的中</a:t>
            </a:r>
            <a:r>
              <a:rPr lang="zh-TW" altLang="en-US" sz="2200" b="1" dirty="0" smtClean="0">
                <a:solidFill>
                  <a:srgbClr val="0070C0"/>
                </a:solidFill>
                <a:latin typeface="FangSong" panose="02010609060101010101" pitchFamily="49" charset="-122"/>
                <a:ea typeface="FangSong" panose="02010609060101010101" pitchFamily="49" charset="-122"/>
              </a:rPr>
              <a:t>字 無過 無</a:t>
            </a:r>
            <a:r>
              <a:rPr lang="zh-TW" altLang="en-US" sz="2200" b="1" dirty="0">
                <a:solidFill>
                  <a:srgbClr val="0070C0"/>
                </a:solidFill>
                <a:latin typeface="FangSong" panose="02010609060101010101" pitchFamily="49" charset="-122"/>
                <a:ea typeface="FangSong" panose="02010609060101010101" pitchFamily="49" charset="-122"/>
              </a:rPr>
              <a:t>不及</a:t>
            </a:r>
            <a:r>
              <a:rPr lang="zh-TW" altLang="en-US" sz="2200" b="1" dirty="0">
                <a:latin typeface="FangSong" panose="02010609060101010101" pitchFamily="49" charset="-122"/>
                <a:ea typeface="FangSong" panose="02010609060101010101" pitchFamily="49" charset="-122"/>
              </a:rPr>
              <a:t>。例如辦一</a:t>
            </a:r>
            <a:r>
              <a:rPr lang="zh-TW" altLang="en-US" sz="2200" b="1" dirty="0" smtClean="0">
                <a:latin typeface="FangSong" panose="02010609060101010101" pitchFamily="49" charset="-122"/>
                <a:ea typeface="FangSong" panose="02010609060101010101" pitchFamily="49" charset="-122"/>
              </a:rPr>
              <a:t>事 辦</a:t>
            </a:r>
            <a:r>
              <a:rPr lang="zh-TW" altLang="en-US" sz="2200" b="1" dirty="0">
                <a:latin typeface="FangSong" panose="02010609060101010101" pitchFamily="49" charset="-122"/>
                <a:ea typeface="FangSong" panose="02010609060101010101" pitchFamily="49" charset="-122"/>
              </a:rPr>
              <a:t>到九</a:t>
            </a:r>
            <a:r>
              <a:rPr lang="zh-TW" altLang="en-US" sz="2200" b="1" dirty="0" smtClean="0">
                <a:latin typeface="FangSong" panose="02010609060101010101" pitchFamily="49" charset="-122"/>
                <a:ea typeface="FangSong" panose="02010609060101010101" pitchFamily="49" charset="-122"/>
              </a:rPr>
              <a:t>分 是</a:t>
            </a:r>
            <a:r>
              <a:rPr lang="zh-TW" altLang="en-US" sz="2200" b="1" dirty="0">
                <a:latin typeface="FangSong" panose="02010609060101010101" pitchFamily="49" charset="-122"/>
                <a:ea typeface="FangSong" panose="02010609060101010101" pitchFamily="49" charset="-122"/>
              </a:rPr>
              <a:t>為不</a:t>
            </a:r>
            <a:r>
              <a:rPr lang="zh-TW" altLang="en-US" sz="2200" b="1" dirty="0" smtClean="0">
                <a:latin typeface="FangSong" panose="02010609060101010101" pitchFamily="49" charset="-122"/>
                <a:ea typeface="FangSong" panose="02010609060101010101" pitchFamily="49" charset="-122"/>
              </a:rPr>
              <a:t>及 辦</a:t>
            </a:r>
            <a:r>
              <a:rPr lang="zh-TW" altLang="en-US" sz="2200" b="1" dirty="0">
                <a:latin typeface="FangSong" panose="02010609060101010101" pitchFamily="49" charset="-122"/>
                <a:ea typeface="FangSong" panose="02010609060101010101" pitchFamily="49" charset="-122"/>
              </a:rPr>
              <a:t>到十一</a:t>
            </a:r>
            <a:r>
              <a:rPr lang="zh-TW" altLang="en-US" sz="2200" b="1" dirty="0" smtClean="0">
                <a:latin typeface="FangSong" panose="02010609060101010101" pitchFamily="49" charset="-122"/>
                <a:ea typeface="FangSong" panose="02010609060101010101" pitchFamily="49" charset="-122"/>
              </a:rPr>
              <a:t>分 是</a:t>
            </a:r>
            <a:r>
              <a:rPr lang="zh-TW" altLang="en-US" sz="2200" b="1" dirty="0">
                <a:latin typeface="FangSong" panose="02010609060101010101" pitchFamily="49" charset="-122"/>
                <a:ea typeface="FangSong" panose="02010609060101010101" pitchFamily="49" charset="-122"/>
              </a:rPr>
              <a:t>為過</a:t>
            </a:r>
            <a:r>
              <a:rPr lang="zh-TW" altLang="en-US" sz="2200" b="1" dirty="0" smtClean="0">
                <a:latin typeface="FangSong" panose="02010609060101010101" pitchFamily="49" charset="-122"/>
                <a:ea typeface="FangSong" panose="02010609060101010101" pitchFamily="49" charset="-122"/>
              </a:rPr>
              <a:t>分 皆</a:t>
            </a:r>
            <a:r>
              <a:rPr lang="zh-TW" altLang="en-US" sz="2200" b="1" dirty="0">
                <a:latin typeface="FangSong" panose="02010609060101010101" pitchFamily="49" charset="-122"/>
                <a:ea typeface="FangSong" panose="02010609060101010101" pitchFamily="49" charset="-122"/>
              </a:rPr>
              <a:t>是不中。必須辦到十</a:t>
            </a:r>
            <a:r>
              <a:rPr lang="zh-TW" altLang="en-US" sz="2200" b="1" dirty="0" smtClean="0">
                <a:latin typeface="FangSong" panose="02010609060101010101" pitchFamily="49" charset="-122"/>
                <a:ea typeface="FangSong" panose="02010609060101010101" pitchFamily="49" charset="-122"/>
              </a:rPr>
              <a:t>分 恰</a:t>
            </a:r>
            <a:r>
              <a:rPr lang="zh-TW" altLang="en-US" sz="2200" b="1" dirty="0">
                <a:latin typeface="FangSong" panose="02010609060101010101" pitchFamily="49" charset="-122"/>
                <a:ea typeface="FangSong" panose="02010609060101010101" pitchFamily="49" charset="-122"/>
              </a:rPr>
              <a:t>到好</a:t>
            </a:r>
            <a:r>
              <a:rPr lang="zh-TW" altLang="en-US" sz="2200" b="1" dirty="0" smtClean="0">
                <a:latin typeface="FangSong" panose="02010609060101010101" pitchFamily="49" charset="-122"/>
                <a:ea typeface="FangSong" panose="02010609060101010101" pitchFamily="49" charset="-122"/>
              </a:rPr>
              <a:t>處 始</a:t>
            </a:r>
            <a:r>
              <a:rPr lang="zh-TW" altLang="en-US" sz="2200" b="1" dirty="0">
                <a:latin typeface="FangSong" panose="02010609060101010101" pitchFamily="49" charset="-122"/>
                <a:ea typeface="FangSong" panose="02010609060101010101" pitchFamily="49" charset="-122"/>
              </a:rPr>
              <a:t>稱為</a:t>
            </a:r>
            <a:r>
              <a:rPr lang="zh-TW" altLang="en-US" sz="2200" b="1" dirty="0" smtClean="0">
                <a:latin typeface="FangSong" panose="02010609060101010101" pitchFamily="49" charset="-122"/>
                <a:ea typeface="FangSong" panose="02010609060101010101" pitchFamily="49" charset="-122"/>
              </a:rPr>
              <a:t>中 亦</a:t>
            </a:r>
            <a:r>
              <a:rPr lang="zh-TW" altLang="en-US" sz="2200" b="1" dirty="0">
                <a:latin typeface="FangSong" panose="02010609060101010101" pitchFamily="49" charset="-122"/>
                <a:ea typeface="FangSong" panose="02010609060101010101" pitchFamily="49" charset="-122"/>
              </a:rPr>
              <a:t>稱為中道。中道，是古聖相傳之</a:t>
            </a:r>
            <a:r>
              <a:rPr lang="zh-TW" altLang="en-US" sz="2200" b="1" dirty="0" smtClean="0">
                <a:latin typeface="FangSong" panose="02010609060101010101" pitchFamily="49" charset="-122"/>
                <a:ea typeface="FangSong" panose="02010609060101010101" pitchFamily="49" charset="-122"/>
              </a:rPr>
              <a:t>道 堯</a:t>
            </a:r>
            <a:r>
              <a:rPr lang="zh-TW" altLang="en-US" sz="2200" b="1" dirty="0">
                <a:latin typeface="FangSong" panose="02010609060101010101" pitchFamily="49" charset="-122"/>
                <a:ea typeface="FangSong" panose="02010609060101010101" pitchFamily="49" charset="-122"/>
              </a:rPr>
              <a:t>曰篇記</a:t>
            </a:r>
            <a:r>
              <a:rPr lang="zh-TW" altLang="en-US" sz="2200" b="1" dirty="0" smtClean="0">
                <a:latin typeface="FangSong" panose="02010609060101010101" pitchFamily="49" charset="-122"/>
                <a:ea typeface="FangSong" panose="02010609060101010101" pitchFamily="49" charset="-122"/>
              </a:rPr>
              <a:t>載 堯</a:t>
            </a:r>
            <a:r>
              <a:rPr lang="zh-TW" altLang="en-US" sz="2200" b="1" dirty="0">
                <a:latin typeface="FangSong" panose="02010609060101010101" pitchFamily="49" charset="-122"/>
                <a:ea typeface="FangSong" panose="02010609060101010101" pitchFamily="49" charset="-122"/>
              </a:rPr>
              <a:t>命</a:t>
            </a:r>
            <a:r>
              <a:rPr lang="zh-TW" altLang="en-US" sz="2200" b="1" dirty="0" smtClean="0">
                <a:latin typeface="FangSong" panose="02010609060101010101" pitchFamily="49" charset="-122"/>
                <a:ea typeface="FangSong" panose="02010609060101010101" pitchFamily="49" charset="-122"/>
              </a:rPr>
              <a:t>舜「</a:t>
            </a:r>
            <a:r>
              <a:rPr lang="zh-TW" altLang="en-US" sz="2200" b="1" dirty="0">
                <a:latin typeface="FangSong" panose="02010609060101010101" pitchFamily="49" charset="-122"/>
                <a:ea typeface="FangSong" panose="02010609060101010101" pitchFamily="49" charset="-122"/>
              </a:rPr>
              <a:t>允執其中。」「舜亦以命禹。」古聖所傳的中</a:t>
            </a:r>
            <a:r>
              <a:rPr lang="zh-TW" altLang="en-US" sz="2200" b="1" dirty="0" smtClean="0">
                <a:latin typeface="FangSong" panose="02010609060101010101" pitchFamily="49" charset="-122"/>
                <a:ea typeface="FangSong" panose="02010609060101010101" pitchFamily="49" charset="-122"/>
              </a:rPr>
              <a:t>道 就</a:t>
            </a:r>
            <a:r>
              <a:rPr lang="zh-TW" altLang="en-US" sz="2200" b="1" dirty="0">
                <a:latin typeface="FangSong" panose="02010609060101010101" pitchFamily="49" charset="-122"/>
                <a:ea typeface="FangSong" panose="02010609060101010101" pitchFamily="49" charset="-122"/>
              </a:rPr>
              <a:t>是一個中</a:t>
            </a:r>
            <a:r>
              <a:rPr lang="zh-TW" altLang="en-US" sz="2200" b="1" dirty="0" smtClean="0">
                <a:latin typeface="FangSong" panose="02010609060101010101" pitchFamily="49" charset="-122"/>
                <a:ea typeface="FangSong" panose="02010609060101010101" pitchFamily="49" charset="-122"/>
              </a:rPr>
              <a:t>字 子</a:t>
            </a:r>
            <a:r>
              <a:rPr lang="zh-TW" altLang="en-US" sz="2200" b="1" dirty="0">
                <a:latin typeface="FangSong" panose="02010609060101010101" pitchFamily="49" charset="-122"/>
                <a:ea typeface="FangSong" panose="02010609060101010101" pitchFamily="49" charset="-122"/>
              </a:rPr>
              <a:t>思作中</a:t>
            </a:r>
            <a:r>
              <a:rPr lang="zh-TW" altLang="en-US" sz="2200" b="1" dirty="0" smtClean="0">
                <a:latin typeface="FangSong" panose="02010609060101010101" pitchFamily="49" charset="-122"/>
                <a:ea typeface="FangSong" panose="02010609060101010101" pitchFamily="49" charset="-122"/>
              </a:rPr>
              <a:t>庸 以</a:t>
            </a:r>
            <a:r>
              <a:rPr lang="zh-TW" altLang="en-US" sz="2200" b="1" dirty="0">
                <a:latin typeface="FangSong" panose="02010609060101010101" pitchFamily="49" charset="-122"/>
                <a:ea typeface="FangSong" panose="02010609060101010101" pitchFamily="49" charset="-122"/>
              </a:rPr>
              <a:t>中和二字辨其要</a:t>
            </a:r>
            <a:r>
              <a:rPr lang="zh-TW" altLang="en-US" sz="2200" b="1" dirty="0" smtClean="0">
                <a:latin typeface="FangSong" panose="02010609060101010101" pitchFamily="49" charset="-122"/>
                <a:ea typeface="FangSong" panose="02010609060101010101" pitchFamily="49" charset="-122"/>
              </a:rPr>
              <a:t>義 更</a:t>
            </a:r>
            <a:r>
              <a:rPr lang="zh-TW" altLang="en-US" sz="2200" b="1" dirty="0">
                <a:latin typeface="FangSong" panose="02010609060101010101" pitchFamily="49" charset="-122"/>
                <a:ea typeface="FangSong" panose="02010609060101010101" pitchFamily="49" charset="-122"/>
              </a:rPr>
              <a:t>可以使人體</a:t>
            </a:r>
            <a:r>
              <a:rPr lang="zh-TW" altLang="en-US" sz="2200" b="1" dirty="0" smtClean="0">
                <a:latin typeface="FangSong" panose="02010609060101010101" pitchFamily="49" charset="-122"/>
                <a:ea typeface="FangSong" panose="02010609060101010101" pitchFamily="49" charset="-122"/>
              </a:rPr>
              <a:t>會 學</a:t>
            </a:r>
            <a:r>
              <a:rPr lang="zh-TW" altLang="en-US" sz="2200" b="1" dirty="0">
                <a:latin typeface="FangSong" panose="02010609060101010101" pitchFamily="49" charset="-122"/>
                <a:ea typeface="FangSong" panose="02010609060101010101" pitchFamily="49" charset="-122"/>
              </a:rPr>
              <a:t>習中</a:t>
            </a:r>
            <a:r>
              <a:rPr lang="zh-TW" altLang="en-US" sz="2200" b="1" dirty="0" smtClean="0">
                <a:latin typeface="FangSong" panose="02010609060101010101" pitchFamily="49" charset="-122"/>
                <a:ea typeface="FangSong" panose="02010609060101010101" pitchFamily="49" charset="-122"/>
              </a:rPr>
              <a:t>道 由</a:t>
            </a:r>
            <a:r>
              <a:rPr lang="zh-TW" altLang="en-US" sz="2200" b="1" dirty="0">
                <a:latin typeface="FangSong" panose="02010609060101010101" pitchFamily="49" charset="-122"/>
                <a:ea typeface="FangSong" panose="02010609060101010101" pitchFamily="49" charset="-122"/>
              </a:rPr>
              <a:t>和而達於中。</a:t>
            </a:r>
            <a:endParaRPr lang="zh-TW" altLang="en-US" sz="2200" b="1" dirty="0">
              <a:latin typeface="FangSong" panose="02010609060101010101" pitchFamily="49" charset="-122"/>
              <a:ea typeface="FangSong" panose="02010609060101010101" pitchFamily="49" charset="-122"/>
            </a:endParaRPr>
          </a:p>
        </p:txBody>
      </p:sp>
      <p:sp>
        <p:nvSpPr>
          <p:cNvPr id="6" name="Oval 5"/>
          <p:cNvSpPr/>
          <p:nvPr/>
        </p:nvSpPr>
        <p:spPr>
          <a:xfrm>
            <a:off x="8052716" y="3113307"/>
            <a:ext cx="623740" cy="819749"/>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tx1"/>
                </a:solidFill>
              </a:rPr>
              <a:t>8</a:t>
            </a:r>
            <a:endParaRPr lang="en-GB" sz="2800" dirty="0">
              <a:solidFill>
                <a:schemeClr val="tx1"/>
              </a:solidFill>
            </a:endParaRPr>
          </a:p>
        </p:txBody>
      </p:sp>
    </p:spTree>
    <p:extLst>
      <p:ext uri="{BB962C8B-B14F-4D97-AF65-F5344CB8AC3E}">
        <p14:creationId xmlns:p14="http://schemas.microsoft.com/office/powerpoint/2010/main" val="423661992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46</a:t>
            </a:fld>
            <a:endParaRPr lang="en-GB"/>
          </a:p>
        </p:txBody>
      </p:sp>
      <p:sp>
        <p:nvSpPr>
          <p:cNvPr id="7" name="TextBox 6"/>
          <p:cNvSpPr txBox="1"/>
          <p:nvPr/>
        </p:nvSpPr>
        <p:spPr>
          <a:xfrm>
            <a:off x="690414" y="2852936"/>
            <a:ext cx="7848872" cy="1015663"/>
          </a:xfrm>
          <a:prstGeom prst="rect">
            <a:avLst/>
          </a:prstGeom>
          <a:noFill/>
        </p:spPr>
        <p:txBody>
          <a:bodyPr wrap="square" rtlCol="0">
            <a:spAutoFit/>
          </a:bodyPr>
          <a:lstStyle/>
          <a:p>
            <a:pPr algn="ctr"/>
            <a:r>
              <a:rPr lang="en-US" altLang="zh-CN" sz="3000" dirty="0" smtClean="0">
                <a:latin typeface="Georgia" panose="02040502050405020303" pitchFamily="18" charset="0"/>
              </a:rPr>
              <a:t>II</a:t>
            </a:r>
            <a:r>
              <a:rPr lang="en-US" altLang="zh-CN" sz="3000" dirty="0" smtClean="0">
                <a:latin typeface="Georgia" panose="02040502050405020303" pitchFamily="18" charset="0"/>
              </a:rPr>
              <a:t>. </a:t>
            </a:r>
            <a:r>
              <a:rPr lang="en-GB" altLang="zh-CN" sz="3000" dirty="0" smtClean="0">
                <a:latin typeface="Georgia" panose="02040502050405020303" pitchFamily="18" charset="0"/>
              </a:rPr>
              <a:t>Provision of background information, strengthening readability and interestingness</a:t>
            </a:r>
            <a:endParaRPr lang="en-US" altLang="zh-CN" sz="3000" dirty="0">
              <a:latin typeface="Georgia" panose="02040502050405020303" pitchFamily="18" charset="0"/>
            </a:endParaRPr>
          </a:p>
        </p:txBody>
      </p:sp>
    </p:spTree>
    <p:extLst>
      <p:ext uri="{BB962C8B-B14F-4D97-AF65-F5344CB8AC3E}">
        <p14:creationId xmlns:p14="http://schemas.microsoft.com/office/powerpoint/2010/main" val="54588082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47</a:t>
            </a:fld>
            <a:endParaRPr lang="en-GB"/>
          </a:p>
        </p:txBody>
      </p:sp>
      <p:sp>
        <p:nvSpPr>
          <p:cNvPr id="7" name="TextBox 6"/>
          <p:cNvSpPr txBox="1"/>
          <p:nvPr/>
        </p:nvSpPr>
        <p:spPr>
          <a:xfrm>
            <a:off x="690414" y="2276872"/>
            <a:ext cx="7848872" cy="2708434"/>
          </a:xfrm>
          <a:prstGeom prst="rect">
            <a:avLst/>
          </a:prstGeom>
          <a:noFill/>
        </p:spPr>
        <p:txBody>
          <a:bodyPr wrap="square" rtlCol="0">
            <a:spAutoFit/>
          </a:bodyPr>
          <a:lstStyle/>
          <a:p>
            <a:pPr algn="ctr"/>
            <a:r>
              <a:rPr lang="en-US" altLang="zh-CN" sz="3000" dirty="0" smtClean="0">
                <a:latin typeface="Georgia" panose="02040502050405020303" pitchFamily="18" charset="0"/>
              </a:rPr>
              <a:t>Readership: young Chinese-Americans</a:t>
            </a:r>
          </a:p>
          <a:p>
            <a:pPr algn="ctr"/>
            <a:endParaRPr lang="en-US" altLang="zh-CN" sz="2800" dirty="0">
              <a:latin typeface="Georgia" panose="02040502050405020303" pitchFamily="18" charset="0"/>
            </a:endParaRPr>
          </a:p>
          <a:p>
            <a:pPr algn="ctr"/>
            <a:r>
              <a:rPr lang="en-US" altLang="zh-CN" sz="2800" dirty="0" smtClean="0">
                <a:latin typeface="Georgia" panose="02040502050405020303" pitchFamily="18" charset="0"/>
              </a:rPr>
              <a:t>Historical figures</a:t>
            </a:r>
          </a:p>
          <a:p>
            <a:pPr algn="ctr"/>
            <a:r>
              <a:rPr lang="en-US" altLang="zh-CN" sz="2800" dirty="0" smtClean="0">
                <a:latin typeface="Georgia" panose="02040502050405020303" pitchFamily="18" charset="0"/>
              </a:rPr>
              <a:t>Names of places</a:t>
            </a:r>
          </a:p>
          <a:p>
            <a:pPr algn="ctr"/>
            <a:r>
              <a:rPr lang="en-US" altLang="zh-CN" sz="2800" dirty="0" smtClean="0">
                <a:latin typeface="Georgia" panose="02040502050405020303" pitchFamily="18" charset="0"/>
              </a:rPr>
              <a:t>Conceptual terminology</a:t>
            </a:r>
          </a:p>
          <a:p>
            <a:pPr algn="ctr"/>
            <a:r>
              <a:rPr lang="en-US" altLang="zh-CN" sz="2800" dirty="0" smtClean="0">
                <a:latin typeface="Georgia" panose="02040502050405020303" pitchFamily="18" charset="0"/>
              </a:rPr>
              <a:t>Sources of selected references</a:t>
            </a:r>
          </a:p>
        </p:txBody>
      </p:sp>
    </p:spTree>
    <p:extLst>
      <p:ext uri="{BB962C8B-B14F-4D97-AF65-F5344CB8AC3E}">
        <p14:creationId xmlns:p14="http://schemas.microsoft.com/office/powerpoint/2010/main" val="2507975166"/>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48</a:t>
            </a:fld>
            <a:endParaRPr lang="en-GB"/>
          </a:p>
        </p:txBody>
      </p:sp>
      <p:sp>
        <p:nvSpPr>
          <p:cNvPr id="7" name="TextBox 6"/>
          <p:cNvSpPr txBox="1"/>
          <p:nvPr/>
        </p:nvSpPr>
        <p:spPr>
          <a:xfrm>
            <a:off x="690414" y="1844824"/>
            <a:ext cx="7848872" cy="3539430"/>
          </a:xfrm>
          <a:prstGeom prst="rect">
            <a:avLst/>
          </a:prstGeom>
          <a:noFill/>
        </p:spPr>
        <p:txBody>
          <a:bodyPr wrap="square" rtlCol="0">
            <a:spAutoFit/>
          </a:bodyPr>
          <a:lstStyle/>
          <a:p>
            <a:pPr algn="ctr"/>
            <a:r>
              <a:rPr lang="en-US" altLang="zh-CN" sz="3000" dirty="0" smtClean="0">
                <a:latin typeface="Georgia" panose="02040502050405020303" pitchFamily="18" charset="0"/>
              </a:rPr>
              <a:t>Historical figures</a:t>
            </a:r>
          </a:p>
          <a:p>
            <a:pPr algn="ctr"/>
            <a:endParaRPr lang="en-US" altLang="zh-CN" sz="2800" dirty="0">
              <a:latin typeface="Georgia" panose="02040502050405020303" pitchFamily="18" charset="0"/>
            </a:endParaRPr>
          </a:p>
          <a:p>
            <a:pPr algn="ctr"/>
            <a:r>
              <a:rPr lang="en-US" altLang="zh-CN" sz="2800" dirty="0">
                <a:latin typeface="Georgia" panose="02040502050405020303" pitchFamily="18" charset="0"/>
              </a:rPr>
              <a:t>Emperor Yao</a:t>
            </a:r>
            <a:r>
              <a:rPr lang="zh-HK" altLang="en-US" sz="2800" dirty="0">
                <a:latin typeface="Georgia" panose="02040502050405020303" pitchFamily="18" charset="0"/>
              </a:rPr>
              <a:t>堯</a:t>
            </a:r>
            <a:r>
              <a:rPr lang="en-US" altLang="zh-HK" sz="2800" dirty="0">
                <a:latin typeface="Georgia" panose="02040502050405020303" pitchFamily="18" charset="0"/>
              </a:rPr>
              <a:t>, </a:t>
            </a:r>
            <a:endParaRPr lang="en-US" altLang="zh-HK" sz="2800" dirty="0" smtClean="0">
              <a:latin typeface="Georgia" panose="02040502050405020303" pitchFamily="18" charset="0"/>
            </a:endParaRPr>
          </a:p>
          <a:p>
            <a:pPr algn="ctr"/>
            <a:r>
              <a:rPr lang="en-US" altLang="zh-HK" sz="2800" dirty="0" smtClean="0">
                <a:latin typeface="Georgia" panose="02040502050405020303" pitchFamily="18" charset="0"/>
              </a:rPr>
              <a:t>Emperor </a:t>
            </a:r>
            <a:r>
              <a:rPr lang="en-US" altLang="zh-CN" sz="2800" dirty="0" smtClean="0">
                <a:latin typeface="Georgia" panose="02040502050405020303" pitchFamily="18" charset="0"/>
              </a:rPr>
              <a:t>Shun</a:t>
            </a:r>
            <a:r>
              <a:rPr lang="zh-HK" altLang="en-US" sz="2800" dirty="0">
                <a:latin typeface="Georgia" panose="02040502050405020303" pitchFamily="18" charset="0"/>
              </a:rPr>
              <a:t>舜</a:t>
            </a:r>
            <a:r>
              <a:rPr lang="en-US" altLang="zh-HK" sz="2800" dirty="0">
                <a:latin typeface="Georgia" panose="02040502050405020303" pitchFamily="18" charset="0"/>
              </a:rPr>
              <a:t>, </a:t>
            </a:r>
            <a:r>
              <a:rPr lang="en-US" altLang="zh-HK" sz="2800" dirty="0" smtClean="0">
                <a:latin typeface="Georgia" panose="02040502050405020303" pitchFamily="18" charset="0"/>
              </a:rPr>
              <a:t>Emperor </a:t>
            </a:r>
            <a:r>
              <a:rPr lang="en-US" altLang="zh-CN" sz="2800" dirty="0" smtClean="0">
                <a:latin typeface="Georgia" panose="02040502050405020303" pitchFamily="18" charset="0"/>
              </a:rPr>
              <a:t>Yu</a:t>
            </a:r>
            <a:r>
              <a:rPr lang="zh-HK" altLang="en-US" sz="2800" dirty="0">
                <a:latin typeface="Georgia" panose="02040502050405020303" pitchFamily="18" charset="0"/>
              </a:rPr>
              <a:t>禹</a:t>
            </a:r>
            <a:r>
              <a:rPr lang="en-US" altLang="zh-HK" sz="2800" dirty="0">
                <a:latin typeface="Georgia" panose="02040502050405020303" pitchFamily="18" charset="0"/>
              </a:rPr>
              <a:t>, </a:t>
            </a:r>
            <a:endParaRPr lang="en-US" altLang="zh-HK" sz="2800" dirty="0" smtClean="0">
              <a:latin typeface="Georgia" panose="02040502050405020303" pitchFamily="18" charset="0"/>
            </a:endParaRPr>
          </a:p>
          <a:p>
            <a:pPr algn="ctr"/>
            <a:r>
              <a:rPr lang="en-US" altLang="zh-CN" sz="2800" dirty="0" err="1" smtClean="0">
                <a:latin typeface="Georgia" panose="02040502050405020303" pitchFamily="18" charset="0"/>
              </a:rPr>
              <a:t>Guanzhong</a:t>
            </a:r>
            <a:r>
              <a:rPr lang="zh-HK" altLang="en-US" sz="2800" dirty="0">
                <a:latin typeface="Georgia" panose="02040502050405020303" pitchFamily="18" charset="0"/>
              </a:rPr>
              <a:t>管仲</a:t>
            </a:r>
            <a:r>
              <a:rPr lang="en-US" altLang="zh-HK" sz="2800" dirty="0">
                <a:latin typeface="Georgia" panose="02040502050405020303" pitchFamily="18" charset="0"/>
              </a:rPr>
              <a:t>, </a:t>
            </a:r>
            <a:r>
              <a:rPr lang="en-US" altLang="zh-CN" sz="2800" dirty="0">
                <a:latin typeface="Georgia" panose="02040502050405020303" pitchFamily="18" charset="0"/>
              </a:rPr>
              <a:t>Yan </a:t>
            </a:r>
            <a:r>
              <a:rPr lang="en-US" altLang="zh-CN" sz="2800" dirty="0" err="1">
                <a:latin typeface="Georgia" panose="02040502050405020303" pitchFamily="18" charset="0"/>
              </a:rPr>
              <a:t>Pingzhong</a:t>
            </a:r>
            <a:r>
              <a:rPr lang="zh-HK" altLang="en-US" sz="2800" dirty="0">
                <a:latin typeface="Georgia" panose="02040502050405020303" pitchFamily="18" charset="0"/>
              </a:rPr>
              <a:t>晏平仲</a:t>
            </a:r>
            <a:r>
              <a:rPr lang="en-US" altLang="zh-HK" sz="2800" dirty="0">
                <a:latin typeface="Georgia" panose="02040502050405020303" pitchFamily="18" charset="0"/>
              </a:rPr>
              <a:t>, </a:t>
            </a:r>
            <a:endParaRPr lang="en-US" altLang="zh-HK" sz="2800" dirty="0" smtClean="0">
              <a:latin typeface="Georgia" panose="02040502050405020303" pitchFamily="18" charset="0"/>
            </a:endParaRPr>
          </a:p>
          <a:p>
            <a:pPr algn="ctr"/>
            <a:r>
              <a:rPr lang="en-US" altLang="zh-CN" sz="2800" dirty="0" err="1" smtClean="0">
                <a:latin typeface="Georgia" panose="02040502050405020303" pitchFamily="18" charset="0"/>
              </a:rPr>
              <a:t>Boyi</a:t>
            </a:r>
            <a:r>
              <a:rPr lang="zh-HK" altLang="en-US" sz="2800" dirty="0">
                <a:latin typeface="Georgia" panose="02040502050405020303" pitchFamily="18" charset="0"/>
              </a:rPr>
              <a:t>伯夷</a:t>
            </a:r>
            <a:r>
              <a:rPr lang="en-US" altLang="zh-HK" sz="2800" dirty="0">
                <a:latin typeface="Georgia" panose="02040502050405020303" pitchFamily="18" charset="0"/>
              </a:rPr>
              <a:t>, </a:t>
            </a:r>
            <a:r>
              <a:rPr lang="en-US" altLang="zh-CN" sz="2800" dirty="0" err="1">
                <a:latin typeface="Georgia" panose="02040502050405020303" pitchFamily="18" charset="0"/>
              </a:rPr>
              <a:t>Shuqi</a:t>
            </a:r>
            <a:r>
              <a:rPr lang="zh-HK" altLang="en-US" sz="2800" dirty="0">
                <a:latin typeface="Georgia" panose="02040502050405020303" pitchFamily="18" charset="0"/>
              </a:rPr>
              <a:t>叔齊</a:t>
            </a:r>
            <a:r>
              <a:rPr lang="en-US" altLang="zh-HK" sz="2800" dirty="0">
                <a:latin typeface="Georgia" panose="02040502050405020303" pitchFamily="18" charset="0"/>
              </a:rPr>
              <a:t>, </a:t>
            </a:r>
            <a:endParaRPr lang="en-US" altLang="zh-HK" sz="2800" dirty="0" smtClean="0">
              <a:latin typeface="Georgia" panose="02040502050405020303" pitchFamily="18" charset="0"/>
            </a:endParaRPr>
          </a:p>
          <a:p>
            <a:pPr algn="ctr"/>
            <a:r>
              <a:rPr lang="en-US" altLang="zh-CN" sz="2800" dirty="0" err="1" smtClean="0">
                <a:latin typeface="Georgia" panose="02040502050405020303" pitchFamily="18" charset="0"/>
              </a:rPr>
              <a:t>Zuo</a:t>
            </a:r>
            <a:r>
              <a:rPr lang="en-US" altLang="zh-CN" sz="2800" dirty="0" smtClean="0">
                <a:latin typeface="Georgia" panose="02040502050405020303" pitchFamily="18" charset="0"/>
              </a:rPr>
              <a:t> </a:t>
            </a:r>
            <a:r>
              <a:rPr lang="en-US" altLang="zh-CN" sz="2800" dirty="0" err="1">
                <a:latin typeface="Georgia" panose="02040502050405020303" pitchFamily="18" charset="0"/>
              </a:rPr>
              <a:t>Qiuming</a:t>
            </a:r>
            <a:r>
              <a:rPr lang="zh-HK" altLang="en-US" sz="2800" dirty="0">
                <a:latin typeface="Georgia" panose="02040502050405020303" pitchFamily="18" charset="0"/>
              </a:rPr>
              <a:t>左丘明</a:t>
            </a:r>
            <a:r>
              <a:rPr lang="en-US" altLang="zh-HK" sz="2800" dirty="0">
                <a:latin typeface="Georgia" panose="02040502050405020303" pitchFamily="18" charset="0"/>
              </a:rPr>
              <a:t>, </a:t>
            </a:r>
            <a:r>
              <a:rPr lang="en-US" altLang="zh-CN" sz="2800" dirty="0" err="1">
                <a:latin typeface="Georgia" panose="02040502050405020303" pitchFamily="18" charset="0"/>
              </a:rPr>
              <a:t>Zhougong</a:t>
            </a:r>
            <a:r>
              <a:rPr lang="zh-HK" altLang="en-US" sz="2800" dirty="0">
                <a:latin typeface="Georgia" panose="02040502050405020303" pitchFamily="18" charset="0"/>
              </a:rPr>
              <a:t>周公</a:t>
            </a:r>
            <a:r>
              <a:rPr lang="en-US" altLang="zh-HK" sz="2800" dirty="0">
                <a:latin typeface="Georgia" panose="02040502050405020303" pitchFamily="18" charset="0"/>
              </a:rPr>
              <a:t>, </a:t>
            </a:r>
            <a:endParaRPr lang="en-US" altLang="zh-HK" sz="2800" dirty="0" smtClean="0">
              <a:latin typeface="Georgia" panose="02040502050405020303" pitchFamily="18" charset="0"/>
            </a:endParaRPr>
          </a:p>
          <a:p>
            <a:pPr algn="ctr"/>
            <a:r>
              <a:rPr lang="en-US" altLang="zh-CN" sz="2800" dirty="0" err="1" smtClean="0">
                <a:latin typeface="Georgia" panose="02040502050405020303" pitchFamily="18" charset="0"/>
              </a:rPr>
              <a:t>Houyi</a:t>
            </a:r>
            <a:r>
              <a:rPr lang="zh-HK" altLang="en-US" sz="2800" dirty="0">
                <a:latin typeface="Georgia" panose="02040502050405020303" pitchFamily="18" charset="0"/>
              </a:rPr>
              <a:t>后羿</a:t>
            </a:r>
            <a:r>
              <a:rPr lang="en-US" altLang="zh-HK" sz="2800" dirty="0">
                <a:latin typeface="Georgia" panose="02040502050405020303" pitchFamily="18" charset="0"/>
              </a:rPr>
              <a:t>, </a:t>
            </a:r>
            <a:r>
              <a:rPr lang="en-US" altLang="zh-CN" sz="2800" dirty="0" err="1">
                <a:latin typeface="Georgia" panose="02040502050405020303" pitchFamily="18" charset="0"/>
              </a:rPr>
              <a:t>Bigan</a:t>
            </a:r>
            <a:r>
              <a:rPr lang="zh-HK" altLang="en-US" sz="2800" dirty="0">
                <a:latin typeface="Georgia" panose="02040502050405020303" pitchFamily="18" charset="0"/>
              </a:rPr>
              <a:t>比干</a:t>
            </a:r>
            <a:endParaRPr lang="en-US" altLang="zh-CN" sz="2800" dirty="0" smtClean="0">
              <a:latin typeface="Georgia" panose="02040502050405020303" pitchFamily="18" charset="0"/>
            </a:endParaRPr>
          </a:p>
        </p:txBody>
      </p:sp>
    </p:spTree>
    <p:extLst>
      <p:ext uri="{BB962C8B-B14F-4D97-AF65-F5344CB8AC3E}">
        <p14:creationId xmlns:p14="http://schemas.microsoft.com/office/powerpoint/2010/main" val="86745717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49</a:t>
            </a:fld>
            <a:endParaRPr lang="en-GB"/>
          </a:p>
        </p:txBody>
      </p:sp>
      <p:sp>
        <p:nvSpPr>
          <p:cNvPr id="7" name="TextBox 6"/>
          <p:cNvSpPr txBox="1"/>
          <p:nvPr/>
        </p:nvSpPr>
        <p:spPr>
          <a:xfrm>
            <a:off x="690414" y="1844824"/>
            <a:ext cx="7848872" cy="3570208"/>
          </a:xfrm>
          <a:prstGeom prst="rect">
            <a:avLst/>
          </a:prstGeom>
          <a:noFill/>
        </p:spPr>
        <p:txBody>
          <a:bodyPr wrap="square" rtlCol="0">
            <a:spAutoFit/>
          </a:bodyPr>
          <a:lstStyle/>
          <a:p>
            <a:pPr algn="ctr"/>
            <a:r>
              <a:rPr lang="en-US" altLang="zh-CN" sz="3000" dirty="0" smtClean="0">
                <a:latin typeface="Georgia" panose="02040502050405020303" pitchFamily="18" charset="0"/>
              </a:rPr>
              <a:t>Conceptual terms unique to Chinese culture</a:t>
            </a:r>
          </a:p>
          <a:p>
            <a:pPr algn="ctr"/>
            <a:endParaRPr lang="en-US" altLang="zh-CN" sz="2800" dirty="0">
              <a:latin typeface="Georgia" panose="02040502050405020303" pitchFamily="18" charset="0"/>
            </a:endParaRPr>
          </a:p>
          <a:p>
            <a:pPr algn="ctr"/>
            <a:r>
              <a:rPr lang="zh-HK" altLang="en-US" sz="2800" dirty="0">
                <a:latin typeface="Georgia" panose="02040502050405020303" pitchFamily="18" charset="0"/>
              </a:rPr>
              <a:t>神 </a:t>
            </a:r>
            <a:r>
              <a:rPr lang="en-US" altLang="zh-CN" sz="2800" i="1" dirty="0" err="1">
                <a:latin typeface="Georgia" panose="02040502050405020303" pitchFamily="18" charset="0"/>
              </a:rPr>
              <a:t>shen</a:t>
            </a:r>
            <a:r>
              <a:rPr lang="en-US" altLang="zh-CN" sz="2800" dirty="0">
                <a:latin typeface="Georgia" panose="02040502050405020303" pitchFamily="18" charset="0"/>
              </a:rPr>
              <a:t>, </a:t>
            </a:r>
            <a:r>
              <a:rPr lang="zh-HK" altLang="en-US" sz="2800" dirty="0">
                <a:latin typeface="Georgia" panose="02040502050405020303" pitchFamily="18" charset="0"/>
              </a:rPr>
              <a:t>鬼</a:t>
            </a:r>
            <a:r>
              <a:rPr lang="en-US" altLang="zh-CN" sz="2800" dirty="0">
                <a:latin typeface="Georgia" panose="02040502050405020303" pitchFamily="18" charset="0"/>
              </a:rPr>
              <a:t>ghosts, </a:t>
            </a:r>
            <a:endParaRPr lang="en-US" altLang="zh-CN" sz="2800" dirty="0" smtClean="0">
              <a:latin typeface="Georgia" panose="02040502050405020303" pitchFamily="18" charset="0"/>
            </a:endParaRPr>
          </a:p>
          <a:p>
            <a:pPr algn="ctr"/>
            <a:r>
              <a:rPr lang="zh-HK" altLang="en-US" sz="2800" dirty="0" smtClean="0">
                <a:latin typeface="Georgia" panose="02040502050405020303" pitchFamily="18" charset="0"/>
              </a:rPr>
              <a:t>士 </a:t>
            </a:r>
            <a:r>
              <a:rPr lang="en-US" altLang="zh-CN" sz="2800" dirty="0">
                <a:latin typeface="Georgia" panose="02040502050405020303" pitchFamily="18" charset="0"/>
              </a:rPr>
              <a:t>man of letters, </a:t>
            </a:r>
            <a:endParaRPr lang="en-US" altLang="zh-CN" sz="2800" dirty="0" smtClean="0">
              <a:latin typeface="Georgia" panose="02040502050405020303" pitchFamily="18" charset="0"/>
            </a:endParaRPr>
          </a:p>
          <a:p>
            <a:pPr algn="ctr"/>
            <a:r>
              <a:rPr lang="zh-HK" altLang="en-US" sz="2800" dirty="0" smtClean="0">
                <a:latin typeface="Georgia" panose="02040502050405020303" pitchFamily="18" charset="0"/>
              </a:rPr>
              <a:t>大</a:t>
            </a:r>
            <a:r>
              <a:rPr lang="zh-HK" altLang="en-US" sz="2800" dirty="0">
                <a:latin typeface="Georgia" panose="02040502050405020303" pitchFamily="18" charset="0"/>
              </a:rPr>
              <a:t>夫</a:t>
            </a:r>
            <a:r>
              <a:rPr lang="en-US" altLang="zh-CN" sz="2800" dirty="0">
                <a:latin typeface="Georgia" panose="02040502050405020303" pitchFamily="18" charset="0"/>
              </a:rPr>
              <a:t>ministers/Prime ministers, </a:t>
            </a:r>
            <a:endParaRPr lang="en-US" altLang="zh-CN" sz="2800" dirty="0" smtClean="0">
              <a:latin typeface="Georgia" panose="02040502050405020303" pitchFamily="18" charset="0"/>
            </a:endParaRPr>
          </a:p>
          <a:p>
            <a:pPr algn="ctr"/>
            <a:r>
              <a:rPr lang="zh-HK" altLang="en-US" sz="2800" dirty="0" smtClean="0">
                <a:latin typeface="Georgia" panose="02040502050405020303" pitchFamily="18" charset="0"/>
              </a:rPr>
              <a:t>隱</a:t>
            </a:r>
            <a:r>
              <a:rPr lang="zh-HK" altLang="en-US" sz="2800" dirty="0">
                <a:latin typeface="Georgia" panose="02040502050405020303" pitchFamily="18" charset="0"/>
              </a:rPr>
              <a:t>士</a:t>
            </a:r>
            <a:r>
              <a:rPr lang="en-US" altLang="zh-CN" sz="2800" dirty="0">
                <a:latin typeface="Georgia" panose="02040502050405020303" pitchFamily="18" charset="0"/>
              </a:rPr>
              <a:t>recluse, </a:t>
            </a:r>
            <a:endParaRPr lang="en-US" altLang="zh-CN" sz="2800" dirty="0" smtClean="0">
              <a:latin typeface="Georgia" panose="02040502050405020303" pitchFamily="18" charset="0"/>
            </a:endParaRPr>
          </a:p>
          <a:p>
            <a:pPr algn="ctr"/>
            <a:r>
              <a:rPr lang="zh-HK" altLang="en-US" sz="2800" dirty="0" smtClean="0">
                <a:latin typeface="Georgia" panose="02040502050405020303" pitchFamily="18" charset="0"/>
              </a:rPr>
              <a:t>天</a:t>
            </a:r>
            <a:r>
              <a:rPr lang="zh-HK" altLang="en-US" sz="2800" dirty="0">
                <a:latin typeface="Georgia" panose="02040502050405020303" pitchFamily="18" charset="0"/>
              </a:rPr>
              <a:t>子</a:t>
            </a:r>
            <a:r>
              <a:rPr lang="en-US" altLang="zh-CN" sz="2800" dirty="0">
                <a:latin typeface="Georgia" panose="02040502050405020303" pitchFamily="18" charset="0"/>
              </a:rPr>
              <a:t>Son of Heaven, </a:t>
            </a:r>
            <a:endParaRPr lang="en-US" altLang="zh-CN" sz="2800" dirty="0" smtClean="0">
              <a:latin typeface="Georgia" panose="02040502050405020303" pitchFamily="18" charset="0"/>
            </a:endParaRPr>
          </a:p>
          <a:p>
            <a:pPr algn="ctr"/>
            <a:r>
              <a:rPr lang="zh-HK" altLang="en-US" sz="2800" dirty="0" smtClean="0">
                <a:latin typeface="Georgia" panose="02040502050405020303" pitchFamily="18" charset="0"/>
              </a:rPr>
              <a:t>諸</a:t>
            </a:r>
            <a:r>
              <a:rPr lang="zh-HK" altLang="en-US" sz="2800" dirty="0">
                <a:latin typeface="Georgia" panose="02040502050405020303" pitchFamily="18" charset="0"/>
              </a:rPr>
              <a:t>侯</a:t>
            </a:r>
            <a:r>
              <a:rPr lang="en-US" altLang="zh-CN" sz="2800" dirty="0">
                <a:latin typeface="Georgia" panose="02040502050405020303" pitchFamily="18" charset="0"/>
              </a:rPr>
              <a:t>principality</a:t>
            </a:r>
            <a:endParaRPr lang="en-US" altLang="zh-CN" sz="2800" dirty="0" smtClean="0">
              <a:latin typeface="Georgia" panose="02040502050405020303" pitchFamily="18" charset="0"/>
            </a:endParaRPr>
          </a:p>
        </p:txBody>
      </p:sp>
    </p:spTree>
    <p:extLst>
      <p:ext uri="{BB962C8B-B14F-4D97-AF65-F5344CB8AC3E}">
        <p14:creationId xmlns:p14="http://schemas.microsoft.com/office/powerpoint/2010/main" val="1457454063"/>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50</a:t>
            </a:fld>
            <a:endParaRPr lang="en-GB"/>
          </a:p>
        </p:txBody>
      </p:sp>
      <p:sp>
        <p:nvSpPr>
          <p:cNvPr id="9" name="TextBox 8"/>
          <p:cNvSpPr txBox="1"/>
          <p:nvPr/>
        </p:nvSpPr>
        <p:spPr>
          <a:xfrm>
            <a:off x="3685837" y="926005"/>
            <a:ext cx="1846659" cy="5204565"/>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a:latin typeface="FangSong" panose="02010609060101010101" pitchFamily="49" charset="-122"/>
                <a:ea typeface="FangSong" panose="02010609060101010101" pitchFamily="49" charset="-122"/>
              </a:rPr>
              <a:t>論語</a:t>
            </a:r>
            <a:r>
              <a:rPr lang="en-US" altLang="zh-CN"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八佾</a:t>
            </a:r>
            <a:r>
              <a:rPr lang="en-US" altLang="zh-TW" sz="3600" b="1" dirty="0" smtClean="0">
                <a:latin typeface="FangSong" panose="02010609060101010101" pitchFamily="49" charset="-122"/>
                <a:ea typeface="FangSong" panose="02010609060101010101" pitchFamily="49" charset="-122"/>
              </a:rPr>
              <a:t>》</a:t>
            </a:r>
            <a:endParaRPr lang="en-US" altLang="zh-TW" sz="3600" b="1" dirty="0" smtClean="0">
              <a:latin typeface="FangSong" panose="02010609060101010101" pitchFamily="49" charset="-122"/>
              <a:ea typeface="FangSong" panose="02010609060101010101" pitchFamily="49" charset="-122"/>
            </a:endParaRPr>
          </a:p>
          <a:p>
            <a:pPr algn="ctr"/>
            <a:endParaRPr lang="en-US" altLang="zh-TW" sz="3600" b="1" dirty="0" smtClean="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a:t>
            </a:r>
            <a:r>
              <a:rPr lang="zh-TW" altLang="en-US" sz="3600" b="1" dirty="0">
                <a:latin typeface="FangSong" panose="02010609060101010101" pitchFamily="49" charset="-122"/>
                <a:ea typeface="FangSong" panose="02010609060101010101" pitchFamily="49" charset="-122"/>
              </a:rPr>
              <a:t>祭如在，祭神如神在</a:t>
            </a:r>
            <a:r>
              <a:rPr lang="zh-TW" altLang="en-US" sz="3600" b="1" dirty="0" smtClean="0">
                <a:latin typeface="FangSong" panose="02010609060101010101" pitchFamily="49" charset="-122"/>
                <a:ea typeface="FangSong" panose="02010609060101010101" pitchFamily="49" charset="-122"/>
              </a:rPr>
              <a:t>。</a:t>
            </a:r>
            <a:endParaRPr lang="zh-TW" altLang="en-US" sz="3600" b="1" dirty="0">
              <a:latin typeface="FangSong" panose="02010609060101010101" pitchFamily="49" charset="-122"/>
              <a:ea typeface="FangSong" panose="02010609060101010101" pitchFamily="49" charset="-122"/>
            </a:endParaRPr>
          </a:p>
        </p:txBody>
      </p:sp>
      <p:sp>
        <p:nvSpPr>
          <p:cNvPr id="6" name="Oval 5"/>
          <p:cNvSpPr/>
          <p:nvPr/>
        </p:nvSpPr>
        <p:spPr>
          <a:xfrm>
            <a:off x="6670283" y="306857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9</a:t>
            </a:r>
            <a:endParaRPr lang="en-GB" sz="2800" dirty="0">
              <a:solidFill>
                <a:schemeClr val="tx1"/>
              </a:solidFill>
            </a:endParaRPr>
          </a:p>
        </p:txBody>
      </p:sp>
    </p:spTree>
    <p:extLst>
      <p:ext uri="{BB962C8B-B14F-4D97-AF65-F5344CB8AC3E}">
        <p14:creationId xmlns:p14="http://schemas.microsoft.com/office/powerpoint/2010/main" val="774178563"/>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51</a:t>
            </a:fld>
            <a:endParaRPr lang="en-GB"/>
          </a:p>
        </p:txBody>
      </p:sp>
      <p:sp>
        <p:nvSpPr>
          <p:cNvPr id="7" name="TextBox 6"/>
          <p:cNvSpPr txBox="1"/>
          <p:nvPr/>
        </p:nvSpPr>
        <p:spPr>
          <a:xfrm>
            <a:off x="391635" y="1556792"/>
            <a:ext cx="8216713" cy="4493538"/>
          </a:xfrm>
          <a:prstGeom prst="rect">
            <a:avLst/>
          </a:prstGeom>
          <a:noFill/>
        </p:spPr>
        <p:txBody>
          <a:bodyPr wrap="square" rtlCol="0">
            <a:spAutoFit/>
          </a:bodyPr>
          <a:lstStyle/>
          <a:p>
            <a:pPr marL="514350" indent="-514350">
              <a:buFont typeface="+mj-lt"/>
              <a:buAutoNum type="alphaLcParenR"/>
            </a:pPr>
            <a:r>
              <a:rPr lang="en-GB" altLang="zh-CN" sz="2600" dirty="0">
                <a:latin typeface="Georgia" panose="02040502050405020303" pitchFamily="18" charset="0"/>
              </a:rPr>
              <a:t>A remembrance ceremony is celebrated as if the honouree were present. A remembrance ceremony for </a:t>
            </a:r>
            <a:r>
              <a:rPr lang="en-GB" altLang="zh-CN" sz="2600" i="1" dirty="0" err="1">
                <a:solidFill>
                  <a:srgbClr val="0070C0"/>
                </a:solidFill>
                <a:latin typeface="Georgia" panose="02040502050405020303" pitchFamily="18" charset="0"/>
              </a:rPr>
              <a:t>shen</a:t>
            </a:r>
            <a:r>
              <a:rPr lang="en-GB" altLang="zh-CN" sz="2600" dirty="0">
                <a:solidFill>
                  <a:srgbClr val="0070C0"/>
                </a:solidFill>
                <a:latin typeface="Georgia" panose="02040502050405020303" pitchFamily="18" charset="0"/>
              </a:rPr>
              <a:t> </a:t>
            </a:r>
            <a:r>
              <a:rPr lang="en-GB" altLang="zh-CN" sz="2600" dirty="0">
                <a:latin typeface="Georgia" panose="02040502050405020303" pitchFamily="18" charset="0"/>
              </a:rPr>
              <a:t>is celebrated as if these </a:t>
            </a:r>
            <a:r>
              <a:rPr lang="en-GB" altLang="zh-CN" sz="2600" i="1" dirty="0" err="1">
                <a:solidFill>
                  <a:srgbClr val="0070C0"/>
                </a:solidFill>
                <a:latin typeface="Georgia" panose="02040502050405020303" pitchFamily="18" charset="0"/>
              </a:rPr>
              <a:t>shen</a:t>
            </a:r>
            <a:r>
              <a:rPr lang="en-GB" altLang="zh-CN" sz="2600" dirty="0">
                <a:solidFill>
                  <a:srgbClr val="0070C0"/>
                </a:solidFill>
                <a:latin typeface="Georgia" panose="02040502050405020303" pitchFamily="18" charset="0"/>
              </a:rPr>
              <a:t> </a:t>
            </a:r>
            <a:r>
              <a:rPr lang="en-GB" altLang="zh-CN" sz="2600" dirty="0">
                <a:latin typeface="Georgia" panose="02040502050405020303" pitchFamily="18" charset="0"/>
              </a:rPr>
              <a:t>were present. (</a:t>
            </a:r>
            <a:r>
              <a:rPr lang="zh-CN" altLang="en-US" sz="2600" dirty="0" smtClean="0">
                <a:latin typeface="Georgia" panose="02040502050405020303" pitchFamily="18" charset="0"/>
              </a:rPr>
              <a:t>李祥甫</a:t>
            </a:r>
            <a:r>
              <a:rPr lang="en-GB" altLang="zh-CN" sz="2600" dirty="0" smtClean="0">
                <a:latin typeface="Georgia" panose="02040502050405020303" pitchFamily="18" charset="0"/>
              </a:rPr>
              <a:t>)</a:t>
            </a:r>
          </a:p>
          <a:p>
            <a:pPr marL="514350" indent="-514350">
              <a:buFont typeface="+mj-lt"/>
              <a:buAutoNum type="alphaLcParenR"/>
            </a:pPr>
            <a:endParaRPr lang="en-US" altLang="zh-HK" sz="2600" dirty="0">
              <a:latin typeface="Georgia" panose="02040502050405020303" pitchFamily="18" charset="0"/>
            </a:endParaRPr>
          </a:p>
          <a:p>
            <a:pPr marL="514350" indent="-514350">
              <a:buFont typeface="+mj-lt"/>
              <a:buAutoNum type="alphaLcParenR"/>
            </a:pPr>
            <a:r>
              <a:rPr lang="en-US" altLang="zh-HK" sz="2600" dirty="0" smtClean="0">
                <a:latin typeface="Georgia" panose="02040502050405020303" pitchFamily="18" charset="0"/>
              </a:rPr>
              <a:t>‘Sacrifice as if present’ is taken to mean ‘sacrifice to the gods as if the gods were present’. </a:t>
            </a:r>
            <a:r>
              <a:rPr lang="en-US" altLang="zh-HK" sz="2600" dirty="0" smtClean="0">
                <a:latin typeface="Georgia" panose="02040502050405020303" pitchFamily="18" charset="0"/>
              </a:rPr>
              <a:t>(</a:t>
            </a:r>
            <a:r>
              <a:rPr lang="zh-CN" altLang="en-US" sz="2600" dirty="0" smtClean="0">
                <a:latin typeface="Georgia" panose="02040502050405020303" pitchFamily="18" charset="0"/>
              </a:rPr>
              <a:t>劉殿爵</a:t>
            </a:r>
            <a:r>
              <a:rPr lang="en-US" altLang="zh-HK" sz="2600" dirty="0" smtClean="0">
                <a:latin typeface="Georgia" panose="02040502050405020303" pitchFamily="18" charset="0"/>
              </a:rPr>
              <a:t>)</a:t>
            </a:r>
          </a:p>
          <a:p>
            <a:pPr marL="514350" indent="-514350">
              <a:buFont typeface="+mj-lt"/>
              <a:buAutoNum type="alphaLcParenR"/>
            </a:pPr>
            <a:endParaRPr lang="en-US" altLang="zh-HK" sz="2600" dirty="0">
              <a:latin typeface="Georgia" panose="02040502050405020303" pitchFamily="18" charset="0"/>
            </a:endParaRPr>
          </a:p>
          <a:p>
            <a:pPr marL="514350" indent="-514350">
              <a:buFont typeface="+mj-lt"/>
              <a:buAutoNum type="alphaLcParenR"/>
            </a:pPr>
            <a:r>
              <a:rPr lang="en-US" altLang="zh-HK" sz="2600" dirty="0" smtClean="0">
                <a:latin typeface="Georgia" panose="02040502050405020303" pitchFamily="18" charset="0"/>
              </a:rPr>
              <a:t>While offering sacrifices to the ancestors, think that they are before you. During a sacrifice to deities, presume that they are there. </a:t>
            </a:r>
            <a:r>
              <a:rPr lang="en-US" altLang="zh-CN" sz="2600" dirty="0" smtClean="0">
                <a:latin typeface="Georgia" panose="02040502050405020303" pitchFamily="18" charset="0"/>
              </a:rPr>
              <a:t>(</a:t>
            </a:r>
            <a:r>
              <a:rPr lang="zh-CN" altLang="en-US" sz="2600" dirty="0" smtClean="0">
                <a:latin typeface="Georgia" panose="02040502050405020303" pitchFamily="18" charset="0"/>
              </a:rPr>
              <a:t>吳國珍</a:t>
            </a:r>
            <a:r>
              <a:rPr lang="en-US" altLang="zh-CN" sz="2600" dirty="0" smtClean="0">
                <a:latin typeface="Georgia" panose="02040502050405020303" pitchFamily="18" charset="0"/>
              </a:rPr>
              <a:t>)</a:t>
            </a:r>
            <a:endParaRPr lang="en-US" altLang="zh-HK" sz="2600" dirty="0">
              <a:latin typeface="Georgia" panose="02040502050405020303" pitchFamily="18" charset="0"/>
            </a:endParaRPr>
          </a:p>
        </p:txBody>
      </p:sp>
      <p:sp>
        <p:nvSpPr>
          <p:cNvPr id="6" name="Oval 5"/>
          <p:cNvSpPr/>
          <p:nvPr/>
        </p:nvSpPr>
        <p:spPr>
          <a:xfrm>
            <a:off x="4499992" y="376860"/>
            <a:ext cx="648072" cy="74788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tx1"/>
                </a:solidFill>
              </a:rPr>
              <a:t>9</a:t>
            </a:r>
            <a:endParaRPr lang="en-GB" sz="2800" dirty="0">
              <a:solidFill>
                <a:schemeClr val="tx1"/>
              </a:solidFill>
            </a:endParaRPr>
          </a:p>
        </p:txBody>
      </p:sp>
    </p:spTree>
    <p:extLst>
      <p:ext uri="{BB962C8B-B14F-4D97-AF65-F5344CB8AC3E}">
        <p14:creationId xmlns:p14="http://schemas.microsoft.com/office/powerpoint/2010/main" val="10053334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52</a:t>
            </a:fld>
            <a:endParaRPr lang="en-GB"/>
          </a:p>
        </p:txBody>
      </p:sp>
      <p:sp>
        <p:nvSpPr>
          <p:cNvPr id="9" name="TextBox 8"/>
          <p:cNvSpPr txBox="1"/>
          <p:nvPr/>
        </p:nvSpPr>
        <p:spPr>
          <a:xfrm>
            <a:off x="1187624" y="944116"/>
            <a:ext cx="5493812" cy="5431060"/>
          </a:xfrm>
          <a:prstGeom prst="rect">
            <a:avLst/>
          </a:prstGeom>
          <a:noFill/>
          <a:ln w="9525">
            <a:solidFill>
              <a:schemeClr val="tx1"/>
            </a:solidFill>
          </a:ln>
        </p:spPr>
        <p:txBody>
          <a:bodyPr vert="eaVert" wrap="square" rtlCol="0">
            <a:spAutoFit/>
          </a:bodyPr>
          <a:lstStyle/>
          <a:p>
            <a:pPr algn="ctr"/>
            <a:r>
              <a:rPr lang="en-US" altLang="zh-TW" sz="3200" b="1" dirty="0" smtClean="0">
                <a:latin typeface="FangSong" panose="02010609060101010101" pitchFamily="49" charset="-122"/>
                <a:ea typeface="FangSong" panose="02010609060101010101" pitchFamily="49" charset="-122"/>
              </a:rPr>
              <a:t>《</a:t>
            </a:r>
            <a:r>
              <a:rPr lang="zh-CN" altLang="en-US" sz="3200" b="1" dirty="0">
                <a:latin typeface="FangSong" panose="02010609060101010101" pitchFamily="49" charset="-122"/>
                <a:ea typeface="FangSong" panose="02010609060101010101" pitchFamily="49" charset="-122"/>
              </a:rPr>
              <a:t>論</a:t>
            </a:r>
            <a:r>
              <a:rPr lang="zh-CN" altLang="en-US" sz="3200" b="1" dirty="0" smtClean="0">
                <a:latin typeface="FangSong" panose="02010609060101010101" pitchFamily="49" charset="-122"/>
                <a:ea typeface="FangSong" panose="02010609060101010101" pitchFamily="49" charset="-122"/>
              </a:rPr>
              <a:t>語講要</a:t>
            </a:r>
            <a:r>
              <a:rPr lang="en-US" altLang="zh-TW" sz="3200" b="1" dirty="0" smtClean="0">
                <a:latin typeface="FangSong" panose="02010609060101010101" pitchFamily="49" charset="-122"/>
                <a:ea typeface="FangSong" panose="02010609060101010101" pitchFamily="49" charset="-122"/>
              </a:rPr>
              <a:t>》</a:t>
            </a:r>
          </a:p>
          <a:p>
            <a:pPr algn="ctr"/>
            <a:endParaRPr lang="en-US" altLang="zh-TW" sz="2700" b="1" dirty="0" smtClean="0">
              <a:latin typeface="FangSong" panose="02010609060101010101" pitchFamily="49" charset="-122"/>
              <a:ea typeface="FangSong" panose="02010609060101010101" pitchFamily="49" charset="-122"/>
            </a:endParaRPr>
          </a:p>
          <a:p>
            <a:r>
              <a:rPr lang="zh-TW" altLang="en-US" sz="2600" b="1" dirty="0" smtClean="0">
                <a:latin typeface="FangSong" panose="02010609060101010101" pitchFamily="49" charset="-122"/>
                <a:ea typeface="FangSong" panose="02010609060101010101" pitchFamily="49" charset="-122"/>
              </a:rPr>
              <a:t>    </a:t>
            </a:r>
            <a:r>
              <a:rPr lang="zh-TW" altLang="en-US" sz="2600" b="1" dirty="0">
                <a:latin typeface="FangSong" panose="02010609060101010101" pitchFamily="49" charset="-122"/>
                <a:ea typeface="FangSong" panose="02010609060101010101" pitchFamily="49" charset="-122"/>
              </a:rPr>
              <a:t>程氏集釋引陳善捫蝨新</a:t>
            </a:r>
            <a:r>
              <a:rPr lang="zh-TW" altLang="en-US" sz="2600" b="1" dirty="0" smtClean="0">
                <a:latin typeface="FangSong" panose="02010609060101010101" pitchFamily="49" charset="-122"/>
                <a:ea typeface="FangSong" panose="02010609060101010101" pitchFamily="49" charset="-122"/>
              </a:rPr>
              <a:t>語 以</a:t>
            </a:r>
            <a:r>
              <a:rPr lang="zh-TW" altLang="en-US" sz="2600" b="1" dirty="0">
                <a:latin typeface="FangSong" panose="02010609060101010101" pitchFamily="49" charset="-122"/>
                <a:ea typeface="FangSong" panose="02010609060101010101" pitchFamily="49" charset="-122"/>
              </a:rPr>
              <a:t>祭如在二句為古語。孔安國</a:t>
            </a:r>
            <a:r>
              <a:rPr lang="zh-TW" altLang="en-US" sz="2600" b="1" dirty="0" smtClean="0">
                <a:latin typeface="FangSong" panose="02010609060101010101" pitchFamily="49" charset="-122"/>
                <a:ea typeface="FangSong" panose="02010609060101010101" pitchFamily="49" charset="-122"/>
              </a:rPr>
              <a:t>注「</a:t>
            </a:r>
            <a:r>
              <a:rPr lang="zh-TW" altLang="en-US" sz="2600" b="1" dirty="0">
                <a:latin typeface="FangSong" panose="02010609060101010101" pitchFamily="49" charset="-122"/>
                <a:ea typeface="FangSong" panose="02010609060101010101" pitchFamily="49" charset="-122"/>
              </a:rPr>
              <a:t>祭如</a:t>
            </a:r>
            <a:r>
              <a:rPr lang="zh-TW" altLang="en-US" sz="2600" b="1" dirty="0" smtClean="0">
                <a:latin typeface="FangSong" panose="02010609060101010101" pitchFamily="49" charset="-122"/>
                <a:ea typeface="FangSong" panose="02010609060101010101" pitchFamily="49" charset="-122"/>
              </a:rPr>
              <a:t>在 言</a:t>
            </a:r>
            <a:r>
              <a:rPr lang="zh-TW" altLang="en-US" sz="2600" b="1" dirty="0">
                <a:latin typeface="FangSong" panose="02010609060101010101" pitchFamily="49" charset="-122"/>
                <a:ea typeface="FangSong" panose="02010609060101010101" pitchFamily="49" charset="-122"/>
              </a:rPr>
              <a:t>事死如事生也。祭</a:t>
            </a:r>
            <a:r>
              <a:rPr lang="zh-TW" altLang="en-US" sz="2600" b="1" dirty="0" smtClean="0">
                <a:latin typeface="FangSong" panose="02010609060101010101" pitchFamily="49" charset="-122"/>
                <a:ea typeface="FangSong" panose="02010609060101010101" pitchFamily="49" charset="-122"/>
              </a:rPr>
              <a:t>神 謂</a:t>
            </a:r>
            <a:r>
              <a:rPr lang="zh-TW" altLang="en-US" sz="2600" b="1" dirty="0">
                <a:latin typeface="FangSong" panose="02010609060101010101" pitchFamily="49" charset="-122"/>
                <a:ea typeface="FangSong" panose="02010609060101010101" pitchFamily="49" charset="-122"/>
              </a:rPr>
              <a:t>祭百神也。」皇</a:t>
            </a:r>
            <a:r>
              <a:rPr lang="zh-TW" altLang="en-US" sz="2600" b="1" dirty="0" smtClean="0">
                <a:latin typeface="FangSong" panose="02010609060101010101" pitchFamily="49" charset="-122"/>
                <a:ea typeface="FangSong" panose="02010609060101010101" pitchFamily="49" charset="-122"/>
              </a:rPr>
              <a:t>疏「</a:t>
            </a:r>
            <a:r>
              <a:rPr lang="zh-TW" altLang="en-US" sz="2600" b="1" dirty="0">
                <a:latin typeface="FangSong" panose="02010609060101010101" pitchFamily="49" charset="-122"/>
                <a:ea typeface="FangSong" panose="02010609060101010101" pitchFamily="49" charset="-122"/>
              </a:rPr>
              <a:t>祭如</a:t>
            </a:r>
            <a:r>
              <a:rPr lang="zh-TW" altLang="en-US" sz="2600" b="1" dirty="0" smtClean="0">
                <a:latin typeface="FangSong" panose="02010609060101010101" pitchFamily="49" charset="-122"/>
                <a:ea typeface="FangSong" panose="02010609060101010101" pitchFamily="49" charset="-122"/>
              </a:rPr>
              <a:t>在 祭</a:t>
            </a:r>
            <a:r>
              <a:rPr lang="zh-TW" altLang="en-US" sz="2600" b="1" dirty="0">
                <a:latin typeface="FangSong" panose="02010609060101010101" pitchFamily="49" charset="-122"/>
                <a:ea typeface="FangSong" panose="02010609060101010101" pitchFamily="49" charset="-122"/>
              </a:rPr>
              <a:t>人鬼也。人子奉</a:t>
            </a:r>
            <a:r>
              <a:rPr lang="zh-TW" altLang="en-US" sz="2600" b="1" dirty="0" smtClean="0">
                <a:latin typeface="FangSong" panose="02010609060101010101" pitchFamily="49" charset="-122"/>
                <a:ea typeface="FangSong" panose="02010609060101010101" pitchFamily="49" charset="-122"/>
              </a:rPr>
              <a:t>親 事</a:t>
            </a:r>
            <a:r>
              <a:rPr lang="zh-TW" altLang="en-US" sz="2600" b="1" dirty="0">
                <a:latin typeface="FangSong" panose="02010609060101010101" pitchFamily="49" charset="-122"/>
                <a:ea typeface="FangSong" panose="02010609060101010101" pitchFamily="49" charset="-122"/>
              </a:rPr>
              <a:t>死如事</a:t>
            </a:r>
            <a:r>
              <a:rPr lang="zh-TW" altLang="en-US" sz="2600" b="1" dirty="0" smtClean="0">
                <a:latin typeface="FangSong" panose="02010609060101010101" pitchFamily="49" charset="-122"/>
                <a:ea typeface="FangSong" panose="02010609060101010101" pitchFamily="49" charset="-122"/>
              </a:rPr>
              <a:t>生 是</a:t>
            </a:r>
            <a:r>
              <a:rPr lang="zh-TW" altLang="en-US" sz="2600" b="1" dirty="0">
                <a:latin typeface="FangSong" panose="02010609060101010101" pitchFamily="49" charset="-122"/>
                <a:ea typeface="FangSong" panose="02010609060101010101" pitchFamily="49" charset="-122"/>
              </a:rPr>
              <a:t>如在也。」無論祭鬼祭</a:t>
            </a:r>
            <a:r>
              <a:rPr lang="zh-TW" altLang="en-US" sz="2600" b="1" dirty="0" smtClean="0">
                <a:latin typeface="FangSong" panose="02010609060101010101" pitchFamily="49" charset="-122"/>
                <a:ea typeface="FangSong" panose="02010609060101010101" pitchFamily="49" charset="-122"/>
              </a:rPr>
              <a:t>神 都</a:t>
            </a:r>
            <a:r>
              <a:rPr lang="zh-TW" altLang="en-US" sz="2600" b="1" dirty="0">
                <a:latin typeface="FangSong" panose="02010609060101010101" pitchFamily="49" charset="-122"/>
                <a:ea typeface="FangSong" panose="02010609060101010101" pitchFamily="49" charset="-122"/>
              </a:rPr>
              <a:t>要如在。祭</a:t>
            </a:r>
            <a:r>
              <a:rPr lang="zh-TW" altLang="en-US" sz="2600" b="1" dirty="0" smtClean="0">
                <a:latin typeface="FangSong" panose="02010609060101010101" pitchFamily="49" charset="-122"/>
                <a:ea typeface="FangSong" panose="02010609060101010101" pitchFamily="49" charset="-122"/>
              </a:rPr>
              <a:t>鬼 一</a:t>
            </a:r>
            <a:r>
              <a:rPr lang="zh-TW" altLang="en-US" sz="2600" b="1" dirty="0">
                <a:latin typeface="FangSong" panose="02010609060101010101" pitchFamily="49" charset="-122"/>
                <a:ea typeface="FangSong" panose="02010609060101010101" pitchFamily="49" charset="-122"/>
              </a:rPr>
              <a:t>心想像祖先就在眼前。祭</a:t>
            </a:r>
            <a:r>
              <a:rPr lang="zh-TW" altLang="en-US" sz="2600" b="1" dirty="0" smtClean="0">
                <a:latin typeface="FangSong" panose="02010609060101010101" pitchFamily="49" charset="-122"/>
                <a:ea typeface="FangSong" panose="02010609060101010101" pitchFamily="49" charset="-122"/>
              </a:rPr>
              <a:t>神 一</a:t>
            </a:r>
            <a:r>
              <a:rPr lang="zh-TW" altLang="en-US" sz="2600" b="1" dirty="0">
                <a:latin typeface="FangSong" panose="02010609060101010101" pitchFamily="49" charset="-122"/>
                <a:ea typeface="FangSong" panose="02010609060101010101" pitchFamily="49" charset="-122"/>
              </a:rPr>
              <a:t>心想像所祭的神就在眼前。這樣竭誠的祭</a:t>
            </a:r>
            <a:r>
              <a:rPr lang="zh-TW" altLang="en-US" sz="2600" b="1" dirty="0" smtClean="0">
                <a:latin typeface="FangSong" panose="02010609060101010101" pitchFamily="49" charset="-122"/>
                <a:ea typeface="FangSong" panose="02010609060101010101" pitchFamily="49" charset="-122"/>
              </a:rPr>
              <a:t>祀 就</a:t>
            </a:r>
            <a:r>
              <a:rPr lang="zh-TW" altLang="en-US" sz="2600" b="1" dirty="0">
                <a:latin typeface="FangSong" panose="02010609060101010101" pitchFamily="49" charset="-122"/>
                <a:ea typeface="FangSong" panose="02010609060101010101" pitchFamily="49" charset="-122"/>
              </a:rPr>
              <a:t>能感得鬼神來享。如在的在字非常重</a:t>
            </a:r>
            <a:r>
              <a:rPr lang="zh-TW" altLang="en-US" sz="2600" b="1" dirty="0" smtClean="0">
                <a:latin typeface="FangSong" panose="02010609060101010101" pitchFamily="49" charset="-122"/>
                <a:ea typeface="FangSong" panose="02010609060101010101" pitchFamily="49" charset="-122"/>
              </a:rPr>
              <a:t>要 一</a:t>
            </a:r>
            <a:r>
              <a:rPr lang="zh-TW" altLang="en-US" sz="2600" b="1" dirty="0">
                <a:latin typeface="FangSong" panose="02010609060101010101" pitchFamily="49" charset="-122"/>
                <a:ea typeface="FangSong" panose="02010609060101010101" pitchFamily="49" charset="-122"/>
              </a:rPr>
              <a:t>心觀想，鬼神即在，觀想始有感應。</a:t>
            </a:r>
            <a:endParaRPr lang="zh-TW" altLang="en-US" sz="2600" b="1" dirty="0">
              <a:latin typeface="FangSong" panose="02010609060101010101" pitchFamily="49" charset="-122"/>
              <a:ea typeface="FangSong" panose="02010609060101010101" pitchFamily="49" charset="-122"/>
            </a:endParaRPr>
          </a:p>
        </p:txBody>
      </p:sp>
      <p:sp>
        <p:nvSpPr>
          <p:cNvPr id="6" name="Oval 5"/>
          <p:cNvSpPr/>
          <p:nvPr/>
        </p:nvSpPr>
        <p:spPr>
          <a:xfrm>
            <a:off x="7272426" y="3199937"/>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9</a:t>
            </a:r>
            <a:endParaRPr lang="en-GB" sz="2800" dirty="0">
              <a:solidFill>
                <a:schemeClr val="tx1"/>
              </a:solidFill>
            </a:endParaRPr>
          </a:p>
        </p:txBody>
      </p:sp>
    </p:spTree>
    <p:extLst>
      <p:ext uri="{BB962C8B-B14F-4D97-AF65-F5344CB8AC3E}">
        <p14:creationId xmlns:p14="http://schemas.microsoft.com/office/powerpoint/2010/main" val="1201876369"/>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53</a:t>
            </a:fld>
            <a:endParaRPr lang="en-GB"/>
          </a:p>
        </p:txBody>
      </p:sp>
      <p:sp>
        <p:nvSpPr>
          <p:cNvPr id="9" name="TextBox 8"/>
          <p:cNvSpPr txBox="1"/>
          <p:nvPr/>
        </p:nvSpPr>
        <p:spPr>
          <a:xfrm>
            <a:off x="2023843" y="926005"/>
            <a:ext cx="3508653" cy="5455323"/>
          </a:xfrm>
          <a:prstGeom prst="rect">
            <a:avLst/>
          </a:prstGeom>
          <a:noFill/>
          <a:ln w="9525">
            <a:solidFill>
              <a:schemeClr val="tx1"/>
            </a:solidFill>
          </a:ln>
        </p:spPr>
        <p:txBody>
          <a:bodyPr vert="eaVert" wrap="square" rtlCol="0">
            <a:spAutoFit/>
          </a:bodyPr>
          <a:lstStyle/>
          <a:p>
            <a:pPr algn="ctr"/>
            <a:r>
              <a:rPr lang="en-US" altLang="zh-TW" sz="3600" b="1" dirty="0" smtClean="0">
                <a:latin typeface="FangSong" panose="02010609060101010101" pitchFamily="49" charset="-122"/>
                <a:ea typeface="FangSong" panose="02010609060101010101" pitchFamily="49" charset="-122"/>
              </a:rPr>
              <a:t>《</a:t>
            </a:r>
            <a:r>
              <a:rPr lang="zh-CN" altLang="en-US" sz="3600" b="1" dirty="0">
                <a:latin typeface="FangSong" panose="02010609060101010101" pitchFamily="49" charset="-122"/>
                <a:ea typeface="FangSong" panose="02010609060101010101" pitchFamily="49" charset="-122"/>
              </a:rPr>
              <a:t>論語</a:t>
            </a:r>
            <a:r>
              <a:rPr lang="en-US" altLang="zh-CN" sz="3600" b="1" dirty="0" smtClean="0">
                <a:latin typeface="FangSong" panose="02010609060101010101" pitchFamily="49" charset="-122"/>
                <a:ea typeface="FangSong" panose="02010609060101010101" pitchFamily="49" charset="-122"/>
              </a:rPr>
              <a:t>•</a:t>
            </a:r>
            <a:r>
              <a:rPr lang="zh-CN" altLang="en-US" sz="3600" b="1" dirty="0" smtClean="0">
                <a:latin typeface="FangSong" panose="02010609060101010101" pitchFamily="49" charset="-122"/>
                <a:ea typeface="FangSong" panose="02010609060101010101" pitchFamily="49" charset="-122"/>
              </a:rPr>
              <a:t>八佾</a:t>
            </a:r>
            <a:r>
              <a:rPr lang="en-US" altLang="zh-TW" sz="3600" b="1" dirty="0" smtClean="0">
                <a:latin typeface="FangSong" panose="02010609060101010101" pitchFamily="49" charset="-122"/>
                <a:ea typeface="FangSong" panose="02010609060101010101" pitchFamily="49" charset="-122"/>
              </a:rPr>
              <a:t>》</a:t>
            </a:r>
            <a:endParaRPr lang="en-US" altLang="zh-TW" sz="3600" b="1" dirty="0" smtClean="0">
              <a:latin typeface="FangSong" panose="02010609060101010101" pitchFamily="49" charset="-122"/>
              <a:ea typeface="FangSong" panose="02010609060101010101" pitchFamily="49" charset="-122"/>
            </a:endParaRPr>
          </a:p>
          <a:p>
            <a:pPr algn="ctr"/>
            <a:endParaRPr lang="en-US" altLang="zh-TW" sz="3600" b="1" dirty="0" smtClean="0">
              <a:latin typeface="FangSong" panose="02010609060101010101" pitchFamily="49" charset="-122"/>
              <a:ea typeface="FangSong" panose="02010609060101010101" pitchFamily="49" charset="-122"/>
            </a:endParaRPr>
          </a:p>
          <a:p>
            <a:r>
              <a:rPr lang="zh-TW" altLang="en-US" sz="3600" b="1" dirty="0" smtClean="0">
                <a:latin typeface="FangSong" panose="02010609060101010101" pitchFamily="49" charset="-122"/>
                <a:ea typeface="FangSong" panose="02010609060101010101" pitchFamily="49" charset="-122"/>
              </a:rPr>
              <a:t>    </a:t>
            </a:r>
            <a:r>
              <a:rPr lang="zh-TW" altLang="en-US" sz="3600" b="1" dirty="0">
                <a:latin typeface="FangSong" panose="02010609060101010101" pitchFamily="49" charset="-122"/>
                <a:ea typeface="FangSong" panose="02010609060101010101" pitchFamily="49" charset="-122"/>
              </a:rPr>
              <a:t>王孫賈問</a:t>
            </a:r>
            <a:r>
              <a:rPr lang="zh-TW" altLang="en-US" sz="3600" b="1" dirty="0" smtClean="0">
                <a:latin typeface="FangSong" panose="02010609060101010101" pitchFamily="49" charset="-122"/>
                <a:ea typeface="FangSong" panose="02010609060101010101" pitchFamily="49" charset="-122"/>
              </a:rPr>
              <a:t>曰「</a:t>
            </a:r>
            <a:r>
              <a:rPr lang="zh-TW" altLang="en-US" sz="3600" b="1" dirty="0">
                <a:latin typeface="FangSong" panose="02010609060101010101" pitchFamily="49" charset="-122"/>
                <a:ea typeface="FangSong" panose="02010609060101010101" pitchFamily="49" charset="-122"/>
              </a:rPr>
              <a:t>與其媚於</a:t>
            </a:r>
            <a:r>
              <a:rPr lang="zh-TW" altLang="en-US" sz="3600" b="1" dirty="0" smtClean="0">
                <a:latin typeface="FangSong" panose="02010609060101010101" pitchFamily="49" charset="-122"/>
                <a:ea typeface="FangSong" panose="02010609060101010101" pitchFamily="49" charset="-122"/>
              </a:rPr>
              <a:t>奧 寧</a:t>
            </a:r>
            <a:r>
              <a:rPr lang="zh-TW" altLang="en-US" sz="3600" b="1" dirty="0">
                <a:latin typeface="FangSong" panose="02010609060101010101" pitchFamily="49" charset="-122"/>
                <a:ea typeface="FangSong" panose="02010609060101010101" pitchFamily="49" charset="-122"/>
              </a:rPr>
              <a:t>媚於</a:t>
            </a:r>
            <a:r>
              <a:rPr lang="zh-TW" altLang="en-US" sz="3600" b="1" dirty="0" smtClean="0">
                <a:latin typeface="FangSong" panose="02010609060101010101" pitchFamily="49" charset="-122"/>
                <a:ea typeface="FangSong" panose="02010609060101010101" pitchFamily="49" charset="-122"/>
              </a:rPr>
              <a:t>竈 何</a:t>
            </a:r>
            <a:r>
              <a:rPr lang="zh-TW" altLang="en-US" sz="3600" b="1" dirty="0">
                <a:latin typeface="FangSong" panose="02010609060101010101" pitchFamily="49" charset="-122"/>
                <a:ea typeface="FangSong" panose="02010609060101010101" pitchFamily="49" charset="-122"/>
              </a:rPr>
              <a:t>謂</a:t>
            </a:r>
            <a:r>
              <a:rPr lang="zh-TW" altLang="en-US" sz="3600" b="1" dirty="0" smtClean="0">
                <a:latin typeface="FangSong" panose="02010609060101010101" pitchFamily="49" charset="-122"/>
                <a:ea typeface="FangSong" panose="02010609060101010101" pitchFamily="49" charset="-122"/>
              </a:rPr>
              <a:t>也</a:t>
            </a:r>
            <a:r>
              <a:rPr lang="zh-CN" altLang="en-US" sz="3600" b="1" dirty="0">
                <a:latin typeface="FangSong" panose="02010609060101010101" pitchFamily="49" charset="-122"/>
                <a:ea typeface="FangSong" panose="02010609060101010101" pitchFamily="49" charset="-122"/>
              </a:rPr>
              <a:t>。</a:t>
            </a:r>
            <a:r>
              <a:rPr lang="zh-TW" altLang="en-US" sz="3600" b="1" dirty="0" smtClean="0">
                <a:latin typeface="FangSong" panose="02010609060101010101" pitchFamily="49" charset="-122"/>
                <a:ea typeface="FangSong" panose="02010609060101010101" pitchFamily="49" charset="-122"/>
              </a:rPr>
              <a:t>」</a:t>
            </a:r>
            <a:r>
              <a:rPr lang="zh-TW" altLang="en-US" sz="3600" b="1" dirty="0">
                <a:latin typeface="FangSong" panose="02010609060101010101" pitchFamily="49" charset="-122"/>
                <a:ea typeface="FangSong" panose="02010609060101010101" pitchFamily="49" charset="-122"/>
              </a:rPr>
              <a:t>子</a:t>
            </a:r>
            <a:r>
              <a:rPr lang="zh-TW" altLang="en-US" sz="3600" b="1" dirty="0" smtClean="0">
                <a:latin typeface="FangSong" panose="02010609060101010101" pitchFamily="49" charset="-122"/>
                <a:ea typeface="FangSong" panose="02010609060101010101" pitchFamily="49" charset="-122"/>
              </a:rPr>
              <a:t>曰「</a:t>
            </a:r>
            <a:r>
              <a:rPr lang="zh-TW" altLang="en-US" sz="3600" b="1" dirty="0">
                <a:latin typeface="FangSong" panose="02010609060101010101" pitchFamily="49" charset="-122"/>
                <a:ea typeface="FangSong" panose="02010609060101010101" pitchFamily="49" charset="-122"/>
              </a:rPr>
              <a:t>不</a:t>
            </a:r>
            <a:r>
              <a:rPr lang="zh-TW" altLang="en-US" sz="3600" b="1" dirty="0" smtClean="0">
                <a:latin typeface="FangSong" panose="02010609060101010101" pitchFamily="49" charset="-122"/>
                <a:ea typeface="FangSong" panose="02010609060101010101" pitchFamily="49" charset="-122"/>
              </a:rPr>
              <a:t>然 獲</a:t>
            </a:r>
            <a:r>
              <a:rPr lang="zh-TW" altLang="en-US" sz="3600" b="1" dirty="0">
                <a:latin typeface="FangSong" panose="02010609060101010101" pitchFamily="49" charset="-122"/>
                <a:ea typeface="FangSong" panose="02010609060101010101" pitchFamily="49" charset="-122"/>
              </a:rPr>
              <a:t>罪於</a:t>
            </a:r>
            <a:r>
              <a:rPr lang="zh-TW" altLang="en-US" sz="3600" b="1" dirty="0" smtClean="0">
                <a:latin typeface="FangSong" panose="02010609060101010101" pitchFamily="49" charset="-122"/>
                <a:ea typeface="FangSong" panose="02010609060101010101" pitchFamily="49" charset="-122"/>
              </a:rPr>
              <a:t>天 無</a:t>
            </a:r>
            <a:r>
              <a:rPr lang="zh-TW" altLang="en-US" sz="3600" b="1" dirty="0">
                <a:latin typeface="FangSong" panose="02010609060101010101" pitchFamily="49" charset="-122"/>
                <a:ea typeface="FangSong" panose="02010609060101010101" pitchFamily="49" charset="-122"/>
              </a:rPr>
              <a:t>所禱也。」</a:t>
            </a:r>
            <a:endParaRPr lang="zh-TW" altLang="en-US" sz="3600" b="1" dirty="0">
              <a:latin typeface="FangSong" panose="02010609060101010101" pitchFamily="49" charset="-122"/>
              <a:ea typeface="FangSong" panose="02010609060101010101" pitchFamily="49" charset="-122"/>
            </a:endParaRPr>
          </a:p>
        </p:txBody>
      </p:sp>
      <p:sp>
        <p:nvSpPr>
          <p:cNvPr id="6" name="Oval 5"/>
          <p:cNvSpPr/>
          <p:nvPr/>
        </p:nvSpPr>
        <p:spPr>
          <a:xfrm>
            <a:off x="6670283" y="3068578"/>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10</a:t>
            </a:r>
            <a:endParaRPr lang="en-GB" sz="2800" dirty="0">
              <a:solidFill>
                <a:schemeClr val="tx1"/>
              </a:solidFill>
            </a:endParaRPr>
          </a:p>
        </p:txBody>
      </p:sp>
    </p:spTree>
    <p:extLst>
      <p:ext uri="{BB962C8B-B14F-4D97-AF65-F5344CB8AC3E}">
        <p14:creationId xmlns:p14="http://schemas.microsoft.com/office/powerpoint/2010/main" val="145366922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54</a:t>
            </a:fld>
            <a:endParaRPr lang="en-GB"/>
          </a:p>
        </p:txBody>
      </p:sp>
      <p:sp>
        <p:nvSpPr>
          <p:cNvPr id="7" name="TextBox 6"/>
          <p:cNvSpPr txBox="1"/>
          <p:nvPr/>
        </p:nvSpPr>
        <p:spPr>
          <a:xfrm>
            <a:off x="391635" y="1556792"/>
            <a:ext cx="8216713" cy="4893647"/>
          </a:xfrm>
          <a:prstGeom prst="rect">
            <a:avLst/>
          </a:prstGeom>
          <a:noFill/>
        </p:spPr>
        <p:txBody>
          <a:bodyPr wrap="square" rtlCol="0">
            <a:spAutoFit/>
          </a:bodyPr>
          <a:lstStyle/>
          <a:p>
            <a:pPr marL="514350" indent="-514350">
              <a:buFont typeface="+mj-lt"/>
              <a:buAutoNum type="alphaLcParenR"/>
            </a:pPr>
            <a:r>
              <a:rPr lang="en-GB" altLang="zh-CN" sz="2600" dirty="0" err="1">
                <a:latin typeface="Georgia" panose="02040502050405020303" pitchFamily="18" charset="0"/>
              </a:rPr>
              <a:t>Wangsun</a:t>
            </a:r>
            <a:r>
              <a:rPr lang="en-GB" altLang="zh-CN" sz="2600" dirty="0">
                <a:latin typeface="Georgia" panose="02040502050405020303" pitchFamily="18" charset="0"/>
              </a:rPr>
              <a:t> </a:t>
            </a:r>
            <a:r>
              <a:rPr lang="en-GB" altLang="zh-CN" sz="2600" dirty="0" err="1">
                <a:latin typeface="Georgia" panose="02040502050405020303" pitchFamily="18" charset="0"/>
              </a:rPr>
              <a:t>Jia</a:t>
            </a:r>
            <a:r>
              <a:rPr lang="en-GB" altLang="zh-CN" sz="2600" dirty="0">
                <a:latin typeface="Georgia" panose="02040502050405020303" pitchFamily="18" charset="0"/>
              </a:rPr>
              <a:t> [a Wei minister] asked, ‘What is meant by “Better pay court to the </a:t>
            </a:r>
            <a:r>
              <a:rPr lang="en-GB" altLang="zh-CN" sz="2600" i="1" dirty="0">
                <a:solidFill>
                  <a:srgbClr val="0070C0"/>
                </a:solidFill>
                <a:latin typeface="Georgia" panose="02040502050405020303" pitchFamily="18" charset="0"/>
              </a:rPr>
              <a:t>Shen</a:t>
            </a:r>
            <a:r>
              <a:rPr lang="en-GB" altLang="zh-CN" sz="2600" dirty="0">
                <a:solidFill>
                  <a:srgbClr val="0070C0"/>
                </a:solidFill>
                <a:latin typeface="Georgia" panose="02040502050405020303" pitchFamily="18" charset="0"/>
              </a:rPr>
              <a:t> </a:t>
            </a:r>
            <a:r>
              <a:rPr lang="en-GB" altLang="zh-CN" sz="2600" dirty="0">
                <a:latin typeface="Georgia" panose="02040502050405020303" pitchFamily="18" charset="0"/>
              </a:rPr>
              <a:t>of the Kitchen than pay court to the </a:t>
            </a:r>
            <a:r>
              <a:rPr lang="en-GB" altLang="zh-CN" sz="2600" i="1" dirty="0">
                <a:solidFill>
                  <a:srgbClr val="0070C0"/>
                </a:solidFill>
                <a:latin typeface="Georgia" panose="02040502050405020303" pitchFamily="18" charset="0"/>
              </a:rPr>
              <a:t>Shen</a:t>
            </a:r>
            <a:r>
              <a:rPr lang="en-GB" altLang="zh-CN" sz="2600" dirty="0">
                <a:solidFill>
                  <a:srgbClr val="0070C0"/>
                </a:solidFill>
                <a:latin typeface="Georgia" panose="02040502050405020303" pitchFamily="18" charset="0"/>
              </a:rPr>
              <a:t> </a:t>
            </a:r>
            <a:r>
              <a:rPr lang="en-GB" altLang="zh-CN" sz="2600" dirty="0">
                <a:latin typeface="Georgia" panose="02040502050405020303" pitchFamily="18" charset="0"/>
              </a:rPr>
              <a:t>of the Inner Sanctum”?’ The Master said, ‘Not so. When one has offended </a:t>
            </a:r>
            <a:r>
              <a:rPr lang="en-GB" altLang="zh-CN" sz="2600" dirty="0">
                <a:solidFill>
                  <a:srgbClr val="0070C0"/>
                </a:solidFill>
                <a:latin typeface="Georgia" panose="02040502050405020303" pitchFamily="18" charset="0"/>
              </a:rPr>
              <a:t>the Heaven</a:t>
            </a:r>
            <a:r>
              <a:rPr lang="en-GB" altLang="zh-CN" sz="2600" dirty="0">
                <a:latin typeface="Georgia" panose="02040502050405020303" pitchFamily="18" charset="0"/>
              </a:rPr>
              <a:t>, appealing to others will not do</a:t>
            </a:r>
            <a:r>
              <a:rPr lang="en-GB" altLang="zh-CN" sz="2600" dirty="0" smtClean="0">
                <a:latin typeface="Georgia" panose="02040502050405020303" pitchFamily="18" charset="0"/>
              </a:rPr>
              <a:t>.’ (</a:t>
            </a:r>
            <a:r>
              <a:rPr lang="zh-CN" altLang="en-US" sz="2600" dirty="0" smtClean="0">
                <a:latin typeface="Georgia" panose="02040502050405020303" pitchFamily="18" charset="0"/>
              </a:rPr>
              <a:t>李祥甫</a:t>
            </a:r>
            <a:r>
              <a:rPr lang="en-GB" altLang="zh-CN" sz="2600" dirty="0" smtClean="0">
                <a:latin typeface="Georgia" panose="02040502050405020303" pitchFamily="18" charset="0"/>
              </a:rPr>
              <a:t>)</a:t>
            </a:r>
          </a:p>
          <a:p>
            <a:pPr marL="514350" indent="-514350">
              <a:buFont typeface="+mj-lt"/>
              <a:buAutoNum type="alphaLcParenR"/>
            </a:pPr>
            <a:endParaRPr lang="en-US" altLang="zh-HK" sz="2600" dirty="0">
              <a:latin typeface="Georgia" panose="02040502050405020303" pitchFamily="18" charset="0"/>
            </a:endParaRPr>
          </a:p>
          <a:p>
            <a:pPr marL="514350" indent="-514350">
              <a:buFont typeface="+mj-lt"/>
              <a:buAutoNum type="alphaLcParenR"/>
            </a:pPr>
            <a:r>
              <a:rPr lang="en-US" altLang="zh-CN" sz="2600" dirty="0" err="1" smtClean="0">
                <a:latin typeface="Georgia" panose="02040502050405020303" pitchFamily="18" charset="0"/>
              </a:rPr>
              <a:t>Wangsun</a:t>
            </a:r>
            <a:r>
              <a:rPr lang="en-US" altLang="zh-CN" sz="2600" dirty="0" smtClean="0">
                <a:latin typeface="Georgia" panose="02040502050405020303" pitchFamily="18" charset="0"/>
              </a:rPr>
              <a:t> </a:t>
            </a:r>
            <a:r>
              <a:rPr lang="en-US" altLang="zh-CN" sz="2600" dirty="0" err="1" smtClean="0">
                <a:latin typeface="Georgia" panose="02040502050405020303" pitchFamily="18" charset="0"/>
              </a:rPr>
              <a:t>Jia</a:t>
            </a:r>
            <a:r>
              <a:rPr lang="en-US" altLang="zh-CN" sz="2600" dirty="0" smtClean="0">
                <a:latin typeface="Georgia" panose="02040502050405020303" pitchFamily="18" charset="0"/>
              </a:rPr>
              <a:t> asked Confucius, saying, ‘What does it mean by saying “It is better to flatter Kitchen God than to do house Gods”?’ The Master said, ‘It’s not that. He who offends </a:t>
            </a:r>
            <a:r>
              <a:rPr lang="en-US" altLang="zh-CN" sz="2600" dirty="0" smtClean="0">
                <a:solidFill>
                  <a:srgbClr val="0070C0"/>
                </a:solidFill>
                <a:latin typeface="Georgia" panose="02040502050405020303" pitchFamily="18" charset="0"/>
              </a:rPr>
              <a:t>God of Heaven </a:t>
            </a:r>
            <a:r>
              <a:rPr lang="en-US" altLang="zh-CN" sz="2600" dirty="0" smtClean="0">
                <a:latin typeface="Georgia" panose="02040502050405020303" pitchFamily="18" charset="0"/>
              </a:rPr>
              <a:t>has none to pray to.’ </a:t>
            </a:r>
            <a:r>
              <a:rPr lang="en-US" altLang="zh-CN" sz="2600" dirty="0" smtClean="0">
                <a:latin typeface="Georgia" panose="02040502050405020303" pitchFamily="18" charset="0"/>
              </a:rPr>
              <a:t>(</a:t>
            </a:r>
            <a:r>
              <a:rPr lang="zh-CN" altLang="en-US" sz="2600" dirty="0" smtClean="0">
                <a:latin typeface="Georgia" panose="02040502050405020303" pitchFamily="18" charset="0"/>
              </a:rPr>
              <a:t>吳國珍</a:t>
            </a:r>
            <a:r>
              <a:rPr lang="en-US" altLang="zh-CN" sz="2600" dirty="0" smtClean="0">
                <a:latin typeface="Georgia" panose="02040502050405020303" pitchFamily="18" charset="0"/>
              </a:rPr>
              <a:t>)</a:t>
            </a:r>
            <a:endParaRPr lang="en-US" altLang="zh-HK" sz="2600" dirty="0">
              <a:latin typeface="Georgia" panose="02040502050405020303" pitchFamily="18" charset="0"/>
            </a:endParaRPr>
          </a:p>
        </p:txBody>
      </p:sp>
      <p:sp>
        <p:nvSpPr>
          <p:cNvPr id="8" name="Oval 7"/>
          <p:cNvSpPr/>
          <p:nvPr/>
        </p:nvSpPr>
        <p:spPr>
          <a:xfrm>
            <a:off x="4283968" y="422652"/>
            <a:ext cx="780290" cy="919418"/>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tx1"/>
                </a:solidFill>
              </a:rPr>
              <a:t>10</a:t>
            </a:r>
            <a:endParaRPr lang="en-GB" sz="2800" dirty="0">
              <a:solidFill>
                <a:schemeClr val="tx1"/>
              </a:solidFill>
            </a:endParaRPr>
          </a:p>
        </p:txBody>
      </p:sp>
    </p:spTree>
    <p:extLst>
      <p:ext uri="{BB962C8B-B14F-4D97-AF65-F5344CB8AC3E}">
        <p14:creationId xmlns:p14="http://schemas.microsoft.com/office/powerpoint/2010/main" val="349730381"/>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55</a:t>
            </a:fld>
            <a:endParaRPr lang="en-GB"/>
          </a:p>
        </p:txBody>
      </p:sp>
      <p:sp>
        <p:nvSpPr>
          <p:cNvPr id="7" name="TextBox 6"/>
          <p:cNvSpPr txBox="1"/>
          <p:nvPr/>
        </p:nvSpPr>
        <p:spPr>
          <a:xfrm>
            <a:off x="690414" y="2708920"/>
            <a:ext cx="7848872" cy="1477328"/>
          </a:xfrm>
          <a:prstGeom prst="rect">
            <a:avLst/>
          </a:prstGeom>
          <a:noFill/>
        </p:spPr>
        <p:txBody>
          <a:bodyPr wrap="square" rtlCol="0">
            <a:spAutoFit/>
          </a:bodyPr>
          <a:lstStyle/>
          <a:p>
            <a:pPr algn="ctr"/>
            <a:r>
              <a:rPr lang="en-US" altLang="zh-CN" sz="3000" dirty="0" smtClean="0">
                <a:latin typeface="Georgia" panose="02040502050405020303" pitchFamily="18" charset="0"/>
              </a:rPr>
              <a:t>III. </a:t>
            </a:r>
            <a:r>
              <a:rPr lang="en-GB" altLang="zh-CN" sz="3000" dirty="0">
                <a:latin typeface="Georgia" panose="02040502050405020303" pitchFamily="18" charset="0"/>
              </a:rPr>
              <a:t>Cross-reference between annotations, helping the reader understand </a:t>
            </a:r>
            <a:endParaRPr lang="en-GB" altLang="zh-CN" sz="3000" dirty="0" smtClean="0">
              <a:latin typeface="Georgia" panose="02040502050405020303" pitchFamily="18" charset="0"/>
            </a:endParaRPr>
          </a:p>
          <a:p>
            <a:pPr algn="ctr"/>
            <a:r>
              <a:rPr lang="en-GB" altLang="zh-CN" sz="3000" dirty="0" smtClean="0">
                <a:latin typeface="Georgia" panose="02040502050405020303" pitchFamily="18" charset="0"/>
              </a:rPr>
              <a:t>the </a:t>
            </a:r>
            <a:r>
              <a:rPr lang="en-GB" altLang="zh-CN" sz="3000" dirty="0">
                <a:latin typeface="Georgia" panose="02040502050405020303" pitchFamily="18" charset="0"/>
              </a:rPr>
              <a:t>original text as a whole </a:t>
            </a:r>
            <a:endParaRPr lang="en-US" altLang="zh-CN" sz="3000" dirty="0">
              <a:latin typeface="Georgia" panose="02040502050405020303" pitchFamily="18" charset="0"/>
            </a:endParaRPr>
          </a:p>
        </p:txBody>
      </p:sp>
    </p:spTree>
    <p:extLst>
      <p:ext uri="{BB962C8B-B14F-4D97-AF65-F5344CB8AC3E}">
        <p14:creationId xmlns:p14="http://schemas.microsoft.com/office/powerpoint/2010/main" val="135705598"/>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D:\義務工作_UK Sinology 英國漢學院事務\Admin\Coat_of_arms_of_the_University_of_Wales_Trinity_Saint_David_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0428" y="8593"/>
            <a:ext cx="2076540" cy="82811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EDAE5854-CF7E-4F72-930B-736FE12129E8}" type="slidenum">
              <a:rPr lang="en-GB" smtClean="0"/>
              <a:t>56</a:t>
            </a:fld>
            <a:endParaRPr lang="en-GB"/>
          </a:p>
        </p:txBody>
      </p:sp>
      <p:sp>
        <p:nvSpPr>
          <p:cNvPr id="7" name="TextBox 6"/>
          <p:cNvSpPr txBox="1"/>
          <p:nvPr/>
        </p:nvSpPr>
        <p:spPr>
          <a:xfrm>
            <a:off x="690414" y="2708920"/>
            <a:ext cx="7848872" cy="1015663"/>
          </a:xfrm>
          <a:prstGeom prst="rect">
            <a:avLst/>
          </a:prstGeom>
          <a:noFill/>
        </p:spPr>
        <p:txBody>
          <a:bodyPr wrap="square" rtlCol="0">
            <a:spAutoFit/>
          </a:bodyPr>
          <a:lstStyle/>
          <a:p>
            <a:pPr algn="ctr"/>
            <a:r>
              <a:rPr lang="en-US" altLang="zh-CN" sz="3000" dirty="0" smtClean="0">
                <a:latin typeface="Georgia" panose="02040502050405020303" pitchFamily="18" charset="0"/>
              </a:rPr>
              <a:t>IV. </a:t>
            </a:r>
            <a:r>
              <a:rPr lang="en-GB" altLang="zh-CN" sz="3000" dirty="0">
                <a:latin typeface="Georgia" panose="02040502050405020303" pitchFamily="18" charset="0"/>
              </a:rPr>
              <a:t>Provision of reasonable explanations, clarifying the meaning of the original text</a:t>
            </a:r>
            <a:endParaRPr lang="en-US" altLang="zh-CN" sz="3000" dirty="0">
              <a:latin typeface="Georgia" panose="02040502050405020303" pitchFamily="18" charset="0"/>
            </a:endParaRPr>
          </a:p>
        </p:txBody>
      </p:sp>
    </p:spTree>
    <p:extLst>
      <p:ext uri="{BB962C8B-B14F-4D97-AF65-F5344CB8AC3E}">
        <p14:creationId xmlns:p14="http://schemas.microsoft.com/office/powerpoint/2010/main" val="387158807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44660</TotalTime>
  <Words>3583</Words>
  <Application>Microsoft Office PowerPoint</Application>
  <PresentationFormat>On-screen Show (4:3)</PresentationFormat>
  <Paragraphs>338</Paragraphs>
  <Slides>56</Slides>
  <Notes>55</Notes>
  <HiddenSlides>0</HiddenSlides>
  <MMClips>0</MMClips>
  <ScaleCrop>false</ScaleCrop>
  <HeadingPairs>
    <vt:vector size="4" baseType="variant">
      <vt:variant>
        <vt:lpstr>Theme</vt:lpstr>
      </vt:variant>
      <vt:variant>
        <vt:i4>1</vt:i4>
      </vt:variant>
      <vt:variant>
        <vt:lpstr>Slide Titles</vt:lpstr>
      </vt:variant>
      <vt:variant>
        <vt:i4>56</vt:i4>
      </vt:variant>
    </vt:vector>
  </HeadingPairs>
  <TitlesOfParts>
    <vt:vector size="57" baseType="lpstr">
      <vt:lpstr>Executive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孝親尊師知恩報恩</dc:creator>
  <cp:lastModifiedBy>Robbie</cp:lastModifiedBy>
  <cp:revision>523</cp:revision>
  <dcterms:created xsi:type="dcterms:W3CDTF">2016-12-03T11:57:52Z</dcterms:created>
  <dcterms:modified xsi:type="dcterms:W3CDTF">2020-10-01T08:09:33Z</dcterms:modified>
</cp:coreProperties>
</file>