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HK Grotesk Medium Bold" pitchFamily="2" charset="77"/>
      <p:regular r:id="rId17"/>
      <p:bold r:id="rId18"/>
    </p:embeddedFont>
    <p:embeddedFont>
      <p:font typeface="True Typewriter PolygloTT" panose="02060704040205020404" pitchFamily="18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522" autoAdjust="0"/>
  </p:normalViewPr>
  <p:slideViewPr>
    <p:cSldViewPr>
      <p:cViewPr varScale="1">
        <p:scale>
          <a:sx n="78" d="100"/>
          <a:sy n="78" d="100"/>
        </p:scale>
        <p:origin x="264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324A30-92D5-FB4F-8847-0482973F4F95}" type="datetimeFigureOut">
              <a:rPr lang="en-US" smtClean="0"/>
              <a:t>6/1/20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9A6D2D-431F-994E-86A7-81F8AD734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332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Instagram Tourism obliterating travel as we know it?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MILLENIALS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Impact on day to day lives 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INSTANT ADDICTION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Drug like addictive nature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Waiting for the next like 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MARKET SHIFT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Changing business, marketing &amp; promotion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9A6D2D-431F-994E-86A7-81F8AD7348A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0208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 did Social Media come from?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BORN IN THE 80'S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Started with apps such as Friendster and Myspace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Then FACEBOOK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Took over as the main social platform around the world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INSTAGRAM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Started as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Burbn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share thoughts on whiskey and bourbon, developed quickly and bought by Facebook in 2010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Changing the way we post and interact with travel and people around the world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9A6D2D-431F-994E-86A7-81F8AD7348A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658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Rise up social media influencers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Trusted or Traitors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Micro bloggers in 2010 to world-wide stars in 2020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Highly influential people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Celebrities in their own right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Mass following…are the always truthful?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9A6D2D-431F-994E-86A7-81F8AD7348A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527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Mixing Instagram and Tourism…Insta-tourism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Paid promotion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Money for posts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Told what to post and what not to post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OVER-Crowding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Popularity of posts can lead to overcrowding of destinations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Altered Reality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 they really getting what influencers are selling?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9A6D2D-431F-994E-86A7-81F8AD7348A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939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is the effect of Insta-Tourism?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Effect on the natural world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9A6D2D-431F-994E-86A7-81F8AD7348A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776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 times changing within the travel market?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48% of Instagram users rely on the images and videos that they see on the social media platform to inform their travel decision making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9A6D2D-431F-994E-86A7-81F8AD7348A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9793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Positive outlook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Community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Support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Education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Conservation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9A6D2D-431F-994E-86A7-81F8AD7348A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3231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is the future of Insta-tourism?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Virtual reality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Dying people’s bucket list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Travel anxiety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Try before you buy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Sustainability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Using tech to travel instead of gas guzzling trains, planes and automobiles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Sustainable practices within destinations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Corporate social responsibility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Instagram needs to take responsibility for its effect on destinations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Geo tagging removal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9A6D2D-431F-994E-86A7-81F8AD7348A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8256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Thank you and remember…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Travel for adventure, not for likes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Capture true beauty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Share responsibly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Enjoy the moment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9A6D2D-431F-994E-86A7-81F8AD7348A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000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1.jpeg"/><Relationship Id="rId10" Type="http://schemas.openxmlformats.org/officeDocument/2006/relationships/image" Target="../media/image7.png"/><Relationship Id="rId4" Type="http://schemas.openxmlformats.org/officeDocument/2006/relationships/image" Target="../media/image20.png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3.jpeg"/><Relationship Id="rId10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27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14.png"/><Relationship Id="rId5" Type="http://schemas.openxmlformats.org/officeDocument/2006/relationships/image" Target="../media/image25.png"/><Relationship Id="rId10" Type="http://schemas.openxmlformats.org/officeDocument/2006/relationships/image" Target="../media/image28.jpe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t="27640" b="2764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5400000">
            <a:off x="1085380" y="7640226"/>
            <a:ext cx="4523635" cy="1628509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-556369" y="-464346"/>
            <a:ext cx="6850009" cy="8039004"/>
            <a:chOff x="0" y="0"/>
            <a:chExt cx="9133345" cy="10718672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 rot="-312754">
              <a:off x="437625" y="354431"/>
              <a:ext cx="8258094" cy="10009811"/>
            </a:xfrm>
            <a:prstGeom prst="rect">
              <a:avLst/>
            </a:prstGeom>
          </p:spPr>
        </p:pic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5"/>
            <a:srcRect l="12409" t="26328" r="281" b="17436"/>
            <a:stretch>
              <a:fillRect/>
            </a:stretch>
          </p:blipFill>
          <p:spPr>
            <a:xfrm rot="-312754">
              <a:off x="667534" y="1036021"/>
              <a:ext cx="7546743" cy="7288957"/>
            </a:xfrm>
            <a:prstGeom prst="rect">
              <a:avLst/>
            </a:prstGeom>
          </p:spPr>
        </p:pic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-10800000">
            <a:off x="8190045" y="5468763"/>
            <a:ext cx="7827562" cy="2778785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8654063" y="2039452"/>
            <a:ext cx="9170637" cy="5132587"/>
            <a:chOff x="0" y="0"/>
            <a:chExt cx="12227516" cy="6843449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>
            <a:xfrm>
              <a:off x="0" y="0"/>
              <a:ext cx="9199369" cy="5197643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8"/>
            <a:srcRect t="40602"/>
            <a:stretch>
              <a:fillRect/>
            </a:stretch>
          </p:blipFill>
          <p:spPr>
            <a:xfrm>
              <a:off x="542795" y="1603410"/>
              <a:ext cx="11684721" cy="5240039"/>
            </a:xfrm>
            <a:prstGeom prst="rect">
              <a:avLst/>
            </a:prstGeom>
          </p:spPr>
        </p:pic>
      </p:grpSp>
      <p:sp>
        <p:nvSpPr>
          <p:cNvPr id="10" name="TextBox 10"/>
          <p:cNvSpPr txBox="1"/>
          <p:nvPr/>
        </p:nvSpPr>
        <p:spPr>
          <a:xfrm>
            <a:off x="10135817" y="8631719"/>
            <a:ext cx="7123483" cy="6265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80"/>
              </a:lnSpc>
            </a:pPr>
            <a:r>
              <a:rPr lang="en-US" sz="3600" spc="107">
                <a:solidFill>
                  <a:srgbClr val="FFFFFF"/>
                </a:solidFill>
                <a:latin typeface="True Typewriter PolygloTT"/>
              </a:rPr>
              <a:t>The truth behind the likes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227327" y="600588"/>
            <a:ext cx="7123483" cy="6265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80"/>
              </a:lnSpc>
            </a:pPr>
            <a:r>
              <a:rPr lang="en-US" sz="3600" spc="359">
                <a:solidFill>
                  <a:srgbClr val="FFFFFF"/>
                </a:solidFill>
                <a:latin typeface="True Typewriter PolygloTT"/>
              </a:rPr>
              <a:t>PRESENTED BY DANIEL PAYNE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1469113" y="3048456"/>
            <a:ext cx="8476204" cy="8146145"/>
            <a:chOff x="0" y="0"/>
            <a:chExt cx="11301605" cy="10861527"/>
          </a:xfrm>
        </p:grpSpPr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 rot="380888">
              <a:off x="2515439" y="425858"/>
              <a:ext cx="8258094" cy="10009811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9"/>
            <a:srcRect l="19405" r="19405"/>
            <a:stretch>
              <a:fillRect/>
            </a:stretch>
          </p:blipFill>
          <p:spPr>
            <a:xfrm rot="380888">
              <a:off x="2884030" y="1094444"/>
              <a:ext cx="7518315" cy="7288957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>
            <a:xfrm rot="-713832">
              <a:off x="127521" y="4991469"/>
              <a:ext cx="3477017" cy="1599428"/>
            </a:xfrm>
            <a:prstGeom prst="rect">
              <a:avLst/>
            </a:prstGeom>
          </p:spPr>
        </p:pic>
      </p:grpSp>
      <p:sp>
        <p:nvSpPr>
          <p:cNvPr id="16" name="TextBox 16"/>
          <p:cNvSpPr txBox="1"/>
          <p:nvPr/>
        </p:nvSpPr>
        <p:spPr>
          <a:xfrm rot="-191796">
            <a:off x="9424913" y="4526179"/>
            <a:ext cx="8045005" cy="1405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60"/>
              </a:lnSpc>
            </a:pPr>
            <a:r>
              <a:rPr lang="en-US" sz="10400">
                <a:solidFill>
                  <a:srgbClr val="6D615D"/>
                </a:solidFill>
                <a:latin typeface="True Typewriter PolygloTT"/>
              </a:rPr>
              <a:t>INSTA-TOURISM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5941232" y="-929067"/>
            <a:ext cx="3795193" cy="4456391"/>
            <a:chOff x="0" y="0"/>
            <a:chExt cx="5060258" cy="5941854"/>
          </a:xfrm>
        </p:grpSpPr>
        <p:pic>
          <p:nvPicPr>
            <p:cNvPr id="18" name="Picture 18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 rot="4155633">
              <a:off x="333339" y="1964481"/>
              <a:ext cx="5591369" cy="2012893"/>
            </a:xfrm>
            <a:prstGeom prst="rect">
              <a:avLst/>
            </a:prstGeom>
          </p:spPr>
        </p:pic>
        <p:pic>
          <p:nvPicPr>
            <p:cNvPr id="19" name="Picture 19"/>
            <p:cNvPicPr>
              <a:picLocks noChangeAspect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>
            <a:xfrm rot="2986620">
              <a:off x="-68221" y="1492143"/>
              <a:ext cx="3651290" cy="151528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rcRect t="27640" b="2764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30110" y="3395285"/>
            <a:ext cx="6383134" cy="2943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00"/>
              </a:lnSpc>
            </a:pPr>
            <a:r>
              <a:rPr lang="en-US" sz="4500" spc="135">
                <a:solidFill>
                  <a:srgbClr val="FFFFFF"/>
                </a:solidFill>
                <a:latin typeface="True Typewriter PolygloTT"/>
              </a:rPr>
              <a:t>MILLENIALS</a:t>
            </a:r>
          </a:p>
          <a:p>
            <a:pPr>
              <a:lnSpc>
                <a:spcPts val="4500"/>
              </a:lnSpc>
            </a:pPr>
            <a:endParaRPr lang="en-US" sz="4500" spc="135">
              <a:solidFill>
                <a:srgbClr val="FFFFFF"/>
              </a:solidFill>
              <a:latin typeface="True Typewriter PolygloTT"/>
            </a:endParaRPr>
          </a:p>
          <a:p>
            <a:pPr>
              <a:lnSpc>
                <a:spcPts val="4500"/>
              </a:lnSpc>
            </a:pPr>
            <a:r>
              <a:rPr lang="en-US" sz="4500" spc="135">
                <a:solidFill>
                  <a:srgbClr val="FFFFFF"/>
                </a:solidFill>
                <a:latin typeface="True Typewriter PolygloTT"/>
              </a:rPr>
              <a:t>INSTA-NT ADDICTION</a:t>
            </a:r>
          </a:p>
          <a:p>
            <a:pPr>
              <a:lnSpc>
                <a:spcPts val="4500"/>
              </a:lnSpc>
            </a:pPr>
            <a:endParaRPr lang="en-US" sz="4500" spc="135">
              <a:solidFill>
                <a:srgbClr val="FFFFFF"/>
              </a:solidFill>
              <a:latin typeface="True Typewriter PolygloTT"/>
            </a:endParaRPr>
          </a:p>
          <a:p>
            <a:pPr>
              <a:lnSpc>
                <a:spcPts val="4500"/>
              </a:lnSpc>
            </a:pPr>
            <a:r>
              <a:rPr lang="en-US" sz="4500" spc="135">
                <a:solidFill>
                  <a:srgbClr val="FFFFFF"/>
                </a:solidFill>
                <a:latin typeface="True Typewriter PolygloTT"/>
              </a:rPr>
              <a:t>MARKET SHIFT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7754734" y="733922"/>
            <a:ext cx="5238677" cy="6147985"/>
            <a:chOff x="0" y="0"/>
            <a:chExt cx="6984903" cy="8197313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 rot="-312754">
              <a:off x="334683" y="271058"/>
              <a:ext cx="6315538" cy="7655198"/>
            </a:xfrm>
            <a:prstGeom prst="rect">
              <a:avLst/>
            </a:prstGeom>
          </p:spPr>
        </p:pic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5"/>
            <a:srcRect l="6917" r="30831"/>
            <a:stretch>
              <a:fillRect/>
            </a:stretch>
          </p:blipFill>
          <p:spPr>
            <a:xfrm rot="-312754">
              <a:off x="510510" y="792317"/>
              <a:ext cx="5771518" cy="5574372"/>
            </a:xfrm>
            <a:prstGeom prst="rect">
              <a:avLst/>
            </a:prstGeom>
          </p:spPr>
        </p:pic>
      </p:grpSp>
      <p:grpSp>
        <p:nvGrpSpPr>
          <p:cNvPr id="6" name="Group 6"/>
          <p:cNvGrpSpPr/>
          <p:nvPr/>
        </p:nvGrpSpPr>
        <p:grpSpPr>
          <a:xfrm>
            <a:off x="10779160" y="3323155"/>
            <a:ext cx="6383505" cy="6229923"/>
            <a:chOff x="0" y="0"/>
            <a:chExt cx="8511341" cy="8306564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 rot="380888">
              <a:off x="1791949" y="325683"/>
              <a:ext cx="6315538" cy="7655198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6"/>
            <a:srcRect l="15320" r="15320"/>
            <a:stretch>
              <a:fillRect/>
            </a:stretch>
          </p:blipFill>
          <p:spPr>
            <a:xfrm rot="380888">
              <a:off x="2020654" y="834048"/>
              <a:ext cx="5803124" cy="5574372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>
            <a:xfrm rot="-4393031">
              <a:off x="-784798" y="1905646"/>
              <a:ext cx="5597252" cy="2518763"/>
            </a:xfrm>
            <a:prstGeom prst="rect">
              <a:avLst/>
            </a:prstGeom>
          </p:spPr>
        </p:pic>
      </p:grpSp>
      <p:grpSp>
        <p:nvGrpSpPr>
          <p:cNvPr id="10" name="Group 10"/>
          <p:cNvGrpSpPr/>
          <p:nvPr/>
        </p:nvGrpSpPr>
        <p:grpSpPr>
          <a:xfrm>
            <a:off x="11093493" y="103242"/>
            <a:ext cx="7196147" cy="4840889"/>
            <a:chOff x="0" y="0"/>
            <a:chExt cx="9594863" cy="6454519"/>
          </a:xfrm>
        </p:grpSpPr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>
            <a:xfrm rot="-271148">
              <a:off x="666254" y="252329"/>
              <a:ext cx="6550962" cy="3701294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 rot="10528851">
              <a:off x="92390" y="3527423"/>
              <a:ext cx="7432114" cy="2638400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0"/>
            <a:srcRect t="40602"/>
            <a:stretch>
              <a:fillRect/>
            </a:stretch>
          </p:blipFill>
          <p:spPr>
            <a:xfrm rot="-271148">
              <a:off x="1139985" y="1290356"/>
              <a:ext cx="8320806" cy="3731484"/>
            </a:xfrm>
            <a:prstGeom prst="rect">
              <a:avLst/>
            </a:prstGeom>
          </p:spPr>
        </p:pic>
      </p:grpSp>
      <p:sp>
        <p:nvSpPr>
          <p:cNvPr id="14" name="TextBox 14"/>
          <p:cNvSpPr txBox="1"/>
          <p:nvPr/>
        </p:nvSpPr>
        <p:spPr>
          <a:xfrm rot="-191796">
            <a:off x="12098263" y="1684779"/>
            <a:ext cx="5922522" cy="1527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4200">
                <a:solidFill>
                  <a:srgbClr val="6D615D"/>
                </a:solidFill>
                <a:latin typeface="True Typewriter PolygloTT"/>
              </a:rPr>
              <a:t>IS INSTAGRAM TOURISM OBLITERATING TRAVEL AS WE KNOW IT?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rcRect t="27640" b="2764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144000" y="5351777"/>
            <a:ext cx="8365780" cy="2943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00"/>
              </a:lnSpc>
            </a:pPr>
            <a:r>
              <a:rPr lang="en-US" sz="4500" spc="135">
                <a:solidFill>
                  <a:srgbClr val="FFFFFF"/>
                </a:solidFill>
                <a:latin typeface="True Typewriter PolygloTT"/>
              </a:rPr>
              <a:t>BORN IN THE 80'S</a:t>
            </a:r>
          </a:p>
          <a:p>
            <a:pPr algn="ctr">
              <a:lnSpc>
                <a:spcPts val="4500"/>
              </a:lnSpc>
            </a:pPr>
            <a:endParaRPr lang="en-US" sz="4500" spc="135">
              <a:solidFill>
                <a:srgbClr val="FFFFFF"/>
              </a:solidFill>
              <a:latin typeface="True Typewriter PolygloTT"/>
            </a:endParaRPr>
          </a:p>
          <a:p>
            <a:pPr algn="ctr">
              <a:lnSpc>
                <a:spcPts val="4500"/>
              </a:lnSpc>
            </a:pPr>
            <a:r>
              <a:rPr lang="en-US" sz="4500" spc="135">
                <a:solidFill>
                  <a:srgbClr val="FFFFFF"/>
                </a:solidFill>
                <a:latin typeface="True Typewriter PolygloTT"/>
              </a:rPr>
              <a:t>FACEBOOK</a:t>
            </a:r>
          </a:p>
          <a:p>
            <a:pPr algn="ctr">
              <a:lnSpc>
                <a:spcPts val="4500"/>
              </a:lnSpc>
            </a:pPr>
            <a:endParaRPr lang="en-US" sz="4500" spc="135">
              <a:solidFill>
                <a:srgbClr val="FFFFFF"/>
              </a:solidFill>
              <a:latin typeface="True Typewriter PolygloTT"/>
            </a:endParaRPr>
          </a:p>
          <a:p>
            <a:pPr algn="ctr">
              <a:lnSpc>
                <a:spcPts val="4500"/>
              </a:lnSpc>
            </a:pPr>
            <a:r>
              <a:rPr lang="en-US" sz="4500" spc="135">
                <a:solidFill>
                  <a:srgbClr val="FFFFFF"/>
                </a:solidFill>
                <a:latin typeface="True Typewriter PolygloTT"/>
              </a:rPr>
              <a:t>INSTAGRAM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3975101" y="-40300"/>
            <a:ext cx="9101309" cy="5105768"/>
            <a:chOff x="0" y="0"/>
            <a:chExt cx="12135079" cy="6807691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0" y="0"/>
              <a:ext cx="6720927" cy="3797324"/>
            </a:xfrm>
            <a:prstGeom prst="rect">
              <a:avLst/>
            </a:prstGeom>
          </p:spPr>
        </p:pic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5"/>
            <a:srcRect t="43822" b="3220"/>
            <a:stretch>
              <a:fillRect/>
            </a:stretch>
          </p:blipFill>
          <p:spPr>
            <a:xfrm>
              <a:off x="1095487" y="1265219"/>
              <a:ext cx="10307670" cy="4121308"/>
            </a:xfrm>
            <a:prstGeom prst="rect">
              <a:avLst/>
            </a:prstGeom>
          </p:spPr>
        </p:pic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>
            <a:xfrm>
              <a:off x="5818791" y="3965361"/>
              <a:ext cx="6316288" cy="2842330"/>
            </a:xfrm>
            <a:prstGeom prst="rect">
              <a:avLst/>
            </a:prstGeom>
          </p:spPr>
        </p:pic>
      </p:grpSp>
      <p:grpSp>
        <p:nvGrpSpPr>
          <p:cNvPr id="7" name="Group 7"/>
          <p:cNvGrpSpPr/>
          <p:nvPr/>
        </p:nvGrpSpPr>
        <p:grpSpPr>
          <a:xfrm>
            <a:off x="2621211" y="3699028"/>
            <a:ext cx="5342433" cy="6229923"/>
            <a:chOff x="0" y="0"/>
            <a:chExt cx="7123244" cy="8306564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>
            <a:xfrm rot="380888">
              <a:off x="403853" y="325683"/>
              <a:ext cx="6315538" cy="7655198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8"/>
            <a:srcRect t="28207"/>
            <a:stretch>
              <a:fillRect/>
            </a:stretch>
          </p:blipFill>
          <p:spPr>
            <a:xfrm rot="360636">
              <a:off x="685662" y="838480"/>
              <a:ext cx="5778102" cy="5574372"/>
            </a:xfrm>
            <a:prstGeom prst="rect">
              <a:avLst/>
            </a:prstGeom>
          </p:spPr>
        </p:pic>
      </p:grpSp>
      <p:grpSp>
        <p:nvGrpSpPr>
          <p:cNvPr id="10" name="Group 10"/>
          <p:cNvGrpSpPr/>
          <p:nvPr/>
        </p:nvGrpSpPr>
        <p:grpSpPr>
          <a:xfrm>
            <a:off x="-571500" y="625036"/>
            <a:ext cx="5238677" cy="6147985"/>
            <a:chOff x="0" y="0"/>
            <a:chExt cx="6984903" cy="8197313"/>
          </a:xfrm>
        </p:grpSpPr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>
            <a:xfrm rot="-312754">
              <a:off x="334683" y="271058"/>
              <a:ext cx="6315538" cy="7655198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/>
            <a:srcRect l="6280" r="35480"/>
            <a:stretch>
              <a:fillRect/>
            </a:stretch>
          </p:blipFill>
          <p:spPr>
            <a:xfrm rot="-312754">
              <a:off x="510510" y="792317"/>
              <a:ext cx="5771518" cy="5574372"/>
            </a:xfrm>
            <a:prstGeom prst="rect">
              <a:avLst/>
            </a:prstGeom>
          </p:spPr>
        </p:pic>
      </p:grpSp>
      <p:sp>
        <p:nvSpPr>
          <p:cNvPr id="13" name="TextBox 13"/>
          <p:cNvSpPr txBox="1"/>
          <p:nvPr/>
        </p:nvSpPr>
        <p:spPr>
          <a:xfrm rot="-191796">
            <a:off x="5268793" y="1799517"/>
            <a:ext cx="6791085" cy="1394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5600">
                <a:solidFill>
                  <a:srgbClr val="6D615D"/>
                </a:solidFill>
                <a:latin typeface="True Typewriter PolygloTT"/>
              </a:rPr>
              <a:t>WHERE DID SOCIAL MEDIA COME FROM?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rcRect t="27640" b="2764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52954" y="2222876"/>
            <a:ext cx="8001000" cy="29206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8000">
                <a:solidFill>
                  <a:srgbClr val="FFFFFF"/>
                </a:solidFill>
                <a:latin typeface="True Typewriter PolygloTT"/>
              </a:rPr>
              <a:t>Rise up </a:t>
            </a:r>
          </a:p>
          <a:p>
            <a:pPr algn="ctr">
              <a:lnSpc>
                <a:spcPts val="7200"/>
              </a:lnSpc>
            </a:pPr>
            <a:r>
              <a:rPr lang="en-US" sz="8000">
                <a:solidFill>
                  <a:srgbClr val="FFFFFF"/>
                </a:solidFill>
                <a:latin typeface="True Typewriter PolygloTT"/>
              </a:rPr>
              <a:t>social media influencers!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11116880" y="-906186"/>
            <a:ext cx="8816715" cy="10684943"/>
            <a:chOff x="0" y="0"/>
            <a:chExt cx="11755620" cy="14246591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4"/>
            <a:srcRect t="2381"/>
            <a:stretch>
              <a:fillRect/>
            </a:stretch>
          </p:blipFill>
          <p:spPr>
            <a:xfrm rot="293943">
              <a:off x="508213" y="1686364"/>
              <a:ext cx="7963672" cy="12242539"/>
            </a:xfrm>
            <a:prstGeom prst="rect">
              <a:avLst/>
            </a:prstGeom>
          </p:spPr>
        </p:pic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5"/>
            <a:srcRect l="25088" r="25088"/>
            <a:stretch>
              <a:fillRect/>
            </a:stretch>
          </p:blipFill>
          <p:spPr>
            <a:xfrm rot="302753">
              <a:off x="1111503" y="2213436"/>
              <a:ext cx="6879901" cy="9466340"/>
            </a:xfrm>
            <a:prstGeom prst="rect">
              <a:avLst/>
            </a:prstGeom>
          </p:spPr>
        </p:pic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>
            <a:xfrm rot="776996">
              <a:off x="5275324" y="662486"/>
              <a:ext cx="6238096" cy="2869524"/>
            </a:xfrm>
            <a:prstGeom prst="rect">
              <a:avLst/>
            </a:prstGeom>
          </p:spPr>
        </p:pic>
      </p:grpSp>
      <p:grpSp>
        <p:nvGrpSpPr>
          <p:cNvPr id="7" name="Group 7"/>
          <p:cNvGrpSpPr/>
          <p:nvPr/>
        </p:nvGrpSpPr>
        <p:grpSpPr>
          <a:xfrm>
            <a:off x="6209684" y="6197022"/>
            <a:ext cx="5601931" cy="3739567"/>
            <a:chOff x="0" y="0"/>
            <a:chExt cx="7469242" cy="4986089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>
            <a:xfrm>
              <a:off x="2010810" y="0"/>
              <a:ext cx="5152249" cy="2911021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>
            <a:xfrm rot="-10800000">
              <a:off x="0" y="2911021"/>
              <a:ext cx="5845263" cy="2075068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9"/>
            <a:srcRect t="40602"/>
            <a:stretch>
              <a:fillRect/>
            </a:stretch>
          </p:blipFill>
          <p:spPr>
            <a:xfrm>
              <a:off x="925033" y="1248184"/>
              <a:ext cx="6544209" cy="2934765"/>
            </a:xfrm>
            <a:prstGeom prst="rect">
              <a:avLst/>
            </a:prstGeom>
          </p:spPr>
        </p:pic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776996">
            <a:off x="10247392" y="8406605"/>
            <a:ext cx="3838356" cy="1765644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6943509" y="7549316"/>
            <a:ext cx="4400981" cy="9968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00"/>
              </a:lnSpc>
            </a:pPr>
            <a:r>
              <a:rPr lang="en-US" sz="3000" spc="450">
                <a:solidFill>
                  <a:srgbClr val="6D615D"/>
                </a:solidFill>
                <a:latin typeface="HK Grotesk Medium Bold"/>
              </a:rPr>
              <a:t>TRUSTED OR TRAITORS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rcRect t="27640" b="2764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064970" y="7736126"/>
            <a:ext cx="8194330" cy="498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900"/>
              </a:lnSpc>
            </a:pPr>
            <a:r>
              <a:rPr lang="en-US" sz="3000" spc="450">
                <a:solidFill>
                  <a:srgbClr val="6D615D"/>
                </a:solidFill>
                <a:latin typeface="HK Grotesk Medium Bold"/>
              </a:rPr>
              <a:t>ALTERED REALITY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9064970" y="5305417"/>
            <a:ext cx="8194330" cy="498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900"/>
              </a:lnSpc>
            </a:pPr>
            <a:r>
              <a:rPr lang="en-US" sz="3000" spc="450">
                <a:solidFill>
                  <a:srgbClr val="6D615D"/>
                </a:solidFill>
                <a:latin typeface="HK Grotesk Medium Bold"/>
              </a:rPr>
              <a:t>OVER-CROWDING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064970" y="2874708"/>
            <a:ext cx="8194330" cy="498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900"/>
              </a:lnSpc>
            </a:pPr>
            <a:r>
              <a:rPr lang="en-US" sz="3000" spc="450">
                <a:solidFill>
                  <a:srgbClr val="6D615D"/>
                </a:solidFill>
                <a:latin typeface="HK Grotesk Medium Bold"/>
              </a:rPr>
              <a:t>PAID PROMOTION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402357" y="3222043"/>
            <a:ext cx="7177761" cy="8370137"/>
            <a:chOff x="0" y="0"/>
            <a:chExt cx="9570347" cy="11160183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 rot="380888">
              <a:off x="542592" y="437568"/>
              <a:ext cx="8485164" cy="10285047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5"/>
            <a:srcRect t="17616" b="9274"/>
            <a:stretch>
              <a:fillRect/>
            </a:stretch>
          </p:blipFill>
          <p:spPr>
            <a:xfrm rot="360636">
              <a:off x="921212" y="1126530"/>
              <a:ext cx="7763099" cy="7489379"/>
            </a:xfrm>
            <a:prstGeom prst="rect">
              <a:avLst/>
            </a:prstGeom>
          </p:spPr>
        </p:pic>
      </p:grpSp>
      <p:grpSp>
        <p:nvGrpSpPr>
          <p:cNvPr id="8" name="Group 8"/>
          <p:cNvGrpSpPr/>
          <p:nvPr/>
        </p:nvGrpSpPr>
        <p:grpSpPr>
          <a:xfrm>
            <a:off x="-398289" y="-345100"/>
            <a:ext cx="9101309" cy="5105768"/>
            <a:chOff x="0" y="0"/>
            <a:chExt cx="12135079" cy="6807691"/>
          </a:xfrm>
        </p:grpSpPr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>
            <a:xfrm>
              <a:off x="0" y="0"/>
              <a:ext cx="6720927" cy="3797324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7"/>
            <a:srcRect t="21249" b="21249"/>
            <a:stretch>
              <a:fillRect/>
            </a:stretch>
          </p:blipFill>
          <p:spPr>
            <a:xfrm>
              <a:off x="917687" y="1011219"/>
              <a:ext cx="10663270" cy="4629308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>
            <a:xfrm>
              <a:off x="5818791" y="3965361"/>
              <a:ext cx="6316288" cy="2842330"/>
            </a:xfrm>
            <a:prstGeom prst="rect">
              <a:avLst/>
            </a:prstGeom>
          </p:spPr>
        </p:pic>
      </p:grpSp>
      <p:sp>
        <p:nvSpPr>
          <p:cNvPr id="12" name="TextBox 12"/>
          <p:cNvSpPr txBox="1"/>
          <p:nvPr/>
        </p:nvSpPr>
        <p:spPr>
          <a:xfrm rot="-220461">
            <a:off x="896151" y="952411"/>
            <a:ext cx="6791085" cy="2507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6600" dirty="0">
                <a:solidFill>
                  <a:srgbClr val="6D615D"/>
                </a:solidFill>
                <a:latin typeface="True Typewriter PolygloTT"/>
              </a:rPr>
              <a:t>MIXING INSTAGRAM AND TOURISM…INSTA-TOURISM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rcRect t="27640" b="2764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735443" y="0"/>
            <a:ext cx="11420737" cy="10035334"/>
            <a:chOff x="0" y="0"/>
            <a:chExt cx="15227649" cy="13380446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4"/>
            <a:srcRect t="2931" b="451"/>
            <a:stretch>
              <a:fillRect/>
            </a:stretch>
          </p:blipFill>
          <p:spPr>
            <a:xfrm rot="-240199">
              <a:off x="1234930" y="2310713"/>
              <a:ext cx="12126160" cy="9255667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5"/>
            <a:srcRect l="4819" r="4819"/>
            <a:stretch>
              <a:fillRect/>
            </a:stretch>
          </p:blipFill>
          <p:spPr>
            <a:xfrm rot="-261785">
              <a:off x="1667616" y="2806977"/>
              <a:ext cx="11222659" cy="6993842"/>
            </a:xfrm>
            <a:prstGeom prst="rect">
              <a:avLst/>
            </a:prstGeom>
          </p:spPr>
        </p:pic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>
            <a:xfrm rot="545146">
              <a:off x="8837737" y="471906"/>
              <a:ext cx="6203518" cy="2853618"/>
            </a:xfrm>
            <a:prstGeom prst="rect">
              <a:avLst/>
            </a:prstGeom>
          </p:spPr>
        </p:pic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>
            <a:xfrm rot="-359935">
              <a:off x="68509" y="11112138"/>
              <a:ext cx="9193816" cy="1792794"/>
            </a:xfrm>
            <a:prstGeom prst="rect">
              <a:avLst/>
            </a:prstGeom>
          </p:spPr>
        </p:pic>
      </p:grpSp>
      <p:grpSp>
        <p:nvGrpSpPr>
          <p:cNvPr id="7" name="Group 7"/>
          <p:cNvGrpSpPr/>
          <p:nvPr/>
        </p:nvGrpSpPr>
        <p:grpSpPr>
          <a:xfrm>
            <a:off x="6980343" y="1378823"/>
            <a:ext cx="11797206" cy="7636235"/>
            <a:chOff x="0" y="0"/>
            <a:chExt cx="15729608" cy="10181647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>
            <a:xfrm rot="-138032">
              <a:off x="1201731" y="214010"/>
              <a:ext cx="10785182" cy="6093628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 rot="10661967">
              <a:off x="82251" y="5594083"/>
              <a:ext cx="12235866" cy="4343732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10"/>
            <a:srcRect t="40602"/>
            <a:stretch>
              <a:fillRect/>
            </a:stretch>
          </p:blipFill>
          <p:spPr>
            <a:xfrm rot="-138032">
              <a:off x="1912863" y="2008259"/>
              <a:ext cx="13698965" cy="6143332"/>
            </a:xfrm>
            <a:prstGeom prst="rect">
              <a:avLst/>
            </a:prstGeom>
          </p:spPr>
        </p:pic>
      </p:grpSp>
      <p:sp>
        <p:nvSpPr>
          <p:cNvPr id="11" name="TextBox 11"/>
          <p:cNvSpPr txBox="1"/>
          <p:nvPr/>
        </p:nvSpPr>
        <p:spPr>
          <a:xfrm rot="-168378">
            <a:off x="9442641" y="3250679"/>
            <a:ext cx="8194330" cy="3210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8800">
                <a:solidFill>
                  <a:srgbClr val="6D615D"/>
                </a:solidFill>
                <a:latin typeface="True Typewriter PolygloTT"/>
              </a:rPr>
              <a:t>WHAT IS THE EFFECT OF </a:t>
            </a:r>
          </a:p>
          <a:p>
            <a:pPr algn="ctr">
              <a:lnSpc>
                <a:spcPts val="7920"/>
              </a:lnSpc>
            </a:pPr>
            <a:r>
              <a:rPr lang="en-US" sz="8800">
                <a:solidFill>
                  <a:srgbClr val="6D615D"/>
                </a:solidFill>
                <a:latin typeface="True Typewriter PolygloTT"/>
              </a:rPr>
              <a:t>INSTA-TOURISM?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rcRect t="27640" b="2764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900815" y="-917329"/>
            <a:ext cx="5931115" cy="6960613"/>
            <a:chOff x="0" y="0"/>
            <a:chExt cx="7908154" cy="92808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 rot="-312754">
              <a:off x="378920" y="306886"/>
              <a:ext cx="7150314" cy="8667047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5"/>
            <a:srcRect l="15509" r="15509"/>
            <a:stretch>
              <a:fillRect/>
            </a:stretch>
          </p:blipFill>
          <p:spPr>
            <a:xfrm rot="-312754">
              <a:off x="577988" y="897044"/>
              <a:ext cx="6534386" cy="6311181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7808964" y="4014801"/>
            <a:ext cx="10251971" cy="6272199"/>
            <a:chOff x="0" y="0"/>
            <a:chExt cx="13669295" cy="8362932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>
            <a:xfrm rot="-10800000">
              <a:off x="0" y="4565395"/>
              <a:ext cx="10697288" cy="3797537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>
            <a:xfrm>
              <a:off x="3679939" y="0"/>
              <a:ext cx="9429017" cy="5327395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8"/>
            <a:srcRect t="40602"/>
            <a:stretch>
              <a:fillRect/>
            </a:stretch>
          </p:blipFill>
          <p:spPr>
            <a:xfrm>
              <a:off x="1692883" y="1522274"/>
              <a:ext cx="11976412" cy="5370849"/>
            </a:xfrm>
            <a:prstGeom prst="rect">
              <a:avLst/>
            </a:prstGeom>
          </p:spPr>
        </p:pic>
      </p:grpSp>
      <p:grpSp>
        <p:nvGrpSpPr>
          <p:cNvPr id="9" name="Group 9"/>
          <p:cNvGrpSpPr/>
          <p:nvPr/>
        </p:nvGrpSpPr>
        <p:grpSpPr>
          <a:xfrm>
            <a:off x="-685346" y="-130118"/>
            <a:ext cx="11030482" cy="5210485"/>
            <a:chOff x="0" y="0"/>
            <a:chExt cx="14707309" cy="6947313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>
            <a:xfrm>
              <a:off x="0" y="0"/>
              <a:ext cx="8668367" cy="4897627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8"/>
            <a:srcRect t="43822" b="3220"/>
            <a:stretch>
              <a:fillRect/>
            </a:stretch>
          </p:blipFill>
          <p:spPr>
            <a:xfrm>
              <a:off x="1412913" y="1631825"/>
              <a:ext cx="13294396" cy="5315488"/>
            </a:xfrm>
            <a:prstGeom prst="rect">
              <a:avLst/>
            </a:prstGeom>
          </p:spPr>
        </p:pic>
      </p:grpSp>
      <p:grpSp>
        <p:nvGrpSpPr>
          <p:cNvPr id="12" name="Group 12"/>
          <p:cNvGrpSpPr/>
          <p:nvPr/>
        </p:nvGrpSpPr>
        <p:grpSpPr>
          <a:xfrm>
            <a:off x="3688011" y="3557228"/>
            <a:ext cx="8445546" cy="7959988"/>
            <a:chOff x="0" y="0"/>
            <a:chExt cx="11260728" cy="10613317"/>
          </a:xfrm>
        </p:grpSpPr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 rot="380888">
              <a:off x="457233" y="1577539"/>
              <a:ext cx="7150314" cy="8667047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9"/>
            <a:srcRect l="11129" r="11129"/>
            <a:stretch>
              <a:fillRect/>
            </a:stretch>
          </p:blipFill>
          <p:spPr>
            <a:xfrm rot="360636">
              <a:off x="776291" y="2158117"/>
              <a:ext cx="6541840" cy="6311181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>
            <a:xfrm>
              <a:off x="3114247" y="0"/>
              <a:ext cx="8146481" cy="3665916"/>
            </a:xfrm>
            <a:prstGeom prst="rect">
              <a:avLst/>
            </a:prstGeom>
          </p:spPr>
        </p:pic>
      </p:grpSp>
      <p:grpSp>
        <p:nvGrpSpPr>
          <p:cNvPr id="16" name="Group 16"/>
          <p:cNvGrpSpPr/>
          <p:nvPr/>
        </p:nvGrpSpPr>
        <p:grpSpPr>
          <a:xfrm>
            <a:off x="9468688" y="4961651"/>
            <a:ext cx="8202187" cy="3949110"/>
            <a:chOff x="0" y="0"/>
            <a:chExt cx="10936249" cy="5265480"/>
          </a:xfrm>
        </p:grpSpPr>
        <p:sp>
          <p:nvSpPr>
            <p:cNvPr id="17" name="TextBox 17"/>
            <p:cNvSpPr txBox="1"/>
            <p:nvPr/>
          </p:nvSpPr>
          <p:spPr>
            <a:xfrm>
              <a:off x="0" y="2198741"/>
              <a:ext cx="10936249" cy="30667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40"/>
                </a:lnSpc>
              </a:pPr>
              <a:r>
                <a:rPr lang="en-US" sz="2800" spc="420">
                  <a:solidFill>
                    <a:srgbClr val="6D615D"/>
                  </a:solidFill>
                  <a:latin typeface="HK Grotesk Medium Bold"/>
                </a:rPr>
                <a:t>OF INSTAGRAM USERS RELY ON THE IMAGES AND VIDEOS THAT THEY SEE ON THE SOCIAL MEDIA PLATFORM TO INFORM THEIR TRAVEL DECISION MAKING</a:t>
              </a: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171450"/>
              <a:ext cx="10936249" cy="193888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9360"/>
                </a:lnSpc>
              </a:pPr>
              <a:r>
                <a:rPr lang="en-US" sz="10399">
                  <a:solidFill>
                    <a:srgbClr val="6D615D"/>
                  </a:solidFill>
                  <a:latin typeface="True Typewriter PolygloTT"/>
                </a:rPr>
                <a:t>48%</a:t>
              </a: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266501" y="1852833"/>
            <a:ext cx="8202187" cy="23257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60"/>
              </a:lnSpc>
            </a:pPr>
            <a:r>
              <a:rPr lang="en-US" sz="6400">
                <a:solidFill>
                  <a:srgbClr val="6D615D"/>
                </a:solidFill>
                <a:latin typeface="True Typewriter PolygloTT"/>
              </a:rPr>
              <a:t>ARE TIMES CHANGING WITHIN THE TRAVEL MARKET?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rcRect t="27640" b="2764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043139" y="3625839"/>
            <a:ext cx="9406011" cy="3423139"/>
            <a:chOff x="0" y="0"/>
            <a:chExt cx="12541348" cy="4564185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 rot="-10800000">
              <a:off x="7635397" y="1792323"/>
              <a:ext cx="4905951" cy="2771862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5"/>
            <a:srcRect t="43822" b="3220"/>
            <a:stretch>
              <a:fillRect/>
            </a:stretch>
          </p:blipFill>
          <p:spPr>
            <a:xfrm>
              <a:off x="0" y="0"/>
              <a:ext cx="10307670" cy="4121308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7554715" y="2559966"/>
            <a:ext cx="4737216" cy="2131747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 rot="-191796">
            <a:off x="9515964" y="4223110"/>
            <a:ext cx="6791085" cy="2010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8000">
                <a:solidFill>
                  <a:srgbClr val="6D615D"/>
                </a:solidFill>
                <a:latin typeface="True Typewriter PolygloTT"/>
              </a:rPr>
              <a:t>POSITIVE OUTLOOK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0" y="3111642"/>
            <a:ext cx="8365780" cy="4082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00"/>
              </a:lnSpc>
            </a:pPr>
            <a:r>
              <a:rPr lang="en-US" sz="4500" spc="135">
                <a:solidFill>
                  <a:srgbClr val="FFFFFF"/>
                </a:solidFill>
                <a:latin typeface="True Typewriter PolygloTT"/>
              </a:rPr>
              <a:t>COMMUNITY</a:t>
            </a:r>
          </a:p>
          <a:p>
            <a:pPr algn="ctr">
              <a:lnSpc>
                <a:spcPts val="4500"/>
              </a:lnSpc>
            </a:pPr>
            <a:endParaRPr lang="en-US" sz="4500" spc="135">
              <a:solidFill>
                <a:srgbClr val="FFFFFF"/>
              </a:solidFill>
              <a:latin typeface="True Typewriter PolygloTT"/>
            </a:endParaRPr>
          </a:p>
          <a:p>
            <a:pPr algn="ctr">
              <a:lnSpc>
                <a:spcPts val="4500"/>
              </a:lnSpc>
            </a:pPr>
            <a:r>
              <a:rPr lang="en-US" sz="4500" spc="135">
                <a:solidFill>
                  <a:srgbClr val="FFFFFF"/>
                </a:solidFill>
                <a:latin typeface="True Typewriter PolygloTT"/>
              </a:rPr>
              <a:t>SUPPORT</a:t>
            </a:r>
          </a:p>
          <a:p>
            <a:pPr algn="ctr">
              <a:lnSpc>
                <a:spcPts val="4500"/>
              </a:lnSpc>
            </a:pPr>
            <a:endParaRPr lang="en-US" sz="4500" spc="135">
              <a:solidFill>
                <a:srgbClr val="FFFFFF"/>
              </a:solidFill>
              <a:latin typeface="True Typewriter PolygloTT"/>
            </a:endParaRPr>
          </a:p>
          <a:p>
            <a:pPr algn="ctr">
              <a:lnSpc>
                <a:spcPts val="4500"/>
              </a:lnSpc>
            </a:pPr>
            <a:r>
              <a:rPr lang="en-US" sz="4500" spc="135">
                <a:solidFill>
                  <a:srgbClr val="FFFFFF"/>
                </a:solidFill>
                <a:latin typeface="True Typewriter PolygloTT"/>
              </a:rPr>
              <a:t>EDUCATION</a:t>
            </a:r>
          </a:p>
          <a:p>
            <a:pPr algn="ctr">
              <a:lnSpc>
                <a:spcPts val="4500"/>
              </a:lnSpc>
            </a:pPr>
            <a:endParaRPr lang="en-US" sz="4500" spc="135">
              <a:solidFill>
                <a:srgbClr val="FFFFFF"/>
              </a:solidFill>
              <a:latin typeface="True Typewriter PolygloTT"/>
            </a:endParaRPr>
          </a:p>
          <a:p>
            <a:pPr algn="ctr">
              <a:lnSpc>
                <a:spcPts val="4500"/>
              </a:lnSpc>
            </a:pPr>
            <a:r>
              <a:rPr lang="en-US" sz="4500" spc="135">
                <a:solidFill>
                  <a:srgbClr val="FFFFFF"/>
                </a:solidFill>
                <a:latin typeface="True Typewriter PolygloTT"/>
              </a:rPr>
              <a:t>CONSERVATION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rcRect t="27640" b="2764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026574" y="2094369"/>
            <a:ext cx="5578052" cy="6412885"/>
            <a:chOff x="0" y="0"/>
            <a:chExt cx="7437402" cy="8550514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 rot="-541089">
              <a:off x="560932" y="447658"/>
              <a:ext cx="6315538" cy="7655198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5"/>
            <a:srcRect l="15470" r="15470"/>
            <a:stretch>
              <a:fillRect/>
            </a:stretch>
          </p:blipFill>
          <p:spPr>
            <a:xfrm rot="-561340">
              <a:off x="702461" y="975848"/>
              <a:ext cx="5778102" cy="5574372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6573096" y="2433487"/>
            <a:ext cx="5342433" cy="6229923"/>
            <a:chOff x="0" y="0"/>
            <a:chExt cx="7123244" cy="8306564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 rot="380888">
              <a:off x="403853" y="325683"/>
              <a:ext cx="6315538" cy="7655198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6"/>
            <a:srcRect l="15437" r="15437"/>
            <a:stretch>
              <a:fillRect/>
            </a:stretch>
          </p:blipFill>
          <p:spPr>
            <a:xfrm rot="360636">
              <a:off x="685662" y="838480"/>
              <a:ext cx="5778102" cy="5574372"/>
            </a:xfrm>
            <a:prstGeom prst="rect">
              <a:avLst/>
            </a:prstGeom>
          </p:spPr>
        </p:pic>
      </p:grpSp>
      <p:grpSp>
        <p:nvGrpSpPr>
          <p:cNvPr id="8" name="Group 8"/>
          <p:cNvGrpSpPr/>
          <p:nvPr/>
        </p:nvGrpSpPr>
        <p:grpSpPr>
          <a:xfrm>
            <a:off x="5373352" y="7533800"/>
            <a:ext cx="7330488" cy="3045738"/>
            <a:chOff x="0" y="0"/>
            <a:chExt cx="9773984" cy="4060984"/>
          </a:xfrm>
        </p:grpSpPr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>
            <a:xfrm rot="243516">
              <a:off x="108089" y="333981"/>
              <a:ext cx="9557806" cy="3393021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8"/>
            <a:srcRect t="43822" b="3220"/>
            <a:stretch>
              <a:fillRect/>
            </a:stretch>
          </p:blipFill>
          <p:spPr>
            <a:xfrm rot="-10800000">
              <a:off x="2009349" y="124851"/>
              <a:ext cx="7228486" cy="2890160"/>
            </a:xfrm>
            <a:prstGeom prst="rect">
              <a:avLst/>
            </a:prstGeom>
          </p:spPr>
        </p:pic>
      </p:grpSp>
      <p:grpSp>
        <p:nvGrpSpPr>
          <p:cNvPr id="11" name="Group 11"/>
          <p:cNvGrpSpPr/>
          <p:nvPr/>
        </p:nvGrpSpPr>
        <p:grpSpPr>
          <a:xfrm>
            <a:off x="-576805" y="-788533"/>
            <a:ext cx="10546622" cy="4808151"/>
            <a:chOff x="0" y="0"/>
            <a:chExt cx="14062162" cy="6410868"/>
          </a:xfrm>
        </p:grpSpPr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 rot="5745040">
              <a:off x="10711008" y="1283991"/>
              <a:ext cx="4031812" cy="2277974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8"/>
            <a:srcRect t="44620" b="4017"/>
            <a:stretch>
              <a:fillRect/>
            </a:stretch>
          </p:blipFill>
          <p:spPr>
            <a:xfrm rot="-356938">
              <a:off x="227995" y="665239"/>
              <a:ext cx="13101145" cy="5080391"/>
            </a:xfrm>
            <a:prstGeom prst="rect">
              <a:avLst/>
            </a:prstGeom>
          </p:spPr>
        </p:pic>
      </p:grpSp>
      <p:sp>
        <p:nvSpPr>
          <p:cNvPr id="14" name="TextBox 14"/>
          <p:cNvSpPr txBox="1"/>
          <p:nvPr/>
        </p:nvSpPr>
        <p:spPr>
          <a:xfrm rot="-375848">
            <a:off x="577474" y="651746"/>
            <a:ext cx="8139874" cy="2010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8000">
                <a:solidFill>
                  <a:srgbClr val="6D615D"/>
                </a:solidFill>
                <a:latin typeface="True Typewriter PolygloTT"/>
              </a:rPr>
              <a:t>WHAT IS THE FUTURE OF INSTA-TOURISM?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1422978" y="2714164"/>
            <a:ext cx="5238677" cy="6147985"/>
            <a:chOff x="0" y="0"/>
            <a:chExt cx="6984903" cy="8197313"/>
          </a:xfrm>
        </p:grpSpPr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 rot="-312754">
              <a:off x="334683" y="271058"/>
              <a:ext cx="6315538" cy="7655198"/>
            </a:xfrm>
            <a:prstGeom prst="rect">
              <a:avLst/>
            </a:prstGeom>
          </p:spPr>
        </p:pic>
        <p:pic>
          <p:nvPicPr>
            <p:cNvPr id="17" name="Picture 17"/>
            <p:cNvPicPr>
              <a:picLocks noChangeAspect="1"/>
            </p:cNvPicPr>
            <p:nvPr/>
          </p:nvPicPr>
          <p:blipFill>
            <a:blip r:embed="rId10"/>
            <a:srcRect l="15476" r="15476"/>
            <a:stretch>
              <a:fillRect/>
            </a:stretch>
          </p:blipFill>
          <p:spPr>
            <a:xfrm rot="-312754">
              <a:off x="510510" y="792317"/>
              <a:ext cx="5771518" cy="5574372"/>
            </a:xfrm>
            <a:prstGeom prst="rect">
              <a:avLst/>
            </a:prstGeom>
          </p:spPr>
        </p:pic>
      </p:grpSp>
      <p:grpSp>
        <p:nvGrpSpPr>
          <p:cNvPr id="18" name="Group 18"/>
          <p:cNvGrpSpPr/>
          <p:nvPr/>
        </p:nvGrpSpPr>
        <p:grpSpPr>
          <a:xfrm>
            <a:off x="279157" y="7116071"/>
            <a:ext cx="6293939" cy="3384997"/>
            <a:chOff x="0" y="0"/>
            <a:chExt cx="8391918" cy="4513330"/>
          </a:xfrm>
        </p:grpSpPr>
        <p:pic>
          <p:nvPicPr>
            <p:cNvPr id="19" name="Picture 19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0" y="0"/>
              <a:ext cx="4713202" cy="2662959"/>
            </a:xfrm>
            <a:prstGeom prst="rect">
              <a:avLst/>
            </a:prstGeom>
          </p:spPr>
        </p:pic>
        <p:pic>
          <p:nvPicPr>
            <p:cNvPr id="20" name="Picture 20"/>
            <p:cNvPicPr>
              <a:picLocks noChangeAspect="1"/>
            </p:cNvPicPr>
            <p:nvPr/>
          </p:nvPicPr>
          <p:blipFill>
            <a:blip r:embed="rId8"/>
            <a:srcRect t="43822" b="3220"/>
            <a:stretch>
              <a:fillRect/>
            </a:stretch>
          </p:blipFill>
          <p:spPr>
            <a:xfrm>
              <a:off x="819922" y="681824"/>
              <a:ext cx="7228486" cy="2890160"/>
            </a:xfrm>
            <a:prstGeom prst="rect">
              <a:avLst/>
            </a:prstGeom>
          </p:spPr>
        </p:pic>
        <p:pic>
          <p:nvPicPr>
            <p:cNvPr id="21" name="Picture 21"/>
            <p:cNvPicPr>
              <a:picLocks noChangeAspect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>
            <a:xfrm>
              <a:off x="3962479" y="2520082"/>
              <a:ext cx="4429439" cy="1993248"/>
            </a:xfrm>
            <a:prstGeom prst="rect">
              <a:avLst/>
            </a:prstGeom>
          </p:spPr>
        </p:pic>
      </p:grpSp>
      <p:sp>
        <p:nvSpPr>
          <p:cNvPr id="22" name="TextBox 22"/>
          <p:cNvSpPr txBox="1"/>
          <p:nvPr/>
        </p:nvSpPr>
        <p:spPr>
          <a:xfrm>
            <a:off x="1222116" y="8442979"/>
            <a:ext cx="4765330" cy="498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00"/>
              </a:lnSpc>
            </a:pPr>
            <a:r>
              <a:rPr lang="en-US" sz="3000" spc="450">
                <a:solidFill>
                  <a:srgbClr val="6D615D"/>
                </a:solidFill>
                <a:latin typeface="HK Grotesk Medium Bold"/>
              </a:rPr>
              <a:t>VIRTUAL REALITY</a:t>
            </a:r>
          </a:p>
        </p:txBody>
      </p:sp>
      <p:pic>
        <p:nvPicPr>
          <p:cNvPr id="23" name="Picture 23"/>
          <p:cNvPicPr>
            <a:picLocks noChangeAspect="1"/>
          </p:cNvPicPr>
          <p:nvPr/>
        </p:nvPicPr>
        <p:blipFill>
          <a:blip r:embed="rId8"/>
          <a:srcRect t="43822" b="3220"/>
          <a:stretch>
            <a:fillRect/>
          </a:stretch>
        </p:blipFill>
        <p:spPr>
          <a:xfrm>
            <a:off x="12511278" y="7627438"/>
            <a:ext cx="5421365" cy="2167620"/>
          </a:xfrm>
          <a:prstGeom prst="rect">
            <a:avLst/>
          </a:prstGeom>
        </p:spPr>
      </p:pic>
      <p:sp>
        <p:nvSpPr>
          <p:cNvPr id="24" name="TextBox 24"/>
          <p:cNvSpPr txBox="1"/>
          <p:nvPr/>
        </p:nvSpPr>
        <p:spPr>
          <a:xfrm>
            <a:off x="12839296" y="8193759"/>
            <a:ext cx="4765330" cy="9968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00"/>
              </a:lnSpc>
            </a:pPr>
            <a:r>
              <a:rPr lang="en-US" sz="3000" spc="450">
                <a:solidFill>
                  <a:srgbClr val="6D615D"/>
                </a:solidFill>
                <a:latin typeface="HK Grotesk Medium Bold"/>
              </a:rPr>
              <a:t>CORPORATE SOCIAL RESPONSIBILITY</a:t>
            </a:r>
          </a:p>
        </p:txBody>
      </p:sp>
      <p:pic>
        <p:nvPicPr>
          <p:cNvPr id="25" name="Picture 25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 rot="952115">
            <a:off x="15852191" y="6896599"/>
            <a:ext cx="3005032" cy="1382315"/>
          </a:xfrm>
          <a:prstGeom prst="rect">
            <a:avLst/>
          </a:prstGeom>
        </p:spPr>
      </p:pic>
      <p:sp>
        <p:nvSpPr>
          <p:cNvPr id="26" name="TextBox 26"/>
          <p:cNvSpPr txBox="1"/>
          <p:nvPr/>
        </p:nvSpPr>
        <p:spPr>
          <a:xfrm>
            <a:off x="7403962" y="8395141"/>
            <a:ext cx="4765330" cy="498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00"/>
              </a:lnSpc>
            </a:pPr>
            <a:r>
              <a:rPr lang="en-US" sz="3000" spc="450">
                <a:solidFill>
                  <a:srgbClr val="6D615D"/>
                </a:solidFill>
                <a:latin typeface="HK Grotesk Medium Bold"/>
              </a:rPr>
              <a:t>SUSTAINABILITY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0553283" y="868372"/>
            <a:ext cx="6670330" cy="655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99"/>
              </a:lnSpc>
            </a:pPr>
            <a:r>
              <a:rPr lang="en-US" sz="4499" spc="134">
                <a:solidFill>
                  <a:srgbClr val="FFFFFF"/>
                </a:solidFill>
                <a:latin typeface="True Typewriter PolygloTT"/>
              </a:rPr>
              <a:t>POSITIVE CHANGE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rcRect t="27640" b="2764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-8307071" y="2061597"/>
            <a:ext cx="17833343" cy="543917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838200" y="4626011"/>
            <a:ext cx="7583297" cy="9968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00"/>
              </a:lnSpc>
            </a:pPr>
            <a:r>
              <a:rPr lang="en-US" sz="3000" spc="450" dirty="0">
                <a:solidFill>
                  <a:srgbClr val="FFFFFF"/>
                </a:solidFill>
                <a:latin typeface="HK Grotesk Medium Bold"/>
              </a:rPr>
              <a:t>TRAVEL FOR ADVENTURE,</a:t>
            </a:r>
          </a:p>
          <a:p>
            <a:pPr algn="ctr">
              <a:lnSpc>
                <a:spcPts val="3900"/>
              </a:lnSpc>
            </a:pPr>
            <a:r>
              <a:rPr lang="en-US" sz="3000" spc="450" dirty="0">
                <a:solidFill>
                  <a:srgbClr val="FFFFFF"/>
                </a:solidFill>
                <a:latin typeface="HK Grotesk Medium Bold"/>
              </a:rPr>
              <a:t>NOT FOR LIKES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-1277152" y="2533115"/>
            <a:ext cx="3524086" cy="1621079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8200362" y="2393509"/>
            <a:ext cx="10711733" cy="6465964"/>
            <a:chOff x="0" y="0"/>
            <a:chExt cx="14282311" cy="8621285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>
            <a:xfrm>
              <a:off x="6710665" y="0"/>
              <a:ext cx="7571646" cy="4277980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7"/>
            <a:srcRect l="39949" t="1562" r="21390"/>
            <a:stretch>
              <a:fillRect/>
            </a:stretch>
          </p:blipFill>
          <p:spPr>
            <a:xfrm rot="5531127">
              <a:off x="3438320" y="-2115001"/>
              <a:ext cx="7169465" cy="13782730"/>
            </a:xfrm>
            <a:prstGeom prst="rect">
              <a:avLst/>
            </a:prstGeom>
          </p:spPr>
        </p:pic>
      </p:grpSp>
      <p:sp>
        <p:nvSpPr>
          <p:cNvPr id="8" name="TextBox 8"/>
          <p:cNvSpPr txBox="1"/>
          <p:nvPr/>
        </p:nvSpPr>
        <p:spPr>
          <a:xfrm>
            <a:off x="9676003" y="4875230"/>
            <a:ext cx="7583297" cy="498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00"/>
              </a:lnSpc>
            </a:pPr>
            <a:r>
              <a:rPr lang="en-US" sz="3000" spc="450">
                <a:solidFill>
                  <a:srgbClr val="6D615D"/>
                </a:solidFill>
                <a:latin typeface="HK Grotesk Medium Bold"/>
              </a:rPr>
              <a:t>CAPTURE TRUE BEAUTY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rcRect l="27706" t="21628" r="7224"/>
          <a:stretch>
            <a:fillRect/>
          </a:stretch>
        </p:blipFill>
        <p:spPr>
          <a:xfrm rot="-10476973">
            <a:off x="-400116" y="6357126"/>
            <a:ext cx="9050278" cy="8229847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838200" y="8591203"/>
            <a:ext cx="7583297" cy="498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00"/>
              </a:lnSpc>
            </a:pPr>
            <a:r>
              <a:rPr lang="en-US" sz="3000" spc="450">
                <a:solidFill>
                  <a:srgbClr val="6D615D"/>
                </a:solidFill>
                <a:latin typeface="HK Grotesk Medium Bold"/>
              </a:rPr>
              <a:t>SHARE RESPONSIBLY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0641953">
            <a:off x="8200449" y="6395217"/>
            <a:ext cx="17833343" cy="543917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9764580" y="8591203"/>
            <a:ext cx="7583297" cy="498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 spc="449">
                <a:solidFill>
                  <a:srgbClr val="FFFFFF"/>
                </a:solidFill>
                <a:latin typeface="HK Grotesk Medium Bold"/>
              </a:rPr>
              <a:t>ENJOY THE MOMENT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286000" y="911967"/>
            <a:ext cx="13716000" cy="1100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8000">
                <a:solidFill>
                  <a:srgbClr val="FFFFFF"/>
                </a:solidFill>
                <a:latin typeface="True Typewriter PolygloTT"/>
              </a:rPr>
              <a:t>Thank you and remember...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459</Words>
  <Application>Microsoft Macintosh PowerPoint</Application>
  <PresentationFormat>Custom</PresentationFormat>
  <Paragraphs>120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True Typewriter PolygloTT</vt:lpstr>
      <vt:lpstr>HK Grotesk Medium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Insta-Tourism</dc:title>
  <cp:lastModifiedBy>Daniel Payne (1803525)</cp:lastModifiedBy>
  <cp:revision>5</cp:revision>
  <dcterms:created xsi:type="dcterms:W3CDTF">2006-08-16T00:00:00Z</dcterms:created>
  <dcterms:modified xsi:type="dcterms:W3CDTF">2020-06-01T10:22:55Z</dcterms:modified>
  <dc:identifier>DAD9Y6GjY2A</dc:identifier>
</cp:coreProperties>
</file>