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4" r:id="rId5"/>
    <p:sldMasterId id="2147483688" r:id="rId6"/>
  </p:sldMasterIdLst>
  <p:notesMasterIdLst>
    <p:notesMasterId r:id="rId32"/>
  </p:notesMasterIdLst>
  <p:sldIdLst>
    <p:sldId id="258" r:id="rId7"/>
    <p:sldId id="303" r:id="rId8"/>
    <p:sldId id="571" r:id="rId9"/>
    <p:sldId id="572" r:id="rId10"/>
    <p:sldId id="297" r:id="rId11"/>
    <p:sldId id="286" r:id="rId12"/>
    <p:sldId id="287" r:id="rId13"/>
    <p:sldId id="566" r:id="rId14"/>
    <p:sldId id="565" r:id="rId15"/>
    <p:sldId id="568" r:id="rId16"/>
    <p:sldId id="428" r:id="rId17"/>
    <p:sldId id="298" r:id="rId18"/>
    <p:sldId id="429" r:id="rId19"/>
    <p:sldId id="431" r:id="rId20"/>
    <p:sldId id="432" r:id="rId21"/>
    <p:sldId id="433" r:id="rId22"/>
    <p:sldId id="434" r:id="rId23"/>
    <p:sldId id="426" r:id="rId24"/>
    <p:sldId id="305" r:id="rId25"/>
    <p:sldId id="300" r:id="rId26"/>
    <p:sldId id="436" r:id="rId27"/>
    <p:sldId id="294" r:id="rId28"/>
    <p:sldId id="295" r:id="rId29"/>
    <p:sldId id="267" r:id="rId30"/>
    <p:sldId id="268"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06" autoAdjust="0"/>
    <p:restoredTop sz="67920" autoAdjust="0"/>
  </p:normalViewPr>
  <p:slideViewPr>
    <p:cSldViewPr snapToGrid="0" snapToObjects="1">
      <p:cViewPr varScale="1">
        <p:scale>
          <a:sx n="61" d="100"/>
          <a:sy n="61" d="100"/>
        </p:scale>
        <p:origin x="10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12/5/2023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trendsupdates.com/theories-of-development-and-what-you-could-do-to-raise-a-healthy-child/"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riveapproach.com/case-studies/herbert-thompson-primary-schoo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estyn.gov.wales/system/files/2020-07/Effective%2520practice%2520in%2520tackling%2520poverty%2520and%2520disadvantage%2520in%2520schools%2520-%2520November%25202012.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estyn.gov.wales/system/files/2020-07/Effective%2520practice%2520in%2520tackling%2520poverty%2520and%2520disadvantage%2520in%2520schools%2520-%2520November%25202012.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325096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create a </a:t>
            </a:r>
            <a:r>
              <a:rPr lang="en-GB" dirty="0" err="1"/>
              <a:t>mindmap</a:t>
            </a:r>
            <a:r>
              <a:rPr lang="en-GB" dirty="0"/>
              <a:t> or </a:t>
            </a:r>
            <a:r>
              <a:rPr lang="en-GB" dirty="0" err="1"/>
              <a:t>braindump</a:t>
            </a:r>
            <a:r>
              <a:rPr lang="en-GB" dirty="0"/>
              <a:t> of what they remember from the </a:t>
            </a:r>
            <a:r>
              <a:rPr lang="en-GB" dirty="0" err="1"/>
              <a:t>Yr</a:t>
            </a:r>
            <a:r>
              <a:rPr lang="en-GB" dirty="0"/>
              <a:t> 1 and 2 cycles from this module. </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93009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 the assignment. </a:t>
            </a:r>
          </a:p>
          <a:p>
            <a:endParaRPr lang="en-GB" dirty="0"/>
          </a:p>
          <a:p>
            <a:r>
              <a:rPr lang="en-GB" dirty="0"/>
              <a:t>The focus on today will be preparing students to gather the evidence they need for Part A of the assignment while they’re on placement</a:t>
            </a:r>
          </a:p>
          <a:p>
            <a:endParaRPr lang="en-GB" dirty="0"/>
          </a:p>
          <a:p>
            <a:r>
              <a:rPr lang="en-GB" dirty="0"/>
              <a:t>Part B will be supported by Bridging activity, where they’ll be introduced to the key ideas of school development planning by the lead school, and have a chance to explore an idea from their PTE school</a:t>
            </a:r>
          </a:p>
          <a:p>
            <a:endParaRPr lang="en-GB" dirty="0"/>
          </a:p>
          <a:p>
            <a:r>
              <a:rPr lang="en-GB" dirty="0"/>
              <a:t>By the time they come back they should have identified a community project that they will explore for Part A using the ‘What to look for on practice’ booklet</a:t>
            </a:r>
          </a:p>
          <a:p>
            <a:r>
              <a:rPr lang="en-GB" dirty="0"/>
              <a:t>AND</a:t>
            </a:r>
          </a:p>
          <a:p>
            <a:r>
              <a:rPr lang="en-GB" dirty="0"/>
              <a:t>One element of a school SDP to explore, outlined in the Bridging STEER booklet</a:t>
            </a:r>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929726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 minutes.</a:t>
            </a:r>
          </a:p>
          <a:p>
            <a:r>
              <a:rPr lang="en-GB" b="1" dirty="0"/>
              <a:t>2 </a:t>
            </a:r>
            <a:r>
              <a:rPr lang="en-GB" b="1" dirty="0" err="1"/>
              <a:t>funud</a:t>
            </a:r>
            <a:r>
              <a:rPr lang="en-GB" b="1" dirty="0"/>
              <a:t>.</a:t>
            </a:r>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656457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to support the habit of linking sessions</a:t>
            </a:r>
            <a:r>
              <a:rPr lang="en-GB" baseline="0" dirty="0"/>
              <a:t> to QTS. </a:t>
            </a:r>
            <a:r>
              <a:rPr lang="en-GB" b="1" baseline="0" dirty="0"/>
              <a:t>2 minutes.</a:t>
            </a:r>
          </a:p>
          <a:p>
            <a:r>
              <a:rPr lang="en-GB" b="0" baseline="0" dirty="0"/>
              <a:t>Which other QTS standard(s) could be linked here?</a:t>
            </a:r>
          </a:p>
          <a:p>
            <a:endParaRPr lang="en-GB" b="1" baseline="0" dirty="0"/>
          </a:p>
          <a:p>
            <a:r>
              <a:rPr lang="en-GB" b="0" baseline="0" dirty="0"/>
              <a:t>I </a:t>
            </a:r>
            <a:r>
              <a:rPr lang="en-GB" b="0" baseline="0" dirty="0" err="1"/>
              <a:t>gefnogi’r</a:t>
            </a:r>
            <a:r>
              <a:rPr lang="en-GB" b="0" baseline="0" dirty="0"/>
              <a:t> </a:t>
            </a:r>
            <a:r>
              <a:rPr lang="en-GB" b="0" baseline="0" dirty="0" err="1"/>
              <a:t>arfer</a:t>
            </a:r>
            <a:r>
              <a:rPr lang="en-GB" b="0" baseline="0" dirty="0"/>
              <a:t> o </a:t>
            </a:r>
            <a:r>
              <a:rPr lang="en-GB" b="0" baseline="0" dirty="0" err="1"/>
              <a:t>gysylltu</a:t>
            </a:r>
            <a:r>
              <a:rPr lang="en-GB" b="0" baseline="0" dirty="0"/>
              <a:t> </a:t>
            </a:r>
            <a:r>
              <a:rPr lang="en-GB" b="0" baseline="0" dirty="0" err="1"/>
              <a:t>sesiynau</a:t>
            </a:r>
            <a:r>
              <a:rPr lang="en-GB" b="0" baseline="0" dirty="0"/>
              <a:t> </a:t>
            </a:r>
            <a:r>
              <a:rPr lang="en-GB" b="0" baseline="0" dirty="0" err="1"/>
              <a:t>gyda</a:t>
            </a:r>
            <a:r>
              <a:rPr lang="en-GB" b="0" baseline="0" dirty="0"/>
              <a:t> SAC.</a:t>
            </a:r>
            <a:r>
              <a:rPr lang="en-GB" b="1" baseline="0" dirty="0"/>
              <a:t> 2 </a:t>
            </a:r>
            <a:r>
              <a:rPr lang="en-GB" b="1" baseline="0" dirty="0" err="1"/>
              <a:t>funud</a:t>
            </a:r>
            <a:r>
              <a:rPr lang="en-GB" b="1" baseline="0" dirty="0"/>
              <a:t>.</a:t>
            </a:r>
          </a:p>
          <a:p>
            <a:r>
              <a:rPr lang="en-GB" b="0" baseline="0" dirty="0"/>
              <a:t>Pa </a:t>
            </a:r>
            <a:r>
              <a:rPr lang="en-GB" b="0" baseline="0" dirty="0" err="1"/>
              <a:t>safon</a:t>
            </a:r>
            <a:r>
              <a:rPr lang="en-GB" b="0" baseline="0" dirty="0"/>
              <a:t>/au SAC </a:t>
            </a:r>
            <a:r>
              <a:rPr lang="en-GB" b="0" baseline="0" dirty="0" err="1"/>
              <a:t>arall</a:t>
            </a:r>
            <a:r>
              <a:rPr lang="en-GB" b="0" baseline="0" dirty="0"/>
              <a:t>/</a:t>
            </a:r>
            <a:r>
              <a:rPr lang="en-GB" b="0" baseline="0" dirty="0" err="1"/>
              <a:t>eraill</a:t>
            </a:r>
            <a:r>
              <a:rPr lang="en-GB" b="0" baseline="0" dirty="0"/>
              <a:t> </a:t>
            </a:r>
            <a:r>
              <a:rPr lang="en-GB" b="0" baseline="0" dirty="0" err="1"/>
              <a:t>gellir</a:t>
            </a:r>
            <a:r>
              <a:rPr lang="en-GB" b="0" baseline="0" dirty="0"/>
              <a:t> </a:t>
            </a:r>
            <a:r>
              <a:rPr lang="en-GB" b="0" baseline="0" dirty="0" err="1"/>
              <a:t>ei</a:t>
            </a:r>
            <a:r>
              <a:rPr lang="en-GB" b="0" baseline="0" dirty="0"/>
              <a:t>/</a:t>
            </a:r>
            <a:r>
              <a:rPr lang="en-GB" b="0" baseline="0" dirty="0" err="1"/>
              <a:t>eu</a:t>
            </a:r>
            <a:r>
              <a:rPr lang="en-GB" b="0" baseline="0" dirty="0"/>
              <a:t> </a:t>
            </a:r>
            <a:r>
              <a:rPr lang="en-GB" b="0" baseline="0" dirty="0" err="1"/>
              <a:t>cysylltu</a:t>
            </a:r>
            <a:r>
              <a:rPr lang="en-GB" b="0" baseline="0" dirty="0"/>
              <a:t> </a:t>
            </a:r>
            <a:r>
              <a:rPr lang="en-GB" b="0" baseline="0" dirty="0" err="1"/>
              <a:t>yma</a:t>
            </a:r>
            <a:r>
              <a:rPr lang="en-GB" b="0" baseline="0" dirty="0"/>
              <a:t>?</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387372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ideas should link to topics explored</a:t>
            </a:r>
            <a:r>
              <a:rPr lang="en-GB" baseline="0" dirty="0"/>
              <a:t> so far in this and other modules. Online: Type ideas in the chat or create a collaborative board using Nearpod©</a:t>
            </a:r>
          </a:p>
          <a:p>
            <a:r>
              <a:rPr lang="en-GB" baseline="0" dirty="0"/>
              <a:t>On campus: Could use post its and create a wall of ideas or gather ideas through discussion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2204053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Urie</a:t>
            </a:r>
            <a:r>
              <a:rPr lang="en-GB" dirty="0"/>
              <a:t> Bronfenbrenner - Damcaniaeth </a:t>
            </a:r>
            <a:r>
              <a:rPr lang="en-GB" dirty="0" err="1"/>
              <a:t>Systemau</a:t>
            </a:r>
            <a:r>
              <a:rPr lang="en-GB" dirty="0"/>
              <a:t> </a:t>
            </a:r>
            <a:r>
              <a:rPr lang="en-GB" dirty="0" err="1"/>
              <a:t>Ecolegol</a:t>
            </a:r>
            <a:r>
              <a:rPr lang="en-GB" dirty="0"/>
              <a:t> am </a:t>
            </a:r>
            <a:r>
              <a:rPr lang="en-GB" dirty="0" err="1"/>
              <a:t>Ddatblygiad</a:t>
            </a:r>
            <a:r>
              <a:rPr lang="en-GB" dirty="0"/>
              <a:t> / Ecological Systems Theory of Development.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Bronfenbrenner believed that the development of individuals is a product of their interactions with their social environments – people, the cultures, institutions and ideas individuals interact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His work looked beyond individual development to take account of wider influencing factors and the context, or ecology, of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microsystem (y system </a:t>
            </a:r>
            <a:r>
              <a:rPr lang="en-GB" sz="1200" b="1" i="0" u="none" strike="noStrike" kern="1200" dirty="0" err="1">
                <a:solidFill>
                  <a:schemeClr val="tx1"/>
                </a:solidFill>
                <a:effectLst/>
                <a:latin typeface="+mn-lt"/>
                <a:ea typeface="+mn-ea"/>
                <a:cs typeface="+mn-cs"/>
              </a:rPr>
              <a:t>feicro</a:t>
            </a:r>
            <a:r>
              <a:rPr lang="en-GB" sz="1200" b="1"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are the closest people the child interacts with</a:t>
            </a:r>
            <a:r>
              <a:rPr lang="en-GB" sz="1200" b="1" i="0" u="none" strike="noStrike" kern="1200" dirty="0">
                <a:solidFill>
                  <a:schemeClr val="tx1"/>
                </a:solidFill>
                <a:effectLst/>
                <a:latin typeface="+mn-lt"/>
                <a:ea typeface="+mn-ea"/>
                <a:cs typeface="+mn-cs"/>
              </a:rPr>
              <a:t> the most frequently or </a:t>
            </a:r>
            <a:r>
              <a:rPr lang="en-GB" sz="1200" b="0" i="0" u="none" strike="noStrike" kern="1200" dirty="0">
                <a:solidFill>
                  <a:schemeClr val="tx1"/>
                </a:solidFill>
                <a:effectLst/>
                <a:latin typeface="+mn-lt"/>
                <a:ea typeface="+mn-ea"/>
                <a:cs typeface="+mn-cs"/>
              </a:rPr>
              <a:t>places that a child may encounter on a daily basis in an immediate surrounding.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Moreover, a child’s biological and </a:t>
            </a:r>
            <a:r>
              <a:rPr lang="en-GB" sz="1200" b="0" i="0" u="none" strike="noStrike" kern="1200" dirty="0">
                <a:solidFill>
                  <a:schemeClr val="tx1"/>
                </a:solidFill>
                <a:effectLst/>
                <a:latin typeface="+mn-lt"/>
                <a:ea typeface="+mn-ea"/>
                <a:cs typeface="+mn-cs"/>
                <a:hlinkClick r:id="rId3"/>
              </a:rPr>
              <a:t>socially influenced</a:t>
            </a:r>
            <a:r>
              <a:rPr lang="en-GB" sz="1200" b="0" i="0" u="none" strike="noStrike" kern="1200" dirty="0">
                <a:solidFill>
                  <a:schemeClr val="tx1"/>
                </a:solidFill>
                <a:effectLst/>
                <a:latin typeface="+mn-lt"/>
                <a:ea typeface="+mn-ea"/>
                <a:cs typeface="+mn-cs"/>
              </a:rPr>
              <a:t> characteristics like habits, temperaments, physical characteristics and capabilities influence the child’s behaviour and also the people who are around the child. </a:t>
            </a:r>
            <a:endParaRPr lang="en-GB" dirty="0"/>
          </a:p>
          <a:p>
            <a:endParaRPr lang="en-GB" dirty="0"/>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mesosystem (y system </a:t>
            </a:r>
            <a:r>
              <a:rPr lang="en-GB" sz="1200" b="1" i="0" u="none" strike="noStrike" kern="1200" dirty="0" err="1">
                <a:solidFill>
                  <a:schemeClr val="tx1"/>
                </a:solidFill>
                <a:effectLst/>
                <a:latin typeface="+mn-lt"/>
                <a:ea typeface="+mn-ea"/>
                <a:cs typeface="+mn-cs"/>
              </a:rPr>
              <a:t>feso</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refers to the point in which two social </a:t>
            </a:r>
            <a:r>
              <a:rPr lang="en-GB" sz="1200" b="1" i="0" u="none" strike="noStrike" kern="1200" dirty="0">
                <a:solidFill>
                  <a:schemeClr val="tx1"/>
                </a:solidFill>
                <a:effectLst/>
                <a:latin typeface="+mn-lt"/>
                <a:ea typeface="+mn-ea"/>
                <a:cs typeface="+mn-cs"/>
              </a:rPr>
              <a:t>microsystems</a:t>
            </a:r>
            <a:r>
              <a:rPr lang="en-GB" sz="1200" b="0" i="0" u="none" strike="noStrike" kern="1200" dirty="0">
                <a:solidFill>
                  <a:schemeClr val="tx1"/>
                </a:solidFill>
                <a:effectLst/>
                <a:latin typeface="+mn-lt"/>
                <a:ea typeface="+mn-ea"/>
                <a:cs typeface="+mn-cs"/>
              </a:rPr>
              <a:t> merge. One example of a </a:t>
            </a:r>
            <a:r>
              <a:rPr lang="en-GB" sz="1200" b="1" i="0" u="none" strike="noStrike" kern="1200" dirty="0">
                <a:solidFill>
                  <a:schemeClr val="tx1"/>
                </a:solidFill>
                <a:effectLst/>
                <a:latin typeface="+mn-lt"/>
                <a:ea typeface="+mn-ea"/>
                <a:cs typeface="+mn-cs"/>
              </a:rPr>
              <a:t>mesosystem</a:t>
            </a:r>
            <a:r>
              <a:rPr lang="en-GB" sz="1200" b="0" i="0" u="none" strike="noStrike" kern="1200" dirty="0">
                <a:solidFill>
                  <a:schemeClr val="tx1"/>
                </a:solidFill>
                <a:effectLst/>
                <a:latin typeface="+mn-lt"/>
                <a:ea typeface="+mn-ea"/>
                <a:cs typeface="+mn-cs"/>
              </a:rPr>
              <a:t> is the combination of the home and school environments. These intersect and become a </a:t>
            </a:r>
            <a:r>
              <a:rPr lang="en-GB" sz="1200" b="1" i="0" u="none" strike="noStrike" kern="1200" dirty="0">
                <a:solidFill>
                  <a:schemeClr val="tx1"/>
                </a:solidFill>
                <a:effectLst/>
                <a:latin typeface="+mn-lt"/>
                <a:ea typeface="+mn-ea"/>
                <a:cs typeface="+mn-cs"/>
              </a:rPr>
              <a:t>mesosystem</a:t>
            </a:r>
            <a:r>
              <a:rPr lang="en-GB" sz="1200" b="0" i="0" u="none" strike="noStrike" kern="1200" dirty="0">
                <a:solidFill>
                  <a:schemeClr val="tx1"/>
                </a:solidFill>
                <a:effectLst/>
                <a:latin typeface="+mn-lt"/>
                <a:ea typeface="+mn-ea"/>
                <a:cs typeface="+mn-cs"/>
              </a:rPr>
              <a:t> when events, situations, work and friendships cross back and forth between both environments. </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Exosystem (y system </a:t>
            </a:r>
            <a:r>
              <a:rPr lang="en-GB" sz="1200" b="1" i="0" u="none" strike="noStrike" kern="1200" dirty="0" err="1">
                <a:solidFill>
                  <a:schemeClr val="tx1"/>
                </a:solidFill>
                <a:effectLst/>
                <a:latin typeface="+mn-lt"/>
                <a:ea typeface="+mn-ea"/>
                <a:cs typeface="+mn-cs"/>
              </a:rPr>
              <a:t>ecso</a:t>
            </a:r>
            <a:r>
              <a:rPr lang="en-GB" sz="1200" b="1" i="0" u="none" strike="noStrike" kern="1200" dirty="0">
                <a:solidFill>
                  <a:schemeClr val="tx1"/>
                </a:solidFill>
                <a:effectLst/>
                <a:latin typeface="+mn-lt"/>
                <a:ea typeface="+mn-ea"/>
                <a:cs typeface="+mn-cs"/>
              </a:rPr>
              <a:t>)</a:t>
            </a:r>
            <a:r>
              <a:rPr lang="en-GB" sz="1200" b="0" i="1"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Involves links between social settings that do not involve the child directly. For example, a child's experience at home may be influenced by their parent's experiences at work. A parent might receive a promotion that requires more travel, which in turn increases conflict with the other parent resulting in changes in their patterns of interaction with the child.</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macrosystem (y system </a:t>
            </a:r>
            <a:r>
              <a:rPr lang="en-GB" sz="1200" b="1" i="0" u="none" strike="noStrike" kern="1200" dirty="0" err="1">
                <a:solidFill>
                  <a:schemeClr val="tx1"/>
                </a:solidFill>
                <a:effectLst/>
                <a:latin typeface="+mn-lt"/>
                <a:ea typeface="+mn-ea"/>
                <a:cs typeface="+mn-cs"/>
              </a:rPr>
              <a:t>facro</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includes things such as the relative freedoms permitted by the national government, cultural values, the economy, wars, etc. These things can also affect a child either positively or negatively.</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077363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Georgia" panose="02040502050405020303" pitchFamily="18" charset="0"/>
              </a:rPr>
              <a:t>Recommended Read</a:t>
            </a:r>
          </a:p>
          <a:p>
            <a:r>
              <a:rPr lang="en-GB" sz="1800" b="0" i="0" dirty="0">
                <a:solidFill>
                  <a:srgbClr val="000000"/>
                </a:solidFill>
                <a:effectLst/>
                <a:latin typeface="Georgia" panose="02040502050405020303" pitchFamily="18" charset="0"/>
              </a:rPr>
              <a:t>Hayes, N., O'Toole, L., &amp; </a:t>
            </a:r>
            <a:r>
              <a:rPr lang="en-GB" sz="1800" b="0" i="0" dirty="0" err="1">
                <a:solidFill>
                  <a:srgbClr val="000000"/>
                </a:solidFill>
                <a:effectLst/>
                <a:latin typeface="Georgia" panose="02040502050405020303" pitchFamily="18" charset="0"/>
              </a:rPr>
              <a:t>Halpenny</a:t>
            </a:r>
            <a:r>
              <a:rPr lang="en-GB" sz="1800" b="0" i="0" dirty="0">
                <a:solidFill>
                  <a:srgbClr val="000000"/>
                </a:solidFill>
                <a:effectLst/>
                <a:latin typeface="Georgia" panose="02040502050405020303" pitchFamily="18" charset="0"/>
              </a:rPr>
              <a:t>, A. M. (2017). </a:t>
            </a:r>
            <a:r>
              <a:rPr lang="en-GB" sz="1800" b="0" i="1" dirty="0">
                <a:solidFill>
                  <a:srgbClr val="000000"/>
                </a:solidFill>
                <a:effectLst/>
                <a:latin typeface="Georgia" panose="02040502050405020303" pitchFamily="18" charset="0"/>
              </a:rPr>
              <a:t>Introducing Bronfenbrenner: A guide for practitioners and students in early years education</a:t>
            </a:r>
            <a:r>
              <a:rPr lang="en-GB" sz="1800" b="0" i="0" dirty="0">
                <a:solidFill>
                  <a:srgbClr val="000000"/>
                </a:solidFill>
                <a:effectLst/>
                <a:latin typeface="Georgia" panose="02040502050405020303" pitchFamily="18" charset="0"/>
              </a:rPr>
              <a:t>. Taylor &amp; Francis. </a:t>
            </a:r>
          </a:p>
          <a:p>
            <a:endParaRPr lang="en-GB" sz="1800" b="0" i="0" dirty="0">
              <a:solidFill>
                <a:srgbClr val="000000"/>
              </a:solidFill>
              <a:effectLst/>
              <a:latin typeface="Georgia" panose="02040502050405020303" pitchFamily="18" charset="0"/>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021865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snapshot of the Communities </a:t>
            </a:r>
            <a:r>
              <a:rPr lang="en-GB" dirty="0" err="1"/>
              <a:t>padlet</a:t>
            </a:r>
            <a:r>
              <a:rPr lang="en-GB" dirty="0"/>
              <a:t> we have created for this module.</a:t>
            </a:r>
          </a:p>
          <a:p>
            <a:r>
              <a:rPr lang="en-GB" dirty="0"/>
              <a:t>Recognise the potential links between the titles of the articles, documents etc and the theory discussed so far.</a:t>
            </a:r>
          </a:p>
          <a:p>
            <a:endParaRPr lang="en-GB" dirty="0"/>
          </a:p>
          <a:p>
            <a:r>
              <a:rPr lang="en-GB"/>
              <a:t>Show the link on Moodle</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033157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https://www.thriveapproach.com/case-studies/herbert-thompson-primary-school/</a:t>
            </a:r>
            <a:endParaRPr lang="en-US" dirty="0"/>
          </a:p>
          <a:p>
            <a:endParaRPr lang="en-US" dirty="0"/>
          </a:p>
          <a:p>
            <a:r>
              <a:rPr lang="en-US" dirty="0"/>
              <a:t>Reading time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16402191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The plan is to answer/respond to these as a group as this will model the task the students are going to complete when they read their own case studies.</a:t>
            </a: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193368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The plan is to answer/respond to these as a group as this will model the task the students are going to complete when they read their own case studies.</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4082820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Model the use of this table to make notes on the article they have just read.</a:t>
            </a:r>
          </a:p>
          <a:p>
            <a:endParaRPr lang="en-US" dirty="0">
              <a:cs typeface="Calibri"/>
            </a:endParaRPr>
          </a:p>
        </p:txBody>
      </p:sp>
      <p:sp>
        <p:nvSpPr>
          <p:cNvPr id="4" name="Slide Number Placeholder 3"/>
          <p:cNvSpPr>
            <a:spLocks noGrp="1"/>
          </p:cNvSpPr>
          <p:nvPr>
            <p:ph type="sldNum" sz="quarter" idx="5"/>
          </p:nvPr>
        </p:nvSpPr>
        <p:spPr/>
        <p:txBody>
          <a:bodyPr/>
          <a:lstStyle/>
          <a:p>
            <a:fld id="{A037B316-BBE7-466E-A71A-266C7436D38C}" type="slidenum">
              <a:rPr lang="en-US"/>
              <a:t>14</a:t>
            </a:fld>
            <a:endParaRPr lang="en-US"/>
          </a:p>
        </p:txBody>
      </p:sp>
    </p:spTree>
    <p:extLst>
      <p:ext uri="{BB962C8B-B14F-4D97-AF65-F5344CB8AC3E}">
        <p14:creationId xmlns:p14="http://schemas.microsoft.com/office/powerpoint/2010/main" val="3539868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Model the use of this table to make notes on the article they have just read.</a:t>
            </a:r>
          </a:p>
          <a:p>
            <a:r>
              <a:rPr lang="en-US" dirty="0">
                <a:cs typeface="Calibri"/>
              </a:rPr>
              <a:t>Encourage Critical Thinking – aim to develop students’ awareness of the difference between descriptive writing and critical engagement with literature</a:t>
            </a:r>
          </a:p>
        </p:txBody>
      </p:sp>
      <p:sp>
        <p:nvSpPr>
          <p:cNvPr id="4" name="Slide Number Placeholder 3"/>
          <p:cNvSpPr>
            <a:spLocks noGrp="1"/>
          </p:cNvSpPr>
          <p:nvPr>
            <p:ph type="sldNum" sz="quarter" idx="5"/>
          </p:nvPr>
        </p:nvSpPr>
        <p:spPr/>
        <p:txBody>
          <a:bodyPr/>
          <a:lstStyle/>
          <a:p>
            <a:fld id="{A037B316-BBE7-466E-A71A-266C7436D38C}" type="slidenum">
              <a:rPr lang="en-US"/>
              <a:t>15</a:t>
            </a:fld>
            <a:endParaRPr lang="en-US"/>
          </a:p>
        </p:txBody>
      </p:sp>
    </p:spTree>
    <p:extLst>
      <p:ext uri="{BB962C8B-B14F-4D97-AF65-F5344CB8AC3E}">
        <p14:creationId xmlns:p14="http://schemas.microsoft.com/office/powerpoint/2010/main" val="19699256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Model the use of this table to make notes on the article they have just read.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Encourage Critical Thinking – aim to develop students’ awareness of the difference between descriptive writing and critical engagement with literature</a:t>
            </a:r>
          </a:p>
          <a:p>
            <a:endParaRPr lang="en-US" dirty="0">
              <a:cs typeface="Calibri"/>
            </a:endParaRPr>
          </a:p>
        </p:txBody>
      </p:sp>
      <p:sp>
        <p:nvSpPr>
          <p:cNvPr id="4" name="Slide Number Placeholder 3"/>
          <p:cNvSpPr>
            <a:spLocks noGrp="1"/>
          </p:cNvSpPr>
          <p:nvPr>
            <p:ph type="sldNum" sz="quarter" idx="5"/>
          </p:nvPr>
        </p:nvSpPr>
        <p:spPr/>
        <p:txBody>
          <a:bodyPr/>
          <a:lstStyle/>
          <a:p>
            <a:fld id="{A037B316-BBE7-466E-A71A-266C7436D38C}" type="slidenum">
              <a:rPr lang="en-US"/>
              <a:t>16</a:t>
            </a:fld>
            <a:endParaRPr lang="en-US"/>
          </a:p>
        </p:txBody>
      </p:sp>
    </p:spTree>
    <p:extLst>
      <p:ext uri="{BB962C8B-B14F-4D97-AF65-F5344CB8AC3E}">
        <p14:creationId xmlns:p14="http://schemas.microsoft.com/office/powerpoint/2010/main" val="23863550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Model the use of this table to make notes on the article they have just read.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Encourage Critical Thinking – aim to develop students’ awareness of the difference between descriptive writing and critical engagement with literature</a:t>
            </a:r>
          </a:p>
          <a:p>
            <a:endParaRPr lang="en-US" dirty="0">
              <a:cs typeface="Calibri"/>
            </a:endParaRPr>
          </a:p>
        </p:txBody>
      </p:sp>
      <p:sp>
        <p:nvSpPr>
          <p:cNvPr id="4" name="Slide Number Placeholder 3"/>
          <p:cNvSpPr>
            <a:spLocks noGrp="1"/>
          </p:cNvSpPr>
          <p:nvPr>
            <p:ph type="sldNum" sz="quarter" idx="5"/>
          </p:nvPr>
        </p:nvSpPr>
        <p:spPr/>
        <p:txBody>
          <a:bodyPr/>
          <a:lstStyle/>
          <a:p>
            <a:fld id="{A037B316-BBE7-466E-A71A-266C7436D38C}" type="slidenum">
              <a:rPr lang="en-US"/>
              <a:t>17</a:t>
            </a:fld>
            <a:endParaRPr lang="en-US"/>
          </a:p>
        </p:txBody>
      </p:sp>
    </p:spTree>
    <p:extLst>
      <p:ext uri="{BB962C8B-B14F-4D97-AF65-F5344CB8AC3E}">
        <p14:creationId xmlns:p14="http://schemas.microsoft.com/office/powerpoint/2010/main" val="26272263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Allocate specific case studies to groups of students from this </a:t>
            </a:r>
            <a:r>
              <a:rPr lang="en-US" dirty="0" err="1">
                <a:cs typeface="Calibri"/>
              </a:rPr>
              <a:t>Estyn</a:t>
            </a:r>
            <a:r>
              <a:rPr lang="en-US" dirty="0">
                <a:cs typeface="Calibri"/>
              </a:rPr>
              <a:t> document </a:t>
            </a:r>
            <a:r>
              <a:rPr lang="en-US" dirty="0">
                <a:hlinkClick r:id="rId3"/>
              </a:rPr>
              <a:t>https://www.estyn.gov.wales/system/files/2020-07/Effective%2520practice%2520in%2520tackling%2520poverty%2520and%2520disadvantage%2520in%2520schools%2520-%2520November%25202012.pdf</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Allocate </a:t>
            </a:r>
            <a:r>
              <a:rPr lang="en-GB" sz="1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ONE case study per small group of 3 or </a:t>
            </a:r>
            <a:r>
              <a:rPr lang="en-US" sz="1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4 students.</a:t>
            </a:r>
            <a:r>
              <a:rPr lang="en-US"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Do not share out all 13 case studies. Use only the 7 case studies</a:t>
            </a: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from this </a:t>
            </a:r>
            <a:r>
              <a:rPr lang="en-GB" sz="18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list 2, 3, 8, 9, 11, 12, 13</a:t>
            </a:r>
            <a:r>
              <a:rPr lang="en-US" sz="1800" b="1" kern="12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08536A6-9316-4526-BDCC-A2D87EBBCEC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8586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30 minutes</a:t>
            </a:r>
            <a:r>
              <a:rPr lang="en-GB" sz="1200" b="1" kern="1200" baseline="0" dirty="0">
                <a:solidFill>
                  <a:schemeClr val="tx1"/>
                </a:solidFill>
                <a:effectLst/>
                <a:latin typeface="+mn-lt"/>
                <a:ea typeface="+mn-ea"/>
                <a:cs typeface="+mn-cs"/>
              </a:rPr>
              <a:t> to read and discuss the allocated case study and complete the table on a slide in the collaboration ppt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cs typeface="Calibri"/>
              </a:rPr>
              <a:t>When assigning case studies to groups of students USE ONLY THESE Case studies: 2, 3, 8, 9, 11, 12 and 13.</a:t>
            </a:r>
            <a:endParaRPr lang="en-GB" sz="1200" b="1" kern="1200" dirty="0">
              <a:solidFill>
                <a:schemeClr val="tx1"/>
              </a:solidFill>
              <a:effectLst/>
              <a:latin typeface="+mn-lt"/>
              <a:ea typeface="+mn-ea"/>
              <a:cs typeface="+mn-cs"/>
            </a:endParaRPr>
          </a:p>
          <a:p>
            <a:r>
              <a:rPr lang="en-US" dirty="0">
                <a:cs typeface="Calibri"/>
              </a:rPr>
              <a:t>Allocate specific case studies to small</a:t>
            </a:r>
            <a:r>
              <a:rPr lang="en-US" baseline="0" dirty="0">
                <a:cs typeface="Calibri"/>
              </a:rPr>
              <a:t> </a:t>
            </a:r>
            <a:r>
              <a:rPr lang="en-US" dirty="0">
                <a:cs typeface="Calibri"/>
              </a:rPr>
              <a:t>groups of 4 students from this </a:t>
            </a:r>
            <a:r>
              <a:rPr lang="en-US" dirty="0" err="1">
                <a:cs typeface="Calibri"/>
              </a:rPr>
              <a:t>Estyn</a:t>
            </a:r>
            <a:r>
              <a:rPr lang="en-US" dirty="0">
                <a:cs typeface="Calibri"/>
              </a:rPr>
              <a:t> document </a:t>
            </a:r>
            <a:r>
              <a:rPr lang="en-US" dirty="0">
                <a:hlinkClick r:id="rId3"/>
              </a:rPr>
              <a:t>https://www.estyn.gov.wales/system/files/2020-07/Effective%2520practice%2520in%2520tackling%2520poverty%2520and%2520disadvantage%2520in%2520schools%2520-%2520November%25202012.pdf</a:t>
            </a:r>
          </a:p>
          <a:p>
            <a:r>
              <a:rPr lang="en-US" dirty="0">
                <a:cs typeface="Calibri"/>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Return to this slide after the task to gather feedback</a:t>
            </a:r>
            <a:r>
              <a:rPr lang="en-GB" baseline="0" dirty="0"/>
              <a:t> from groups. </a:t>
            </a:r>
            <a:r>
              <a:rPr lang="en-GB" b="1" baseline="0" dirty="0"/>
              <a:t>10 minutes.</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4778609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Overall module aims – think about what has been discussed so far in this session.</a:t>
            </a:r>
          </a:p>
          <a:p>
            <a:r>
              <a:rPr lang="en-GB" b="1" dirty="0"/>
              <a:t>What are the challenges </a:t>
            </a:r>
            <a:r>
              <a:rPr lang="en-GB" b="1"/>
              <a:t>school face?</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41793289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 clip</a:t>
            </a:r>
          </a:p>
          <a:p>
            <a:r>
              <a:rPr lang="en-GB" dirty="0"/>
              <a:t>Listen from 8mins 45s to 13mins 45s </a:t>
            </a:r>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25500085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Plenary – </a:t>
            </a:r>
            <a:r>
              <a:rPr lang="en-GB" b="1" dirty="0"/>
              <a:t>10 minutes</a:t>
            </a: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29429941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Diweddglo</a:t>
            </a:r>
            <a:r>
              <a:rPr lang="en-GB" dirty="0"/>
              <a:t> – </a:t>
            </a:r>
            <a:r>
              <a:rPr lang="en-GB" b="1" dirty="0"/>
              <a:t>10 </a:t>
            </a:r>
            <a:r>
              <a:rPr lang="en-GB" b="1" dirty="0" err="1"/>
              <a:t>munud</a:t>
            </a:r>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35121447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4347790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12/5/2023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678405D-6EF7-4769-8795-5A0D9817303F}"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CE620-B4D7-47EF-9654-E2CBA3E02987}" type="slidenum">
              <a:rPr lang="en-GB" smtClean="0"/>
              <a:t>‹#›</a:t>
            </a:fld>
            <a:endParaRPr lang="en-GB"/>
          </a:p>
        </p:txBody>
      </p:sp>
    </p:spTree>
    <p:extLst>
      <p:ext uri="{BB962C8B-B14F-4D97-AF65-F5344CB8AC3E}">
        <p14:creationId xmlns:p14="http://schemas.microsoft.com/office/powerpoint/2010/main" val="1253891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250939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120388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616586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7216306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05/12/2023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507552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05/12/2023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6515753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05/12/2023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6899014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944680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4078075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2458568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5509246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340665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939284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1237764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1005940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3016594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9325882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05/12/2023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8833684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05/12/2023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86091733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05/12/2023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6056242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250119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667985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2027610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1172861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891798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1077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12/5/2023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05/12/2023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336646339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82BE39C-262D-40F2-90E2-40ED796CD594}" type="datetimeFigureOut">
              <a:rPr lang="en-GB" smtClean="0"/>
              <a:t>05/12/2023</a:t>
            </a:fld>
            <a:endParaRPr lang="en-GB"/>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506496587"/>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riveapproach.com/case-studies/herbert-thompson-primary-school/"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thriveapproach.com/case-studies/herbert-thompson-primary-school/" TargetMode="External"/><Relationship Id="rId2" Type="http://schemas.openxmlformats.org/officeDocument/2006/relationships/notesSlide" Target="../notesSlides/notesSlide13.xml"/><Relationship Id="rId1" Type="http://schemas.openxmlformats.org/officeDocument/2006/relationships/slideLayout" Target="../slideLayouts/slideLayout19.xml"/><Relationship Id="rId5" Type="http://schemas.openxmlformats.org/officeDocument/2006/relationships/image" Target="../media/image14.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19.xml"/><Relationship Id="rId5" Type="http://schemas.openxmlformats.org/officeDocument/2006/relationships/image" Target="../media/image13.png"/><Relationship Id="rId4" Type="http://schemas.openxmlformats.org/officeDocument/2006/relationships/hyperlink" Target="https://www.thriveapproach.com/case-studies/herbert-thompson-primary-schoo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hriveapproach.com/case-studies/herbert-thompson-primary-school/" TargetMode="External"/><Relationship Id="rId2" Type="http://schemas.openxmlformats.org/officeDocument/2006/relationships/notesSlide" Target="../notesSlides/notesSlide15.xml"/><Relationship Id="rId1" Type="http://schemas.openxmlformats.org/officeDocument/2006/relationships/slideLayout" Target="../slideLayouts/slideLayout19.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19.xml"/><Relationship Id="rId5" Type="http://schemas.openxmlformats.org/officeDocument/2006/relationships/image" Target="../media/image13.png"/><Relationship Id="rId4" Type="http://schemas.openxmlformats.org/officeDocument/2006/relationships/hyperlink" Target="https://www.thriveapproach.com/case-studies/herbert-thompson-primary-schoo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32.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hyperlink" Target="https://youtu.be/281dw8GSDd0?t=525"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hyperlink" Target="https://www.estyn.gov.wales/system/files/2020-07/Effective%2520practice%2520in%2520tackling%2520poverty%2520and%2520disadvantage%2520in%2520schools%2520-%2520November%25202012.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estyn.gov.wales/system/files/2020-07/Effective%2520practice%2520in%2520tackling%2520poverty%2520and%2520disadvantage%2520in%2520schools%2520-%2520November%25202012.pdf" TargetMode="External"/><Relationship Id="rId2" Type="http://schemas.openxmlformats.org/officeDocument/2006/relationships/image" Target="../media/image21.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9143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sz="3800" b="1" dirty="0" err="1">
                <a:solidFill>
                  <a:schemeClr val="bg1"/>
                </a:solidFill>
              </a:rPr>
              <a:t>Croeso</a:t>
            </a:r>
            <a:r>
              <a:rPr lang="en-US" sz="3800" b="1" dirty="0">
                <a:solidFill>
                  <a:schemeClr val="bg1"/>
                </a:solidFill>
              </a:rPr>
              <a:t> </a:t>
            </a:r>
            <a:r>
              <a:rPr lang="en-US" sz="3800" b="1" dirty="0" err="1">
                <a:solidFill>
                  <a:schemeClr val="bg1"/>
                </a:solidFill>
              </a:rPr>
              <a:t>i</a:t>
            </a:r>
            <a:r>
              <a:rPr lang="en-US" sz="3800" b="1" dirty="0">
                <a:solidFill>
                  <a:schemeClr val="bg1"/>
                </a:solidFill>
              </a:rPr>
              <a:t> ECAD6009C!</a:t>
            </a:r>
            <a:br>
              <a:rPr lang="en-US" sz="3800" b="1" dirty="0"/>
            </a:br>
            <a:r>
              <a:rPr lang="en-US" sz="3800" b="1" dirty="0">
                <a:solidFill>
                  <a:schemeClr val="bg1"/>
                </a:solidFill>
              </a:rPr>
              <a:t>Welcome to ECAD6009!</a:t>
            </a:r>
          </a:p>
        </p:txBody>
      </p:sp>
      <p:pic>
        <p:nvPicPr>
          <p:cNvPr id="2050" name="Picture 2" descr="Introductions &amp; Welcome! - Pulmonary Fibrosis News Forums">
            <a:extLst>
              <a:ext uri="{FF2B5EF4-FFF2-40B4-BE49-F238E27FC236}">
                <a16:creationId xmlns:a16="http://schemas.microsoft.com/office/drawing/2014/main" id="{32C9DEDD-C0CC-4DD5-8ABF-CEC94D4A31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018" b="-1"/>
          <a:stretch/>
        </p:blipFill>
        <p:spPr bwMode="auto">
          <a:xfrm>
            <a:off x="20" y="1"/>
            <a:ext cx="9143979" cy="4239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721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3" name="TextBox 2">
            <a:extLst>
              <a:ext uri="{FF2B5EF4-FFF2-40B4-BE49-F238E27FC236}">
                <a16:creationId xmlns:a16="http://schemas.microsoft.com/office/drawing/2014/main" id="{B9E735E4-A267-45D9-B89F-EA30D7B43536}"/>
              </a:ext>
            </a:extLst>
          </p:cNvPr>
          <p:cNvSpPr txBox="1"/>
          <p:nvPr/>
        </p:nvSpPr>
        <p:spPr>
          <a:xfrm>
            <a:off x="3637803" y="3136228"/>
            <a:ext cx="4864100"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GB" sz="3600" b="1" dirty="0">
                <a:solidFill>
                  <a:prstClr val="black"/>
                </a:solidFill>
                <a:latin typeface="Calibri" panose="020F0502020204030204"/>
              </a:rPr>
              <a:t>The Learner’s Community</a:t>
            </a: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22678" y="966787"/>
            <a:ext cx="2382824" cy="5105400"/>
          </a:xfrm>
        </p:spPr>
        <p:txBody>
          <a:bodyPr vert="horz" lIns="91440" tIns="45720" rIns="91440" bIns="45720" rtlCol="0" anchor="ctr">
            <a:normAutofit/>
          </a:bodyPr>
          <a:lstStyle/>
          <a:p>
            <a:r>
              <a:rPr lang="en-GB" sz="3600" dirty="0" err="1">
                <a:solidFill>
                  <a:schemeClr val="bg1"/>
                </a:solidFill>
              </a:rPr>
              <a:t>Diwrnod</a:t>
            </a:r>
            <a:r>
              <a:rPr lang="en-GB" sz="3600" dirty="0">
                <a:solidFill>
                  <a:schemeClr val="bg1"/>
                </a:solidFill>
              </a:rPr>
              <a:t> 1 - </a:t>
            </a:r>
            <a:r>
              <a:rPr lang="en-GB" sz="3600" dirty="0" err="1">
                <a:solidFill>
                  <a:schemeClr val="bg1"/>
                </a:solidFill>
              </a:rPr>
              <a:t>Sesiwn</a:t>
            </a:r>
            <a:r>
              <a:rPr lang="en-GB" sz="3600" dirty="0">
                <a:solidFill>
                  <a:schemeClr val="bg1"/>
                </a:solidFill>
              </a:rPr>
              <a:t> 1</a:t>
            </a:r>
            <a:br>
              <a:rPr lang="en-GB" sz="3600" dirty="0">
                <a:solidFill>
                  <a:schemeClr val="bg1"/>
                </a:solidFill>
              </a:rPr>
            </a:br>
            <a:br>
              <a:rPr lang="en-GB" sz="3600" dirty="0">
                <a:solidFill>
                  <a:schemeClr val="bg1"/>
                </a:solidFill>
              </a:rPr>
            </a:br>
            <a:br>
              <a:rPr lang="en-GB" sz="3600" dirty="0">
                <a:solidFill>
                  <a:schemeClr val="bg1"/>
                </a:solidFill>
              </a:rPr>
            </a:br>
            <a:r>
              <a:rPr lang="en-US" sz="3500" kern="1200" dirty="0">
                <a:solidFill>
                  <a:srgbClr val="FFFFFF"/>
                </a:solidFill>
                <a:latin typeface="+mj-lt"/>
                <a:ea typeface="+mj-ea"/>
                <a:cs typeface="+mj-cs"/>
              </a:rPr>
              <a:t>Day 1 – Session 1</a:t>
            </a: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513539" y="1954456"/>
            <a:ext cx="4864100" cy="2489200"/>
          </a:xfrm>
        </p:spPr>
        <p:txBody>
          <a:bodyPr vert="horz" wrap="square" lIns="91440" tIns="45720" rIns="91440" bIns="45720" rtlCol="0" anchor="t">
            <a:normAutofit/>
          </a:bodyPr>
          <a:lstStyle/>
          <a:p>
            <a:r>
              <a:rPr lang="en-GB" sz="2800" b="1" dirty="0">
                <a:solidFill>
                  <a:schemeClr val="bg1"/>
                </a:solidFill>
              </a:rPr>
              <a:t>Introduction to the module and </a:t>
            </a:r>
            <a:r>
              <a:rPr lang="en-GB" sz="4000" b="1" dirty="0" err="1">
                <a:solidFill>
                  <a:srgbClr val="00B0F0"/>
                </a:solidFill>
              </a:rPr>
              <a:t>Cymuned</a:t>
            </a:r>
            <a:r>
              <a:rPr lang="en-GB" sz="4000" b="1" dirty="0">
                <a:solidFill>
                  <a:srgbClr val="00B0F0"/>
                </a:solidFill>
              </a:rPr>
              <a:t> y </a:t>
            </a:r>
            <a:r>
              <a:rPr lang="en-GB" sz="4000" b="1" dirty="0" err="1">
                <a:solidFill>
                  <a:srgbClr val="00B0F0"/>
                </a:solidFill>
              </a:rPr>
              <a:t>Dysgwr</a:t>
            </a:r>
            <a:endParaRPr lang="en-US" sz="4000" kern="1200" dirty="0">
              <a:solidFill>
                <a:srgbClr val="00B0F0"/>
              </a:solidFill>
            </a:endParaRPr>
          </a:p>
        </p:txBody>
      </p:sp>
    </p:spTree>
    <p:extLst>
      <p:ext uri="{BB962C8B-B14F-4D97-AF65-F5344CB8AC3E}">
        <p14:creationId xmlns:p14="http://schemas.microsoft.com/office/powerpoint/2010/main" val="1479205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Person with idea concept">
            <a:extLst>
              <a:ext uri="{FF2B5EF4-FFF2-40B4-BE49-F238E27FC236}">
                <a16:creationId xmlns:a16="http://schemas.microsoft.com/office/drawing/2014/main" id="{96466230-1794-9903-2157-941DF711466D}"/>
              </a:ext>
            </a:extLst>
          </p:cNvPr>
          <p:cNvPicPr>
            <a:picLocks noChangeAspect="1"/>
          </p:cNvPicPr>
          <p:nvPr/>
        </p:nvPicPr>
        <p:blipFill rotWithShape="1">
          <a:blip r:embed="rId3">
            <a:alphaModFix amt="40000"/>
          </a:blip>
          <a:srcRect l="9731" r="1268" b="-1"/>
          <a:stretch/>
        </p:blipFill>
        <p:spPr>
          <a:xfrm>
            <a:off x="20" y="10"/>
            <a:ext cx="9143980" cy="6857990"/>
          </a:xfrm>
          <a:prstGeom prst="rect">
            <a:avLst/>
          </a:prstGeom>
        </p:spPr>
      </p:pic>
      <p:sp>
        <p:nvSpPr>
          <p:cNvPr id="4" name="Title 3">
            <a:extLst>
              <a:ext uri="{FF2B5EF4-FFF2-40B4-BE49-F238E27FC236}">
                <a16:creationId xmlns:a16="http://schemas.microsoft.com/office/drawing/2014/main" id="{4528E383-EC68-7724-69DD-E68BE262BDFA}"/>
              </a:ext>
            </a:extLst>
          </p:cNvPr>
          <p:cNvSpPr>
            <a:spLocks noGrp="1"/>
          </p:cNvSpPr>
          <p:nvPr>
            <p:ph type="title"/>
          </p:nvPr>
        </p:nvSpPr>
        <p:spPr>
          <a:xfrm>
            <a:off x="723900" y="965200"/>
            <a:ext cx="7696200" cy="3564869"/>
          </a:xfrm>
        </p:spPr>
        <p:txBody>
          <a:bodyPr vert="horz" lIns="91440" tIns="45720" rIns="91440" bIns="45720" rtlCol="0" anchor="b">
            <a:normAutofit/>
          </a:bodyPr>
          <a:lstStyle/>
          <a:p>
            <a:r>
              <a:rPr lang="en-US" dirty="0" err="1">
                <a:ln w="22225">
                  <a:solidFill>
                    <a:schemeClr val="tx1"/>
                  </a:solidFill>
                  <a:miter lim="800000"/>
                </a:ln>
                <a:noFill/>
              </a:rPr>
              <a:t>Ble’r</a:t>
            </a:r>
            <a:r>
              <a:rPr lang="en-US" dirty="0">
                <a:ln w="22225">
                  <a:solidFill>
                    <a:schemeClr val="tx1"/>
                  </a:solidFill>
                  <a:miter lim="800000"/>
                </a:ln>
                <a:noFill/>
              </a:rPr>
              <a:t> </a:t>
            </a:r>
            <a:r>
              <a:rPr lang="en-US" dirty="0" err="1">
                <a:ln w="22225">
                  <a:solidFill>
                    <a:schemeClr val="tx1"/>
                  </a:solidFill>
                  <a:miter lim="800000"/>
                </a:ln>
                <a:noFill/>
              </a:rPr>
              <a:t>ydw</a:t>
            </a:r>
            <a:r>
              <a:rPr lang="en-US" dirty="0">
                <a:ln w="22225">
                  <a:solidFill>
                    <a:schemeClr val="tx1"/>
                  </a:solidFill>
                  <a:miter lim="800000"/>
                </a:ln>
                <a:noFill/>
              </a:rPr>
              <a:t> </a:t>
            </a:r>
            <a:r>
              <a:rPr lang="en-US" dirty="0" err="1">
                <a:ln w="22225">
                  <a:solidFill>
                    <a:schemeClr val="tx1"/>
                  </a:solidFill>
                  <a:miter lim="800000"/>
                </a:ln>
                <a:noFill/>
              </a:rPr>
              <a:t>I’n</a:t>
            </a:r>
            <a:r>
              <a:rPr lang="en-US" dirty="0">
                <a:ln w="22225">
                  <a:solidFill>
                    <a:schemeClr val="tx1"/>
                  </a:solidFill>
                  <a:miter lim="800000"/>
                </a:ln>
                <a:noFill/>
              </a:rPr>
              <a:t> </a:t>
            </a:r>
            <a:r>
              <a:rPr lang="en-US" dirty="0" err="1">
                <a:ln w="22225">
                  <a:solidFill>
                    <a:schemeClr val="tx1"/>
                  </a:solidFill>
                  <a:miter lim="800000"/>
                </a:ln>
                <a:noFill/>
              </a:rPr>
              <a:t>addysgu</a:t>
            </a:r>
            <a:r>
              <a:rPr lang="en-US" dirty="0">
                <a:ln w="22225">
                  <a:solidFill>
                    <a:schemeClr val="tx1"/>
                  </a:solidFill>
                  <a:miter lim="800000"/>
                </a:ln>
                <a:noFill/>
              </a:rPr>
              <a:t>?</a:t>
            </a:r>
            <a:br>
              <a:rPr lang="en-US" dirty="0">
                <a:ln w="22225">
                  <a:solidFill>
                    <a:schemeClr val="tx1"/>
                  </a:solidFill>
                  <a:miter lim="800000"/>
                </a:ln>
                <a:noFill/>
              </a:rPr>
            </a:br>
            <a:r>
              <a:rPr lang="en-US" dirty="0">
                <a:ln w="22225">
                  <a:solidFill>
                    <a:schemeClr val="tx1"/>
                  </a:solidFill>
                  <a:miter lim="800000"/>
                </a:ln>
                <a:noFill/>
              </a:rPr>
              <a:t>Where am I teaching?</a:t>
            </a:r>
            <a:r>
              <a:rPr lang="en-US" sz="10000" dirty="0">
                <a:ln w="22225">
                  <a:solidFill>
                    <a:schemeClr val="tx1"/>
                  </a:solidFill>
                  <a:miter lim="800000"/>
                </a:ln>
                <a:noFill/>
              </a:rPr>
              <a:t>	</a:t>
            </a:r>
          </a:p>
        </p:txBody>
      </p:sp>
    </p:spTree>
    <p:extLst>
      <p:ext uri="{BB962C8B-B14F-4D97-AF65-F5344CB8AC3E}">
        <p14:creationId xmlns:p14="http://schemas.microsoft.com/office/powerpoint/2010/main" val="193834566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42A30C-593B-1248-5223-C6BB16E2ADB4}"/>
              </a:ext>
            </a:extLst>
          </p:cNvPr>
          <p:cNvPicPr>
            <a:picLocks noChangeAspect="1"/>
          </p:cNvPicPr>
          <p:nvPr/>
        </p:nvPicPr>
        <p:blipFill>
          <a:blip r:embed="rId3"/>
          <a:stretch>
            <a:fillRect/>
          </a:stretch>
        </p:blipFill>
        <p:spPr>
          <a:xfrm>
            <a:off x="189002" y="28099"/>
            <a:ext cx="5247434" cy="3581901"/>
          </a:xfrm>
          <a:prstGeom prst="rect">
            <a:avLst/>
          </a:prstGeom>
        </p:spPr>
      </p:pic>
      <p:pic>
        <p:nvPicPr>
          <p:cNvPr id="7" name="Picture 6">
            <a:extLst>
              <a:ext uri="{FF2B5EF4-FFF2-40B4-BE49-F238E27FC236}">
                <a16:creationId xmlns:a16="http://schemas.microsoft.com/office/drawing/2014/main" id="{1517AF26-7B8B-8020-E889-528182516B7D}"/>
              </a:ext>
            </a:extLst>
          </p:cNvPr>
          <p:cNvPicPr>
            <a:picLocks noChangeAspect="1"/>
          </p:cNvPicPr>
          <p:nvPr/>
        </p:nvPicPr>
        <p:blipFill>
          <a:blip r:embed="rId4"/>
          <a:stretch>
            <a:fillRect/>
          </a:stretch>
        </p:blipFill>
        <p:spPr>
          <a:xfrm>
            <a:off x="3742967" y="3429001"/>
            <a:ext cx="5212031" cy="3400900"/>
          </a:xfrm>
          <a:prstGeom prst="rect">
            <a:avLst/>
          </a:prstGeom>
        </p:spPr>
      </p:pic>
    </p:spTree>
    <p:extLst>
      <p:ext uri="{BB962C8B-B14F-4D97-AF65-F5344CB8AC3E}">
        <p14:creationId xmlns:p14="http://schemas.microsoft.com/office/powerpoint/2010/main" val="2570917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a:normAutofit/>
          </a:bodyPr>
          <a:lstStyle/>
          <a:p>
            <a:pPr algn="ctr"/>
            <a:br>
              <a:rPr lang="en-GB" sz="1900" dirty="0">
                <a:solidFill>
                  <a:srgbClr val="3F3F3F"/>
                </a:solidFill>
              </a:rPr>
            </a:br>
            <a:r>
              <a:rPr lang="en-GB" sz="1900" b="1" dirty="0">
                <a:solidFill>
                  <a:srgbClr val="3F3F3F"/>
                </a:solidFill>
              </a:rPr>
              <a:t>Amcanion y </a:t>
            </a:r>
            <a:r>
              <a:rPr lang="en-GB" sz="1900" b="1" dirty="0" err="1">
                <a:solidFill>
                  <a:srgbClr val="3F3F3F"/>
                </a:solidFill>
              </a:rPr>
              <a:t>sesiwn</a:t>
            </a:r>
            <a:br>
              <a:rPr lang="en-GB" sz="1900" b="1" dirty="0">
                <a:solidFill>
                  <a:srgbClr val="3F3F3F"/>
                </a:solidFill>
              </a:rPr>
            </a:br>
            <a:r>
              <a:rPr lang="en-GB" sz="1900" b="1" dirty="0">
                <a:solidFill>
                  <a:srgbClr val="3F3F3F"/>
                </a:solidFill>
              </a:rPr>
              <a:t>Session aims</a:t>
            </a:r>
            <a:br>
              <a:rPr lang="en-GB" sz="1900" b="1" dirty="0">
                <a:solidFill>
                  <a:srgbClr val="3F3F3F"/>
                </a:solidFill>
              </a:rPr>
            </a:br>
            <a:endParaRPr lang="en-GB" sz="1900" b="1" dirty="0">
              <a:solidFill>
                <a:srgbClr val="3F3F3F"/>
              </a:solidFill>
            </a:endParaRPr>
          </a:p>
        </p:txBody>
      </p:sp>
      <p:sp>
        <p:nvSpPr>
          <p:cNvPr id="3" name="Content Placeholder 2"/>
          <p:cNvSpPr>
            <a:spLocks noGrp="1"/>
          </p:cNvSpPr>
          <p:nvPr>
            <p:ph sz="half" idx="1"/>
          </p:nvPr>
        </p:nvSpPr>
        <p:spPr>
          <a:xfrm>
            <a:off x="1107686" y="2888250"/>
            <a:ext cx="3223013" cy="2959777"/>
          </a:xfrm>
        </p:spPr>
        <p:txBody>
          <a:bodyPr anchor="t">
            <a:normAutofit/>
          </a:bodyPr>
          <a:lstStyle/>
          <a:p>
            <a:r>
              <a:rPr lang="en-GB" sz="1600" dirty="0" err="1"/>
              <a:t>Ymgysylltu</a:t>
            </a:r>
            <a:r>
              <a:rPr lang="en-GB" sz="1600" dirty="0"/>
              <a:t> â dull </a:t>
            </a:r>
            <a:r>
              <a:rPr lang="en-GB" sz="1600" dirty="0" err="1"/>
              <a:t>sy'n</a:t>
            </a:r>
            <a:r>
              <a:rPr lang="en-GB" sz="1600" dirty="0"/>
              <a:t> </a:t>
            </a:r>
            <a:r>
              <a:rPr lang="en-GB" sz="1600" dirty="0" err="1"/>
              <a:t>seiliedig</a:t>
            </a:r>
            <a:r>
              <a:rPr lang="en-GB" sz="1600" dirty="0"/>
              <a:t> </a:t>
            </a:r>
            <a:r>
              <a:rPr lang="en-GB" sz="1600" dirty="0" err="1"/>
              <a:t>ar</a:t>
            </a:r>
            <a:r>
              <a:rPr lang="en-GB" sz="1600" dirty="0"/>
              <a:t> </a:t>
            </a:r>
            <a:r>
              <a:rPr lang="en-GB" sz="1600" dirty="0" err="1"/>
              <a:t>dystiolaeth</a:t>
            </a:r>
            <a:r>
              <a:rPr lang="en-GB" sz="1600" dirty="0"/>
              <a:t> </a:t>
            </a:r>
            <a:r>
              <a:rPr lang="en-GB" sz="1600" dirty="0" err="1"/>
              <a:t>sy'n</a:t>
            </a:r>
            <a:r>
              <a:rPr lang="en-GB" sz="1600" dirty="0"/>
              <a:t> </a:t>
            </a:r>
            <a:r>
              <a:rPr lang="en-GB" sz="1600" dirty="0" err="1"/>
              <a:t>cysylltu'r</a:t>
            </a:r>
            <a:r>
              <a:rPr lang="en-GB" sz="1600" dirty="0"/>
              <a:t> </a:t>
            </a:r>
            <a:r>
              <a:rPr lang="en-GB" sz="1600" dirty="0" err="1"/>
              <a:t>gymuned</a:t>
            </a:r>
            <a:r>
              <a:rPr lang="en-GB" sz="1600" dirty="0"/>
              <a:t> y </a:t>
            </a:r>
            <a:r>
              <a:rPr lang="en-GB" sz="1600" dirty="0" err="1"/>
              <a:t>mae'r</a:t>
            </a:r>
            <a:r>
              <a:rPr lang="en-GB" sz="1600" dirty="0"/>
              <a:t> </a:t>
            </a:r>
            <a:r>
              <a:rPr lang="en-GB" sz="1600" dirty="0" err="1"/>
              <a:t>dysgwr</a:t>
            </a:r>
            <a:r>
              <a:rPr lang="en-GB" sz="1600" dirty="0"/>
              <a:t> </a:t>
            </a:r>
            <a:r>
              <a:rPr lang="en-GB" sz="1600" dirty="0" err="1"/>
              <a:t>yn</a:t>
            </a:r>
            <a:r>
              <a:rPr lang="en-GB" sz="1600" dirty="0"/>
              <a:t> </a:t>
            </a:r>
            <a:r>
              <a:rPr lang="en-GB" sz="1600" dirty="0" err="1"/>
              <a:t>byw</a:t>
            </a:r>
            <a:r>
              <a:rPr lang="en-GB" sz="1600" dirty="0"/>
              <a:t> </a:t>
            </a:r>
            <a:r>
              <a:rPr lang="en-GB" sz="1600" dirty="0" err="1"/>
              <a:t>ynddi</a:t>
            </a:r>
            <a:r>
              <a:rPr lang="en-GB" sz="1600" dirty="0"/>
              <a:t>.</a:t>
            </a:r>
          </a:p>
          <a:p>
            <a:r>
              <a:rPr lang="en-GB" sz="1600" dirty="0" err="1"/>
              <a:t>Datblygu</a:t>
            </a:r>
            <a:r>
              <a:rPr lang="en-GB" sz="1600" dirty="0"/>
              <a:t> </a:t>
            </a:r>
            <a:r>
              <a:rPr lang="en-GB" sz="1600" dirty="0" err="1"/>
              <a:t>dealltwriaeth</a:t>
            </a:r>
            <a:r>
              <a:rPr lang="en-GB" sz="1600" dirty="0"/>
              <a:t> </a:t>
            </a:r>
            <a:r>
              <a:rPr lang="en-GB" sz="1600" dirty="0" err="1"/>
              <a:t>ddadansoddol</a:t>
            </a:r>
            <a:r>
              <a:rPr lang="en-GB" sz="1600" dirty="0"/>
              <a:t> a </a:t>
            </a:r>
            <a:r>
              <a:rPr lang="en-GB" sz="1600" dirty="0" err="1"/>
              <a:t>beirniadol</a:t>
            </a:r>
            <a:r>
              <a:rPr lang="en-GB" sz="1600" dirty="0"/>
              <a:t> </a:t>
            </a:r>
            <a:r>
              <a:rPr lang="en-GB" sz="1600" dirty="0" err="1"/>
              <a:t>myfyrwyr</a:t>
            </a:r>
            <a:r>
              <a:rPr lang="en-GB" sz="1600" dirty="0"/>
              <a:t> </a:t>
            </a:r>
            <a:r>
              <a:rPr lang="en-GB" sz="1600" dirty="0" err="1"/>
              <a:t>o’r</a:t>
            </a:r>
            <a:r>
              <a:rPr lang="en-GB" sz="1600" dirty="0"/>
              <a:t> </a:t>
            </a:r>
            <a:r>
              <a:rPr lang="en-GB" sz="1600" dirty="0" err="1"/>
              <a:t>modd</a:t>
            </a:r>
            <a:r>
              <a:rPr lang="en-GB" sz="1600" dirty="0"/>
              <a:t> </a:t>
            </a:r>
            <a:r>
              <a:rPr lang="en-GB" sz="1600" dirty="0" err="1"/>
              <a:t>mae</a:t>
            </a:r>
            <a:r>
              <a:rPr lang="en-GB" sz="1600" dirty="0"/>
              <a:t> </a:t>
            </a:r>
            <a:r>
              <a:rPr lang="en-GB" sz="1600" dirty="0" err="1"/>
              <a:t>ffactorau</a:t>
            </a:r>
            <a:r>
              <a:rPr lang="en-GB" sz="1600" dirty="0"/>
              <a:t> y </a:t>
            </a:r>
            <a:r>
              <a:rPr lang="en-GB" sz="1600" dirty="0" err="1"/>
              <a:t>tu</a:t>
            </a:r>
            <a:r>
              <a:rPr lang="en-GB" sz="1600" dirty="0"/>
              <a:t> </a:t>
            </a:r>
            <a:r>
              <a:rPr lang="en-GB" sz="1600" dirty="0" err="1"/>
              <a:t>hwnt</a:t>
            </a:r>
            <a:r>
              <a:rPr lang="en-GB" sz="1600" dirty="0"/>
              <a:t> </a:t>
            </a:r>
            <a:r>
              <a:rPr lang="en-GB" sz="1600" dirty="0" err="1"/>
              <a:t>i’r</a:t>
            </a:r>
            <a:r>
              <a:rPr lang="en-GB" sz="1600" dirty="0"/>
              <a:t> </a:t>
            </a:r>
            <a:r>
              <a:rPr lang="en-GB" sz="1600" dirty="0" err="1"/>
              <a:t>ystafell</a:t>
            </a:r>
            <a:r>
              <a:rPr lang="en-GB" sz="1600" dirty="0"/>
              <a:t> </a:t>
            </a:r>
            <a:r>
              <a:rPr lang="en-GB" sz="1600" dirty="0" err="1"/>
              <a:t>ddosbarth</a:t>
            </a:r>
            <a:r>
              <a:rPr lang="en-GB" sz="1600" dirty="0"/>
              <a:t> </a:t>
            </a:r>
            <a:r>
              <a:rPr lang="en-GB" sz="1600" dirty="0" err="1"/>
              <a:t>yn</a:t>
            </a:r>
            <a:r>
              <a:rPr lang="en-GB" sz="1600" dirty="0"/>
              <a:t> </a:t>
            </a:r>
            <a:r>
              <a:rPr lang="en-GB" sz="1600" dirty="0" err="1"/>
              <a:t>dylanwadu</a:t>
            </a:r>
            <a:r>
              <a:rPr lang="en-GB" sz="1600" dirty="0"/>
              <a:t> </a:t>
            </a:r>
            <a:r>
              <a:rPr lang="en-GB" sz="1600" dirty="0" err="1"/>
              <a:t>ar</a:t>
            </a:r>
            <a:r>
              <a:rPr lang="en-GB" sz="1600" dirty="0"/>
              <a:t> y </a:t>
            </a:r>
            <a:r>
              <a:rPr lang="en-GB" sz="1600" dirty="0" err="1"/>
              <a:t>dysgu</a:t>
            </a:r>
            <a:r>
              <a:rPr lang="en-GB" sz="1600" dirty="0"/>
              <a:t> </a:t>
            </a:r>
            <a:r>
              <a:rPr lang="en-GB" sz="1600" dirty="0" err="1"/>
              <a:t>gan</a:t>
            </a:r>
            <a:r>
              <a:rPr lang="en-GB" sz="1600" dirty="0"/>
              <a:t> </a:t>
            </a:r>
            <a:r>
              <a:rPr lang="en-GB" sz="1600" dirty="0" err="1"/>
              <a:t>ddisgyblion</a:t>
            </a:r>
            <a:r>
              <a:rPr lang="en-GB" sz="1600" dirty="0"/>
              <a:t>, </a:t>
            </a:r>
            <a:r>
              <a:rPr lang="en-GB" sz="1600" dirty="0" err="1"/>
              <a:t>meddwl</a:t>
            </a:r>
            <a:r>
              <a:rPr lang="en-GB" sz="1600" dirty="0"/>
              <a:t> </a:t>
            </a:r>
            <a:r>
              <a:rPr lang="en-GB" sz="1600" dirty="0" err="1"/>
              <a:t>academiadd</a:t>
            </a:r>
            <a:r>
              <a:rPr lang="en-GB" sz="1600" dirty="0"/>
              <a:t> </a:t>
            </a:r>
            <a:r>
              <a:rPr lang="en-GB" sz="1600" dirty="0" err="1"/>
              <a:t>cyfredol</a:t>
            </a:r>
            <a:r>
              <a:rPr lang="en-GB" sz="1600" dirty="0"/>
              <a:t> a </a:t>
            </a:r>
            <a:r>
              <a:rPr lang="en-GB" sz="1600" dirty="0" err="1"/>
              <a:t>mentrau</a:t>
            </a:r>
            <a:r>
              <a:rPr lang="en-GB" sz="1600" dirty="0"/>
              <a:t> </a:t>
            </a:r>
            <a:r>
              <a:rPr lang="en-GB" sz="1600" dirty="0" err="1"/>
              <a:t>cyfredol</a:t>
            </a:r>
            <a:r>
              <a:rPr lang="en-GB" sz="1600" dirty="0"/>
              <a:t>.</a:t>
            </a:r>
          </a:p>
          <a:p>
            <a:endParaRPr lang="en-GB" sz="1600" dirty="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4813298" y="2888250"/>
            <a:ext cx="3219445" cy="2959778"/>
          </a:xfrm>
        </p:spPr>
        <p:txBody>
          <a:bodyPr anchor="t">
            <a:normAutofit/>
          </a:bodyPr>
          <a:lstStyle/>
          <a:p>
            <a:r>
              <a:rPr lang="en-GB" sz="1700"/>
              <a:t>To engage with an evidence-based approach which connects the community in which the learner lives.</a:t>
            </a:r>
          </a:p>
          <a:p>
            <a:r>
              <a:rPr lang="en-US" sz="1700"/>
              <a:t>To develop students’ analytical and critical understanding of how pupils’ learning is influenced by factors beyond the classroom, current academic thinking and contemporary initiatives.</a:t>
            </a:r>
            <a:endParaRPr lang="en-GB" sz="1700"/>
          </a:p>
          <a:p>
            <a:endParaRPr lang="en-GB" sz="1700"/>
          </a:p>
          <a:p>
            <a:endParaRPr lang="en-GB" sz="1700"/>
          </a:p>
        </p:txBody>
      </p:sp>
    </p:spTree>
    <p:extLst>
      <p:ext uri="{BB962C8B-B14F-4D97-AF65-F5344CB8AC3E}">
        <p14:creationId xmlns:p14="http://schemas.microsoft.com/office/powerpoint/2010/main" val="89164573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5">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668377"/>
            <a:ext cx="7886700" cy="1325563"/>
          </a:xfrm>
        </p:spPr>
        <p:txBody>
          <a:bodyPr>
            <a:normAutofit/>
          </a:bodyPr>
          <a:lstStyle/>
          <a:p>
            <a:r>
              <a:rPr lang="en-GB" b="1"/>
              <a:t>SAC</a:t>
            </a:r>
            <a:br>
              <a:rPr lang="en-GB" b="1"/>
            </a:br>
            <a:r>
              <a:rPr lang="en-GB" b="1"/>
              <a:t>QTS</a:t>
            </a:r>
          </a:p>
        </p:txBody>
      </p:sp>
      <p:sp>
        <p:nvSpPr>
          <p:cNvPr id="3" name="Content Placeholder 2"/>
          <p:cNvSpPr>
            <a:spLocks noGrp="1"/>
          </p:cNvSpPr>
          <p:nvPr>
            <p:ph sz="half" idx="1"/>
          </p:nvPr>
        </p:nvSpPr>
        <p:spPr>
          <a:xfrm>
            <a:off x="628650" y="2177456"/>
            <a:ext cx="3823335" cy="3795748"/>
          </a:xfrm>
        </p:spPr>
        <p:txBody>
          <a:bodyPr>
            <a:normAutofit/>
          </a:bodyPr>
          <a:lstStyle/>
          <a:p>
            <a:r>
              <a:rPr lang="en-GB" sz="1800" b="1" dirty="0" err="1"/>
              <a:t>Cysylltiadau</a:t>
            </a:r>
            <a:r>
              <a:rPr lang="en-GB" sz="1800" b="1" dirty="0"/>
              <a:t> </a:t>
            </a:r>
            <a:r>
              <a:rPr lang="en-GB" sz="1800" b="1" dirty="0" err="1"/>
              <a:t>gyda</a:t>
            </a:r>
            <a:r>
              <a:rPr lang="en-GB" sz="1800" b="1" dirty="0"/>
              <a:t> </a:t>
            </a:r>
            <a:r>
              <a:rPr lang="en-GB" sz="1800" b="1" dirty="0" err="1"/>
              <a:t>Safonau</a:t>
            </a:r>
            <a:r>
              <a:rPr lang="en-GB" sz="1800" b="1" dirty="0"/>
              <a:t> SAC:</a:t>
            </a:r>
          </a:p>
          <a:p>
            <a:r>
              <a:rPr lang="en-GB" sz="1800" b="1" dirty="0" err="1"/>
              <a:t>Addysgeg</a:t>
            </a:r>
            <a:r>
              <a:rPr lang="en-GB" sz="1800" b="1" dirty="0"/>
              <a:t>: </a:t>
            </a:r>
            <a:r>
              <a:rPr lang="en-GB" sz="1800" dirty="0" err="1"/>
              <a:t>Mae’r</a:t>
            </a:r>
            <a:r>
              <a:rPr lang="en-GB" sz="1800" dirty="0"/>
              <a:t> </a:t>
            </a:r>
            <a:r>
              <a:rPr lang="en-GB" sz="1800" dirty="0" err="1"/>
              <a:t>darpar</a:t>
            </a:r>
            <a:r>
              <a:rPr lang="en-GB" sz="1800" dirty="0"/>
              <a:t> </a:t>
            </a:r>
            <a:r>
              <a:rPr lang="en-GB" sz="1800" dirty="0" err="1"/>
              <a:t>athro’n</a:t>
            </a:r>
            <a:r>
              <a:rPr lang="en-GB" sz="1800" dirty="0"/>
              <a:t> </a:t>
            </a:r>
            <a:r>
              <a:rPr lang="en-GB" sz="1800" dirty="0" err="1"/>
              <a:t>arddangos</a:t>
            </a:r>
            <a:r>
              <a:rPr lang="en-GB" sz="1800" dirty="0"/>
              <a:t> </a:t>
            </a:r>
            <a:r>
              <a:rPr lang="en-GB" sz="1800" dirty="0" err="1"/>
              <a:t>gwybodaeth</a:t>
            </a:r>
            <a:r>
              <a:rPr lang="en-GB" sz="1800" dirty="0"/>
              <a:t> am, </a:t>
            </a:r>
            <a:r>
              <a:rPr lang="en-GB" sz="1800" dirty="0" err="1"/>
              <a:t>ynghyd</a:t>
            </a:r>
            <a:r>
              <a:rPr lang="en-GB" sz="1800" dirty="0"/>
              <a:t> â </a:t>
            </a:r>
            <a:r>
              <a:rPr lang="en-GB" sz="1800" dirty="0" err="1"/>
              <a:t>dealltwriaeth</a:t>
            </a:r>
            <a:r>
              <a:rPr lang="en-GB" sz="1800" dirty="0"/>
              <a:t> a </a:t>
            </a:r>
            <a:r>
              <a:rPr lang="en-GB" sz="1800" dirty="0" err="1"/>
              <a:t>phrofiad</a:t>
            </a:r>
            <a:r>
              <a:rPr lang="en-GB" sz="1800" dirty="0"/>
              <a:t> o, </a:t>
            </a:r>
            <a:r>
              <a:rPr lang="en-GB" sz="1800" dirty="0" err="1"/>
              <a:t>ddisgwyliadau</a:t>
            </a:r>
            <a:r>
              <a:rPr lang="en-GB" sz="1800" dirty="0"/>
              <a:t> </a:t>
            </a:r>
            <a:r>
              <a:rPr lang="en-GB" sz="1800" dirty="0" err="1"/>
              <a:t>uchel</a:t>
            </a:r>
            <a:r>
              <a:rPr lang="en-GB" sz="1800" dirty="0"/>
              <a:t> ac </a:t>
            </a:r>
            <a:r>
              <a:rPr lang="en-GB" sz="1800" dirty="0" err="1"/>
              <a:t>arferion</a:t>
            </a:r>
            <a:r>
              <a:rPr lang="en-GB" sz="1800" dirty="0"/>
              <a:t> </a:t>
            </a:r>
            <a:r>
              <a:rPr lang="en-GB" sz="1800" dirty="0" err="1"/>
              <a:t>effeithiol</a:t>
            </a:r>
            <a:r>
              <a:rPr lang="en-GB" sz="1800" dirty="0"/>
              <a:t> </a:t>
            </a:r>
            <a:r>
              <a:rPr lang="en-GB" sz="1800" dirty="0" err="1"/>
              <a:t>i</a:t>
            </a:r>
            <a:r>
              <a:rPr lang="en-GB" sz="1800" dirty="0"/>
              <a:t> </a:t>
            </a:r>
            <a:r>
              <a:rPr lang="en-GB" sz="1800" dirty="0" err="1"/>
              <a:t>ddiwallu</a:t>
            </a:r>
            <a:r>
              <a:rPr lang="en-GB" sz="1800" dirty="0"/>
              <a:t> </a:t>
            </a:r>
            <a:r>
              <a:rPr lang="en-GB" sz="1800" dirty="0" err="1"/>
              <a:t>anghenion</a:t>
            </a:r>
            <a:r>
              <a:rPr lang="en-GB" sz="1800" dirty="0"/>
              <a:t> </a:t>
            </a:r>
            <a:r>
              <a:rPr lang="en-GB" sz="1800" dirty="0" err="1"/>
              <a:t>yr</a:t>
            </a:r>
            <a:r>
              <a:rPr lang="en-GB" sz="1800" dirty="0"/>
              <a:t> </a:t>
            </a:r>
            <a:r>
              <a:rPr lang="en-GB" sz="1800" dirty="0" err="1"/>
              <a:t>holl</a:t>
            </a:r>
            <a:r>
              <a:rPr lang="en-GB" sz="1800" dirty="0"/>
              <a:t> </a:t>
            </a:r>
            <a:r>
              <a:rPr lang="en-GB" sz="1800" dirty="0" err="1"/>
              <a:t>ddysgwyr</a:t>
            </a:r>
            <a:r>
              <a:rPr lang="en-GB" sz="1800" dirty="0"/>
              <a:t>, </a:t>
            </a:r>
            <a:r>
              <a:rPr lang="en-GB" sz="1800" dirty="0" err="1"/>
              <a:t>waeth</a:t>
            </a:r>
            <a:r>
              <a:rPr lang="en-GB" sz="1800" dirty="0"/>
              <a:t> </a:t>
            </a:r>
            <a:r>
              <a:rPr lang="en-GB" sz="1800" dirty="0" err="1"/>
              <a:t>beth</a:t>
            </a:r>
            <a:r>
              <a:rPr lang="en-GB" sz="1800" dirty="0"/>
              <a:t> </a:t>
            </a:r>
            <a:r>
              <a:rPr lang="en-GB" sz="1800" dirty="0" err="1"/>
              <a:t>fo’u</a:t>
            </a:r>
            <a:r>
              <a:rPr lang="en-GB" sz="1800" dirty="0"/>
              <a:t> </a:t>
            </a:r>
            <a:r>
              <a:rPr lang="en-GB" sz="1800" dirty="0" err="1"/>
              <a:t>gwahanol</a:t>
            </a:r>
            <a:r>
              <a:rPr lang="en-GB" sz="1800" dirty="0"/>
              <a:t> </a:t>
            </a:r>
            <a:r>
              <a:rPr lang="en-GB" sz="1800" dirty="0" err="1"/>
              <a:t>anghenion</a:t>
            </a:r>
            <a:r>
              <a:rPr lang="en-GB" sz="1800" dirty="0"/>
              <a:t>.​​​​​​​</a:t>
            </a:r>
          </a:p>
          <a:p>
            <a:r>
              <a:rPr lang="en-GB" sz="1800" b="1" dirty="0" err="1"/>
              <a:t>Addysgeg</a:t>
            </a:r>
            <a:r>
              <a:rPr lang="en-GB" sz="1800" b="1" dirty="0"/>
              <a:t>:</a:t>
            </a:r>
            <a:r>
              <a:rPr lang="en-GB" sz="1800" dirty="0"/>
              <a:t> </a:t>
            </a:r>
            <a:r>
              <a:rPr lang="en-GB" sz="1800" dirty="0" err="1"/>
              <a:t>Mae’r</a:t>
            </a:r>
            <a:r>
              <a:rPr lang="en-GB" sz="1800" dirty="0"/>
              <a:t> </a:t>
            </a:r>
            <a:r>
              <a:rPr lang="en-GB" sz="1800" dirty="0" err="1"/>
              <a:t>darpar</a:t>
            </a:r>
            <a:r>
              <a:rPr lang="en-GB" sz="1800" dirty="0"/>
              <a:t> </a:t>
            </a:r>
            <a:r>
              <a:rPr lang="en-GB" sz="1800" dirty="0" err="1"/>
              <a:t>athro’n</a:t>
            </a:r>
            <a:r>
              <a:rPr lang="en-GB" sz="1800" dirty="0"/>
              <a:t> </a:t>
            </a:r>
            <a:r>
              <a:rPr lang="en-GB" sz="1800" dirty="0" err="1"/>
              <a:t>codi</a:t>
            </a:r>
            <a:r>
              <a:rPr lang="en-GB" sz="1800" dirty="0"/>
              <a:t> </a:t>
            </a:r>
            <a:r>
              <a:rPr lang="en-GB" sz="1800" dirty="0" err="1"/>
              <a:t>ymwybyddiaeth</a:t>
            </a:r>
            <a:r>
              <a:rPr lang="en-GB" sz="1800" dirty="0"/>
              <a:t> o </a:t>
            </a:r>
            <a:r>
              <a:rPr lang="en-GB" sz="1800" dirty="0" err="1"/>
              <a:t>sut</a:t>
            </a:r>
            <a:r>
              <a:rPr lang="en-GB" sz="1800" dirty="0"/>
              <a:t> </a:t>
            </a:r>
            <a:r>
              <a:rPr lang="en-GB" sz="1800" dirty="0" err="1"/>
              <a:t>mae</a:t>
            </a:r>
            <a:r>
              <a:rPr lang="en-GB" sz="1800" dirty="0"/>
              <a:t> </a:t>
            </a:r>
            <a:r>
              <a:rPr lang="en-GB" sz="1800" dirty="0" err="1"/>
              <a:t>profiadau</a:t>
            </a:r>
            <a:r>
              <a:rPr lang="en-GB" sz="1800" dirty="0"/>
              <a:t> </a:t>
            </a:r>
            <a:r>
              <a:rPr lang="en-GB" sz="1800" dirty="0" err="1"/>
              <a:t>dysgu</a:t>
            </a:r>
            <a:r>
              <a:rPr lang="en-GB" sz="1800" dirty="0"/>
              <a:t> a </a:t>
            </a:r>
            <a:r>
              <a:rPr lang="en-GB" sz="1800" dirty="0" err="1"/>
              <a:t>deilliannau</a:t>
            </a:r>
            <a:r>
              <a:rPr lang="en-GB" sz="1800" dirty="0"/>
              <a:t> </a:t>
            </a:r>
            <a:r>
              <a:rPr lang="en-GB" sz="1800" dirty="0" err="1"/>
              <a:t>perfformiad</a:t>
            </a:r>
            <a:r>
              <a:rPr lang="en-GB" sz="1800" dirty="0"/>
              <a:t> o </a:t>
            </a:r>
            <a:r>
              <a:rPr lang="en-GB" sz="1800" dirty="0" err="1"/>
              <a:t>safon</a:t>
            </a:r>
            <a:r>
              <a:rPr lang="en-GB" sz="1800" dirty="0"/>
              <a:t> </a:t>
            </a:r>
            <a:r>
              <a:rPr lang="en-GB" sz="1800" dirty="0" err="1"/>
              <a:t>uchel</a:t>
            </a:r>
            <a:r>
              <a:rPr lang="en-GB" sz="1800" dirty="0"/>
              <a:t> </a:t>
            </a:r>
            <a:r>
              <a:rPr lang="en-GB" sz="1800" dirty="0" err="1"/>
              <a:t>yn</a:t>
            </a:r>
            <a:r>
              <a:rPr lang="en-GB" sz="1800" dirty="0"/>
              <a:t> </a:t>
            </a:r>
            <a:r>
              <a:rPr lang="en-GB" sz="1800" dirty="0" err="1"/>
              <a:t>arwain</a:t>
            </a:r>
            <a:r>
              <a:rPr lang="en-GB" sz="1800" dirty="0"/>
              <a:t> at well </a:t>
            </a:r>
            <a:r>
              <a:rPr lang="en-GB" sz="1800" dirty="0" err="1"/>
              <a:t>dysgu</a:t>
            </a:r>
            <a:r>
              <a:rPr lang="en-GB" sz="1800" dirty="0"/>
              <a:t> a </a:t>
            </a:r>
            <a:r>
              <a:rPr lang="en-GB" sz="1800" dirty="0" err="1"/>
              <a:t>gwell</a:t>
            </a:r>
            <a:r>
              <a:rPr lang="en-GB" sz="1800" dirty="0"/>
              <a:t> </a:t>
            </a:r>
            <a:r>
              <a:rPr lang="en-GB" sz="1800" dirty="0" err="1"/>
              <a:t>synnwyr</a:t>
            </a:r>
            <a:r>
              <a:rPr lang="en-GB" sz="1800" dirty="0"/>
              <a:t> o les.</a:t>
            </a:r>
          </a:p>
          <a:p>
            <a:pPr marL="0" indent="0">
              <a:buNone/>
            </a:pPr>
            <a:endParaRPr lang="en-GB" sz="1800" dirty="0"/>
          </a:p>
        </p:txBody>
      </p:sp>
      <p:sp>
        <p:nvSpPr>
          <p:cNvPr id="4" name="Content Placeholder 3"/>
          <p:cNvSpPr>
            <a:spLocks noGrp="1"/>
          </p:cNvSpPr>
          <p:nvPr>
            <p:ph sz="half" idx="2"/>
          </p:nvPr>
        </p:nvSpPr>
        <p:spPr>
          <a:xfrm>
            <a:off x="4692015" y="2177456"/>
            <a:ext cx="3823335" cy="3795748"/>
          </a:xfrm>
        </p:spPr>
        <p:txBody>
          <a:bodyPr>
            <a:normAutofit/>
          </a:bodyPr>
          <a:lstStyle/>
          <a:p>
            <a:r>
              <a:rPr lang="en-GB" sz="1900" b="1"/>
              <a:t>Links to QTS Standards:</a:t>
            </a:r>
          </a:p>
          <a:p>
            <a:r>
              <a:rPr lang="en-GB" sz="1900" b="1"/>
              <a:t>Pedagogy:</a:t>
            </a:r>
            <a:r>
              <a:rPr lang="en-GB" sz="1900"/>
              <a:t> The teacher demonstrates knowledge, understanding and experience of high expectations and effective practice in meeting the needs of all learners, whatever their needs.</a:t>
            </a:r>
          </a:p>
          <a:p>
            <a:r>
              <a:rPr lang="en-GB" sz="1900" b="1"/>
              <a:t>Pedagogy: </a:t>
            </a:r>
            <a:r>
              <a:rPr lang="en-GB" sz="1900"/>
              <a:t>The teacher raises awareness of how high-quality learning experiences and performances outcomes lead to improved learning and a heightened sense of well-being.</a:t>
            </a:r>
          </a:p>
          <a:p>
            <a:endParaRPr lang="en-GB" sz="1900"/>
          </a:p>
        </p:txBody>
      </p:sp>
    </p:spTree>
    <p:extLst>
      <p:ext uri="{BB962C8B-B14F-4D97-AF65-F5344CB8AC3E}">
        <p14:creationId xmlns:p14="http://schemas.microsoft.com/office/powerpoint/2010/main" val="1684811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11449"/>
            <a:ext cx="3249230"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7212" y="742951"/>
            <a:ext cx="2607469" cy="4962524"/>
          </a:xfrm>
        </p:spPr>
        <p:txBody>
          <a:bodyPr>
            <a:normAutofit fontScale="90000"/>
          </a:bodyPr>
          <a:lstStyle/>
          <a:p>
            <a:pPr algn="ctr"/>
            <a:r>
              <a:rPr lang="en-GB" sz="4200" b="1" dirty="0">
                <a:solidFill>
                  <a:srgbClr val="FFFFFF"/>
                </a:solidFill>
              </a:rPr>
              <a:t>Ffactorau </a:t>
            </a:r>
            <a:r>
              <a:rPr lang="en-GB" sz="4200" b="1" dirty="0" err="1">
                <a:solidFill>
                  <a:srgbClr val="FFFFFF"/>
                </a:solidFill>
              </a:rPr>
              <a:t>sy’n</a:t>
            </a:r>
            <a:r>
              <a:rPr lang="en-GB" sz="4200" b="1" dirty="0">
                <a:solidFill>
                  <a:srgbClr val="FFFFFF"/>
                </a:solidFill>
              </a:rPr>
              <a:t> </a:t>
            </a:r>
            <a:r>
              <a:rPr lang="en-GB" sz="4200" b="1" dirty="0" err="1">
                <a:solidFill>
                  <a:srgbClr val="FFFFFF"/>
                </a:solidFill>
              </a:rPr>
              <a:t>dylanwadu</a:t>
            </a:r>
            <a:r>
              <a:rPr lang="en-GB" sz="4200" b="1" dirty="0">
                <a:solidFill>
                  <a:srgbClr val="FFFFFF"/>
                </a:solidFill>
              </a:rPr>
              <a:t> </a:t>
            </a:r>
            <a:r>
              <a:rPr lang="en-GB" sz="4200" b="1" dirty="0" err="1">
                <a:solidFill>
                  <a:srgbClr val="FFFFFF"/>
                </a:solidFill>
              </a:rPr>
              <a:t>ar</a:t>
            </a:r>
            <a:r>
              <a:rPr lang="en-GB" sz="4200" b="1" dirty="0">
                <a:solidFill>
                  <a:srgbClr val="FFFFFF"/>
                </a:solidFill>
              </a:rPr>
              <a:t> </a:t>
            </a:r>
            <a:r>
              <a:rPr lang="en-GB" sz="4200" b="1" dirty="0" err="1">
                <a:solidFill>
                  <a:srgbClr val="FFFFFF"/>
                </a:solidFill>
              </a:rPr>
              <a:t>ddysgu</a:t>
            </a:r>
            <a:br>
              <a:rPr lang="en-GB" sz="4200" b="1" dirty="0">
                <a:solidFill>
                  <a:srgbClr val="FFFFFF"/>
                </a:solidFill>
              </a:rPr>
            </a:br>
            <a:br>
              <a:rPr lang="en-GB" sz="4200" b="1" dirty="0">
                <a:solidFill>
                  <a:srgbClr val="FFFFFF"/>
                </a:solidFill>
              </a:rPr>
            </a:br>
            <a:r>
              <a:rPr lang="en-GB" sz="4200" b="1" dirty="0">
                <a:solidFill>
                  <a:srgbClr val="FFFFFF"/>
                </a:solidFill>
              </a:rPr>
              <a:t>Factors that influence learning</a:t>
            </a:r>
          </a:p>
        </p:txBody>
      </p:sp>
      <p:pic>
        <p:nvPicPr>
          <p:cNvPr id="5" name="Picture 8" descr="Chat, comment, message, typing icon - Download on Iconfinder">
            <a:extLst>
              <a:ext uri="{FF2B5EF4-FFF2-40B4-BE49-F238E27FC236}">
                <a16:creationId xmlns:a16="http://schemas.microsoft.com/office/drawing/2014/main" id="{01CC66DD-CA78-469F-AFE2-46546FE7BDB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45354" y="1407310"/>
            <a:ext cx="3665415" cy="3665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066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41294688-895B-4D0B-BC84-8CB5BAE1F0F3}"/>
              </a:ext>
            </a:extLst>
          </p:cNvPr>
          <p:cNvSpPr>
            <a:spLocks noGrp="1"/>
          </p:cNvSpPr>
          <p:nvPr>
            <p:ph type="title"/>
          </p:nvPr>
        </p:nvSpPr>
        <p:spPr>
          <a:xfrm>
            <a:off x="495030" y="2767106"/>
            <a:ext cx="2160621" cy="3071906"/>
          </a:xfrm>
        </p:spPr>
        <p:txBody>
          <a:bodyPr vert="horz" lIns="91440" tIns="45720" rIns="91440" bIns="45720" rtlCol="0" anchor="t">
            <a:normAutofit/>
          </a:bodyPr>
          <a:lstStyle/>
          <a:p>
            <a:r>
              <a:rPr lang="en-US" sz="2200" kern="1200">
                <a:solidFill>
                  <a:srgbClr val="FFFFFF"/>
                </a:solidFill>
                <a:latin typeface="+mj-lt"/>
                <a:ea typeface="+mj-ea"/>
                <a:cs typeface="+mj-cs"/>
              </a:rPr>
              <a:t>Bronfenbrenner’s Ecological Systems Theory of Development</a:t>
            </a:r>
          </a:p>
        </p:txBody>
      </p:sp>
      <p:pic>
        <p:nvPicPr>
          <p:cNvPr id="2" name="Picture 1" descr="See the source image">
            <a:extLst>
              <a:ext uri="{FF2B5EF4-FFF2-40B4-BE49-F238E27FC236}">
                <a16:creationId xmlns:a16="http://schemas.microsoft.com/office/drawing/2014/main" id="{F8FDEC53-AAD3-B29E-39C5-C69BCEA705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3376821" y="719344"/>
            <a:ext cx="5419311" cy="5419311"/>
          </a:xfrm>
          <a:prstGeom prst="rect">
            <a:avLst/>
          </a:prstGeom>
          <a:noFill/>
        </p:spPr>
      </p:pic>
    </p:spTree>
    <p:extLst>
      <p:ext uri="{BB962C8B-B14F-4D97-AF65-F5344CB8AC3E}">
        <p14:creationId xmlns:p14="http://schemas.microsoft.com/office/powerpoint/2010/main" val="127397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4462044"/>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2" descr="See the source image">
            <a:extLst>
              <a:ext uri="{FF2B5EF4-FFF2-40B4-BE49-F238E27FC236}">
                <a16:creationId xmlns:a16="http://schemas.microsoft.com/office/drawing/2014/main" id="{2E5F692F-20FE-1C64-1A61-5964C7AEC6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9529"/>
          <a:stretch/>
        </p:blipFill>
        <p:spPr bwMode="auto">
          <a:xfrm>
            <a:off x="294981" y="352931"/>
            <a:ext cx="3105827" cy="374904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Open book">
            <a:extLst>
              <a:ext uri="{FF2B5EF4-FFF2-40B4-BE49-F238E27FC236}">
                <a16:creationId xmlns:a16="http://schemas.microsoft.com/office/drawing/2014/main" id="{8020AF6C-434E-BD89-A23C-A71DFA9D22E9}"/>
              </a:ext>
            </a:extLst>
          </p:cNvPr>
          <p:cNvPicPr>
            <a:picLocks noChangeAspect="1"/>
          </p:cNvPicPr>
          <p:nvPr/>
        </p:nvPicPr>
        <p:blipFill rotWithShape="1">
          <a:blip r:embed="rId4"/>
          <a:srcRect l="3814" r="4668" b="-2"/>
          <a:stretch/>
        </p:blipFill>
        <p:spPr>
          <a:xfrm>
            <a:off x="3709002" y="357013"/>
            <a:ext cx="5140016" cy="3749040"/>
          </a:xfrm>
          <a:prstGeom prst="rect">
            <a:avLst/>
          </a:prstGeom>
        </p:spPr>
      </p:pic>
      <p:cxnSp>
        <p:nvCxnSpPr>
          <p:cNvPr id="49" name="Straight Connector 48">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19A48EF-4788-625B-E8EB-CF5B65971B89}"/>
              </a:ext>
            </a:extLst>
          </p:cNvPr>
          <p:cNvSpPr txBox="1"/>
          <p:nvPr/>
        </p:nvSpPr>
        <p:spPr>
          <a:xfrm>
            <a:off x="3709002" y="4615840"/>
            <a:ext cx="4957440" cy="152674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b="0" i="0" dirty="0">
                <a:solidFill>
                  <a:schemeClr val="bg1"/>
                </a:solidFill>
                <a:effectLst/>
              </a:rPr>
              <a:t>Hayes, N., O'Toole, L., &amp; </a:t>
            </a:r>
            <a:r>
              <a:rPr lang="en-US" sz="1900" b="0" i="0" dirty="0" err="1">
                <a:solidFill>
                  <a:schemeClr val="bg1"/>
                </a:solidFill>
                <a:effectLst/>
              </a:rPr>
              <a:t>Halpenny</a:t>
            </a:r>
            <a:r>
              <a:rPr lang="en-US" sz="1900" b="0" i="0" dirty="0">
                <a:solidFill>
                  <a:schemeClr val="bg1"/>
                </a:solidFill>
                <a:effectLst/>
              </a:rPr>
              <a:t>, A. M. (2017). </a:t>
            </a:r>
            <a:r>
              <a:rPr lang="en-US" sz="1900" b="0" i="1" dirty="0">
                <a:solidFill>
                  <a:schemeClr val="bg1"/>
                </a:solidFill>
                <a:effectLst/>
              </a:rPr>
              <a:t>Introducing Bronfenbrenner: A guide for practitioners and students in early years education</a:t>
            </a:r>
            <a:r>
              <a:rPr lang="en-US" sz="1900" b="0" i="0" dirty="0">
                <a:solidFill>
                  <a:schemeClr val="bg1"/>
                </a:solidFill>
                <a:effectLst/>
              </a:rPr>
              <a:t>. Taylor &amp; Francis. </a:t>
            </a:r>
            <a:endParaRPr lang="en-US" sz="1900" dirty="0">
              <a:solidFill>
                <a:schemeClr val="bg1"/>
              </a:solidFill>
            </a:endParaRPr>
          </a:p>
        </p:txBody>
      </p:sp>
    </p:spTree>
    <p:extLst>
      <p:ext uri="{BB962C8B-B14F-4D97-AF65-F5344CB8AC3E}">
        <p14:creationId xmlns:p14="http://schemas.microsoft.com/office/powerpoint/2010/main" val="1991504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6FBAF7F-80E5-F936-E70B-1D3E9D43B37E}"/>
              </a:ext>
            </a:extLst>
          </p:cNvPr>
          <p:cNvPicPr>
            <a:picLocks noChangeAspect="1"/>
          </p:cNvPicPr>
          <p:nvPr/>
        </p:nvPicPr>
        <p:blipFill rotWithShape="1">
          <a:blip r:embed="rId3"/>
          <a:srcRect l="3083" t="10249" r="9000" b="4251"/>
          <a:stretch/>
        </p:blipFill>
        <p:spPr>
          <a:xfrm>
            <a:off x="482600" y="774370"/>
            <a:ext cx="8178799" cy="530925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7540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11449"/>
            <a:ext cx="3249230"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7212" y="742951"/>
            <a:ext cx="2607469" cy="4962524"/>
          </a:xfrm>
        </p:spPr>
        <p:txBody>
          <a:bodyPr>
            <a:normAutofit fontScale="90000"/>
          </a:bodyPr>
          <a:lstStyle/>
          <a:p>
            <a:pPr algn="ctr"/>
            <a:r>
              <a:rPr lang="en-GB" sz="4200" b="1" dirty="0">
                <a:solidFill>
                  <a:srgbClr val="FFFFFF"/>
                </a:solidFill>
              </a:rPr>
              <a:t>Ffactorau </a:t>
            </a:r>
            <a:r>
              <a:rPr lang="en-GB" sz="4200" b="1" dirty="0" err="1">
                <a:solidFill>
                  <a:srgbClr val="FFFFFF"/>
                </a:solidFill>
              </a:rPr>
              <a:t>sy’n</a:t>
            </a:r>
            <a:r>
              <a:rPr lang="en-GB" sz="4200" b="1" dirty="0">
                <a:solidFill>
                  <a:srgbClr val="FFFFFF"/>
                </a:solidFill>
              </a:rPr>
              <a:t> </a:t>
            </a:r>
            <a:r>
              <a:rPr lang="en-GB" sz="4200" b="1" dirty="0" err="1">
                <a:solidFill>
                  <a:srgbClr val="FFFFFF"/>
                </a:solidFill>
              </a:rPr>
              <a:t>dylanwadu</a:t>
            </a:r>
            <a:r>
              <a:rPr lang="en-GB" sz="4200" b="1" dirty="0">
                <a:solidFill>
                  <a:srgbClr val="FFFFFF"/>
                </a:solidFill>
              </a:rPr>
              <a:t> </a:t>
            </a:r>
            <a:r>
              <a:rPr lang="en-GB" sz="4200" b="1" dirty="0" err="1">
                <a:solidFill>
                  <a:srgbClr val="FFFFFF"/>
                </a:solidFill>
              </a:rPr>
              <a:t>ar</a:t>
            </a:r>
            <a:r>
              <a:rPr lang="en-GB" sz="4200" b="1" dirty="0">
                <a:solidFill>
                  <a:srgbClr val="FFFFFF"/>
                </a:solidFill>
              </a:rPr>
              <a:t> </a:t>
            </a:r>
            <a:r>
              <a:rPr lang="en-GB" sz="4200" b="1" dirty="0" err="1">
                <a:solidFill>
                  <a:srgbClr val="FFFFFF"/>
                </a:solidFill>
              </a:rPr>
              <a:t>ddysgu</a:t>
            </a:r>
            <a:br>
              <a:rPr lang="en-GB" sz="4200" b="1" dirty="0">
                <a:solidFill>
                  <a:srgbClr val="FFFFFF"/>
                </a:solidFill>
              </a:rPr>
            </a:br>
            <a:br>
              <a:rPr lang="en-GB" sz="4200" b="1" dirty="0">
                <a:solidFill>
                  <a:srgbClr val="FFFFFF"/>
                </a:solidFill>
              </a:rPr>
            </a:br>
            <a:r>
              <a:rPr lang="en-GB" sz="4200" b="1" dirty="0">
                <a:solidFill>
                  <a:srgbClr val="FFFFFF"/>
                </a:solidFill>
              </a:rPr>
              <a:t>Factors that influence learning</a:t>
            </a:r>
          </a:p>
        </p:txBody>
      </p:sp>
      <p:pic>
        <p:nvPicPr>
          <p:cNvPr id="8" name="Picture 4" descr="Graphical user interface, text, application, email&#10;&#10;Description automatically generated">
            <a:hlinkClick r:id="rId3"/>
            <a:extLst>
              <a:ext uri="{FF2B5EF4-FFF2-40B4-BE49-F238E27FC236}">
                <a16:creationId xmlns:a16="http://schemas.microsoft.com/office/drawing/2014/main" id="{08C84370-54AC-4A76-9D10-C4C882114531}"/>
              </a:ext>
            </a:extLst>
          </p:cNvPr>
          <p:cNvPicPr>
            <a:picLocks noChangeAspect="1"/>
          </p:cNvPicPr>
          <p:nvPr/>
        </p:nvPicPr>
        <p:blipFill>
          <a:blip r:embed="rId4"/>
          <a:stretch>
            <a:fillRect/>
          </a:stretch>
        </p:blipFill>
        <p:spPr>
          <a:xfrm>
            <a:off x="4588612" y="4758614"/>
            <a:ext cx="4174388" cy="1398419"/>
          </a:xfrm>
          <a:prstGeom prst="rect">
            <a:avLst/>
          </a:prstGeom>
        </p:spPr>
      </p:pic>
      <p:sp>
        <p:nvSpPr>
          <p:cNvPr id="4" name="TextBox 3"/>
          <p:cNvSpPr txBox="1"/>
          <p:nvPr/>
        </p:nvSpPr>
        <p:spPr>
          <a:xfrm>
            <a:off x="4351706" y="2485549"/>
            <a:ext cx="4743450" cy="2308324"/>
          </a:xfrm>
          <a:prstGeom prst="rect">
            <a:avLst/>
          </a:prstGeom>
          <a:noFill/>
        </p:spPr>
        <p:txBody>
          <a:bodyPr wrap="square" rtlCol="0">
            <a:spAutoFit/>
          </a:bodyPr>
          <a:lstStyle/>
          <a:p>
            <a:r>
              <a:rPr lang="en-US" dirty="0">
                <a:cs typeface="Calibri"/>
              </a:rPr>
              <a:t>Read the article about an approach one school have adopted to enable children to develop compassion and understanding towards themselves and others.  </a:t>
            </a:r>
            <a:r>
              <a:rPr lang="en-US" dirty="0">
                <a:hlinkClick r:id="rId3"/>
              </a:rPr>
              <a:t>https://www.thriveapproach.com/case-studies/herbert-thompson-primary-school/</a:t>
            </a:r>
            <a:endParaRPr lang="en-US" dirty="0"/>
          </a:p>
          <a:p>
            <a:endParaRPr lang="en-US" dirty="0">
              <a:cs typeface="Calibri"/>
            </a:endParaRPr>
          </a:p>
          <a:p>
            <a:endParaRPr lang="en-GB" dirty="0"/>
          </a:p>
        </p:txBody>
      </p:sp>
      <p:sp>
        <p:nvSpPr>
          <p:cNvPr id="9" name="TextBox 8"/>
          <p:cNvSpPr txBox="1"/>
          <p:nvPr/>
        </p:nvSpPr>
        <p:spPr>
          <a:xfrm>
            <a:off x="4427906" y="486985"/>
            <a:ext cx="4495800" cy="1477328"/>
          </a:xfrm>
          <a:prstGeom prst="rect">
            <a:avLst/>
          </a:prstGeom>
          <a:noFill/>
        </p:spPr>
        <p:txBody>
          <a:bodyPr wrap="square" rtlCol="0">
            <a:spAutoFit/>
          </a:bodyPr>
          <a:lstStyle/>
          <a:p>
            <a:r>
              <a:rPr lang="cy-GB" dirty="0">
                <a:cs typeface="Calibri"/>
              </a:rPr>
              <a:t>Darllenwch yr erthygl am ddull y mae un ysgol wedi’i fabwysiadu i alluogi plant i ddatblygu dealltwriaeth a thosturi tuag atynt eu hunain ac eraill.   </a:t>
            </a:r>
          </a:p>
          <a:p>
            <a:endParaRPr lang="en-GB" dirty="0"/>
          </a:p>
        </p:txBody>
      </p:sp>
    </p:spTree>
    <p:extLst>
      <p:ext uri="{BB962C8B-B14F-4D97-AF65-F5344CB8AC3E}">
        <p14:creationId xmlns:p14="http://schemas.microsoft.com/office/powerpoint/2010/main" val="4267786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56932" y="334178"/>
            <a:ext cx="2153321" cy="2156621"/>
          </a:xfrm>
        </p:spPr>
        <p:txBody>
          <a:bodyPr anchor="t">
            <a:noAutofit/>
          </a:bodyPr>
          <a:lstStyle/>
          <a:p>
            <a:br>
              <a:rPr lang="en-GB" sz="3200" b="1" dirty="0">
                <a:solidFill>
                  <a:srgbClr val="FFFFFF"/>
                </a:solidFill>
              </a:rPr>
            </a:br>
            <a:br>
              <a:rPr lang="en-GB" sz="3200" b="1" dirty="0">
                <a:solidFill>
                  <a:srgbClr val="FFFFFF"/>
                </a:solidFill>
              </a:rPr>
            </a:br>
            <a:endParaRPr lang="en-GB" sz="3200" b="1" dirty="0">
              <a:solidFill>
                <a:srgbClr val="FFFFFF"/>
              </a:solidFill>
            </a:endParaRPr>
          </a:p>
        </p:txBody>
      </p:sp>
      <p:sp>
        <p:nvSpPr>
          <p:cNvPr id="3" name="Content Placeholder 2"/>
          <p:cNvSpPr>
            <a:spLocks noGrp="1"/>
          </p:cNvSpPr>
          <p:nvPr>
            <p:ph sz="half" idx="1"/>
          </p:nvPr>
        </p:nvSpPr>
        <p:spPr>
          <a:xfrm>
            <a:off x="3474718" y="308877"/>
            <a:ext cx="5478781" cy="4363844"/>
          </a:xfrm>
        </p:spPr>
        <p:txBody>
          <a:bodyPr>
            <a:noAutofit/>
          </a:bodyPr>
          <a:lstStyle/>
          <a:p>
            <a:pPr marL="342900"/>
            <a:r>
              <a:rPr lang="cy-GB" sz="2400" dirty="0">
                <a:solidFill>
                  <a:srgbClr val="FF0000"/>
                </a:solidFill>
              </a:rPr>
              <a:t>Cyd-destun (canllawiau BERA)</a:t>
            </a:r>
            <a:endParaRPr lang="cy-GB" sz="2400" dirty="0">
              <a:solidFill>
                <a:srgbClr val="FF0000"/>
              </a:solidFill>
              <a:cs typeface="Calibri"/>
            </a:endParaRPr>
          </a:p>
          <a:p>
            <a:pPr marL="342900"/>
            <a:r>
              <a:rPr lang="cy-GB" sz="2400" dirty="0">
                <a:solidFill>
                  <a:srgbClr val="FF0000"/>
                </a:solidFill>
              </a:rPr>
              <a:t>Strategaeth/ffocws yr ysgol</a:t>
            </a:r>
            <a:endParaRPr lang="cy-GB" sz="2400" dirty="0">
              <a:solidFill>
                <a:srgbClr val="FF0000"/>
              </a:solidFill>
              <a:cs typeface="Calibri"/>
            </a:endParaRPr>
          </a:p>
          <a:p>
            <a:pPr marL="342900"/>
            <a:r>
              <a:rPr lang="cy-GB" sz="2400" dirty="0">
                <a:solidFill>
                  <a:srgbClr val="FF0000"/>
                </a:solidFill>
              </a:rPr>
              <a:t>Rhesymau/sbardun dros ddewis y strategaeth</a:t>
            </a:r>
            <a:endParaRPr lang="cy-GB" sz="2400" dirty="0">
              <a:solidFill>
                <a:srgbClr val="FF0000"/>
              </a:solidFill>
              <a:cs typeface="Calibri"/>
            </a:endParaRPr>
          </a:p>
          <a:p>
            <a:pPr marL="342900"/>
            <a:r>
              <a:rPr lang="cy-GB" sz="2400" dirty="0">
                <a:solidFill>
                  <a:srgbClr val="FF0000"/>
                </a:solidFill>
              </a:rPr>
              <a:t>Nodau’r strategaeth</a:t>
            </a:r>
            <a:endParaRPr lang="cy-GB" sz="2400" dirty="0">
              <a:solidFill>
                <a:srgbClr val="FF0000"/>
              </a:solidFill>
              <a:cs typeface="Calibri"/>
            </a:endParaRPr>
          </a:p>
          <a:p>
            <a:pPr marL="342900"/>
            <a:r>
              <a:rPr lang="cy-GB" sz="2400" dirty="0">
                <a:solidFill>
                  <a:srgbClr val="FF0000"/>
                </a:solidFill>
              </a:rPr>
              <a:t>Camau gweithredu’r strategaeth</a:t>
            </a:r>
            <a:endParaRPr lang="cy-GB" sz="2400" dirty="0">
              <a:solidFill>
                <a:srgbClr val="FF0000"/>
              </a:solidFill>
              <a:cs typeface="Calibri"/>
            </a:endParaRPr>
          </a:p>
          <a:p>
            <a:pPr marL="342900"/>
            <a:r>
              <a:rPr lang="cy-GB" sz="2400" dirty="0">
                <a:solidFill>
                  <a:srgbClr val="FF0000"/>
                </a:solidFill>
              </a:rPr>
              <a:t>Sut cafodd y strategaeth ei gwerthuso?</a:t>
            </a:r>
            <a:endParaRPr lang="cy-GB" sz="2400" dirty="0">
              <a:solidFill>
                <a:srgbClr val="FF0000"/>
              </a:solidFill>
              <a:cs typeface="Calibri"/>
            </a:endParaRPr>
          </a:p>
          <a:p>
            <a:pPr marL="342900"/>
            <a:r>
              <a:rPr lang="cy-GB" sz="2400" dirty="0">
                <a:solidFill>
                  <a:srgbClr val="FF0000"/>
                </a:solidFill>
              </a:rPr>
              <a:t>Deilliannau’r strategaeth</a:t>
            </a:r>
            <a:endParaRPr lang="cy-GB" sz="2400" dirty="0">
              <a:solidFill>
                <a:srgbClr val="FF0000"/>
              </a:solidFill>
              <a:cs typeface="Calibri"/>
            </a:endParaRPr>
          </a:p>
          <a:p>
            <a:pPr marL="342900"/>
            <a:r>
              <a:rPr lang="cy-GB" sz="2400" dirty="0">
                <a:solidFill>
                  <a:schemeClr val="bg2">
                    <a:lumMod val="10000"/>
                  </a:schemeClr>
                </a:solidFill>
              </a:rPr>
              <a:t>Awgrymiadau personol ar gyfer  datblygu’r strategaeth ymhellach</a:t>
            </a:r>
            <a:endParaRPr lang="cy-GB" sz="2400" dirty="0">
              <a:solidFill>
                <a:schemeClr val="bg2">
                  <a:lumMod val="10000"/>
                </a:schemeClr>
              </a:solidFill>
              <a:cs typeface="Calibri"/>
            </a:endParaRPr>
          </a:p>
          <a:p>
            <a:pPr marL="342900"/>
            <a:r>
              <a:rPr lang="cy-GB" sz="2400" dirty="0">
                <a:solidFill>
                  <a:schemeClr val="bg2">
                    <a:lumMod val="10000"/>
                  </a:schemeClr>
                </a:solidFill>
              </a:rPr>
              <a:t>Sut mae’r strategaeth yn cysylltu â’r 4 diben</a:t>
            </a:r>
            <a:endParaRPr lang="cy-GB" sz="2400" dirty="0">
              <a:solidFill>
                <a:schemeClr val="bg2">
                  <a:lumMod val="10000"/>
                </a:schemeClr>
              </a:solidFill>
              <a:cs typeface="Calibri"/>
            </a:endParaRPr>
          </a:p>
          <a:p>
            <a:pPr marL="342900"/>
            <a:r>
              <a:rPr lang="cy-GB" sz="2400" dirty="0">
                <a:solidFill>
                  <a:schemeClr val="bg2">
                    <a:lumMod val="10000"/>
                  </a:schemeClr>
                </a:solidFill>
              </a:rPr>
              <a:t>Sut mae’r strategaeth yn cysylltu’r dysgwyr, yr ysgol a’r gymuned</a:t>
            </a:r>
            <a:endParaRPr lang="cy-GB" sz="2400" dirty="0">
              <a:solidFill>
                <a:schemeClr val="bg2">
                  <a:lumMod val="10000"/>
                </a:schemeClr>
              </a:solidFill>
              <a:cs typeface="Calibri"/>
            </a:endParaRPr>
          </a:p>
          <a:p>
            <a:endParaRPr lang="en-GB" sz="2400" dirty="0"/>
          </a:p>
        </p:txBody>
      </p:sp>
      <p:sp>
        <p:nvSpPr>
          <p:cNvPr id="5" name="Rectangle 4"/>
          <p:cNvSpPr/>
          <p:nvPr/>
        </p:nvSpPr>
        <p:spPr>
          <a:xfrm>
            <a:off x="118090" y="334178"/>
            <a:ext cx="2390392" cy="5016758"/>
          </a:xfrm>
          <a:prstGeom prst="rect">
            <a:avLst/>
          </a:prstGeom>
        </p:spPr>
        <p:txBody>
          <a:bodyPr wrap="square">
            <a:spAutoFit/>
          </a:bodyPr>
          <a:lstStyle/>
          <a:p>
            <a:r>
              <a:rPr lang="cy-GB" sz="3200" dirty="0">
                <a:solidFill>
                  <a:schemeClr val="bg1"/>
                </a:solidFill>
                <a:latin typeface="+mj-lt"/>
              </a:rPr>
              <a:t>Tasg:</a:t>
            </a:r>
            <a:br>
              <a:rPr lang="cy-GB" sz="3200" dirty="0">
                <a:solidFill>
                  <a:schemeClr val="bg1"/>
                </a:solidFill>
                <a:latin typeface="+mj-lt"/>
                <a:cs typeface="Calibri Light"/>
              </a:rPr>
            </a:br>
            <a:r>
              <a:rPr lang="cy-GB" sz="3200" i="1" dirty="0">
                <a:solidFill>
                  <a:schemeClr val="bg1"/>
                </a:solidFill>
                <a:latin typeface="+mj-lt"/>
                <a:cs typeface="Calibri Light"/>
              </a:rPr>
              <a:t>Meddyliwch am y pwyntiau allweddol</a:t>
            </a:r>
            <a:r>
              <a:rPr lang="cy-GB" sz="3200" i="1" dirty="0">
                <a:solidFill>
                  <a:schemeClr val="bg1"/>
                </a:solidFill>
                <a:latin typeface="+mj-lt"/>
              </a:rPr>
              <a:t>.</a:t>
            </a:r>
            <a:br>
              <a:rPr lang="en-GB" sz="3200" b="1" dirty="0">
                <a:solidFill>
                  <a:srgbClr val="FFFFFF"/>
                </a:solidFill>
                <a:latin typeface="+mj-lt"/>
              </a:rPr>
            </a:br>
            <a:br>
              <a:rPr lang="en-GB" sz="3200" b="1" dirty="0">
                <a:solidFill>
                  <a:srgbClr val="FFFFFF"/>
                </a:solidFill>
                <a:latin typeface="+mj-lt"/>
              </a:rPr>
            </a:br>
            <a:r>
              <a:rPr lang="en-US" sz="3200" dirty="0">
                <a:solidFill>
                  <a:schemeClr val="bg1"/>
                </a:solidFill>
                <a:latin typeface="+mj-lt"/>
              </a:rPr>
              <a:t>Task:</a:t>
            </a:r>
            <a:br>
              <a:rPr lang="en-US" sz="3200" dirty="0">
                <a:solidFill>
                  <a:schemeClr val="bg1"/>
                </a:solidFill>
                <a:latin typeface="+mj-lt"/>
                <a:cs typeface="Calibri Light"/>
              </a:rPr>
            </a:br>
            <a:r>
              <a:rPr lang="en-US" sz="3200" i="1" dirty="0">
                <a:solidFill>
                  <a:schemeClr val="bg1"/>
                </a:solidFill>
                <a:latin typeface="+mj-lt"/>
              </a:rPr>
              <a:t>Think about the key points</a:t>
            </a:r>
            <a:r>
              <a:rPr lang="en-US" i="1" dirty="0">
                <a:solidFill>
                  <a:schemeClr val="bg1"/>
                </a:solidFill>
              </a:rPr>
              <a:t>.</a:t>
            </a:r>
            <a:endParaRPr lang="en-GB" dirty="0"/>
          </a:p>
        </p:txBody>
      </p:sp>
    </p:spTree>
    <p:extLst>
      <p:ext uri="{BB962C8B-B14F-4D97-AF65-F5344CB8AC3E}">
        <p14:creationId xmlns:p14="http://schemas.microsoft.com/office/powerpoint/2010/main" val="1608603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56932" y="334178"/>
            <a:ext cx="2153321" cy="2156621"/>
          </a:xfrm>
        </p:spPr>
        <p:txBody>
          <a:bodyPr anchor="t">
            <a:noAutofit/>
          </a:bodyPr>
          <a:lstStyle/>
          <a:p>
            <a:r>
              <a:rPr lang="cy-GB" sz="3200" dirty="0">
                <a:solidFill>
                  <a:schemeClr val="bg1"/>
                </a:solidFill>
              </a:rPr>
              <a:t>Tasg:</a:t>
            </a:r>
            <a:br>
              <a:rPr lang="cy-GB" sz="3200" dirty="0">
                <a:solidFill>
                  <a:schemeClr val="bg1"/>
                </a:solidFill>
                <a:cs typeface="Calibri Light"/>
              </a:rPr>
            </a:br>
            <a:r>
              <a:rPr lang="cy-GB" sz="3200" i="1" dirty="0">
                <a:solidFill>
                  <a:schemeClr val="bg1"/>
                </a:solidFill>
                <a:cs typeface="Calibri Light"/>
              </a:rPr>
              <a:t>Meddyliwch am y pwyntiau allweddol</a:t>
            </a:r>
            <a:r>
              <a:rPr lang="cy-GB" sz="3200" i="1" dirty="0">
                <a:solidFill>
                  <a:schemeClr val="bg1"/>
                </a:solidFill>
              </a:rPr>
              <a:t>.</a:t>
            </a:r>
            <a:br>
              <a:rPr lang="en-GB" sz="3200" b="1" dirty="0">
                <a:solidFill>
                  <a:srgbClr val="FFFFFF"/>
                </a:solidFill>
              </a:rPr>
            </a:br>
            <a:br>
              <a:rPr lang="en-GB" sz="3200" b="1" dirty="0">
                <a:solidFill>
                  <a:srgbClr val="FFFFFF"/>
                </a:solidFill>
              </a:rPr>
            </a:br>
            <a:r>
              <a:rPr lang="en-US" sz="3200" dirty="0">
                <a:solidFill>
                  <a:schemeClr val="bg1"/>
                </a:solidFill>
              </a:rPr>
              <a:t>Task:</a:t>
            </a:r>
            <a:br>
              <a:rPr lang="en-US" sz="3200" dirty="0">
                <a:solidFill>
                  <a:schemeClr val="bg1"/>
                </a:solidFill>
                <a:cs typeface="Calibri Light"/>
              </a:rPr>
            </a:br>
            <a:r>
              <a:rPr lang="en-US" sz="3200" i="1" dirty="0">
                <a:solidFill>
                  <a:schemeClr val="bg1"/>
                </a:solidFill>
              </a:rPr>
              <a:t>Think about the key points.</a:t>
            </a:r>
            <a:endParaRPr lang="en-GB" sz="3200" b="1" dirty="0">
              <a:solidFill>
                <a:schemeClr val="bg1"/>
              </a:solidFill>
            </a:endParaRPr>
          </a:p>
        </p:txBody>
      </p:sp>
      <p:sp>
        <p:nvSpPr>
          <p:cNvPr id="3" name="Content Placeholder 2"/>
          <p:cNvSpPr>
            <a:spLocks noGrp="1"/>
          </p:cNvSpPr>
          <p:nvPr>
            <p:ph sz="half" idx="1"/>
          </p:nvPr>
        </p:nvSpPr>
        <p:spPr>
          <a:xfrm>
            <a:off x="3315999" y="308877"/>
            <a:ext cx="5448581" cy="4363844"/>
          </a:xfrm>
        </p:spPr>
        <p:txBody>
          <a:bodyPr>
            <a:noAutofit/>
          </a:bodyPr>
          <a:lstStyle/>
          <a:p>
            <a:pPr marL="342900"/>
            <a:r>
              <a:rPr lang="en-US" sz="2400" dirty="0">
                <a:solidFill>
                  <a:srgbClr val="FF0000"/>
                </a:solidFill>
              </a:rPr>
              <a:t>Context (BERA guidelines)</a:t>
            </a:r>
            <a:endParaRPr lang="en-US" sz="2400" dirty="0">
              <a:solidFill>
                <a:srgbClr val="FF0000"/>
              </a:solidFill>
              <a:cs typeface="Calibri"/>
            </a:endParaRPr>
          </a:p>
          <a:p>
            <a:pPr marL="342900"/>
            <a:r>
              <a:rPr lang="en-US" sz="2400" dirty="0">
                <a:solidFill>
                  <a:srgbClr val="FF0000"/>
                </a:solidFill>
              </a:rPr>
              <a:t>School Strategy/focus</a:t>
            </a:r>
            <a:endParaRPr lang="en-US" sz="2400" dirty="0">
              <a:solidFill>
                <a:srgbClr val="FF0000"/>
              </a:solidFill>
              <a:cs typeface="Calibri"/>
            </a:endParaRPr>
          </a:p>
          <a:p>
            <a:pPr marL="342900"/>
            <a:r>
              <a:rPr lang="en-US" sz="2400" dirty="0">
                <a:solidFill>
                  <a:srgbClr val="FF0000"/>
                </a:solidFill>
              </a:rPr>
              <a:t>Reasons/driver for choosing the strategy</a:t>
            </a:r>
            <a:endParaRPr lang="en-US" sz="2400" dirty="0">
              <a:solidFill>
                <a:srgbClr val="FF0000"/>
              </a:solidFill>
              <a:cs typeface="Calibri"/>
            </a:endParaRPr>
          </a:p>
          <a:p>
            <a:pPr marL="342900"/>
            <a:r>
              <a:rPr lang="en-US" sz="2400" dirty="0">
                <a:solidFill>
                  <a:srgbClr val="FF0000"/>
                </a:solidFill>
              </a:rPr>
              <a:t>Strategy Aims</a:t>
            </a:r>
            <a:endParaRPr lang="en-US" sz="2400" dirty="0">
              <a:solidFill>
                <a:srgbClr val="FF0000"/>
              </a:solidFill>
              <a:cs typeface="Calibri"/>
            </a:endParaRPr>
          </a:p>
          <a:p>
            <a:pPr marL="342900"/>
            <a:r>
              <a:rPr lang="en-US" sz="2400" dirty="0">
                <a:solidFill>
                  <a:srgbClr val="FF0000"/>
                </a:solidFill>
              </a:rPr>
              <a:t>Strategy Actions</a:t>
            </a:r>
            <a:endParaRPr lang="en-US" sz="2400" dirty="0">
              <a:solidFill>
                <a:srgbClr val="FF0000"/>
              </a:solidFill>
              <a:cs typeface="Calibri"/>
            </a:endParaRPr>
          </a:p>
          <a:p>
            <a:pPr marL="342900"/>
            <a:r>
              <a:rPr lang="en-US" sz="2400" dirty="0">
                <a:solidFill>
                  <a:srgbClr val="FF0000"/>
                </a:solidFill>
              </a:rPr>
              <a:t>How was the strategy evaluated?</a:t>
            </a:r>
            <a:endParaRPr lang="en-US" sz="2400" dirty="0">
              <a:solidFill>
                <a:srgbClr val="FF0000"/>
              </a:solidFill>
              <a:cs typeface="Calibri"/>
            </a:endParaRPr>
          </a:p>
          <a:p>
            <a:pPr marL="342900"/>
            <a:r>
              <a:rPr lang="en-US" sz="2400" dirty="0">
                <a:solidFill>
                  <a:srgbClr val="FF0000"/>
                </a:solidFill>
              </a:rPr>
              <a:t>Strategy outcomes</a:t>
            </a:r>
            <a:endParaRPr lang="en-US" sz="2400" dirty="0">
              <a:solidFill>
                <a:srgbClr val="FF0000"/>
              </a:solidFill>
              <a:cs typeface="Calibri"/>
            </a:endParaRPr>
          </a:p>
          <a:p>
            <a:pPr marL="342900"/>
            <a:r>
              <a:rPr lang="en-US" sz="2400" dirty="0">
                <a:solidFill>
                  <a:schemeClr val="bg2">
                    <a:lumMod val="10000"/>
                  </a:schemeClr>
                </a:solidFill>
              </a:rPr>
              <a:t>Personal suggestions for further strategy developments</a:t>
            </a:r>
            <a:endParaRPr lang="en-US" sz="2400" dirty="0">
              <a:solidFill>
                <a:schemeClr val="bg2">
                  <a:lumMod val="10000"/>
                </a:schemeClr>
              </a:solidFill>
              <a:cs typeface="Calibri"/>
            </a:endParaRPr>
          </a:p>
          <a:p>
            <a:pPr marL="342900"/>
            <a:r>
              <a:rPr lang="en-US" sz="2400" dirty="0">
                <a:solidFill>
                  <a:schemeClr val="bg2">
                    <a:lumMod val="10000"/>
                  </a:schemeClr>
                </a:solidFill>
              </a:rPr>
              <a:t>How does the strategy link to the 4 purposes</a:t>
            </a:r>
            <a:endParaRPr lang="en-US" sz="2400" dirty="0">
              <a:solidFill>
                <a:schemeClr val="bg2">
                  <a:lumMod val="10000"/>
                </a:schemeClr>
              </a:solidFill>
              <a:cs typeface="Calibri"/>
            </a:endParaRPr>
          </a:p>
          <a:p>
            <a:pPr marL="342900"/>
            <a:r>
              <a:rPr lang="en-US" sz="2400" dirty="0">
                <a:solidFill>
                  <a:schemeClr val="bg2">
                    <a:lumMod val="10000"/>
                  </a:schemeClr>
                </a:solidFill>
              </a:rPr>
              <a:t>How does the strategy link the learners, school and the community</a:t>
            </a:r>
            <a:endParaRPr lang="en-US" sz="2400" dirty="0">
              <a:solidFill>
                <a:schemeClr val="bg2">
                  <a:lumMod val="10000"/>
                </a:schemeClr>
              </a:solidFill>
              <a:cs typeface="Calibri"/>
            </a:endParaRPr>
          </a:p>
          <a:p>
            <a:endParaRPr lang="en-GB" sz="2400" dirty="0"/>
          </a:p>
        </p:txBody>
      </p:sp>
    </p:spTree>
    <p:extLst>
      <p:ext uri="{BB962C8B-B14F-4D97-AF65-F5344CB8AC3E}">
        <p14:creationId xmlns:p14="http://schemas.microsoft.com/office/powerpoint/2010/main" val="223786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Graphical user interface, text, application, email&#10;&#10;Description automatically generated">
            <a:hlinkClick r:id="rId3"/>
            <a:extLst>
              <a:ext uri="{FF2B5EF4-FFF2-40B4-BE49-F238E27FC236}">
                <a16:creationId xmlns:a16="http://schemas.microsoft.com/office/drawing/2014/main" id="{08C84370-54AC-4A76-9D10-C4C882114531}"/>
              </a:ext>
            </a:extLst>
          </p:cNvPr>
          <p:cNvPicPr>
            <a:picLocks noChangeAspect="1"/>
          </p:cNvPicPr>
          <p:nvPr/>
        </p:nvPicPr>
        <p:blipFill>
          <a:blip r:embed="rId4"/>
          <a:stretch>
            <a:fillRect/>
          </a:stretch>
        </p:blipFill>
        <p:spPr>
          <a:xfrm>
            <a:off x="4588612" y="186614"/>
            <a:ext cx="4174388" cy="1398419"/>
          </a:xfrm>
          <a:prstGeom prst="rect">
            <a:avLst/>
          </a:prstGeom>
        </p:spPr>
      </p:pic>
      <p:pic>
        <p:nvPicPr>
          <p:cNvPr id="5" name="Picture 2" descr="Graphical user interface, application, calendar&#10;&#10;Description automatically generated">
            <a:extLst>
              <a:ext uri="{FF2B5EF4-FFF2-40B4-BE49-F238E27FC236}">
                <a16:creationId xmlns:a16="http://schemas.microsoft.com/office/drawing/2014/main" id="{49542D8A-6149-44FA-B0C4-9B0D892D9514}"/>
              </a:ext>
            </a:extLst>
          </p:cNvPr>
          <p:cNvPicPr>
            <a:picLocks noChangeAspect="1"/>
          </p:cNvPicPr>
          <p:nvPr/>
        </p:nvPicPr>
        <p:blipFill rotWithShape="1">
          <a:blip r:embed="rId5"/>
          <a:srcRect l="22654" t="18252" r="4937" b="20934"/>
          <a:stretch/>
        </p:blipFill>
        <p:spPr>
          <a:xfrm>
            <a:off x="654628" y="1910629"/>
            <a:ext cx="8121736" cy="4566145"/>
          </a:xfrm>
          <a:prstGeom prst="rect">
            <a:avLst/>
          </a:prstGeom>
        </p:spPr>
      </p:pic>
    </p:spTree>
    <p:extLst>
      <p:ext uri="{BB962C8B-B14F-4D97-AF65-F5344CB8AC3E}">
        <p14:creationId xmlns:p14="http://schemas.microsoft.com/office/powerpoint/2010/main" val="2337130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BCFBD3-708D-4F29-32B6-CF4F3DDDA827}"/>
              </a:ext>
            </a:extLst>
          </p:cNvPr>
          <p:cNvPicPr>
            <a:picLocks noChangeAspect="1"/>
          </p:cNvPicPr>
          <p:nvPr/>
        </p:nvPicPr>
        <p:blipFill rotWithShape="1">
          <a:blip r:embed="rId3"/>
          <a:srcRect l="17819" r="28856"/>
          <a:stretch/>
        </p:blipFill>
        <p:spPr>
          <a:xfrm>
            <a:off x="7627619" y="5281306"/>
            <a:ext cx="1516379" cy="1599553"/>
          </a:xfrm>
          <a:prstGeom prst="rect">
            <a:avLst/>
          </a:prstGeom>
        </p:spPr>
      </p:pic>
      <p:graphicFrame>
        <p:nvGraphicFramePr>
          <p:cNvPr id="4" name="Table 4">
            <a:extLst>
              <a:ext uri="{FF2B5EF4-FFF2-40B4-BE49-F238E27FC236}">
                <a16:creationId xmlns:a16="http://schemas.microsoft.com/office/drawing/2014/main" id="{CEC60682-E223-4451-AB9C-DEF4D20446CA}"/>
              </a:ext>
            </a:extLst>
          </p:cNvPr>
          <p:cNvGraphicFramePr>
            <a:graphicFrameLocks noGrp="1"/>
          </p:cNvGraphicFramePr>
          <p:nvPr>
            <p:extLst>
              <p:ext uri="{D42A27DB-BD31-4B8C-83A1-F6EECF244321}">
                <p14:modId xmlns:p14="http://schemas.microsoft.com/office/powerpoint/2010/main" val="1046880832"/>
              </p:ext>
            </p:extLst>
          </p:nvPr>
        </p:nvGraphicFramePr>
        <p:xfrm>
          <a:off x="1077138" y="1644650"/>
          <a:ext cx="6989727" cy="4347434"/>
        </p:xfrm>
        <a:graphic>
          <a:graphicData uri="http://schemas.openxmlformats.org/drawingml/2006/table">
            <a:tbl>
              <a:tblPr firstRow="1" bandRow="1">
                <a:tableStyleId>{5940675A-B579-460E-94D1-54222C63F5DA}</a:tableStyleId>
              </a:tblPr>
              <a:tblGrid>
                <a:gridCol w="1298154">
                  <a:extLst>
                    <a:ext uri="{9D8B030D-6E8A-4147-A177-3AD203B41FA5}">
                      <a16:colId xmlns:a16="http://schemas.microsoft.com/office/drawing/2014/main" val="3049656771"/>
                    </a:ext>
                  </a:extLst>
                </a:gridCol>
                <a:gridCol w="1523999">
                  <a:extLst>
                    <a:ext uri="{9D8B030D-6E8A-4147-A177-3AD203B41FA5}">
                      <a16:colId xmlns:a16="http://schemas.microsoft.com/office/drawing/2014/main" val="1744203536"/>
                    </a:ext>
                  </a:extLst>
                </a:gridCol>
                <a:gridCol w="1495504">
                  <a:extLst>
                    <a:ext uri="{9D8B030D-6E8A-4147-A177-3AD203B41FA5}">
                      <a16:colId xmlns:a16="http://schemas.microsoft.com/office/drawing/2014/main" val="132177227"/>
                    </a:ext>
                  </a:extLst>
                </a:gridCol>
                <a:gridCol w="1317187">
                  <a:extLst>
                    <a:ext uri="{9D8B030D-6E8A-4147-A177-3AD203B41FA5}">
                      <a16:colId xmlns:a16="http://schemas.microsoft.com/office/drawing/2014/main" val="3856910786"/>
                    </a:ext>
                  </a:extLst>
                </a:gridCol>
                <a:gridCol w="1354883">
                  <a:extLst>
                    <a:ext uri="{9D8B030D-6E8A-4147-A177-3AD203B41FA5}">
                      <a16:colId xmlns:a16="http://schemas.microsoft.com/office/drawing/2014/main" val="1106217713"/>
                    </a:ext>
                  </a:extLst>
                </a:gridCol>
              </a:tblGrid>
              <a:tr h="2163788">
                <a:tc>
                  <a:txBody>
                    <a:bodyPr/>
                    <a:lstStyle/>
                    <a:p>
                      <a:r>
                        <a:rPr lang="en-US" sz="1000" b="1" dirty="0">
                          <a:solidFill>
                            <a:srgbClr val="FF0000"/>
                          </a:solidFill>
                        </a:rPr>
                        <a:t>Context</a:t>
                      </a:r>
                    </a:p>
                    <a:p>
                      <a:pPr lvl="0">
                        <a:buNone/>
                      </a:pPr>
                      <a:r>
                        <a:rPr lang="en-US" sz="1000" b="1" dirty="0">
                          <a:solidFill>
                            <a:schemeClr val="tx1"/>
                          </a:solidFill>
                        </a:rPr>
                        <a:t>Primary School Urban area in S. Wales </a:t>
                      </a:r>
                    </a:p>
                    <a:p>
                      <a:pPr lvl="0">
                        <a:buNone/>
                      </a:pPr>
                      <a:r>
                        <a:rPr lang="en-US" sz="1000" b="1" dirty="0">
                          <a:solidFill>
                            <a:schemeClr val="tx1"/>
                          </a:solidFill>
                        </a:rPr>
                        <a:t>482 pupils on roll</a:t>
                      </a:r>
                    </a:p>
                    <a:p>
                      <a:pPr lvl="0">
                        <a:buNone/>
                      </a:pPr>
                      <a:r>
                        <a:rPr lang="en-US" sz="1000" b="1" dirty="0">
                          <a:solidFill>
                            <a:schemeClr val="tx1"/>
                          </a:solidFill>
                        </a:rPr>
                        <a:t>56% FSM (Welsh Av 18%)</a:t>
                      </a:r>
                    </a:p>
                    <a:p>
                      <a:pPr lvl="0">
                        <a:buNone/>
                      </a:pPr>
                      <a:r>
                        <a:rPr lang="en-US" sz="1000" b="1" dirty="0">
                          <a:solidFill>
                            <a:schemeClr val="tx1"/>
                          </a:solidFill>
                        </a:rPr>
                        <a:t>35% ALN (Welsh Av 21%)</a:t>
                      </a:r>
                    </a:p>
                  </a:txBody>
                  <a:tcPr marL="50047" marR="50047" marT="25023" marB="25023"/>
                </a:tc>
                <a:tc>
                  <a:txBody>
                    <a:bodyPr/>
                    <a:lstStyle/>
                    <a:p>
                      <a:r>
                        <a:rPr lang="en-US" sz="1000" b="1" dirty="0">
                          <a:solidFill>
                            <a:srgbClr val="FF0000"/>
                          </a:solidFill>
                        </a:rPr>
                        <a:t>Strategy</a:t>
                      </a:r>
                    </a:p>
                    <a:p>
                      <a:pPr lvl="0">
                        <a:buNone/>
                      </a:pPr>
                      <a:r>
                        <a:rPr lang="en-US" sz="1000" b="1" dirty="0">
                          <a:solidFill>
                            <a:schemeClr val="tx1"/>
                          </a:solidFill>
                        </a:rPr>
                        <a:t>To use an approach to help children, develop compassion and understanding towards themselves and others.</a:t>
                      </a:r>
                    </a:p>
                    <a:p>
                      <a:pPr lvl="0">
                        <a:buNone/>
                      </a:pPr>
                      <a:endParaRPr lang="en-US" sz="1000" b="1">
                        <a:solidFill>
                          <a:srgbClr val="FF0000"/>
                        </a:solidFill>
                      </a:endParaRPr>
                    </a:p>
                  </a:txBody>
                  <a:tcPr marL="50047" marR="50047" marT="25023" marB="25023"/>
                </a:tc>
                <a:tc>
                  <a:txBody>
                    <a:bodyPr/>
                    <a:lstStyle/>
                    <a:p>
                      <a:r>
                        <a:rPr lang="en-US" sz="1000" b="1" dirty="0">
                          <a:solidFill>
                            <a:srgbClr val="FF0000"/>
                          </a:solidFill>
                        </a:rPr>
                        <a:t>Reasons/Driver</a:t>
                      </a:r>
                    </a:p>
                    <a:p>
                      <a:pPr lvl="0">
                        <a:buNone/>
                      </a:pPr>
                      <a:r>
                        <a:rPr lang="en-US" sz="1000" b="1" dirty="0">
                          <a:solidFill>
                            <a:schemeClr val="tx1"/>
                          </a:solidFill>
                        </a:rPr>
                        <a:t>School wanted to build upon relationship strategies they had used with children as a means of  repairing trauma. They felt children needed to understand and practice empathy</a:t>
                      </a:r>
                    </a:p>
                  </a:txBody>
                  <a:tcPr marL="50047" marR="50047" marT="25023" marB="25023"/>
                </a:tc>
                <a:tc>
                  <a:txBody>
                    <a:bodyPr/>
                    <a:lstStyle/>
                    <a:p>
                      <a:r>
                        <a:rPr lang="en-US" sz="1000" b="1" dirty="0">
                          <a:solidFill>
                            <a:srgbClr val="FF0000"/>
                          </a:solidFill>
                        </a:rPr>
                        <a:t>Strategy Aims</a:t>
                      </a:r>
                    </a:p>
                    <a:p>
                      <a:pPr lvl="0">
                        <a:buNone/>
                      </a:pPr>
                      <a:r>
                        <a:rPr lang="en-US" sz="1000" b="1" dirty="0">
                          <a:solidFill>
                            <a:schemeClr val="tx1"/>
                          </a:solidFill>
                        </a:rPr>
                        <a:t>School aims are to make a real difference in wellbeing and outcomes of its pupils</a:t>
                      </a:r>
                    </a:p>
                  </a:txBody>
                  <a:tcPr marL="50047" marR="50047" marT="25023" marB="25023"/>
                </a:tc>
                <a:tc>
                  <a:txBody>
                    <a:bodyPr/>
                    <a:lstStyle/>
                    <a:p>
                      <a:r>
                        <a:rPr lang="en-US" sz="1000" b="1" dirty="0">
                          <a:solidFill>
                            <a:srgbClr val="FF0000"/>
                          </a:solidFill>
                        </a:rPr>
                        <a:t>Strategy Actions</a:t>
                      </a:r>
                    </a:p>
                    <a:p>
                      <a:pPr lvl="0">
                        <a:buNone/>
                      </a:pPr>
                      <a:r>
                        <a:rPr lang="en-US" sz="1000" b="1" dirty="0">
                          <a:solidFill>
                            <a:schemeClr val="tx1"/>
                          </a:solidFill>
                        </a:rPr>
                        <a:t>Use the Thrive Approach – daily connections and </a:t>
                      </a:r>
                    </a:p>
                    <a:p>
                      <a:pPr lvl="0">
                        <a:buNone/>
                      </a:pPr>
                      <a:r>
                        <a:rPr lang="en-US" sz="1000" b="1" dirty="0">
                          <a:solidFill>
                            <a:schemeClr val="tx1"/>
                          </a:solidFill>
                        </a:rPr>
                        <a:t>mindfulness sessions for learners.</a:t>
                      </a:r>
                    </a:p>
                    <a:p>
                      <a:pPr lvl="0">
                        <a:buNone/>
                      </a:pPr>
                      <a:r>
                        <a:rPr lang="en-US" sz="1000" b="1" dirty="0">
                          <a:solidFill>
                            <a:schemeClr val="tx1"/>
                          </a:solidFill>
                        </a:rPr>
                        <a:t>Teach children about the brain and what happens when they dysregulate via guidance in the Amygdala first aid kit</a:t>
                      </a:r>
                    </a:p>
                  </a:txBody>
                  <a:tcPr marL="50047" marR="50047" marT="25023" marB="25023"/>
                </a:tc>
                <a:extLst>
                  <a:ext uri="{0D108BD9-81ED-4DB2-BD59-A6C34878D82A}">
                    <a16:rowId xmlns:a16="http://schemas.microsoft.com/office/drawing/2014/main" val="3983084676"/>
                  </a:ext>
                </a:extLst>
              </a:tr>
              <a:tr h="2130306">
                <a:tc>
                  <a:txBody>
                    <a:bodyPr/>
                    <a:lstStyle/>
                    <a:p>
                      <a:r>
                        <a:rPr lang="en-US" sz="1000" b="1" dirty="0">
                          <a:solidFill>
                            <a:srgbClr val="FF0000"/>
                          </a:solidFill>
                        </a:rPr>
                        <a:t>How is the strategy evaluated?</a:t>
                      </a:r>
                    </a:p>
                    <a:p>
                      <a:pPr lvl="0">
                        <a:buNone/>
                      </a:pPr>
                      <a:r>
                        <a:rPr lang="en-US" sz="1000" b="0" i="0" u="none" strike="noStrike" noProof="0" dirty="0">
                          <a:latin typeface="Calibri"/>
                        </a:rPr>
                        <a:t>No specific details given; however, school have used the data generated</a:t>
                      </a:r>
                      <a:r>
                        <a:rPr lang="en-US" sz="1000" b="0" i="1" u="none" strike="noStrike" noProof="0" dirty="0">
                          <a:latin typeface="Calibri"/>
                        </a:rPr>
                        <a:t> 'by the Thrive-Online™ profiling tool as evidence of its focus on wellbeing and the improvements in academic performance'.</a:t>
                      </a:r>
                      <a:endParaRPr lang="en-US" sz="1000" b="1" i="1" dirty="0">
                        <a:solidFill>
                          <a:schemeClr val="tx1"/>
                        </a:solidFill>
                      </a:endParaRPr>
                    </a:p>
                  </a:txBody>
                  <a:tcPr marL="50047" marR="50047" marT="25023" marB="25023"/>
                </a:tc>
                <a:tc>
                  <a:txBody>
                    <a:bodyPr/>
                    <a:lstStyle/>
                    <a:p>
                      <a:r>
                        <a:rPr lang="en-US" sz="1000" b="1" dirty="0">
                          <a:solidFill>
                            <a:srgbClr val="FF0000"/>
                          </a:solidFill>
                        </a:rPr>
                        <a:t>Strategy Outcomes</a:t>
                      </a:r>
                    </a:p>
                    <a:p>
                      <a:pPr lvl="0">
                        <a:buNone/>
                      </a:pPr>
                      <a:r>
                        <a:rPr lang="en-US" sz="1000" b="1" dirty="0">
                          <a:solidFill>
                            <a:schemeClr val="tx1"/>
                          </a:solidFill>
                        </a:rPr>
                        <a:t>Staff more confident to deal with children when they dysregulate.</a:t>
                      </a:r>
                      <a:endParaRPr lang="en-US" sz="1000" b="0" i="0" u="none" strike="noStrike" noProof="0" dirty="0">
                        <a:latin typeface="Calibri"/>
                      </a:endParaRPr>
                    </a:p>
                    <a:p>
                      <a:pPr lvl="0">
                        <a:buNone/>
                      </a:pPr>
                      <a:r>
                        <a:rPr lang="en-US" sz="1000" b="1" dirty="0">
                          <a:solidFill>
                            <a:schemeClr val="tx1"/>
                          </a:solidFill>
                        </a:rPr>
                        <a:t>Improved atmosphere around the school. Stronger, more open relationships built with parents.</a:t>
                      </a:r>
                      <a:endParaRPr lang="en-US" sz="1000" b="0" i="0" u="none" strike="noStrike" noProof="0" dirty="0">
                        <a:latin typeface="Calibri"/>
                      </a:endParaRPr>
                    </a:p>
                    <a:p>
                      <a:pPr lvl="0">
                        <a:buNone/>
                      </a:pPr>
                      <a:r>
                        <a:rPr lang="en-US" sz="1000" b="1" i="0" u="none" strike="noStrike" noProof="0" dirty="0">
                          <a:solidFill>
                            <a:schemeClr val="tx1"/>
                          </a:solidFill>
                          <a:latin typeface="Calibri"/>
                        </a:rPr>
                        <a:t>Less exclusions and qualitative data (commentary from staff and pupils)</a:t>
                      </a:r>
                      <a:endParaRPr lang="en-US" sz="1000" b="0" i="0" u="none" strike="noStrike" noProof="0" dirty="0">
                        <a:latin typeface="Calibri"/>
                      </a:endParaRPr>
                    </a:p>
                    <a:p>
                      <a:pPr lvl="0">
                        <a:buNone/>
                      </a:pPr>
                      <a:endParaRPr lang="en-US" sz="1000" b="1" dirty="0">
                        <a:solidFill>
                          <a:schemeClr val="tx1"/>
                        </a:solidFill>
                      </a:endParaRPr>
                    </a:p>
                  </a:txBody>
                  <a:tcPr marL="50047" marR="50047" marT="25023" marB="25023"/>
                </a:tc>
                <a:tc>
                  <a:txBody>
                    <a:bodyPr/>
                    <a:lstStyle/>
                    <a:p>
                      <a:r>
                        <a:rPr lang="en-US" sz="1000" b="1" dirty="0">
                          <a:solidFill>
                            <a:srgbClr val="FF0000"/>
                          </a:solidFill>
                        </a:rPr>
                        <a:t>Suggestions for further development</a:t>
                      </a:r>
                    </a:p>
                    <a:p>
                      <a:pPr lvl="0">
                        <a:buNone/>
                      </a:pPr>
                      <a:endParaRPr lang="en-US" sz="1000" b="1">
                        <a:solidFill>
                          <a:srgbClr val="FF0000"/>
                        </a:solidFill>
                      </a:endParaRPr>
                    </a:p>
                    <a:p>
                      <a:pPr lvl="0">
                        <a:buNone/>
                      </a:pPr>
                      <a:endParaRPr lang="en-US" sz="1000" b="1">
                        <a:solidFill>
                          <a:srgbClr val="FF0000"/>
                        </a:solidFill>
                      </a:endParaRPr>
                    </a:p>
                    <a:p>
                      <a:pPr lvl="0">
                        <a:buNone/>
                      </a:pPr>
                      <a:r>
                        <a:rPr lang="en-US" sz="1000" b="1" dirty="0">
                          <a:solidFill>
                            <a:srgbClr val="FF0000"/>
                          </a:solidFill>
                        </a:rPr>
                        <a:t>What do you think? How could the school develop this strategy further?</a:t>
                      </a:r>
                      <a:endParaRPr lang="en-US" sz="1200" dirty="0"/>
                    </a:p>
                  </a:txBody>
                  <a:tcPr marL="50047" marR="50047" marT="25023" marB="25023"/>
                </a:tc>
                <a:tc>
                  <a:txBody>
                    <a:bodyPr/>
                    <a:lstStyle/>
                    <a:p>
                      <a:r>
                        <a:rPr lang="en-US" sz="1000" b="1" dirty="0">
                          <a:solidFill>
                            <a:srgbClr val="FF0000"/>
                          </a:solidFill>
                        </a:rPr>
                        <a:t>Links to 4 Purposes</a:t>
                      </a:r>
                    </a:p>
                    <a:p>
                      <a:pPr lvl="0">
                        <a:buNone/>
                      </a:pPr>
                      <a:r>
                        <a:rPr lang="en-US" sz="1000" b="1" dirty="0">
                          <a:solidFill>
                            <a:schemeClr val="tx1"/>
                          </a:solidFill>
                        </a:rPr>
                        <a:t>Healthy and confident individuals </a:t>
                      </a:r>
                    </a:p>
                    <a:p>
                      <a:pPr lvl="0">
                        <a:buNone/>
                      </a:pPr>
                      <a:endParaRPr lang="en-US" sz="1000" b="1">
                        <a:solidFill>
                          <a:schemeClr val="tx1"/>
                        </a:solidFill>
                      </a:endParaRPr>
                    </a:p>
                    <a:p>
                      <a:pPr lvl="0">
                        <a:buNone/>
                      </a:pPr>
                      <a:r>
                        <a:rPr lang="en-US" sz="1000" b="1" dirty="0">
                          <a:solidFill>
                            <a:schemeClr val="tx1"/>
                          </a:solidFill>
                        </a:rPr>
                        <a:t>Ethical and informed citizens</a:t>
                      </a:r>
                    </a:p>
                  </a:txBody>
                  <a:tcPr marL="50047" marR="50047" marT="25023" marB="25023"/>
                </a:tc>
                <a:tc>
                  <a:txBody>
                    <a:bodyPr/>
                    <a:lstStyle/>
                    <a:p>
                      <a:r>
                        <a:rPr lang="en-US" sz="1000" b="1" dirty="0">
                          <a:solidFill>
                            <a:srgbClr val="FF0000"/>
                          </a:solidFill>
                        </a:rPr>
                        <a:t>Community Links</a:t>
                      </a:r>
                    </a:p>
                    <a:p>
                      <a:pPr lvl="0">
                        <a:buNone/>
                      </a:pPr>
                      <a:endParaRPr lang="en-US" sz="1000" b="1" dirty="0">
                        <a:solidFill>
                          <a:srgbClr val="FF0000"/>
                        </a:solidFill>
                      </a:endParaRPr>
                    </a:p>
                    <a:p>
                      <a:pPr lvl="0">
                        <a:buNone/>
                      </a:pPr>
                      <a:endParaRPr lang="en-US" sz="1000" b="1" dirty="0">
                        <a:solidFill>
                          <a:srgbClr val="FF0000"/>
                        </a:solidFill>
                      </a:endParaRPr>
                    </a:p>
                    <a:p>
                      <a:pPr lvl="0">
                        <a:buNone/>
                      </a:pPr>
                      <a:endParaRPr lang="en-US" sz="1000" b="1" dirty="0">
                        <a:solidFill>
                          <a:srgbClr val="FF0000"/>
                        </a:solidFill>
                      </a:endParaRPr>
                    </a:p>
                    <a:p>
                      <a:pPr lvl="0">
                        <a:buNone/>
                      </a:pPr>
                      <a:r>
                        <a:rPr lang="en-US" sz="1000" b="1" i="0" u="none" strike="noStrike" noProof="0" dirty="0">
                          <a:solidFill>
                            <a:srgbClr val="FF0000"/>
                          </a:solidFill>
                          <a:latin typeface="Calibri"/>
                        </a:rPr>
                        <a:t>What do you think? Do you see links with the school community?</a:t>
                      </a:r>
                    </a:p>
                  </a:txBody>
                  <a:tcPr marL="50047" marR="50047" marT="25023" marB="25023"/>
                </a:tc>
                <a:extLst>
                  <a:ext uri="{0D108BD9-81ED-4DB2-BD59-A6C34878D82A}">
                    <a16:rowId xmlns:a16="http://schemas.microsoft.com/office/drawing/2014/main" val="2175814624"/>
                  </a:ext>
                </a:extLst>
              </a:tr>
            </a:tbl>
          </a:graphicData>
        </a:graphic>
      </p:graphicFrame>
      <p:pic>
        <p:nvPicPr>
          <p:cNvPr id="5" name="Picture 4" descr="Graphical user interface, text, application, email&#10;&#10;Description automatically generated">
            <a:hlinkClick r:id="rId4"/>
            <a:extLst>
              <a:ext uri="{FF2B5EF4-FFF2-40B4-BE49-F238E27FC236}">
                <a16:creationId xmlns:a16="http://schemas.microsoft.com/office/drawing/2014/main" id="{08C84370-54AC-4A76-9D10-C4C882114531}"/>
              </a:ext>
            </a:extLst>
          </p:cNvPr>
          <p:cNvPicPr>
            <a:picLocks noChangeAspect="1"/>
          </p:cNvPicPr>
          <p:nvPr/>
        </p:nvPicPr>
        <p:blipFill>
          <a:blip r:embed="rId5"/>
          <a:stretch>
            <a:fillRect/>
          </a:stretch>
        </p:blipFill>
        <p:spPr>
          <a:xfrm>
            <a:off x="4827665" y="186614"/>
            <a:ext cx="3935335" cy="1318336"/>
          </a:xfrm>
          <a:prstGeom prst="rect">
            <a:avLst/>
          </a:prstGeom>
        </p:spPr>
      </p:pic>
    </p:spTree>
    <p:extLst>
      <p:ext uri="{BB962C8B-B14F-4D97-AF65-F5344CB8AC3E}">
        <p14:creationId xmlns:p14="http://schemas.microsoft.com/office/powerpoint/2010/main" val="2940482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CEC60682-E223-4451-AB9C-DEF4D20446CA}"/>
              </a:ext>
            </a:extLst>
          </p:cNvPr>
          <p:cNvGraphicFramePr>
            <a:graphicFrameLocks noGrp="1"/>
          </p:cNvGraphicFramePr>
          <p:nvPr/>
        </p:nvGraphicFramePr>
        <p:xfrm>
          <a:off x="840358" y="1794247"/>
          <a:ext cx="7463284" cy="3404429"/>
        </p:xfrm>
        <a:graphic>
          <a:graphicData uri="http://schemas.openxmlformats.org/drawingml/2006/table">
            <a:tbl>
              <a:tblPr firstRow="1" bandRow="1">
                <a:tableStyleId>{5940675A-B579-460E-94D1-54222C63F5DA}</a:tableStyleId>
              </a:tblPr>
              <a:tblGrid>
                <a:gridCol w="1472324">
                  <a:extLst>
                    <a:ext uri="{9D8B030D-6E8A-4147-A177-3AD203B41FA5}">
                      <a16:colId xmlns:a16="http://schemas.microsoft.com/office/drawing/2014/main" val="3049656771"/>
                    </a:ext>
                  </a:extLst>
                </a:gridCol>
                <a:gridCol w="1472324">
                  <a:extLst>
                    <a:ext uri="{9D8B030D-6E8A-4147-A177-3AD203B41FA5}">
                      <a16:colId xmlns:a16="http://schemas.microsoft.com/office/drawing/2014/main" val="1744203536"/>
                    </a:ext>
                  </a:extLst>
                </a:gridCol>
                <a:gridCol w="1490165">
                  <a:extLst>
                    <a:ext uri="{9D8B030D-6E8A-4147-A177-3AD203B41FA5}">
                      <a16:colId xmlns:a16="http://schemas.microsoft.com/office/drawing/2014/main" val="132177227"/>
                    </a:ext>
                  </a:extLst>
                </a:gridCol>
                <a:gridCol w="1472324">
                  <a:extLst>
                    <a:ext uri="{9D8B030D-6E8A-4147-A177-3AD203B41FA5}">
                      <a16:colId xmlns:a16="http://schemas.microsoft.com/office/drawing/2014/main" val="3856910786"/>
                    </a:ext>
                  </a:extLst>
                </a:gridCol>
                <a:gridCol w="1556147">
                  <a:extLst>
                    <a:ext uri="{9D8B030D-6E8A-4147-A177-3AD203B41FA5}">
                      <a16:colId xmlns:a16="http://schemas.microsoft.com/office/drawing/2014/main" val="1106217713"/>
                    </a:ext>
                  </a:extLst>
                </a:gridCol>
              </a:tblGrid>
              <a:tr h="1632449">
                <a:tc>
                  <a:txBody>
                    <a:bodyPr/>
                    <a:lstStyle/>
                    <a:p>
                      <a:r>
                        <a:rPr lang="cy-GB" sz="1100" noProof="0"/>
                        <a:t>Cyd-destun</a:t>
                      </a:r>
                    </a:p>
                  </a:txBody>
                  <a:tcPr marL="57481" marR="57481" marT="28740" marB="28740"/>
                </a:tc>
                <a:tc>
                  <a:txBody>
                    <a:bodyPr/>
                    <a:lstStyle/>
                    <a:p>
                      <a:r>
                        <a:rPr lang="cy-GB" sz="1100" noProof="0"/>
                        <a:t>Strategaeth
</a:t>
                      </a:r>
                    </a:p>
                    <a:p>
                      <a:pPr lvl="0">
                        <a:buNone/>
                      </a:pPr>
                      <a:endParaRPr lang="cy-GB" sz="1100" noProof="0"/>
                    </a:p>
                    <a:p>
                      <a:pPr lvl="0">
                        <a:buNone/>
                      </a:pPr>
                      <a:endParaRPr lang="cy-GB" sz="1100" noProof="0"/>
                    </a:p>
                    <a:p>
                      <a:pPr lvl="0">
                        <a:buNone/>
                      </a:pPr>
                      <a:endParaRPr lang="cy-GB" sz="1100" noProof="0"/>
                    </a:p>
                    <a:p>
                      <a:pPr lvl="0">
                        <a:buNone/>
                      </a:pPr>
                      <a:endParaRPr lang="cy-GB" sz="1100" noProof="0"/>
                    </a:p>
                    <a:p>
                      <a:pPr lvl="0">
                        <a:buNone/>
                      </a:pPr>
                      <a:endParaRPr lang="cy-GB" sz="1100" noProof="0"/>
                    </a:p>
                    <a:p>
                      <a:pPr lvl="0">
                        <a:buNone/>
                      </a:pPr>
                      <a:endParaRPr lang="cy-GB" sz="1100" noProof="0"/>
                    </a:p>
                    <a:p>
                      <a:pPr lvl="0">
                        <a:buNone/>
                      </a:pPr>
                      <a:endParaRPr lang="cy-GB" sz="1100" noProof="0"/>
                    </a:p>
                  </a:txBody>
                  <a:tcPr marL="57481" marR="57481" marT="28740" marB="28740"/>
                </a:tc>
                <a:tc>
                  <a:txBody>
                    <a:bodyPr/>
                    <a:lstStyle/>
                    <a:p>
                      <a:r>
                        <a:rPr lang="cy-GB" sz="1100" noProof="0"/>
                        <a:t>Rhesymau/Sbardun</a:t>
                      </a:r>
                    </a:p>
                  </a:txBody>
                  <a:tcPr marL="57481" marR="57481" marT="28740" marB="28740"/>
                </a:tc>
                <a:tc>
                  <a:txBody>
                    <a:bodyPr/>
                    <a:lstStyle/>
                    <a:p>
                      <a:r>
                        <a:rPr lang="cy-GB" sz="1100" noProof="0"/>
                        <a:t>Nodau'r strategaeth
</a:t>
                      </a:r>
                    </a:p>
                  </a:txBody>
                  <a:tcPr marL="57481" marR="57481" marT="28740" marB="28740"/>
                </a:tc>
                <a:tc>
                  <a:txBody>
                    <a:bodyPr/>
                    <a:lstStyle/>
                    <a:p>
                      <a:r>
                        <a:rPr lang="cy-GB" sz="1100" noProof="0"/>
                        <a:t>Camau Gweithredu'r Strategaeth
</a:t>
                      </a:r>
                    </a:p>
                  </a:txBody>
                  <a:tcPr marL="57481" marR="57481" marT="28740" marB="28740"/>
                </a:tc>
                <a:extLst>
                  <a:ext uri="{0D108BD9-81ED-4DB2-BD59-A6C34878D82A}">
                    <a16:rowId xmlns:a16="http://schemas.microsoft.com/office/drawing/2014/main" val="3983084676"/>
                  </a:ext>
                </a:extLst>
              </a:tr>
              <a:tr h="1771980">
                <a:tc>
                  <a:txBody>
                    <a:bodyPr/>
                    <a:lstStyle/>
                    <a:p>
                      <a:r>
                        <a:rPr lang="cy-GB" sz="1100" noProof="0"/>
                        <a:t>Sut mae’r strategaeth yn cael ei gwerthuso?</a:t>
                      </a:r>
                    </a:p>
                  </a:txBody>
                  <a:tcPr marL="57481" marR="57481" marT="28740" marB="28740"/>
                </a:tc>
                <a:tc>
                  <a:txBody>
                    <a:bodyPr/>
                    <a:lstStyle/>
                    <a:p>
                      <a:r>
                        <a:rPr lang="cy-GB" sz="1100" noProof="0"/>
                        <a:t>Deilliannau’r Strategaeth
</a:t>
                      </a:r>
                    </a:p>
                    <a:p>
                      <a:pPr lvl="0">
                        <a:buNone/>
                      </a:pPr>
                      <a:endParaRPr lang="cy-GB" sz="1100" noProof="0"/>
                    </a:p>
                    <a:p>
                      <a:pPr lvl="0">
                        <a:buNone/>
                      </a:pPr>
                      <a:endParaRPr lang="cy-GB" sz="1100" noProof="0"/>
                    </a:p>
                    <a:p>
                      <a:pPr lvl="0">
                        <a:buNone/>
                      </a:pPr>
                      <a:endParaRPr lang="cy-GB" sz="1100" noProof="0"/>
                    </a:p>
                    <a:p>
                      <a:pPr lvl="0">
                        <a:buNone/>
                      </a:pPr>
                      <a:endParaRPr lang="cy-GB" sz="1100" noProof="0"/>
                    </a:p>
                    <a:p>
                      <a:pPr lvl="0">
                        <a:buNone/>
                      </a:pPr>
                      <a:endParaRPr lang="cy-GB" sz="1100" noProof="0"/>
                    </a:p>
                    <a:p>
                      <a:pPr lvl="0">
                        <a:buNone/>
                      </a:pPr>
                      <a:endParaRPr lang="cy-GB" sz="1100" noProof="0"/>
                    </a:p>
                    <a:p>
                      <a:pPr lvl="0">
                        <a:buNone/>
                      </a:pPr>
                      <a:endParaRPr lang="cy-GB" sz="1100" noProof="0"/>
                    </a:p>
                  </a:txBody>
                  <a:tcPr marL="57481" marR="57481" marT="28740" marB="28740"/>
                </a:tc>
                <a:tc>
                  <a:txBody>
                    <a:bodyPr/>
                    <a:lstStyle/>
                    <a:p>
                      <a:r>
                        <a:rPr lang="cy-GB" sz="1100" noProof="0"/>
                        <a:t>Awgrymiadau ar gyfer datblygu pellach</a:t>
                      </a:r>
                    </a:p>
                  </a:txBody>
                  <a:tcPr marL="57481" marR="57481" marT="28740" marB="28740"/>
                </a:tc>
                <a:tc>
                  <a:txBody>
                    <a:bodyPr/>
                    <a:lstStyle/>
                    <a:p>
                      <a:r>
                        <a:rPr lang="cy-GB" sz="1100" noProof="0"/>
                        <a:t>Cysylltiadau â’r 4 diben</a:t>
                      </a:r>
                    </a:p>
                  </a:txBody>
                  <a:tcPr marL="57481" marR="57481" marT="28740" marB="28740"/>
                </a:tc>
                <a:tc>
                  <a:txBody>
                    <a:bodyPr/>
                    <a:lstStyle/>
                    <a:p>
                      <a:r>
                        <a:rPr lang="cy-GB" sz="1100" noProof="0" dirty="0"/>
                        <a:t>Cysylltiadau â’r Gymuned</a:t>
                      </a:r>
                    </a:p>
                  </a:txBody>
                  <a:tcPr marL="57481" marR="57481" marT="28740" marB="28740"/>
                </a:tc>
                <a:extLst>
                  <a:ext uri="{0D108BD9-81ED-4DB2-BD59-A6C34878D82A}">
                    <a16:rowId xmlns:a16="http://schemas.microsoft.com/office/drawing/2014/main" val="2175814624"/>
                  </a:ext>
                </a:extLst>
              </a:tr>
            </a:tbl>
          </a:graphicData>
        </a:graphic>
      </p:graphicFrame>
      <p:pic>
        <p:nvPicPr>
          <p:cNvPr id="6" name="Picture 4" descr="Graphical user interface, text, application, email&#10;&#10;Description automatically generated">
            <a:hlinkClick r:id="rId3"/>
            <a:extLst>
              <a:ext uri="{FF2B5EF4-FFF2-40B4-BE49-F238E27FC236}">
                <a16:creationId xmlns:a16="http://schemas.microsoft.com/office/drawing/2014/main" id="{08C84370-54AC-4A76-9D10-C4C882114531}"/>
              </a:ext>
            </a:extLst>
          </p:cNvPr>
          <p:cNvPicPr>
            <a:picLocks noChangeAspect="1"/>
          </p:cNvPicPr>
          <p:nvPr/>
        </p:nvPicPr>
        <p:blipFill>
          <a:blip r:embed="rId4"/>
          <a:stretch>
            <a:fillRect/>
          </a:stretch>
        </p:blipFill>
        <p:spPr>
          <a:xfrm>
            <a:off x="4588612" y="186614"/>
            <a:ext cx="4174388" cy="1398419"/>
          </a:xfrm>
          <a:prstGeom prst="rect">
            <a:avLst/>
          </a:prstGeom>
        </p:spPr>
      </p:pic>
    </p:spTree>
    <p:extLst>
      <p:ext uri="{BB962C8B-B14F-4D97-AF65-F5344CB8AC3E}">
        <p14:creationId xmlns:p14="http://schemas.microsoft.com/office/powerpoint/2010/main" val="2155298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32B722-03FE-9214-CE11-C3A0CA90F922}"/>
              </a:ext>
            </a:extLst>
          </p:cNvPr>
          <p:cNvPicPr>
            <a:picLocks noChangeAspect="1"/>
          </p:cNvPicPr>
          <p:nvPr/>
        </p:nvPicPr>
        <p:blipFill rotWithShape="1">
          <a:blip r:embed="rId3"/>
          <a:srcRect l="17819" r="28856"/>
          <a:stretch/>
        </p:blipFill>
        <p:spPr>
          <a:xfrm>
            <a:off x="7627619" y="5281306"/>
            <a:ext cx="1516379" cy="1599553"/>
          </a:xfrm>
          <a:prstGeom prst="rect">
            <a:avLst/>
          </a:prstGeom>
        </p:spPr>
      </p:pic>
      <p:graphicFrame>
        <p:nvGraphicFramePr>
          <p:cNvPr id="4" name="Table 4">
            <a:extLst>
              <a:ext uri="{FF2B5EF4-FFF2-40B4-BE49-F238E27FC236}">
                <a16:creationId xmlns:a16="http://schemas.microsoft.com/office/drawing/2014/main" id="{CEC60682-E223-4451-AB9C-DEF4D20446CA}"/>
              </a:ext>
            </a:extLst>
          </p:cNvPr>
          <p:cNvGraphicFramePr>
            <a:graphicFrameLocks noGrp="1"/>
          </p:cNvGraphicFramePr>
          <p:nvPr>
            <p:extLst>
              <p:ext uri="{D42A27DB-BD31-4B8C-83A1-F6EECF244321}">
                <p14:modId xmlns:p14="http://schemas.microsoft.com/office/powerpoint/2010/main" val="1902269423"/>
              </p:ext>
            </p:extLst>
          </p:nvPr>
        </p:nvGraphicFramePr>
        <p:xfrm>
          <a:off x="1077138" y="1635369"/>
          <a:ext cx="6989727" cy="4519692"/>
        </p:xfrm>
        <a:graphic>
          <a:graphicData uri="http://schemas.openxmlformats.org/drawingml/2006/table">
            <a:tbl>
              <a:tblPr firstRow="1" bandRow="1">
                <a:tableStyleId>{5940675A-B579-460E-94D1-54222C63F5DA}</a:tableStyleId>
              </a:tblPr>
              <a:tblGrid>
                <a:gridCol w="1298154">
                  <a:extLst>
                    <a:ext uri="{9D8B030D-6E8A-4147-A177-3AD203B41FA5}">
                      <a16:colId xmlns:a16="http://schemas.microsoft.com/office/drawing/2014/main" val="3049656771"/>
                    </a:ext>
                  </a:extLst>
                </a:gridCol>
                <a:gridCol w="1523999">
                  <a:extLst>
                    <a:ext uri="{9D8B030D-6E8A-4147-A177-3AD203B41FA5}">
                      <a16:colId xmlns:a16="http://schemas.microsoft.com/office/drawing/2014/main" val="1744203536"/>
                    </a:ext>
                  </a:extLst>
                </a:gridCol>
                <a:gridCol w="1495504">
                  <a:extLst>
                    <a:ext uri="{9D8B030D-6E8A-4147-A177-3AD203B41FA5}">
                      <a16:colId xmlns:a16="http://schemas.microsoft.com/office/drawing/2014/main" val="132177227"/>
                    </a:ext>
                  </a:extLst>
                </a:gridCol>
                <a:gridCol w="1317187">
                  <a:extLst>
                    <a:ext uri="{9D8B030D-6E8A-4147-A177-3AD203B41FA5}">
                      <a16:colId xmlns:a16="http://schemas.microsoft.com/office/drawing/2014/main" val="3856910786"/>
                    </a:ext>
                  </a:extLst>
                </a:gridCol>
                <a:gridCol w="1354883">
                  <a:extLst>
                    <a:ext uri="{9D8B030D-6E8A-4147-A177-3AD203B41FA5}">
                      <a16:colId xmlns:a16="http://schemas.microsoft.com/office/drawing/2014/main" val="1106217713"/>
                    </a:ext>
                  </a:extLst>
                </a:gridCol>
              </a:tblGrid>
              <a:tr h="2278896">
                <a:tc>
                  <a:txBody>
                    <a:bodyPr/>
                    <a:lstStyle/>
                    <a:p>
                      <a:r>
                        <a:rPr lang="cy-GB" sz="1000" b="1" dirty="0">
                          <a:solidFill>
                            <a:srgbClr val="FF0000"/>
                          </a:solidFill>
                        </a:rPr>
                        <a:t>Cyd-destun</a:t>
                      </a:r>
                    </a:p>
                    <a:p>
                      <a:pPr lvl="0">
                        <a:buNone/>
                      </a:pPr>
                      <a:r>
                        <a:rPr lang="cy-GB" sz="1000" b="1" dirty="0">
                          <a:solidFill>
                            <a:schemeClr val="tx1"/>
                          </a:solidFill>
                        </a:rPr>
                        <a:t>Ysgol Gynradd, ardal Drefol yn Ne Cymru</a:t>
                      </a:r>
                    </a:p>
                    <a:p>
                      <a:pPr lvl="0">
                        <a:buNone/>
                      </a:pPr>
                      <a:r>
                        <a:rPr lang="cy-GB" sz="1000" b="1" dirty="0">
                          <a:solidFill>
                            <a:schemeClr val="tx1"/>
                          </a:solidFill>
                        </a:rPr>
                        <a:t>482 o ddisgyblion ar y gofrestr</a:t>
                      </a:r>
                    </a:p>
                    <a:p>
                      <a:pPr lvl="0">
                        <a:buNone/>
                      </a:pPr>
                      <a:r>
                        <a:rPr lang="cy-GB" sz="1000" b="1" dirty="0">
                          <a:solidFill>
                            <a:schemeClr val="tx1"/>
                          </a:solidFill>
                        </a:rPr>
                        <a:t>56% Prydau Ysgol am Ddim (FSM) (Cyfartaledd Cymru 18%)</a:t>
                      </a:r>
                    </a:p>
                    <a:p>
                      <a:pPr lvl="0">
                        <a:buNone/>
                      </a:pPr>
                      <a:r>
                        <a:rPr lang="cy-GB" sz="1000" b="1" dirty="0">
                          <a:solidFill>
                            <a:schemeClr val="tx1"/>
                          </a:solidFill>
                        </a:rPr>
                        <a:t>35% ADY (Cyfartaledd Cymru 21%)</a:t>
                      </a:r>
                    </a:p>
                  </a:txBody>
                  <a:tcPr marL="50047" marR="50047" marT="25023" marB="25023"/>
                </a:tc>
                <a:tc>
                  <a:txBody>
                    <a:bodyPr/>
                    <a:lstStyle/>
                    <a:p>
                      <a:r>
                        <a:rPr lang="cy-GB" sz="1000" b="1" dirty="0">
                          <a:solidFill>
                            <a:srgbClr val="FF0000"/>
                          </a:solidFill>
                        </a:rPr>
                        <a:t>Strategaeth</a:t>
                      </a:r>
                    </a:p>
                    <a:p>
                      <a:pPr lvl="0">
                        <a:buNone/>
                      </a:pPr>
                      <a:r>
                        <a:rPr lang="cy-GB" sz="1000" b="1" dirty="0">
                          <a:solidFill>
                            <a:schemeClr val="tx1"/>
                          </a:solidFill>
                        </a:rPr>
                        <a:t>Defnyddio dull i helpu </a:t>
                      </a:r>
                      <a:r>
                        <a:rPr lang="cy-GB" sz="1000" b="1" kern="1200" noProof="0" dirty="0">
                          <a:solidFill>
                            <a:schemeClr val="tx1"/>
                          </a:solidFill>
                          <a:latin typeface="+mn-lt"/>
                          <a:ea typeface="+mn-ea"/>
                          <a:cs typeface="+mn-cs"/>
                        </a:rPr>
                        <a:t>plant i ddatblygu dealltwriaeth a thosturi tuag atynt eu hunain ac eraill</a:t>
                      </a:r>
                      <a:r>
                        <a:rPr lang="cy-GB" sz="1000" b="1" dirty="0">
                          <a:solidFill>
                            <a:schemeClr val="tx1"/>
                          </a:solidFill>
                        </a:rPr>
                        <a:t>.</a:t>
                      </a:r>
                    </a:p>
                    <a:p>
                      <a:pPr lvl="0">
                        <a:buNone/>
                      </a:pPr>
                      <a:endParaRPr lang="cy-GB" sz="1000" b="1" dirty="0">
                        <a:solidFill>
                          <a:srgbClr val="FF0000"/>
                        </a:solidFill>
                      </a:endParaRPr>
                    </a:p>
                  </a:txBody>
                  <a:tcPr marL="50047" marR="50047" marT="25023" marB="25023"/>
                </a:tc>
                <a:tc>
                  <a:txBody>
                    <a:bodyPr/>
                    <a:lstStyle/>
                    <a:p>
                      <a:r>
                        <a:rPr lang="cy-GB" sz="1000" b="1" dirty="0">
                          <a:solidFill>
                            <a:srgbClr val="FF0000"/>
                          </a:solidFill>
                        </a:rPr>
                        <a:t>Rhesymau/Sbardun</a:t>
                      </a:r>
                    </a:p>
                    <a:p>
                      <a:pPr lvl="0">
                        <a:buNone/>
                      </a:pPr>
                      <a:r>
                        <a:rPr lang="cy-GB" sz="1000" b="1" dirty="0">
                          <a:solidFill>
                            <a:schemeClr val="tx1"/>
                          </a:solidFill>
                        </a:rPr>
                        <a:t>Roedd yr ysgol eisiau adeiladu ar strategaethau perthynas a ddefnyddiwyd ganddynt gyda phlant fel modd o wella trawma. Teimlent fod angen i blant ddeall ac arfer empathi. </a:t>
                      </a:r>
                    </a:p>
                  </a:txBody>
                  <a:tcPr marL="50047" marR="50047" marT="25023" marB="25023"/>
                </a:tc>
                <a:tc>
                  <a:txBody>
                    <a:bodyPr/>
                    <a:lstStyle/>
                    <a:p>
                      <a:r>
                        <a:rPr lang="cy-GB" sz="1000" b="1" dirty="0">
                          <a:solidFill>
                            <a:srgbClr val="FF0000"/>
                          </a:solidFill>
                        </a:rPr>
                        <a:t>Nodau’r Strategaeth</a:t>
                      </a:r>
                    </a:p>
                    <a:p>
                      <a:pPr lvl="0">
                        <a:buNone/>
                      </a:pPr>
                      <a:r>
                        <a:rPr lang="cy-GB" sz="1000" b="1" dirty="0">
                          <a:solidFill>
                            <a:schemeClr val="tx1"/>
                          </a:solidFill>
                        </a:rPr>
                        <a:t>Nodau’r ysgol yw gwneud gwir wahaniaeth i lesiant a deilliannau ei disgyblion.</a:t>
                      </a:r>
                    </a:p>
                  </a:txBody>
                  <a:tcPr marL="50047" marR="50047" marT="25023" marB="25023"/>
                </a:tc>
                <a:tc>
                  <a:txBody>
                    <a:bodyPr/>
                    <a:lstStyle/>
                    <a:p>
                      <a:r>
                        <a:rPr lang="cy-GB" sz="1000" b="1" dirty="0">
                          <a:solidFill>
                            <a:srgbClr val="FF0000"/>
                          </a:solidFill>
                        </a:rPr>
                        <a:t>Camau Gweithredu’r Strategaeth</a:t>
                      </a:r>
                    </a:p>
                    <a:p>
                      <a:pPr lvl="0">
                        <a:buNone/>
                      </a:pPr>
                      <a:r>
                        <a:rPr lang="cy-GB" sz="1000" b="1" dirty="0">
                          <a:solidFill>
                            <a:schemeClr val="tx1"/>
                          </a:solidFill>
                        </a:rPr>
                        <a:t>Defnyddio’r Dull Ffynnu (</a:t>
                      </a:r>
                      <a:r>
                        <a:rPr lang="cy-GB" sz="1000" b="1" dirty="0" err="1">
                          <a:solidFill>
                            <a:schemeClr val="tx1"/>
                          </a:solidFill>
                        </a:rPr>
                        <a:t>Thrive</a:t>
                      </a:r>
                      <a:r>
                        <a:rPr lang="cy-GB" sz="1000" b="1" dirty="0">
                          <a:solidFill>
                            <a:schemeClr val="tx1"/>
                          </a:solidFill>
                        </a:rPr>
                        <a:t>) – cysylltiadau a sesiynau ymwybyddiaeth ofalgar </a:t>
                      </a:r>
                      <a:r>
                        <a:rPr kumimoji="0" lang="cy-GB" sz="1000" b="1" i="0" u="none" strike="noStrike" kern="1200" cap="none" spc="0" normalizeH="0" baseline="0" noProof="0" dirty="0">
                          <a:ln>
                            <a:noFill/>
                          </a:ln>
                          <a:solidFill>
                            <a:prstClr val="black"/>
                          </a:solidFill>
                          <a:effectLst/>
                          <a:uLnTx/>
                          <a:uFillTx/>
                          <a:latin typeface="+mn-lt"/>
                          <a:ea typeface="+mn-ea"/>
                          <a:cs typeface="+mn-cs"/>
                        </a:rPr>
                        <a:t>dyddiol </a:t>
                      </a:r>
                      <a:r>
                        <a:rPr lang="cy-GB" sz="1000" b="1" dirty="0">
                          <a:solidFill>
                            <a:schemeClr val="tx1"/>
                          </a:solidFill>
                        </a:rPr>
                        <a:t>i ddysgwyr. Addysgu plant am yr ymennydd, </a:t>
                      </a:r>
                    </a:p>
                    <a:p>
                      <a:pPr lvl="0">
                        <a:buNone/>
                      </a:pPr>
                      <a:r>
                        <a:rPr lang="cy-GB" sz="1000" b="1" dirty="0">
                          <a:solidFill>
                            <a:schemeClr val="tx1"/>
                          </a:solidFill>
                        </a:rPr>
                        <a:t>a’r hyn sy’n digwydd pan maent yn </a:t>
                      </a:r>
                      <a:r>
                        <a:rPr lang="cy-GB" sz="1000" b="1" dirty="0" err="1">
                          <a:solidFill>
                            <a:schemeClr val="tx1"/>
                          </a:solidFill>
                        </a:rPr>
                        <a:t>camreoleiddio</a:t>
                      </a:r>
                      <a:r>
                        <a:rPr lang="cy-GB" sz="1000" b="1" dirty="0">
                          <a:solidFill>
                            <a:schemeClr val="tx1"/>
                          </a:solidFill>
                        </a:rPr>
                        <a:t>, trwy’r cyfarwyddyd ym mhecyn cymorth cyntaf yr </a:t>
                      </a:r>
                      <a:r>
                        <a:rPr lang="cy-GB" sz="1000" b="1" dirty="0" err="1">
                          <a:solidFill>
                            <a:schemeClr val="tx1"/>
                          </a:solidFill>
                        </a:rPr>
                        <a:t>Amygdala</a:t>
                      </a:r>
                      <a:r>
                        <a:rPr lang="cy-GB" sz="1000" b="1" dirty="0">
                          <a:solidFill>
                            <a:schemeClr val="tx1"/>
                          </a:solidFill>
                        </a:rPr>
                        <a:t> </a:t>
                      </a:r>
                    </a:p>
                  </a:txBody>
                  <a:tcPr marL="50047" marR="50047" marT="25023" marB="25023"/>
                </a:tc>
                <a:extLst>
                  <a:ext uri="{0D108BD9-81ED-4DB2-BD59-A6C34878D82A}">
                    <a16:rowId xmlns:a16="http://schemas.microsoft.com/office/drawing/2014/main" val="3983084676"/>
                  </a:ext>
                </a:extLst>
              </a:tr>
              <a:tr h="2014512">
                <a:tc>
                  <a:txBody>
                    <a:bodyPr/>
                    <a:lstStyle/>
                    <a:p>
                      <a:r>
                        <a:rPr lang="cy-GB" sz="1000" b="1" dirty="0">
                          <a:solidFill>
                            <a:srgbClr val="FF0000"/>
                          </a:solidFill>
                        </a:rPr>
                        <a:t>Sut mae’r strategaeth yn cael ei gwerthuso?</a:t>
                      </a:r>
                    </a:p>
                    <a:p>
                      <a:pPr lvl="0">
                        <a:buNone/>
                      </a:pPr>
                      <a:r>
                        <a:rPr lang="cy-GB" sz="1000" b="0" i="0" u="none" strike="noStrike" noProof="0" dirty="0">
                          <a:latin typeface="Calibri"/>
                        </a:rPr>
                        <a:t>Nodwch y manylion penodol a roddwyd; fodd bynnag, mae’r ysgol wedi defnyddio’r data a gafwyd </a:t>
                      </a:r>
                      <a:r>
                        <a:rPr lang="cy-GB" sz="1000" b="0" i="1" u="none" strike="noStrike" noProof="0" dirty="0">
                          <a:latin typeface="Calibri"/>
                        </a:rPr>
                        <a:t>trwy’r offeryn proffilio </a:t>
                      </a:r>
                      <a:r>
                        <a:rPr lang="cy-GB" sz="1000" b="0" i="0" u="none" strike="noStrike" noProof="0" dirty="0">
                          <a:latin typeface="Calibri"/>
                        </a:rPr>
                        <a:t> </a:t>
                      </a:r>
                      <a:r>
                        <a:rPr lang="cy-GB" sz="1000" b="0" i="1" u="none" strike="noStrike" noProof="0" dirty="0" err="1">
                          <a:latin typeface="Calibri"/>
                        </a:rPr>
                        <a:t>Thrive-Online</a:t>
                      </a:r>
                      <a:r>
                        <a:rPr lang="cy-GB" sz="1000" b="0" i="1" u="none" strike="noStrike" noProof="0" dirty="0">
                          <a:latin typeface="Calibri"/>
                        </a:rPr>
                        <a:t>™ fel tystiolaeth o’i ffocws ar lesiant a’r gwelliannau mewn perfformiad academaidd.</a:t>
                      </a:r>
                      <a:endParaRPr lang="cy-GB" sz="1000" b="1" i="1" dirty="0">
                        <a:solidFill>
                          <a:schemeClr val="tx1"/>
                        </a:solidFill>
                      </a:endParaRPr>
                    </a:p>
                  </a:txBody>
                  <a:tcPr marL="50047" marR="50047" marT="25023" marB="25023"/>
                </a:tc>
                <a:tc>
                  <a:txBody>
                    <a:bodyPr/>
                    <a:lstStyle/>
                    <a:p>
                      <a:r>
                        <a:rPr lang="cy-GB" sz="1000" b="1" dirty="0">
                          <a:solidFill>
                            <a:srgbClr val="FF0000"/>
                          </a:solidFill>
                        </a:rPr>
                        <a:t>Deilliannau’r Strategaeth</a:t>
                      </a:r>
                    </a:p>
                    <a:p>
                      <a:pPr lvl="0">
                        <a:buNone/>
                      </a:pPr>
                      <a:r>
                        <a:rPr lang="cy-GB" sz="1000" b="1" dirty="0">
                          <a:solidFill>
                            <a:schemeClr val="tx1"/>
                          </a:solidFill>
                        </a:rPr>
                        <a:t>Staff yn fwy hyderus i ddelio â phlant pan maen nhw’n </a:t>
                      </a:r>
                      <a:r>
                        <a:rPr lang="cy-GB" sz="1000" b="1" dirty="0" err="1">
                          <a:solidFill>
                            <a:schemeClr val="tx1"/>
                          </a:solidFill>
                        </a:rPr>
                        <a:t>camreoleiddio</a:t>
                      </a:r>
                      <a:r>
                        <a:rPr lang="cy-GB" sz="1000" b="1" dirty="0">
                          <a:solidFill>
                            <a:schemeClr val="tx1"/>
                          </a:solidFill>
                        </a:rPr>
                        <a:t>.</a:t>
                      </a:r>
                      <a:endParaRPr lang="cy-GB" sz="1000" b="0" i="0" u="none" strike="noStrike" noProof="0" dirty="0">
                        <a:latin typeface="Calibri"/>
                      </a:endParaRPr>
                    </a:p>
                    <a:p>
                      <a:pPr lvl="0">
                        <a:buNone/>
                      </a:pPr>
                      <a:r>
                        <a:rPr lang="cy-GB" sz="1000" b="1" dirty="0">
                          <a:solidFill>
                            <a:schemeClr val="tx1"/>
                          </a:solidFill>
                        </a:rPr>
                        <a:t>Gwell awyrgylch o amgylch yr ysgol. Perthnasau cryfach, mwy agored yn cael eu meithrin gyda rhieni. Llai o waharddiadau a data ansoddol </a:t>
                      </a:r>
                      <a:r>
                        <a:rPr lang="cy-GB" sz="1000" b="1" i="0" u="none" strike="noStrike" noProof="0" dirty="0">
                          <a:solidFill>
                            <a:schemeClr val="tx1"/>
                          </a:solidFill>
                          <a:latin typeface="Calibri"/>
                        </a:rPr>
                        <a:t>(sylwadau gan staff a disgyblion)</a:t>
                      </a:r>
                      <a:endParaRPr lang="cy-GB" sz="1000" b="0" i="0" u="none" strike="noStrike" noProof="0" dirty="0">
                        <a:latin typeface="Calibri"/>
                      </a:endParaRPr>
                    </a:p>
                    <a:p>
                      <a:pPr lvl="0">
                        <a:buNone/>
                      </a:pPr>
                      <a:endParaRPr lang="cy-GB" sz="1000" b="1" dirty="0">
                        <a:solidFill>
                          <a:schemeClr val="tx1"/>
                        </a:solidFill>
                      </a:endParaRPr>
                    </a:p>
                  </a:txBody>
                  <a:tcPr marL="50047" marR="50047" marT="25023" marB="25023"/>
                </a:tc>
                <a:tc>
                  <a:txBody>
                    <a:bodyPr/>
                    <a:lstStyle/>
                    <a:p>
                      <a:r>
                        <a:rPr lang="cy-GB" sz="1000" b="1" dirty="0">
                          <a:solidFill>
                            <a:srgbClr val="FF0000"/>
                          </a:solidFill>
                        </a:rPr>
                        <a:t>Awgrymiadau ar gyfer datblygu pellach</a:t>
                      </a:r>
                    </a:p>
                    <a:p>
                      <a:pPr lvl="0">
                        <a:buNone/>
                      </a:pPr>
                      <a:endParaRPr lang="cy-GB" sz="1000" b="1" dirty="0">
                        <a:solidFill>
                          <a:srgbClr val="FF0000"/>
                        </a:solidFill>
                      </a:endParaRPr>
                    </a:p>
                    <a:p>
                      <a:pPr lvl="0">
                        <a:buNone/>
                      </a:pPr>
                      <a:endParaRPr lang="cy-GB" sz="1000" b="1" dirty="0">
                        <a:solidFill>
                          <a:srgbClr val="FF0000"/>
                        </a:solidFill>
                      </a:endParaRPr>
                    </a:p>
                    <a:p>
                      <a:pPr lvl="0">
                        <a:buNone/>
                      </a:pPr>
                      <a:r>
                        <a:rPr lang="cy-GB" sz="1000" b="1" dirty="0">
                          <a:solidFill>
                            <a:srgbClr val="FF0000"/>
                          </a:solidFill>
                        </a:rPr>
                        <a:t>Beth ydych chi’n ei feddwl? Sut gallai'r ysgol ddatblygu'r strategaeth hon ymhellach?
</a:t>
                      </a:r>
                      <a:endParaRPr lang="cy-GB" sz="1200" dirty="0"/>
                    </a:p>
                  </a:txBody>
                  <a:tcPr marL="50047" marR="50047" marT="25023" marB="25023"/>
                </a:tc>
                <a:tc>
                  <a:txBody>
                    <a:bodyPr/>
                    <a:lstStyle/>
                    <a:p>
                      <a:r>
                        <a:rPr lang="cy-GB" sz="1000" b="1" dirty="0">
                          <a:solidFill>
                            <a:srgbClr val="FF0000"/>
                          </a:solidFill>
                        </a:rPr>
                        <a:t>Cysylltiadau â’r 4 Diben</a:t>
                      </a:r>
                    </a:p>
                    <a:p>
                      <a:pPr lvl="0">
                        <a:buNone/>
                      </a:pPr>
                      <a:r>
                        <a:rPr lang="cy-GB" sz="1000" b="1" dirty="0">
                          <a:solidFill>
                            <a:schemeClr val="tx1"/>
                          </a:solidFill>
                        </a:rPr>
                        <a:t>Unigolion iach a hyderus</a:t>
                      </a:r>
                    </a:p>
                    <a:p>
                      <a:pPr lvl="0">
                        <a:buNone/>
                      </a:pPr>
                      <a:endParaRPr lang="cy-GB" sz="1000" b="1" dirty="0">
                        <a:solidFill>
                          <a:schemeClr val="tx1"/>
                        </a:solidFill>
                      </a:endParaRPr>
                    </a:p>
                    <a:p>
                      <a:pPr lvl="0">
                        <a:buNone/>
                      </a:pPr>
                      <a:r>
                        <a:rPr lang="cy-GB" sz="1000" b="1" dirty="0">
                          <a:solidFill>
                            <a:schemeClr val="tx1"/>
                          </a:solidFill>
                        </a:rPr>
                        <a:t>Dinasyddion moesegol a gwybodus</a:t>
                      </a:r>
                    </a:p>
                  </a:txBody>
                  <a:tcPr marL="50047" marR="50047" marT="25023" marB="25023"/>
                </a:tc>
                <a:tc>
                  <a:txBody>
                    <a:bodyPr/>
                    <a:lstStyle/>
                    <a:p>
                      <a:r>
                        <a:rPr lang="cy-GB" sz="1000" b="1" dirty="0">
                          <a:solidFill>
                            <a:srgbClr val="FF0000"/>
                          </a:solidFill>
                        </a:rPr>
                        <a:t>Cysylltiadau â’r Gymuned</a:t>
                      </a:r>
                    </a:p>
                    <a:p>
                      <a:pPr lvl="0">
                        <a:buNone/>
                      </a:pPr>
                      <a:endParaRPr lang="cy-GB" sz="1000" b="1" dirty="0">
                        <a:solidFill>
                          <a:srgbClr val="FF0000"/>
                        </a:solidFill>
                      </a:endParaRPr>
                    </a:p>
                    <a:p>
                      <a:pPr lvl="0">
                        <a:buNone/>
                      </a:pPr>
                      <a:endParaRPr lang="cy-GB" sz="1000" b="1" dirty="0">
                        <a:solidFill>
                          <a:srgbClr val="FF0000"/>
                        </a:solidFill>
                      </a:endParaRPr>
                    </a:p>
                    <a:p>
                      <a:pPr lvl="0">
                        <a:buNone/>
                      </a:pPr>
                      <a:endParaRPr lang="cy-GB" sz="1000" b="1" dirty="0">
                        <a:solidFill>
                          <a:srgbClr val="FF0000"/>
                        </a:solidFill>
                      </a:endParaRPr>
                    </a:p>
                    <a:p>
                      <a:pPr lvl="0">
                        <a:buNone/>
                      </a:pPr>
                      <a:r>
                        <a:rPr lang="cy-GB" sz="1000" b="1" i="0" u="none" strike="noStrike" noProof="0" dirty="0">
                          <a:solidFill>
                            <a:srgbClr val="FF0000"/>
                          </a:solidFill>
                          <a:latin typeface="Calibri"/>
                        </a:rPr>
                        <a:t>Beth ydych chi’n ei feddwl? Ydych chi’n gweld cysylltiadau â chymuned yr ysgol?</a:t>
                      </a:r>
                    </a:p>
                  </a:txBody>
                  <a:tcPr marL="50047" marR="50047" marT="25023" marB="25023"/>
                </a:tc>
                <a:extLst>
                  <a:ext uri="{0D108BD9-81ED-4DB2-BD59-A6C34878D82A}">
                    <a16:rowId xmlns:a16="http://schemas.microsoft.com/office/drawing/2014/main" val="2175814624"/>
                  </a:ext>
                </a:extLst>
              </a:tr>
            </a:tbl>
          </a:graphicData>
        </a:graphic>
      </p:graphicFrame>
      <p:pic>
        <p:nvPicPr>
          <p:cNvPr id="5" name="Picture 4" descr="Graphical user interface, text, application, email&#10;&#10;Description automatically generated">
            <a:hlinkClick r:id="rId4"/>
            <a:extLst>
              <a:ext uri="{FF2B5EF4-FFF2-40B4-BE49-F238E27FC236}">
                <a16:creationId xmlns:a16="http://schemas.microsoft.com/office/drawing/2014/main" id="{08C84370-54AC-4A76-9D10-C4C882114531}"/>
              </a:ext>
            </a:extLst>
          </p:cNvPr>
          <p:cNvPicPr>
            <a:picLocks noChangeAspect="1"/>
          </p:cNvPicPr>
          <p:nvPr/>
        </p:nvPicPr>
        <p:blipFill>
          <a:blip r:embed="rId5"/>
          <a:stretch>
            <a:fillRect/>
          </a:stretch>
        </p:blipFill>
        <p:spPr>
          <a:xfrm>
            <a:off x="4914900" y="186614"/>
            <a:ext cx="3848100" cy="1289113"/>
          </a:xfrm>
          <a:prstGeom prst="rect">
            <a:avLst/>
          </a:prstGeom>
        </p:spPr>
      </p:pic>
    </p:spTree>
    <p:extLst>
      <p:ext uri="{BB962C8B-B14F-4D97-AF65-F5344CB8AC3E}">
        <p14:creationId xmlns:p14="http://schemas.microsoft.com/office/powerpoint/2010/main" val="1916712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39" name="Freeform: Shape 138">
            <a:extLst>
              <a:ext uri="{FF2B5EF4-FFF2-40B4-BE49-F238E27FC236}">
                <a16:creationId xmlns:a16="http://schemas.microsoft.com/office/drawing/2014/main" id="{AB8B8498-A488-40AF-99EB-F622ED9A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856891"/>
            <a:ext cx="6672590" cy="5143859"/>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141" name="Freeform: Shape 140">
            <a:extLst>
              <a:ext uri="{FF2B5EF4-FFF2-40B4-BE49-F238E27FC236}">
                <a16:creationId xmlns:a16="http://schemas.microsoft.com/office/drawing/2014/main" id="{2F033D07-FE42-4E5C-A00A-FFE1D42C0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856891"/>
            <a:ext cx="6072187" cy="514385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3" name="TextBox 2">
            <a:extLst>
              <a:ext uri="{FF2B5EF4-FFF2-40B4-BE49-F238E27FC236}">
                <a16:creationId xmlns:a16="http://schemas.microsoft.com/office/drawing/2014/main" id="{4DA42952-E9E0-41B1-AAFB-EEE9095B5A4A}"/>
              </a:ext>
            </a:extLst>
          </p:cNvPr>
          <p:cNvSpPr txBox="1"/>
          <p:nvPr/>
        </p:nvSpPr>
        <p:spPr>
          <a:xfrm>
            <a:off x="416216" y="952140"/>
            <a:ext cx="4879684" cy="1676759"/>
          </a:xfrm>
          <a:prstGeom prst="rect">
            <a:avLst/>
          </a:prstGeom>
        </p:spPr>
        <p:txBody>
          <a:bodyPr vert="horz" lIns="68580" tIns="34290" rIns="68580" bIns="34290" rtlCol="0" anchor="b">
            <a:normAutofit/>
          </a:bodyPr>
          <a:lstStyle/>
          <a:p>
            <a:pPr defTabSz="685800">
              <a:lnSpc>
                <a:spcPct val="90000"/>
              </a:lnSpc>
              <a:spcBef>
                <a:spcPct val="0"/>
              </a:spcBef>
              <a:defRPr/>
            </a:pPr>
            <a:r>
              <a:rPr lang="cy-GB" sz="3200" dirty="0">
                <a:cs typeface="Calibri Light"/>
              </a:rPr>
              <a:t>Astudiaethau Achos.</a:t>
            </a:r>
          </a:p>
          <a:p>
            <a:pPr defTabSz="685800">
              <a:lnSpc>
                <a:spcPct val="90000"/>
              </a:lnSpc>
              <a:spcBef>
                <a:spcPct val="0"/>
              </a:spcBef>
              <a:defRPr/>
            </a:pPr>
            <a:r>
              <a:rPr lang="en-US" sz="3200" dirty="0">
                <a:solidFill>
                  <a:prstClr val="white"/>
                </a:solidFill>
                <a:latin typeface="Calibri Light" panose="020F0302020204030204"/>
              </a:rPr>
              <a:t>Case Studies</a:t>
            </a:r>
            <a:br>
              <a:rPr lang="cy-GB" sz="3200" dirty="0">
                <a:solidFill>
                  <a:schemeClr val="bg1"/>
                </a:solidFill>
                <a:cs typeface="Calibri Light"/>
              </a:rPr>
            </a:br>
            <a:endParaRPr lang="en-US" sz="2850" dirty="0">
              <a:solidFill>
                <a:prstClr val="white"/>
              </a:solidFill>
              <a:latin typeface="Calibri Light" panose="020F0302020204030204"/>
            </a:endParaRPr>
          </a:p>
          <a:p>
            <a:pPr defTabSz="685800">
              <a:lnSpc>
                <a:spcPct val="90000"/>
              </a:lnSpc>
              <a:spcBef>
                <a:spcPct val="0"/>
              </a:spcBef>
              <a:spcAft>
                <a:spcPts val="450"/>
              </a:spcAft>
              <a:defRPr/>
            </a:pPr>
            <a:endParaRPr lang="en-US" sz="2850" dirty="0">
              <a:solidFill>
                <a:prstClr val="white"/>
              </a:solidFill>
              <a:latin typeface="Calibri Light" panose="020F0302020204030204"/>
            </a:endParaRPr>
          </a:p>
        </p:txBody>
      </p:sp>
      <p:pic>
        <p:nvPicPr>
          <p:cNvPr id="9" name="Picture 8">
            <a:extLst>
              <a:ext uri="{FF2B5EF4-FFF2-40B4-BE49-F238E27FC236}">
                <a16:creationId xmlns:a16="http://schemas.microsoft.com/office/drawing/2014/main" id="{5A7AAC5C-C404-4F96-B3C5-38CEADB81DC6}"/>
              </a:ext>
            </a:extLst>
          </p:cNvPr>
          <p:cNvPicPr>
            <a:picLocks noChangeAspect="1"/>
          </p:cNvPicPr>
          <p:nvPr/>
        </p:nvPicPr>
        <p:blipFill rotWithShape="1">
          <a:blip r:embed="rId3"/>
          <a:srcRect r="313" b="-1"/>
          <a:stretch/>
        </p:blipFill>
        <p:spPr>
          <a:xfrm>
            <a:off x="-1" y="3161115"/>
            <a:ext cx="9144001" cy="3865726"/>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pic>
        <p:nvPicPr>
          <p:cNvPr id="10" name="Picture 9"/>
          <p:cNvPicPr>
            <a:picLocks noChangeAspect="1"/>
          </p:cNvPicPr>
          <p:nvPr/>
        </p:nvPicPr>
        <p:blipFill rotWithShape="1">
          <a:blip r:embed="rId4"/>
          <a:srcRect l="33016" t="21094" r="38872" b="12239"/>
          <a:stretch/>
        </p:blipFill>
        <p:spPr>
          <a:xfrm>
            <a:off x="7915275" y="1315874"/>
            <a:ext cx="1228725" cy="1638300"/>
          </a:xfrm>
          <a:prstGeom prst="rect">
            <a:avLst/>
          </a:prstGeom>
        </p:spPr>
      </p:pic>
      <p:pic>
        <p:nvPicPr>
          <p:cNvPr id="11" name="Picture 10"/>
          <p:cNvPicPr>
            <a:picLocks noChangeAspect="1"/>
          </p:cNvPicPr>
          <p:nvPr/>
        </p:nvPicPr>
        <p:blipFill rotWithShape="1">
          <a:blip r:embed="rId5"/>
          <a:srcRect l="33031" t="21094" r="38726" b="13021"/>
          <a:stretch/>
        </p:blipFill>
        <p:spPr>
          <a:xfrm>
            <a:off x="6538585" y="1315874"/>
            <a:ext cx="1249117" cy="1638300"/>
          </a:xfrm>
          <a:prstGeom prst="rect">
            <a:avLst/>
          </a:prstGeom>
        </p:spPr>
      </p:pic>
    </p:spTree>
    <p:extLst>
      <p:ext uri="{BB962C8B-B14F-4D97-AF65-F5344CB8AC3E}">
        <p14:creationId xmlns:p14="http://schemas.microsoft.com/office/powerpoint/2010/main" val="65726210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9B07CF-1AD3-45FF-A7EE-D5AB6E2E836C}"/>
              </a:ext>
            </a:extLst>
          </p:cNvPr>
          <p:cNvSpPr>
            <a:spLocks noGrp="1"/>
          </p:cNvSpPr>
          <p:nvPr>
            <p:ph type="title"/>
          </p:nvPr>
        </p:nvSpPr>
        <p:spPr>
          <a:xfrm>
            <a:off x="409763" y="433545"/>
            <a:ext cx="8354890" cy="930447"/>
          </a:xfrm>
        </p:spPr>
        <p:txBody>
          <a:bodyPr vert="horz" lIns="91440" tIns="45720" rIns="91440" bIns="45720" rtlCol="0" anchor="b">
            <a:normAutofit/>
          </a:bodyPr>
          <a:lstStyle/>
          <a:p>
            <a:pPr algn="ctr"/>
            <a:r>
              <a:rPr lang="en-US" sz="1900" b="1">
                <a:solidFill>
                  <a:srgbClr val="FFFFFF"/>
                </a:solidFill>
              </a:rPr>
              <a:t>Pa effaith gall cymuned ei chael ar y dysgwr?</a:t>
            </a:r>
            <a:br>
              <a:rPr lang="en-US" sz="1900" b="1">
                <a:solidFill>
                  <a:srgbClr val="FFFFFF"/>
                </a:solidFill>
              </a:rPr>
            </a:br>
            <a:br>
              <a:rPr lang="en-US" sz="1900" b="1">
                <a:solidFill>
                  <a:srgbClr val="FFFFFF"/>
                </a:solidFill>
              </a:rPr>
            </a:br>
            <a:r>
              <a:rPr lang="en-US" sz="1900" b="1">
                <a:solidFill>
                  <a:srgbClr val="FFFFFF"/>
                </a:solidFill>
              </a:rPr>
              <a:t>What effect can community have on the learner?</a:t>
            </a:r>
            <a:endParaRPr lang="en-US" sz="1900">
              <a:solidFill>
                <a:srgbClr val="FFFFFF"/>
              </a:solidFill>
            </a:endParaRP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rotWithShape="1">
          <a:blip r:embed="rId3"/>
          <a:srcRect l="33016" t="21094" r="38872" b="12239"/>
          <a:stretch/>
        </p:blipFill>
        <p:spPr>
          <a:xfrm>
            <a:off x="5329503" y="2277800"/>
            <a:ext cx="3435149" cy="4580199"/>
          </a:xfrm>
          <a:prstGeom prst="rect">
            <a:avLst/>
          </a:prstGeom>
        </p:spPr>
      </p:pic>
      <p:pic>
        <p:nvPicPr>
          <p:cNvPr id="5" name="Picture 4"/>
          <p:cNvPicPr>
            <a:picLocks noChangeAspect="1"/>
          </p:cNvPicPr>
          <p:nvPr/>
        </p:nvPicPr>
        <p:blipFill rotWithShape="1">
          <a:blip r:embed="rId4"/>
          <a:srcRect l="33031" t="21094" r="38726" b="13021"/>
          <a:stretch/>
        </p:blipFill>
        <p:spPr>
          <a:xfrm>
            <a:off x="723899" y="2277800"/>
            <a:ext cx="3492161" cy="4580200"/>
          </a:xfrm>
          <a:prstGeom prst="rect">
            <a:avLst/>
          </a:prstGeom>
        </p:spPr>
      </p:pic>
    </p:spTree>
    <p:extLst>
      <p:ext uri="{BB962C8B-B14F-4D97-AF65-F5344CB8AC3E}">
        <p14:creationId xmlns:p14="http://schemas.microsoft.com/office/powerpoint/2010/main" val="1073348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AC126895-60B9-A59C-1139-0BABF5A8B843}"/>
              </a:ext>
            </a:extLst>
          </p:cNvPr>
          <p:cNvSpPr txBox="1">
            <a:spLocks noGrp="1"/>
          </p:cNvSpPr>
          <p:nvPr>
            <p:ph sz="half" idx="1"/>
          </p:nvPr>
        </p:nvSpPr>
        <p:spPr>
          <a:xfrm>
            <a:off x="628650" y="1825625"/>
            <a:ext cx="3886200" cy="4351338"/>
          </a:xfrm>
          <a:prstGeom prst="rect">
            <a:avLst/>
          </a:prstGeom>
        </p:spPr>
        <p:txBody>
          <a:bodyPr vert="horz" lIns="91440" tIns="45720" rIns="91440" bIns="45720" rtlCol="0">
            <a:normAutofit fontScale="70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cy-GB" sz="2900" dirty="0"/>
              <a:t>I ddatblygu dealltwriaeth ddadansoddol a beirniadol myfyrwyr o sut mae ffactorau y tu hwnt i’r dosbarth yn dylanwadu ar ddysgu’r disgyblion e.e. polisïau cenedlaethol, cymunedau a theuluoedd, a sut mae’r ddealltwriaeth hon yn cysylltu â materion cyfiawnder cymdeithasol</a:t>
            </a:r>
            <a:endParaRPr lang="en-GB" sz="2900" dirty="0"/>
          </a:p>
          <a:p>
            <a:r>
              <a:rPr lang="cy-GB" sz="2900" dirty="0"/>
              <a:t> </a:t>
            </a:r>
            <a:endParaRPr lang="en-GB" sz="2900" dirty="0"/>
          </a:p>
          <a:p>
            <a:r>
              <a:rPr lang="cy-GB" sz="2900" dirty="0"/>
              <a:t> I ymgysylltu myfyrwyr â dull tystiolaeth-seiliedig sy’n cysylltu’r gymuned y mae’r dysgwr yn byw ynddi â’r dewisiadau pedagogaidd a wneir yn y dosbarth er mwyn ysbrydoli dysgwyr a’u teuluoedd </a:t>
            </a:r>
            <a:endParaRPr lang="en-GB" sz="2900" dirty="0"/>
          </a:p>
          <a:p>
            <a:endParaRPr lang="en-GB" sz="1400" b="1" dirty="0"/>
          </a:p>
        </p:txBody>
      </p:sp>
      <p:sp>
        <p:nvSpPr>
          <p:cNvPr id="12" name="Content Placeholder 3">
            <a:extLst>
              <a:ext uri="{FF2B5EF4-FFF2-40B4-BE49-F238E27FC236}">
                <a16:creationId xmlns:a16="http://schemas.microsoft.com/office/drawing/2014/main" id="{9F9251DA-37D9-559B-07FA-6C9C6F4BC4D7}"/>
              </a:ext>
            </a:extLst>
          </p:cNvPr>
          <p:cNvSpPr txBox="1">
            <a:spLocks noGrp="1"/>
          </p:cNvSpPr>
          <p:nvPr>
            <p:ph sz="half" idx="2"/>
          </p:nvPr>
        </p:nvSpPr>
        <p:spPr>
          <a:xfrm>
            <a:off x="4629150" y="1825625"/>
            <a:ext cx="3886200" cy="435133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a:t>To develop students’ analytical and critical understanding of how pupils’ learning is influenced by factors beyond the classroom e.g. national policies, communities and families, and how this understanding relates to matters of social justice </a:t>
            </a:r>
          </a:p>
          <a:p>
            <a:pPr marL="0" indent="0">
              <a:buNone/>
            </a:pPr>
            <a:endParaRPr lang="en-GB" sz="1600" dirty="0"/>
          </a:p>
          <a:p>
            <a:pPr marL="0" indent="0">
              <a:buNone/>
            </a:pPr>
            <a:endParaRPr lang="en-GB" sz="1600" dirty="0"/>
          </a:p>
          <a:p>
            <a:r>
              <a:rPr lang="en-GB" sz="1600" dirty="0"/>
              <a:t>To engage students with an evidence-based approach which connects the community in which the learner lives, to the pedagogical choices made in the classroom in order to inspire learners and their families</a:t>
            </a:r>
          </a:p>
        </p:txBody>
      </p:sp>
      <p:sp>
        <p:nvSpPr>
          <p:cNvPr id="13" name="Title 1">
            <a:extLst>
              <a:ext uri="{FF2B5EF4-FFF2-40B4-BE49-F238E27FC236}">
                <a16:creationId xmlns:a16="http://schemas.microsoft.com/office/drawing/2014/main" id="{6290ABD5-AC6E-7629-BCA7-9D46C300C62C}"/>
              </a:ext>
            </a:extLst>
          </p:cNvPr>
          <p:cNvSpPr txBox="1">
            <a:spLocks noGrp="1"/>
          </p:cNvSpPr>
          <p:nvPr>
            <p:ph type="title"/>
          </p:nvPr>
        </p:nvSpPr>
        <p:spPr>
          <a:xfrm>
            <a:off x="1365250" y="681038"/>
            <a:ext cx="7404100" cy="119380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500" b="1" dirty="0">
                <a:solidFill>
                  <a:schemeClr val="accent1">
                    <a:lumMod val="60000"/>
                    <a:lumOff val="40000"/>
                  </a:schemeClr>
                </a:solidFill>
              </a:rPr>
              <a:t>Amcanion y </a:t>
            </a:r>
            <a:r>
              <a:rPr lang="en-GB" sz="3500" b="1" dirty="0" err="1">
                <a:solidFill>
                  <a:schemeClr val="accent1">
                    <a:lumMod val="60000"/>
                    <a:lumOff val="40000"/>
                  </a:schemeClr>
                </a:solidFill>
              </a:rPr>
              <a:t>modiwl</a:t>
            </a:r>
            <a:r>
              <a:rPr lang="en-GB" sz="3500" b="1" dirty="0">
                <a:solidFill>
                  <a:schemeClr val="accent1">
                    <a:lumMod val="60000"/>
                    <a:lumOff val="40000"/>
                  </a:schemeClr>
                </a:solidFill>
              </a:rPr>
              <a:t>/Module aims</a:t>
            </a:r>
          </a:p>
        </p:txBody>
      </p:sp>
    </p:spTree>
    <p:extLst>
      <p:ext uri="{BB962C8B-B14F-4D97-AF65-F5344CB8AC3E}">
        <p14:creationId xmlns:p14="http://schemas.microsoft.com/office/powerpoint/2010/main" val="255121204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See the source image">
            <a:extLst>
              <a:ext uri="{FF2B5EF4-FFF2-40B4-BE49-F238E27FC236}">
                <a16:creationId xmlns:a16="http://schemas.microsoft.com/office/drawing/2014/main" id="{630E2EC6-C80D-45C5-8172-012A132FFC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25" t="6484" r="34021" b="2"/>
          <a:stretch/>
        </p:blipFill>
        <p:spPr bwMode="auto">
          <a:xfrm>
            <a:off x="2642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93" name="Rectangle 9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9B07CF-1AD3-45FF-A7EE-D5AB6E2E836C}"/>
              </a:ext>
            </a:extLst>
          </p:cNvPr>
          <p:cNvSpPr>
            <a:spLocks noGrp="1"/>
          </p:cNvSpPr>
          <p:nvPr>
            <p:ph type="title"/>
          </p:nvPr>
        </p:nvSpPr>
        <p:spPr>
          <a:xfrm>
            <a:off x="358485" y="1122363"/>
            <a:ext cx="3017520" cy="3204134"/>
          </a:xfrm>
        </p:spPr>
        <p:txBody>
          <a:bodyPr vert="horz" lIns="91440" tIns="45720" rIns="91440" bIns="45720" rtlCol="0" anchor="b">
            <a:normAutofit/>
          </a:bodyPr>
          <a:lstStyle/>
          <a:p>
            <a:r>
              <a:rPr lang="en-US" sz="1400"/>
              <a:t>Education Minister Jeremy Miles </a:t>
            </a:r>
            <a:r>
              <a:rPr lang="en-US" sz="1400">
                <a:hlinkClick r:id="rId4"/>
              </a:rPr>
              <a:t>https://youtu.be/281dw8GSDd0?t=525</a:t>
            </a:r>
            <a:br>
              <a:rPr lang="en-US" sz="1400"/>
            </a:br>
            <a:endParaRPr lang="en-US" sz="1400"/>
          </a:p>
        </p:txBody>
      </p:sp>
      <p:sp>
        <p:nvSpPr>
          <p:cNvPr id="95" name="Rectangle 9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7" name="Rectangle 9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12407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idx="4294967295"/>
          </p:nvPr>
        </p:nvSpPr>
        <p:spPr>
          <a:xfrm>
            <a:off x="914400" y="357188"/>
            <a:ext cx="8229600" cy="866775"/>
          </a:xfrm>
        </p:spPr>
        <p:txBody>
          <a:bodyPr/>
          <a:lstStyle/>
          <a:p>
            <a:pPr eaLnBrk="1" hangingPunct="1"/>
            <a:r>
              <a:rPr lang="en-GB">
                <a:latin typeface="Comic Sans MS" pitchFamily="66" charset="0"/>
              </a:rPr>
              <a:t> </a:t>
            </a:r>
          </a:p>
        </p:txBody>
      </p:sp>
      <p:sp>
        <p:nvSpPr>
          <p:cNvPr id="11" name="Rectangle 10"/>
          <p:cNvSpPr/>
          <p:nvPr/>
        </p:nvSpPr>
        <p:spPr>
          <a:xfrm>
            <a:off x="742950" y="1643063"/>
            <a:ext cx="3571875" cy="1571625"/>
          </a:xfrm>
          <a:prstGeom prst="rect">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GB" sz="2400" b="1" dirty="0">
                <a:solidFill>
                  <a:schemeClr val="tx1"/>
                </a:solidFill>
                <a:latin typeface="Comic Sans MS" pitchFamily="66" charset="0"/>
              </a:rPr>
              <a:t>HEAD</a:t>
            </a:r>
            <a:r>
              <a:rPr lang="en-GB" sz="2400" dirty="0">
                <a:solidFill>
                  <a:schemeClr val="tx1"/>
                </a:solidFill>
                <a:latin typeface="Comic Sans MS" pitchFamily="66" charset="0"/>
              </a:rPr>
              <a:t>-something from the session that has made you think </a:t>
            </a:r>
          </a:p>
        </p:txBody>
      </p:sp>
      <p:sp>
        <p:nvSpPr>
          <p:cNvPr id="13" name="Rectangle 12"/>
          <p:cNvSpPr/>
          <p:nvPr/>
        </p:nvSpPr>
        <p:spPr>
          <a:xfrm>
            <a:off x="2616200" y="3501008"/>
            <a:ext cx="3714750" cy="1571625"/>
          </a:xfrm>
          <a:prstGeom prst="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n-GB" sz="2400" b="1" dirty="0">
                <a:solidFill>
                  <a:schemeClr val="tx1"/>
                </a:solidFill>
                <a:latin typeface="Comic Sans MS" pitchFamily="66" charset="0"/>
              </a:rPr>
              <a:t>BAG</a:t>
            </a:r>
            <a:r>
              <a:rPr lang="en-GB" sz="2400" dirty="0">
                <a:solidFill>
                  <a:schemeClr val="tx1"/>
                </a:solidFill>
                <a:latin typeface="Comic Sans MS" pitchFamily="66" charset="0"/>
              </a:rPr>
              <a:t>- something you will remember from the lesson and take away</a:t>
            </a:r>
          </a:p>
        </p:txBody>
      </p:sp>
      <p:sp>
        <p:nvSpPr>
          <p:cNvPr id="14" name="Rectangle 13"/>
          <p:cNvSpPr/>
          <p:nvPr/>
        </p:nvSpPr>
        <p:spPr>
          <a:xfrm>
            <a:off x="4714875" y="1643063"/>
            <a:ext cx="3714750" cy="1571625"/>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2400" b="1" dirty="0">
                <a:solidFill>
                  <a:schemeClr val="tx1"/>
                </a:solidFill>
                <a:latin typeface="Comic Sans MS" pitchFamily="66" charset="0"/>
              </a:rPr>
              <a:t>HEART</a:t>
            </a:r>
            <a:r>
              <a:rPr lang="en-GB" sz="2400" dirty="0">
                <a:solidFill>
                  <a:schemeClr val="tx1"/>
                </a:solidFill>
                <a:latin typeface="Comic Sans MS" pitchFamily="66" charset="0"/>
              </a:rPr>
              <a:t>- something from the lesson that you have felt strongly about</a:t>
            </a:r>
          </a:p>
        </p:txBody>
      </p:sp>
      <p:sp>
        <p:nvSpPr>
          <p:cNvPr id="15" name="Cloud Callout 14"/>
          <p:cNvSpPr/>
          <p:nvPr/>
        </p:nvSpPr>
        <p:spPr>
          <a:xfrm>
            <a:off x="1857375" y="214313"/>
            <a:ext cx="1643063" cy="857250"/>
          </a:xfrm>
          <a:prstGeom prst="cloudCallout">
            <a:avLst>
              <a:gd name="adj1" fmla="val -69528"/>
              <a:gd name="adj2" fmla="val 4116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Heart 18"/>
          <p:cNvSpPr/>
          <p:nvPr/>
        </p:nvSpPr>
        <p:spPr>
          <a:xfrm>
            <a:off x="5857875" y="285750"/>
            <a:ext cx="1357313" cy="1214438"/>
          </a:xfrm>
          <a:prstGeom prst="heart">
            <a:avLst/>
          </a:prstGeom>
          <a:solidFill>
            <a:srgbClr val="F01C6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Smiley Face 30"/>
          <p:cNvSpPr/>
          <p:nvPr/>
        </p:nvSpPr>
        <p:spPr>
          <a:xfrm>
            <a:off x="928688" y="857250"/>
            <a:ext cx="642937" cy="642938"/>
          </a:xfrm>
          <a:prstGeom prst="smileyFace">
            <a:avLst/>
          </a:prstGeom>
          <a:solidFill>
            <a:srgbClr val="F6BCA8"/>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22537" name="Picture 2" descr="C:\Users\Glynnis\AppData\Local\Microsoft\Windows\Temporary Internet Files\Content.IE5\YQHQ2AM6\MC900433835[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9175" y="5085184"/>
            <a:ext cx="1828800"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40599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idx="4294967295"/>
          </p:nvPr>
        </p:nvSpPr>
        <p:spPr>
          <a:xfrm>
            <a:off x="914400" y="357188"/>
            <a:ext cx="8229600" cy="866775"/>
          </a:xfrm>
        </p:spPr>
        <p:txBody>
          <a:bodyPr/>
          <a:lstStyle/>
          <a:p>
            <a:pPr eaLnBrk="1" hangingPunct="1"/>
            <a:r>
              <a:rPr lang="en-GB">
                <a:latin typeface="Comic Sans MS" pitchFamily="66" charset="0"/>
              </a:rPr>
              <a:t> </a:t>
            </a:r>
          </a:p>
        </p:txBody>
      </p:sp>
      <p:sp>
        <p:nvSpPr>
          <p:cNvPr id="11" name="Rectangle 10"/>
          <p:cNvSpPr/>
          <p:nvPr/>
        </p:nvSpPr>
        <p:spPr>
          <a:xfrm>
            <a:off x="742950" y="1643063"/>
            <a:ext cx="3571875" cy="1571625"/>
          </a:xfrm>
          <a:prstGeom prst="rect">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GB" sz="2400" b="1" dirty="0">
                <a:solidFill>
                  <a:schemeClr val="tx1"/>
                </a:solidFill>
                <a:latin typeface="Comic Sans MS" pitchFamily="66" charset="0"/>
              </a:rPr>
              <a:t>PEN </a:t>
            </a:r>
            <a:r>
              <a:rPr lang="en-GB" sz="2400" dirty="0">
                <a:solidFill>
                  <a:schemeClr val="tx1"/>
                </a:solidFill>
                <a:latin typeface="Comic Sans MS" pitchFamily="66" charset="0"/>
              </a:rPr>
              <a:t>- </a:t>
            </a:r>
            <a:r>
              <a:rPr lang="en-GB" sz="2400" dirty="0" err="1">
                <a:solidFill>
                  <a:schemeClr val="tx1"/>
                </a:solidFill>
                <a:latin typeface="Comic Sans MS" pitchFamily="66" charset="0"/>
              </a:rPr>
              <a:t>rhywbeth</a:t>
            </a:r>
            <a:r>
              <a:rPr lang="en-GB" sz="2400" dirty="0">
                <a:solidFill>
                  <a:schemeClr val="tx1"/>
                </a:solidFill>
                <a:latin typeface="Comic Sans MS" pitchFamily="66" charset="0"/>
              </a:rPr>
              <a:t> </a:t>
            </a:r>
            <a:r>
              <a:rPr lang="en-GB" sz="2400" dirty="0" err="1">
                <a:solidFill>
                  <a:schemeClr val="tx1"/>
                </a:solidFill>
                <a:latin typeface="Comic Sans MS" pitchFamily="66" charset="0"/>
              </a:rPr>
              <a:t>o’r</a:t>
            </a:r>
            <a:r>
              <a:rPr lang="en-GB" sz="2400" dirty="0">
                <a:solidFill>
                  <a:schemeClr val="tx1"/>
                </a:solidFill>
                <a:latin typeface="Comic Sans MS" pitchFamily="66" charset="0"/>
              </a:rPr>
              <a:t> </a:t>
            </a:r>
            <a:r>
              <a:rPr lang="en-GB" sz="2400" dirty="0" err="1">
                <a:solidFill>
                  <a:schemeClr val="tx1"/>
                </a:solidFill>
                <a:latin typeface="Comic Sans MS" pitchFamily="66" charset="0"/>
              </a:rPr>
              <a:t>sesiwn</a:t>
            </a:r>
            <a:r>
              <a:rPr lang="en-GB" sz="2400" dirty="0">
                <a:solidFill>
                  <a:schemeClr val="tx1"/>
                </a:solidFill>
                <a:latin typeface="Comic Sans MS" pitchFamily="66" charset="0"/>
              </a:rPr>
              <a:t> </a:t>
            </a:r>
            <a:r>
              <a:rPr lang="en-GB" sz="2400" dirty="0" err="1">
                <a:solidFill>
                  <a:schemeClr val="tx1"/>
                </a:solidFill>
                <a:latin typeface="Comic Sans MS" pitchFamily="66" charset="0"/>
              </a:rPr>
              <a:t>sydd</a:t>
            </a:r>
            <a:r>
              <a:rPr lang="en-GB" sz="2400" dirty="0">
                <a:solidFill>
                  <a:schemeClr val="tx1"/>
                </a:solidFill>
                <a:latin typeface="Comic Sans MS" pitchFamily="66" charset="0"/>
              </a:rPr>
              <a:t> </a:t>
            </a:r>
            <a:r>
              <a:rPr lang="en-GB" sz="2400" dirty="0" err="1">
                <a:solidFill>
                  <a:schemeClr val="tx1"/>
                </a:solidFill>
                <a:latin typeface="Comic Sans MS" pitchFamily="66" charset="0"/>
              </a:rPr>
              <a:t>wedi</a:t>
            </a:r>
            <a:r>
              <a:rPr lang="en-GB" sz="2400" dirty="0">
                <a:solidFill>
                  <a:schemeClr val="tx1"/>
                </a:solidFill>
                <a:latin typeface="Comic Sans MS" pitchFamily="66" charset="0"/>
              </a:rPr>
              <a:t> </a:t>
            </a:r>
            <a:r>
              <a:rPr lang="en-GB" sz="2400" dirty="0" err="1">
                <a:solidFill>
                  <a:schemeClr val="tx1"/>
                </a:solidFill>
                <a:latin typeface="Comic Sans MS" pitchFamily="66" charset="0"/>
              </a:rPr>
              <a:t>gwneud</a:t>
            </a:r>
            <a:r>
              <a:rPr lang="en-GB" sz="2400" dirty="0">
                <a:solidFill>
                  <a:schemeClr val="tx1"/>
                </a:solidFill>
                <a:latin typeface="Comic Sans MS" pitchFamily="66" charset="0"/>
              </a:rPr>
              <a:t> </a:t>
            </a:r>
            <a:r>
              <a:rPr lang="en-GB" sz="2400" dirty="0" err="1">
                <a:solidFill>
                  <a:schemeClr val="tx1"/>
                </a:solidFill>
                <a:latin typeface="Comic Sans MS" pitchFamily="66" charset="0"/>
              </a:rPr>
              <a:t>i</a:t>
            </a:r>
            <a:r>
              <a:rPr lang="en-GB" sz="2400" dirty="0">
                <a:solidFill>
                  <a:schemeClr val="tx1"/>
                </a:solidFill>
                <a:latin typeface="Comic Sans MS" pitchFamily="66" charset="0"/>
              </a:rPr>
              <a:t> chi </a:t>
            </a:r>
            <a:r>
              <a:rPr lang="en-GB" sz="2400" dirty="0" err="1">
                <a:solidFill>
                  <a:schemeClr val="tx1"/>
                </a:solidFill>
                <a:latin typeface="Comic Sans MS" pitchFamily="66" charset="0"/>
              </a:rPr>
              <a:t>feddwl</a:t>
            </a:r>
            <a:r>
              <a:rPr lang="en-GB" sz="2400" dirty="0">
                <a:solidFill>
                  <a:schemeClr val="tx1"/>
                </a:solidFill>
                <a:latin typeface="Comic Sans MS" pitchFamily="66" charset="0"/>
              </a:rPr>
              <a:t> </a:t>
            </a:r>
          </a:p>
        </p:txBody>
      </p:sp>
      <p:sp>
        <p:nvSpPr>
          <p:cNvPr id="13" name="Rectangle 12"/>
          <p:cNvSpPr/>
          <p:nvPr/>
        </p:nvSpPr>
        <p:spPr>
          <a:xfrm>
            <a:off x="2616200" y="3501008"/>
            <a:ext cx="3714750" cy="1571625"/>
          </a:xfrm>
          <a:prstGeom prst="rect">
            <a:avLst/>
          </a:prstGeom>
        </p:spPr>
        <p:style>
          <a:lnRef idx="1">
            <a:schemeClr val="accent6"/>
          </a:lnRef>
          <a:fillRef idx="2">
            <a:schemeClr val="accent6"/>
          </a:fillRef>
          <a:effectRef idx="1">
            <a:schemeClr val="accent6"/>
          </a:effectRef>
          <a:fontRef idx="minor">
            <a:schemeClr val="dk1"/>
          </a:fontRef>
        </p:style>
        <p:txBody>
          <a:bodyPr anchor="ctr"/>
          <a:lstStyle/>
          <a:p>
            <a:pPr algn="ctr">
              <a:defRPr/>
            </a:pPr>
            <a:r>
              <a:rPr lang="en-GB" sz="2400" b="1" dirty="0">
                <a:solidFill>
                  <a:schemeClr val="tx1"/>
                </a:solidFill>
                <a:latin typeface="Comic Sans MS" pitchFamily="66" charset="0"/>
              </a:rPr>
              <a:t>BAG </a:t>
            </a:r>
            <a:r>
              <a:rPr lang="en-GB" sz="2400" dirty="0">
                <a:solidFill>
                  <a:schemeClr val="tx1"/>
                </a:solidFill>
                <a:latin typeface="Comic Sans MS" pitchFamily="66" charset="0"/>
              </a:rPr>
              <a:t>– </a:t>
            </a:r>
            <a:r>
              <a:rPr lang="en-GB" sz="2400" dirty="0" err="1">
                <a:solidFill>
                  <a:schemeClr val="tx1"/>
                </a:solidFill>
                <a:latin typeface="Comic Sans MS" pitchFamily="66" charset="0"/>
              </a:rPr>
              <a:t>rhywbeth</a:t>
            </a:r>
            <a:r>
              <a:rPr lang="en-GB" sz="2400" dirty="0">
                <a:solidFill>
                  <a:schemeClr val="tx1"/>
                </a:solidFill>
                <a:latin typeface="Comic Sans MS" pitchFamily="66" charset="0"/>
              </a:rPr>
              <a:t> </a:t>
            </a:r>
            <a:r>
              <a:rPr lang="en-GB" sz="2400" dirty="0" err="1">
                <a:solidFill>
                  <a:schemeClr val="tx1"/>
                </a:solidFill>
                <a:latin typeface="Comic Sans MS" pitchFamily="66" charset="0"/>
              </a:rPr>
              <a:t>o’r</a:t>
            </a:r>
            <a:r>
              <a:rPr lang="en-GB" sz="2400" dirty="0">
                <a:solidFill>
                  <a:schemeClr val="tx1"/>
                </a:solidFill>
                <a:latin typeface="Comic Sans MS" pitchFamily="66" charset="0"/>
              </a:rPr>
              <a:t> </a:t>
            </a:r>
            <a:r>
              <a:rPr lang="en-GB" sz="2400" dirty="0" err="1">
                <a:solidFill>
                  <a:schemeClr val="tx1"/>
                </a:solidFill>
                <a:latin typeface="Comic Sans MS" pitchFamily="66" charset="0"/>
              </a:rPr>
              <a:t>sesiwn</a:t>
            </a:r>
            <a:r>
              <a:rPr lang="en-GB" sz="2400" dirty="0">
                <a:solidFill>
                  <a:schemeClr val="tx1"/>
                </a:solidFill>
                <a:latin typeface="Comic Sans MS" pitchFamily="66" charset="0"/>
              </a:rPr>
              <a:t> </a:t>
            </a:r>
            <a:r>
              <a:rPr lang="en-GB" sz="2400" dirty="0" err="1">
                <a:solidFill>
                  <a:schemeClr val="tx1"/>
                </a:solidFill>
                <a:latin typeface="Comic Sans MS" pitchFamily="66" charset="0"/>
              </a:rPr>
              <a:t>byddwch</a:t>
            </a:r>
            <a:r>
              <a:rPr lang="en-GB" sz="2400" dirty="0">
                <a:solidFill>
                  <a:schemeClr val="tx1"/>
                </a:solidFill>
                <a:latin typeface="Comic Sans MS" pitchFamily="66" charset="0"/>
              </a:rPr>
              <a:t> </a:t>
            </a:r>
            <a:r>
              <a:rPr lang="en-GB" sz="2400" dirty="0" err="1">
                <a:solidFill>
                  <a:schemeClr val="tx1"/>
                </a:solidFill>
                <a:latin typeface="Comic Sans MS" pitchFamily="66" charset="0"/>
              </a:rPr>
              <a:t>yn</a:t>
            </a:r>
            <a:r>
              <a:rPr lang="en-GB" sz="2400" dirty="0">
                <a:solidFill>
                  <a:schemeClr val="tx1"/>
                </a:solidFill>
                <a:latin typeface="Comic Sans MS" pitchFamily="66" charset="0"/>
              </a:rPr>
              <a:t> </a:t>
            </a:r>
            <a:r>
              <a:rPr lang="en-GB" sz="2400" dirty="0" err="1">
                <a:solidFill>
                  <a:schemeClr val="tx1"/>
                </a:solidFill>
                <a:latin typeface="Comic Sans MS" pitchFamily="66" charset="0"/>
              </a:rPr>
              <a:t>ei</a:t>
            </a:r>
            <a:r>
              <a:rPr lang="en-GB" sz="2400" dirty="0">
                <a:solidFill>
                  <a:schemeClr val="tx1"/>
                </a:solidFill>
                <a:latin typeface="Comic Sans MS" pitchFamily="66" charset="0"/>
              </a:rPr>
              <a:t> gofio </a:t>
            </a:r>
            <a:r>
              <a:rPr lang="en-GB" sz="2400" dirty="0" err="1">
                <a:solidFill>
                  <a:schemeClr val="tx1"/>
                </a:solidFill>
                <a:latin typeface="Comic Sans MS" pitchFamily="66" charset="0"/>
              </a:rPr>
              <a:t>a’i</a:t>
            </a:r>
            <a:r>
              <a:rPr lang="en-GB" sz="2400" dirty="0">
                <a:solidFill>
                  <a:schemeClr val="tx1"/>
                </a:solidFill>
                <a:latin typeface="Comic Sans MS" pitchFamily="66" charset="0"/>
              </a:rPr>
              <a:t> </a:t>
            </a:r>
            <a:r>
              <a:rPr lang="en-GB" sz="2400" dirty="0" err="1">
                <a:solidFill>
                  <a:schemeClr val="tx1"/>
                </a:solidFill>
                <a:latin typeface="Comic Sans MS" pitchFamily="66" charset="0"/>
              </a:rPr>
              <a:t>ddefnyddio</a:t>
            </a:r>
            <a:r>
              <a:rPr lang="en-GB" sz="2400" dirty="0">
                <a:solidFill>
                  <a:schemeClr val="tx1"/>
                </a:solidFill>
                <a:latin typeface="Comic Sans MS" pitchFamily="66" charset="0"/>
              </a:rPr>
              <a:t> </a:t>
            </a:r>
            <a:r>
              <a:rPr lang="en-GB" sz="2400" dirty="0" err="1">
                <a:solidFill>
                  <a:schemeClr val="tx1"/>
                </a:solidFill>
                <a:latin typeface="Comic Sans MS" pitchFamily="66" charset="0"/>
              </a:rPr>
              <a:t>yn</a:t>
            </a:r>
            <a:r>
              <a:rPr lang="en-GB" sz="2400" dirty="0">
                <a:solidFill>
                  <a:schemeClr val="tx1"/>
                </a:solidFill>
                <a:latin typeface="Comic Sans MS" pitchFamily="66" charset="0"/>
              </a:rPr>
              <a:t> </a:t>
            </a:r>
            <a:r>
              <a:rPr lang="en-GB" sz="2400" dirty="0" err="1">
                <a:solidFill>
                  <a:schemeClr val="tx1"/>
                </a:solidFill>
                <a:latin typeface="Comic Sans MS" pitchFamily="66" charset="0"/>
              </a:rPr>
              <a:t>eich</a:t>
            </a:r>
            <a:r>
              <a:rPr lang="en-GB" sz="2400" dirty="0">
                <a:solidFill>
                  <a:schemeClr val="tx1"/>
                </a:solidFill>
                <a:latin typeface="Comic Sans MS" pitchFamily="66" charset="0"/>
              </a:rPr>
              <a:t> </a:t>
            </a:r>
            <a:r>
              <a:rPr lang="en-GB" sz="2400" dirty="0" err="1">
                <a:solidFill>
                  <a:schemeClr val="tx1"/>
                </a:solidFill>
                <a:latin typeface="Comic Sans MS" pitchFamily="66" charset="0"/>
              </a:rPr>
              <a:t>ymarfer</a:t>
            </a:r>
            <a:r>
              <a:rPr lang="en-GB" sz="2400" dirty="0">
                <a:solidFill>
                  <a:schemeClr val="tx1"/>
                </a:solidFill>
                <a:latin typeface="Comic Sans MS" pitchFamily="66" charset="0"/>
              </a:rPr>
              <a:t> chi</a:t>
            </a:r>
          </a:p>
        </p:txBody>
      </p:sp>
      <p:sp>
        <p:nvSpPr>
          <p:cNvPr id="14" name="Rectangle 13"/>
          <p:cNvSpPr/>
          <p:nvPr/>
        </p:nvSpPr>
        <p:spPr>
          <a:xfrm>
            <a:off x="4714875" y="1643063"/>
            <a:ext cx="3714750" cy="1571625"/>
          </a:xfrm>
          <a:prstGeom prst="rect">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2400" b="1" dirty="0">
                <a:solidFill>
                  <a:schemeClr val="tx1"/>
                </a:solidFill>
                <a:latin typeface="Comic Sans MS" pitchFamily="66" charset="0"/>
              </a:rPr>
              <a:t>CALON </a:t>
            </a:r>
            <a:r>
              <a:rPr lang="en-GB" sz="2400" dirty="0">
                <a:solidFill>
                  <a:schemeClr val="tx1"/>
                </a:solidFill>
                <a:latin typeface="Comic Sans MS" pitchFamily="66" charset="0"/>
              </a:rPr>
              <a:t>– </a:t>
            </a:r>
            <a:r>
              <a:rPr lang="en-GB" sz="2400" dirty="0" err="1">
                <a:solidFill>
                  <a:schemeClr val="tx1"/>
                </a:solidFill>
                <a:latin typeface="Comic Sans MS" pitchFamily="66" charset="0"/>
              </a:rPr>
              <a:t>rhywbeth</a:t>
            </a:r>
            <a:r>
              <a:rPr lang="en-GB" sz="2400" dirty="0">
                <a:solidFill>
                  <a:schemeClr val="tx1"/>
                </a:solidFill>
                <a:latin typeface="Comic Sans MS" pitchFamily="66" charset="0"/>
              </a:rPr>
              <a:t> </a:t>
            </a:r>
            <a:r>
              <a:rPr lang="en-GB" sz="2400" dirty="0" err="1">
                <a:solidFill>
                  <a:schemeClr val="tx1"/>
                </a:solidFill>
                <a:latin typeface="Comic Sans MS" pitchFamily="66" charset="0"/>
              </a:rPr>
              <a:t>o’r</a:t>
            </a:r>
            <a:r>
              <a:rPr lang="en-GB" sz="2400" dirty="0">
                <a:solidFill>
                  <a:schemeClr val="tx1"/>
                </a:solidFill>
                <a:latin typeface="Comic Sans MS" pitchFamily="66" charset="0"/>
              </a:rPr>
              <a:t> </a:t>
            </a:r>
            <a:r>
              <a:rPr lang="en-GB" sz="2400" dirty="0" err="1">
                <a:solidFill>
                  <a:schemeClr val="tx1"/>
                </a:solidFill>
                <a:latin typeface="Comic Sans MS" pitchFamily="66" charset="0"/>
              </a:rPr>
              <a:t>sesiwn</a:t>
            </a:r>
            <a:r>
              <a:rPr lang="en-GB" sz="2400" dirty="0">
                <a:solidFill>
                  <a:schemeClr val="tx1"/>
                </a:solidFill>
                <a:latin typeface="Comic Sans MS" pitchFamily="66" charset="0"/>
              </a:rPr>
              <a:t> </a:t>
            </a:r>
            <a:r>
              <a:rPr lang="en-GB" sz="2400" dirty="0" err="1">
                <a:solidFill>
                  <a:schemeClr val="tx1"/>
                </a:solidFill>
                <a:latin typeface="Comic Sans MS" pitchFamily="66" charset="0"/>
              </a:rPr>
              <a:t>rydych</a:t>
            </a:r>
            <a:r>
              <a:rPr lang="en-GB" sz="2400" dirty="0">
                <a:solidFill>
                  <a:schemeClr val="tx1"/>
                </a:solidFill>
                <a:latin typeface="Comic Sans MS" pitchFamily="66" charset="0"/>
              </a:rPr>
              <a:t> </a:t>
            </a:r>
            <a:r>
              <a:rPr lang="en-GB" sz="2400" dirty="0" err="1">
                <a:solidFill>
                  <a:schemeClr val="tx1"/>
                </a:solidFill>
                <a:latin typeface="Comic Sans MS" pitchFamily="66" charset="0"/>
              </a:rPr>
              <a:t>yn</a:t>
            </a:r>
            <a:r>
              <a:rPr lang="en-GB" sz="2400" dirty="0">
                <a:solidFill>
                  <a:schemeClr val="tx1"/>
                </a:solidFill>
                <a:latin typeface="Comic Sans MS" pitchFamily="66" charset="0"/>
              </a:rPr>
              <a:t> </a:t>
            </a:r>
            <a:r>
              <a:rPr lang="en-GB" sz="2400" dirty="0" err="1">
                <a:solidFill>
                  <a:schemeClr val="tx1"/>
                </a:solidFill>
                <a:latin typeface="Comic Sans MS" pitchFamily="66" charset="0"/>
              </a:rPr>
              <a:t>teimlo’n</a:t>
            </a:r>
            <a:r>
              <a:rPr lang="en-GB" sz="2400" dirty="0">
                <a:solidFill>
                  <a:schemeClr val="tx1"/>
                </a:solidFill>
                <a:latin typeface="Comic Sans MS" pitchFamily="66" charset="0"/>
              </a:rPr>
              <a:t> </a:t>
            </a:r>
            <a:r>
              <a:rPr lang="en-GB" sz="2400" dirty="0" err="1">
                <a:solidFill>
                  <a:schemeClr val="tx1"/>
                </a:solidFill>
                <a:latin typeface="Comic Sans MS" pitchFamily="66" charset="0"/>
              </a:rPr>
              <a:t>gryf</a:t>
            </a:r>
            <a:r>
              <a:rPr lang="en-GB" sz="2400" dirty="0">
                <a:solidFill>
                  <a:schemeClr val="tx1"/>
                </a:solidFill>
                <a:latin typeface="Comic Sans MS" pitchFamily="66" charset="0"/>
              </a:rPr>
              <a:t> </a:t>
            </a:r>
            <a:r>
              <a:rPr lang="en-GB" sz="2400" dirty="0" err="1">
                <a:solidFill>
                  <a:schemeClr val="tx1"/>
                </a:solidFill>
                <a:latin typeface="Comic Sans MS" pitchFamily="66" charset="0"/>
              </a:rPr>
              <a:t>amdani</a:t>
            </a:r>
            <a:endParaRPr lang="en-GB" sz="2400" dirty="0">
              <a:solidFill>
                <a:schemeClr val="tx1"/>
              </a:solidFill>
              <a:latin typeface="Comic Sans MS" pitchFamily="66" charset="0"/>
            </a:endParaRPr>
          </a:p>
        </p:txBody>
      </p:sp>
      <p:sp>
        <p:nvSpPr>
          <p:cNvPr id="15" name="Cloud Callout 14"/>
          <p:cNvSpPr/>
          <p:nvPr/>
        </p:nvSpPr>
        <p:spPr>
          <a:xfrm>
            <a:off x="1857375" y="214313"/>
            <a:ext cx="1643063" cy="857250"/>
          </a:xfrm>
          <a:prstGeom prst="cloudCallout">
            <a:avLst>
              <a:gd name="adj1" fmla="val -69528"/>
              <a:gd name="adj2" fmla="val 41166"/>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Heart 18"/>
          <p:cNvSpPr/>
          <p:nvPr/>
        </p:nvSpPr>
        <p:spPr>
          <a:xfrm>
            <a:off x="5857875" y="285750"/>
            <a:ext cx="1357313" cy="1214438"/>
          </a:xfrm>
          <a:prstGeom prst="heart">
            <a:avLst/>
          </a:prstGeom>
          <a:solidFill>
            <a:srgbClr val="F01C68"/>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Smiley Face 30"/>
          <p:cNvSpPr/>
          <p:nvPr/>
        </p:nvSpPr>
        <p:spPr>
          <a:xfrm>
            <a:off x="928688" y="857250"/>
            <a:ext cx="642937" cy="642938"/>
          </a:xfrm>
          <a:prstGeom prst="smileyFace">
            <a:avLst/>
          </a:prstGeom>
          <a:solidFill>
            <a:srgbClr val="F6BCA8"/>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22537" name="Picture 2" descr="C:\Users\Glynnis\AppData\Local\Microsoft\Windows\Temporary Internet Files\Content.IE5\YQHQ2AM6\MC900433835[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9175" y="5085184"/>
            <a:ext cx="1828800"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72704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90267"/>
            <a:ext cx="2561240" cy="994172"/>
          </a:xfrm>
        </p:spPr>
        <p:txBody>
          <a:bodyPr>
            <a:normAutofit fontScale="90000"/>
          </a:bodyPr>
          <a:lstStyle/>
          <a:p>
            <a:r>
              <a:rPr lang="cy-GB" noProof="0"/>
              <a:t>Cyfeiriadau</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3678" y="319164"/>
            <a:ext cx="1600200" cy="896112"/>
          </a:xfrm>
          <a:prstGeom prst="rect">
            <a:avLst/>
          </a:prstGeom>
        </p:spPr>
      </p:pic>
      <p:sp>
        <p:nvSpPr>
          <p:cNvPr id="6" name="Content Placeholder 5">
            <a:extLst>
              <a:ext uri="{FF2B5EF4-FFF2-40B4-BE49-F238E27FC236}">
                <a16:creationId xmlns:a16="http://schemas.microsoft.com/office/drawing/2014/main" id="{DA452768-0898-0444-528E-2208E7AB2425}"/>
              </a:ext>
            </a:extLst>
          </p:cNvPr>
          <p:cNvSpPr>
            <a:spLocks noGrp="1"/>
          </p:cNvSpPr>
          <p:nvPr>
            <p:ph idx="1"/>
          </p:nvPr>
        </p:nvSpPr>
        <p:spPr/>
        <p:txBody>
          <a:bodyPr>
            <a:normAutofit/>
          </a:bodyPr>
          <a:lstStyle/>
          <a:p>
            <a:pPr marL="0" indent="0">
              <a:buNone/>
            </a:pPr>
            <a:r>
              <a:rPr lang="en-US" sz="1100" b="0" i="0" dirty="0">
                <a:effectLst/>
              </a:rPr>
              <a:t>Hayes, N., O'Toole, L., &amp; </a:t>
            </a:r>
            <a:r>
              <a:rPr lang="en-US" sz="1100" b="0" i="0" dirty="0" err="1">
                <a:effectLst/>
              </a:rPr>
              <a:t>Halpenny</a:t>
            </a:r>
            <a:r>
              <a:rPr lang="en-US" sz="1100" b="0" i="0" dirty="0">
                <a:effectLst/>
              </a:rPr>
              <a:t>, A. M. (2017). </a:t>
            </a:r>
            <a:r>
              <a:rPr lang="en-US" sz="1100" b="0" i="1" dirty="0">
                <a:effectLst/>
              </a:rPr>
              <a:t>Introducing Bronfenbrenner: A guide for practitioners and students in early years education</a:t>
            </a:r>
            <a:r>
              <a:rPr lang="en-US" sz="1100" b="0" i="0" dirty="0">
                <a:effectLst/>
              </a:rPr>
              <a:t>. Taylor &amp; Francis. </a:t>
            </a:r>
            <a:endParaRPr lang="en-US" sz="1100" dirty="0"/>
          </a:p>
          <a:p>
            <a:pPr marL="0" indent="0">
              <a:buNone/>
            </a:pPr>
            <a:r>
              <a:rPr lang="en-GB" sz="1100" dirty="0"/>
              <a:t>Estyn(2012) </a:t>
            </a:r>
            <a:r>
              <a:rPr lang="en-GB" sz="1100" dirty="0" err="1"/>
              <a:t>Arfer</a:t>
            </a:r>
            <a:r>
              <a:rPr lang="en-GB" sz="1100" dirty="0"/>
              <a:t> </a:t>
            </a:r>
            <a:r>
              <a:rPr lang="en-GB" sz="1100" dirty="0" err="1"/>
              <a:t>effeithiol</a:t>
            </a:r>
            <a:r>
              <a:rPr lang="en-GB" sz="1100" dirty="0"/>
              <a:t> </a:t>
            </a:r>
            <a:r>
              <a:rPr lang="en-GB" sz="1100" dirty="0" err="1"/>
              <a:t>wrth</a:t>
            </a:r>
            <a:r>
              <a:rPr lang="en-GB" sz="1100" dirty="0"/>
              <a:t> </a:t>
            </a:r>
            <a:r>
              <a:rPr lang="en-GB" sz="1100" dirty="0" err="1"/>
              <a:t>fyn</a:t>
            </a:r>
            <a:r>
              <a:rPr lang="en-GB" sz="1100" dirty="0"/>
              <a:t> </a:t>
            </a:r>
            <a:r>
              <a:rPr lang="en-GB" sz="1100" dirty="0" err="1"/>
              <a:t>I’r</a:t>
            </a:r>
            <a:r>
              <a:rPr lang="en-GB" sz="1100" dirty="0"/>
              <a:t> </a:t>
            </a:r>
            <a:r>
              <a:rPr lang="en-GB" sz="1100" dirty="0" err="1"/>
              <a:t>afael</a:t>
            </a:r>
            <a:r>
              <a:rPr lang="en-GB" sz="1100" dirty="0"/>
              <a:t> a </a:t>
            </a:r>
            <a:r>
              <a:rPr lang="en-GB" sz="1100" dirty="0" err="1"/>
              <a:t>thlodi</a:t>
            </a:r>
            <a:r>
              <a:rPr lang="en-GB" sz="1100" dirty="0"/>
              <a:t> ac </a:t>
            </a:r>
            <a:r>
              <a:rPr lang="en-GB" sz="1100" dirty="0" err="1"/>
              <a:t>anfantais</a:t>
            </a:r>
            <a:r>
              <a:rPr lang="en-GB" sz="1100" dirty="0"/>
              <a:t> </a:t>
            </a:r>
            <a:r>
              <a:rPr lang="en-GB" sz="1100" dirty="0" err="1"/>
              <a:t>mewn</a:t>
            </a:r>
            <a:r>
              <a:rPr lang="en-GB" sz="1100" dirty="0"/>
              <a:t> </a:t>
            </a:r>
            <a:r>
              <a:rPr lang="en-GB" sz="1100" dirty="0" err="1"/>
              <a:t>ysgolion</a:t>
            </a:r>
            <a:r>
              <a:rPr lang="en-GB" sz="1100" dirty="0"/>
              <a:t> Accessed </a:t>
            </a:r>
            <a:r>
              <a:rPr lang="en-US" sz="1100" dirty="0">
                <a:hlinkClick r:id="rId4"/>
              </a:rPr>
              <a:t>https://www.estyn.gov.wales/system/files/2020-07/Effective%2520practice%2520in%2520tackling%2520poverty%2520and%2520disadvantage%2520in%2520schools%2520-%2520November%25202012.pdf</a:t>
            </a:r>
            <a:endParaRPr lang="en-GB" sz="1100" dirty="0"/>
          </a:p>
        </p:txBody>
      </p:sp>
    </p:spTree>
    <p:extLst>
      <p:ext uri="{BB962C8B-B14F-4D97-AF65-F5344CB8AC3E}">
        <p14:creationId xmlns:p14="http://schemas.microsoft.com/office/powerpoint/2010/main" val="28760508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354" y="269246"/>
            <a:ext cx="2581296" cy="994172"/>
          </a:xfrm>
        </p:spPr>
        <p:txBody>
          <a:bodyPr>
            <a:normAutofit fontScale="90000"/>
          </a:bodyPr>
          <a:lstStyle/>
          <a:p>
            <a:r>
              <a:rPr lang="en-GB"/>
              <a:t>References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0616" y="186464"/>
            <a:ext cx="1600200" cy="896112"/>
          </a:xfrm>
          <a:prstGeom prst="rect">
            <a:avLst/>
          </a:prstGeom>
        </p:spPr>
      </p:pic>
      <p:sp>
        <p:nvSpPr>
          <p:cNvPr id="6" name="Content Placeholder 5">
            <a:extLst>
              <a:ext uri="{FF2B5EF4-FFF2-40B4-BE49-F238E27FC236}">
                <a16:creationId xmlns:a16="http://schemas.microsoft.com/office/drawing/2014/main" id="{B0A21058-0D8F-69EA-66DA-2E46D922D179}"/>
              </a:ext>
            </a:extLst>
          </p:cNvPr>
          <p:cNvSpPr>
            <a:spLocks noGrp="1"/>
          </p:cNvSpPr>
          <p:nvPr>
            <p:ph idx="1"/>
          </p:nvPr>
        </p:nvSpPr>
        <p:spPr/>
        <p:txBody>
          <a:bodyPr/>
          <a:lstStyle/>
          <a:p>
            <a:pPr marL="0" indent="0">
              <a:buNone/>
            </a:pPr>
            <a:r>
              <a:rPr lang="en-US" sz="1100" b="0" i="0" dirty="0">
                <a:effectLst/>
              </a:rPr>
              <a:t>Hayes, N., O'Toole, L., &amp; </a:t>
            </a:r>
            <a:r>
              <a:rPr lang="en-US" sz="1100" b="0" i="0" dirty="0" err="1">
                <a:effectLst/>
              </a:rPr>
              <a:t>Halpenny</a:t>
            </a:r>
            <a:r>
              <a:rPr lang="en-US" sz="1100" b="0" i="0" dirty="0">
                <a:effectLst/>
              </a:rPr>
              <a:t>, A. M. (2017). </a:t>
            </a:r>
            <a:r>
              <a:rPr lang="en-US" sz="1100" b="0" i="1" dirty="0">
                <a:effectLst/>
              </a:rPr>
              <a:t>Introducing Bronfenbrenner: A guide for practitioners and students in early years education</a:t>
            </a:r>
            <a:r>
              <a:rPr lang="en-US" sz="1100" b="0" i="0" dirty="0">
                <a:effectLst/>
              </a:rPr>
              <a:t>. Taylor &amp; Francis. </a:t>
            </a:r>
          </a:p>
          <a:p>
            <a:pPr marL="0" indent="0">
              <a:buNone/>
            </a:pPr>
            <a:r>
              <a:rPr lang="en-GB" sz="1100" dirty="0"/>
              <a:t>Estyn (2012) Effective practice in tackling poverty and disadvantage in schools</a:t>
            </a:r>
            <a:r>
              <a:rPr lang="en-US" sz="1100" dirty="0"/>
              <a:t> Accessed </a:t>
            </a:r>
            <a:r>
              <a:rPr lang="en-US" sz="1100" dirty="0">
                <a:hlinkClick r:id="rId3"/>
              </a:rPr>
              <a:t> https://www.estyn.gov.wales/system/files/2020-07/Effective%2520practice%2520in%2520tackling%2520poverty%2520and%2520disadvantage%2520in%2520schools%2520-%2520November%25202012.pdf</a:t>
            </a:r>
            <a:endParaRPr lang="en-US" sz="1100" dirty="0"/>
          </a:p>
          <a:p>
            <a:pPr marL="0" indent="0">
              <a:buNone/>
            </a:pPr>
            <a:endParaRPr lang="en-GB" dirty="0"/>
          </a:p>
        </p:txBody>
      </p:sp>
    </p:spTree>
    <p:extLst>
      <p:ext uri="{BB962C8B-B14F-4D97-AF65-F5344CB8AC3E}">
        <p14:creationId xmlns:p14="http://schemas.microsoft.com/office/powerpoint/2010/main" val="37128748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B879F95-9779-4E68-9ADF-ECA14743F701}">
  <ds:schemaRefs>
    <ds:schemaRef ds:uri="http://schemas.microsoft.com/sharepoint/v3/contenttype/forms"/>
  </ds:schemaRefs>
</ds:datastoreItem>
</file>

<file path=customXml/itemProps2.xml><?xml version="1.0" encoding="utf-8"?>
<ds:datastoreItem xmlns:ds="http://schemas.openxmlformats.org/officeDocument/2006/customXml" ds:itemID="{E8476272-40DD-4486-B9FC-0168894E6752}">
  <ds:schemaRefs>
    <ds:schemaRef ds:uri="http://purl.org/dc/dcmitype/"/>
    <ds:schemaRef ds:uri="http://schemas.microsoft.com/office/2006/metadata/properties"/>
    <ds:schemaRef ds:uri="http://schemas.microsoft.com/office/2006/documentManagement/types"/>
    <ds:schemaRef ds:uri="92c24619-d6d5-42cf-b618-23d930ad9f20"/>
    <ds:schemaRef ds:uri="http://schemas.microsoft.com/office/infopath/2007/PartnerControls"/>
    <ds:schemaRef ds:uri="http://www.w3.org/XML/1998/namespace"/>
    <ds:schemaRef ds:uri="http://purl.org/dc/elements/1.1/"/>
    <ds:schemaRef ds:uri="8ee9550b-f5f4-4dde-bce5-39f4ba45c2f1"/>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DF78405E-4D99-475E-994B-ABEED81AF3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2695</Words>
  <Application>Microsoft Office PowerPoint</Application>
  <PresentationFormat>On-screen Show (4:3)</PresentationFormat>
  <Paragraphs>253</Paragraphs>
  <Slides>25</Slides>
  <Notes>23</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25</vt:i4>
      </vt:variant>
    </vt:vector>
  </HeadingPairs>
  <TitlesOfParts>
    <vt:vector size="33" baseType="lpstr">
      <vt:lpstr>Arial</vt:lpstr>
      <vt:lpstr>Calibri</vt:lpstr>
      <vt:lpstr>Calibri Light</vt:lpstr>
      <vt:lpstr>Comic Sans MS</vt:lpstr>
      <vt:lpstr>Georgia</vt:lpstr>
      <vt:lpstr>Office Theme</vt:lpstr>
      <vt:lpstr>1_Office Theme</vt:lpstr>
      <vt:lpstr>2_Office Theme</vt:lpstr>
      <vt:lpstr>Croeso i ECAD6009C! Welcome to ECAD6009!</vt:lpstr>
      <vt:lpstr>Diwrnod 1 - Sesiwn 1   Day 1 – Session 1</vt:lpstr>
      <vt:lpstr>Ble’r ydw I’n addysgu? Where am I teaching? </vt:lpstr>
      <vt:lpstr>PowerPoint Presentation</vt:lpstr>
      <vt:lpstr> Amcanion y sesiwn Session aims </vt:lpstr>
      <vt:lpstr>SAC QTS</vt:lpstr>
      <vt:lpstr>Ffactorau sy’n dylanwadu ar ddysgu  Factors that influence learning</vt:lpstr>
      <vt:lpstr>Bronfenbrenner’s Ecological Systems Theory of Development</vt:lpstr>
      <vt:lpstr>PowerPoint Presentation</vt:lpstr>
      <vt:lpstr>PowerPoint Presentation</vt:lpstr>
      <vt:lpstr>Ffactorau sy’n dylanwadu ar ddysgu  Factors that influence learning</vt:lpstr>
      <vt:lpstr>  </vt:lpstr>
      <vt:lpstr>Tasg: Meddyliwch am y pwyntiau allweddol.  Task: Think about the key points.</vt:lpstr>
      <vt:lpstr>PowerPoint Presentation</vt:lpstr>
      <vt:lpstr>PowerPoint Presentation</vt:lpstr>
      <vt:lpstr>PowerPoint Presentation</vt:lpstr>
      <vt:lpstr>PowerPoint Presentation</vt:lpstr>
      <vt:lpstr>PowerPoint Presentation</vt:lpstr>
      <vt:lpstr>Pa effaith gall cymuned ei chael ar y dysgwr?  What effect can community have on the learner?</vt:lpstr>
      <vt:lpstr>Amcanion y modiwl/Module aims</vt:lpstr>
      <vt:lpstr>Education Minister Jeremy Miles https://youtu.be/281dw8GSDd0?t=525 </vt:lpstr>
      <vt:lpstr> </vt:lpstr>
      <vt:lpstr> </vt:lpstr>
      <vt:lpstr>Cyfeiriadau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dc:title>
  <dc:creator>Kelly Gipson</dc:creator>
  <cp:lastModifiedBy>David Stacey</cp:lastModifiedBy>
  <cp:revision>91</cp:revision>
  <dcterms:created xsi:type="dcterms:W3CDTF">2021-02-01T12:34:45Z</dcterms:created>
  <dcterms:modified xsi:type="dcterms:W3CDTF">2023-12-05T02:30:57Z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