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A22DA-41A8-5162-314B-6258CC66EB69}" v="7" dt="2023-09-18T17:14:47.032"/>
    <p1510:client id="{409BCC2A-DB59-786F-CE74-015AD6306569}" v="1722" dt="2023-09-23T22:17:48.515"/>
    <p1510:client id="{52AC84DC-C18D-9E37-6D93-5B558F93AC18}" v="55" dt="2023-09-23T13:59:03.907"/>
    <p1510:client id="{5BAE7634-EB04-EBBB-C0C3-CED689ECCDB9}" v="26" dt="2023-09-19T17:29:19.427"/>
    <p1510:client id="{5DD6E251-FA9C-4F11-B485-4DB52A329A28}" v="2" dt="2023-09-14T23:03:55.865"/>
    <p1510:client id="{6EABDCAF-3B3D-B897-48E4-610DF2914A35}" v="113" dt="2023-09-19T17:50:02.154"/>
    <p1510:client id="{7242CC74-7E7B-4EC1-DC15-40861BD27778}" v="20" dt="2023-09-18T17:10:55.120"/>
    <p1510:client id="{72CC1252-08B0-3C7D-1DA8-5F88FF29E36A}" v="2557" dt="2023-09-17T21:16:07.019"/>
    <p1510:client id="{8573A29A-E719-75F8-CAD7-7DDE60388DAF}" v="23" dt="2023-09-18T16:25:01.689"/>
    <p1510:client id="{9D15CE21-9C7D-FB25-B102-35A7BDCF24A6}" v="370" dt="2023-09-14T22:28:41.773"/>
    <p1510:client id="{A2B1DA23-A3D2-9038-56D8-BB29A26D866A}" v="12" dt="2023-09-14T21:52:51.549"/>
    <p1510:client id="{B1F73081-ECF3-AB43-D3E7-9942E85802F5}" v="273" dt="2023-09-23T16:48:37.571"/>
    <p1510:client id="{B60C2181-8E26-1A48-A01C-AEFF63F4DFE1}" v="10" dt="2023-09-14T21:25:39.341"/>
    <p1510:client id="{C2496FD3-EBFC-BFD4-64DE-DAEDA7063A30}" v="1021" dt="2023-09-23T15:33:12.864"/>
    <p1510:client id="{C63D7545-E4D5-C201-6097-CB7204805B0F}" v="810" dt="2023-09-24T17:43:37.311"/>
    <p1510:client id="{CF1847BB-88B0-0FBF-A7AB-ACB13C78EE33}" v="117" dt="2023-09-18T18:22:48.493"/>
    <p1510:client id="{DDB032AA-B36D-88A5-2D2C-7940F25C4CC6}" v="49" dt="2023-09-17T20:17:26.951"/>
    <p1510:client id="{E0911398-A47B-7854-FAEE-30EA9555C94D}" v="197" dt="2023-09-19T16:37:09.862"/>
    <p1510:client id="{ED464CC4-E216-2D40-FD92-AD7C9157C7F9}" v="1161" dt="2023-09-18T14:34:36.463"/>
    <p1510:client id="{F2BD5F62-2688-61DC-D4D9-61CB6854C420}" v="32" dt="2023-09-14T22:34:36.792"/>
    <p1510:client id="{F8E84E11-1622-27EE-15D0-09A978EE3CCA}" v="666" dt="2023-09-23T16:06:01.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Nott (2306721)" userId="S::2306721@student.uwtsd.ac.uk::f8f37771-5547-4ff7-b166-725ee25d8069" providerId="AD" clId="Web-{C63D7545-E4D5-C201-6097-CB7204805B0F}"/>
    <pc:docChg chg="modSld">
      <pc:chgData name="Chloe Nott (2306721)" userId="S::2306721@student.uwtsd.ac.uk::f8f37771-5547-4ff7-b166-725ee25d8069" providerId="AD" clId="Web-{C63D7545-E4D5-C201-6097-CB7204805B0F}" dt="2023-09-24T17:41:29.228" v="488" actId="20577"/>
      <pc:docMkLst>
        <pc:docMk/>
      </pc:docMkLst>
      <pc:sldChg chg="modSp">
        <pc:chgData name="Chloe Nott (2306721)" userId="S::2306721@student.uwtsd.ac.uk::f8f37771-5547-4ff7-b166-725ee25d8069" providerId="AD" clId="Web-{C63D7545-E4D5-C201-6097-CB7204805B0F}" dt="2023-09-24T17:41:29.228" v="488" actId="20577"/>
        <pc:sldMkLst>
          <pc:docMk/>
          <pc:sldMk cId="109857222" sldId="256"/>
        </pc:sldMkLst>
        <pc:spChg chg="mod">
          <ac:chgData name="Chloe Nott (2306721)" userId="S::2306721@student.uwtsd.ac.uk::f8f37771-5547-4ff7-b166-725ee25d8069" providerId="AD" clId="Web-{C63D7545-E4D5-C201-6097-CB7204805B0F}" dt="2023-09-24T17:11:12.494" v="424" actId="14100"/>
          <ac:spMkLst>
            <pc:docMk/>
            <pc:sldMk cId="109857222" sldId="256"/>
            <ac:spMk id="5" creationId="{0F976C29-113B-CE21-4CE2-C67CE0C426E6}"/>
          </ac:spMkLst>
        </pc:spChg>
        <pc:spChg chg="mod">
          <ac:chgData name="Chloe Nott (2306721)" userId="S::2306721@student.uwtsd.ac.uk::f8f37771-5547-4ff7-b166-725ee25d8069" providerId="AD" clId="Web-{C63D7545-E4D5-C201-6097-CB7204805B0F}" dt="2023-09-24T17:06:46.548" v="380" actId="14100"/>
          <ac:spMkLst>
            <pc:docMk/>
            <pc:sldMk cId="109857222" sldId="256"/>
            <ac:spMk id="9" creationId="{F951B889-59A1-9CEB-D775-55A0B3E3B117}"/>
          </ac:spMkLst>
        </pc:spChg>
        <pc:spChg chg="mod">
          <ac:chgData name="Chloe Nott (2306721)" userId="S::2306721@student.uwtsd.ac.uk::f8f37771-5547-4ff7-b166-725ee25d8069" providerId="AD" clId="Web-{C63D7545-E4D5-C201-6097-CB7204805B0F}" dt="2023-09-24T17:08:00.035" v="389" actId="14100"/>
          <ac:spMkLst>
            <pc:docMk/>
            <pc:sldMk cId="109857222" sldId="256"/>
            <ac:spMk id="10" creationId="{241BBDAF-5696-37FF-082E-BFF6FF959722}"/>
          </ac:spMkLst>
        </pc:spChg>
        <pc:spChg chg="mod">
          <ac:chgData name="Chloe Nott (2306721)" userId="S::2306721@student.uwtsd.ac.uk::f8f37771-5547-4ff7-b166-725ee25d8069" providerId="AD" clId="Web-{C63D7545-E4D5-C201-6097-CB7204805B0F}" dt="2023-09-24T17:09:56.054" v="403" actId="14100"/>
          <ac:spMkLst>
            <pc:docMk/>
            <pc:sldMk cId="109857222" sldId="256"/>
            <ac:spMk id="11" creationId="{5D337EDA-7FAD-4B04-5827-E7D72F1B9BD9}"/>
          </ac:spMkLst>
        </pc:spChg>
        <pc:spChg chg="mod">
          <ac:chgData name="Chloe Nott (2306721)" userId="S::2306721@student.uwtsd.ac.uk::f8f37771-5547-4ff7-b166-725ee25d8069" providerId="AD" clId="Web-{C63D7545-E4D5-C201-6097-CB7204805B0F}" dt="2023-09-24T17:10:17.696" v="408" actId="14100"/>
          <ac:spMkLst>
            <pc:docMk/>
            <pc:sldMk cId="109857222" sldId="256"/>
            <ac:spMk id="12" creationId="{FAC86FA4-364B-0354-E37A-CAB34E4EF200}"/>
          </ac:spMkLst>
        </pc:spChg>
        <pc:spChg chg="mod">
          <ac:chgData name="Chloe Nott (2306721)" userId="S::2306721@student.uwtsd.ac.uk::f8f37771-5547-4ff7-b166-725ee25d8069" providerId="AD" clId="Web-{C63D7545-E4D5-C201-6097-CB7204805B0F}" dt="2023-09-24T17:09:48.023" v="402" actId="1076"/>
          <ac:spMkLst>
            <pc:docMk/>
            <pc:sldMk cId="109857222" sldId="256"/>
            <ac:spMk id="13" creationId="{0D4DBCBA-18E8-C60E-E00F-C4C54C857C57}"/>
          </ac:spMkLst>
        </pc:spChg>
        <pc:spChg chg="mod">
          <ac:chgData name="Chloe Nott (2306721)" userId="S::2306721@student.uwtsd.ac.uk::f8f37771-5547-4ff7-b166-725ee25d8069" providerId="AD" clId="Web-{C63D7545-E4D5-C201-6097-CB7204805B0F}" dt="2023-09-24T17:41:29.228" v="488" actId="20577"/>
          <ac:spMkLst>
            <pc:docMk/>
            <pc:sldMk cId="109857222" sldId="256"/>
            <ac:spMk id="14" creationId="{49827565-7959-C7EE-4A17-FE9763CC73BE}"/>
          </ac:spMkLst>
        </pc:spChg>
        <pc:spChg chg="mod">
          <ac:chgData name="Chloe Nott (2306721)" userId="S::2306721@student.uwtsd.ac.uk::f8f37771-5547-4ff7-b166-725ee25d8069" providerId="AD" clId="Web-{C63D7545-E4D5-C201-6097-CB7204805B0F}" dt="2023-09-24T17:11:19.338" v="425" actId="14100"/>
          <ac:spMkLst>
            <pc:docMk/>
            <pc:sldMk cId="109857222" sldId="256"/>
            <ac:spMk id="15" creationId="{554B71B7-1E2C-4CDC-E691-29178DFDCE5B}"/>
          </ac:spMkLst>
        </pc:spChg>
        <pc:spChg chg="mod">
          <ac:chgData name="Chloe Nott (2306721)" userId="S::2306721@student.uwtsd.ac.uk::f8f37771-5547-4ff7-b166-725ee25d8069" providerId="AD" clId="Web-{C63D7545-E4D5-C201-6097-CB7204805B0F}" dt="2023-09-24T17:11:58.933" v="461" actId="14100"/>
          <ac:spMkLst>
            <pc:docMk/>
            <pc:sldMk cId="109857222" sldId="256"/>
            <ac:spMk id="16" creationId="{6D3F1A47-2254-849A-0C04-6FFC1232FEFE}"/>
          </ac:spMkLst>
        </pc:spChg>
      </pc:sldChg>
      <pc:sldChg chg="modSp">
        <pc:chgData name="Chloe Nott (2306721)" userId="S::2306721@student.uwtsd.ac.uk::f8f37771-5547-4ff7-b166-725ee25d8069" providerId="AD" clId="Web-{C63D7545-E4D5-C201-6097-CB7204805B0F}" dt="2023-09-24T17:17:23.632" v="484" actId="20577"/>
        <pc:sldMkLst>
          <pc:docMk/>
          <pc:sldMk cId="4116832354" sldId="257"/>
        </pc:sldMkLst>
        <pc:spChg chg="mod">
          <ac:chgData name="Chloe Nott (2306721)" userId="S::2306721@student.uwtsd.ac.uk::f8f37771-5547-4ff7-b166-725ee25d8069" providerId="AD" clId="Web-{C63D7545-E4D5-C201-6097-CB7204805B0F}" dt="2023-09-24T17:17:23.632" v="484" actId="20577"/>
          <ac:spMkLst>
            <pc:docMk/>
            <pc:sldMk cId="4116832354" sldId="257"/>
            <ac:spMk id="3" creationId="{30F877C2-2F53-065E-A67A-5EFF106057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elp.open.ac.uk/notetaking-techniques" TargetMode="External"/><Relationship Id="rId2" Type="http://schemas.openxmlformats.org/officeDocument/2006/relationships/hyperlink" Target="https://www.ed.ac.uk/institute-academic-development/study-hub/learning-resources/critical" TargetMode="External"/><Relationship Id="rId1" Type="http://schemas.openxmlformats.org/officeDocument/2006/relationships/slideLayout" Target="../slideLayouts/slideLayout2.xml"/><Relationship Id="rId5" Type="http://schemas.openxmlformats.org/officeDocument/2006/relationships/hyperlink" Target="https://libguides.reading.ac.uk/citing-references/avoidingplagiarism" TargetMode="External"/><Relationship Id="rId4" Type="http://schemas.openxmlformats.org/officeDocument/2006/relationships/hyperlink" Target="https://kidshealth.org/en/teens/focuse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A18ADD-17BB-832C-4FC0-EAA4ABAA0D2D}"/>
              </a:ext>
            </a:extLst>
          </p:cNvPr>
          <p:cNvSpPr txBox="1"/>
          <p:nvPr/>
        </p:nvSpPr>
        <p:spPr>
          <a:xfrm>
            <a:off x="9750343" y="1211"/>
            <a:ext cx="237671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Course module: ECEY4008 Student: 2306721</a:t>
            </a:r>
            <a:endParaRPr lang="en-US" sz="900"/>
          </a:p>
        </p:txBody>
      </p:sp>
      <p:sp>
        <p:nvSpPr>
          <p:cNvPr id="6" name="TextBox 5">
            <a:extLst>
              <a:ext uri="{FF2B5EF4-FFF2-40B4-BE49-F238E27FC236}">
                <a16:creationId xmlns:a16="http://schemas.microsoft.com/office/drawing/2014/main" id="{BF94DF2B-8022-236C-5EF2-170C08CF8670}"/>
              </a:ext>
            </a:extLst>
          </p:cNvPr>
          <p:cNvSpPr txBox="1"/>
          <p:nvPr/>
        </p:nvSpPr>
        <p:spPr>
          <a:xfrm>
            <a:off x="37764" y="236391"/>
            <a:ext cx="12102127" cy="71781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ABDA555-0166-14E9-C033-F35BE75B6E40}"/>
              </a:ext>
            </a:extLst>
          </p:cNvPr>
          <p:cNvSpPr txBox="1"/>
          <p:nvPr/>
        </p:nvSpPr>
        <p:spPr>
          <a:xfrm>
            <a:off x="33362" y="6055188"/>
            <a:ext cx="12093696" cy="7172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E90DD28-C57C-E3B8-2049-DC58C3D0B3BF}"/>
              </a:ext>
            </a:extLst>
          </p:cNvPr>
          <p:cNvSpPr txBox="1"/>
          <p:nvPr/>
        </p:nvSpPr>
        <p:spPr>
          <a:xfrm>
            <a:off x="5410189" y="-5792"/>
            <a:ext cx="2239541" cy="307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Calibri"/>
              </a:rPr>
              <a:t>Academic Skill Poster</a:t>
            </a:r>
            <a:endParaRPr lang="en-US" sz="1400"/>
          </a:p>
        </p:txBody>
      </p:sp>
      <p:sp>
        <p:nvSpPr>
          <p:cNvPr id="9" name="TextBox 8">
            <a:extLst>
              <a:ext uri="{FF2B5EF4-FFF2-40B4-BE49-F238E27FC236}">
                <a16:creationId xmlns:a16="http://schemas.microsoft.com/office/drawing/2014/main" id="{F951B889-59A1-9CEB-D775-55A0B3E3B117}"/>
              </a:ext>
            </a:extLst>
          </p:cNvPr>
          <p:cNvSpPr txBox="1"/>
          <p:nvPr/>
        </p:nvSpPr>
        <p:spPr>
          <a:xfrm rot="10800000">
            <a:off x="49904" y="958721"/>
            <a:ext cx="2459012" cy="507257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41BBDAF-5696-37FF-082E-BFF6FF959722}"/>
              </a:ext>
            </a:extLst>
          </p:cNvPr>
          <p:cNvSpPr txBox="1"/>
          <p:nvPr/>
        </p:nvSpPr>
        <p:spPr>
          <a:xfrm>
            <a:off x="2587097" y="954948"/>
            <a:ext cx="3334268" cy="5093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5D337EDA-7FAD-4B04-5827-E7D72F1B9BD9}"/>
              </a:ext>
            </a:extLst>
          </p:cNvPr>
          <p:cNvSpPr txBox="1"/>
          <p:nvPr/>
        </p:nvSpPr>
        <p:spPr>
          <a:xfrm rot="5400000">
            <a:off x="7552657" y="-638634"/>
            <a:ext cx="3003128" cy="616868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C86FA4-364B-0354-E37A-CAB34E4EF200}"/>
              </a:ext>
            </a:extLst>
          </p:cNvPr>
          <p:cNvSpPr txBox="1"/>
          <p:nvPr/>
        </p:nvSpPr>
        <p:spPr>
          <a:xfrm rot="5400000">
            <a:off x="8035163" y="1953619"/>
            <a:ext cx="1998796" cy="617746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1F08801A-5B8A-23B0-8B57-21DE8C0BE2B3}"/>
              </a:ext>
            </a:extLst>
          </p:cNvPr>
          <p:cNvSpPr txBox="1"/>
          <p:nvPr/>
        </p:nvSpPr>
        <p:spPr>
          <a:xfrm>
            <a:off x="80350" y="226575"/>
            <a:ext cx="120693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Academic study skills act as an important foundation to the experience of all student throughout their university life and beyond their academic studies. These skills include; reading, writing, critical thinking and media literacy. This academic still poster will demonstrate a few fundamental study skills that may be useful and discuss how these can set up students for their studies and future reference. This poster will talk more about; critical thinking, referencing, note taking and </a:t>
            </a:r>
            <a:r>
              <a:rPr lang="en-US" sz="1100" dirty="0" err="1">
                <a:cs typeface="Calibri"/>
              </a:rPr>
              <a:t>organisation</a:t>
            </a:r>
            <a:r>
              <a:rPr lang="en-US" sz="1100" dirty="0">
                <a:cs typeface="Calibri"/>
              </a:rPr>
              <a:t>. This poster will also involve references from reliable sources and include information that will make you understand more about these skills. </a:t>
            </a:r>
          </a:p>
        </p:txBody>
      </p:sp>
      <p:sp>
        <p:nvSpPr>
          <p:cNvPr id="5" name="TextBox 4">
            <a:extLst>
              <a:ext uri="{FF2B5EF4-FFF2-40B4-BE49-F238E27FC236}">
                <a16:creationId xmlns:a16="http://schemas.microsoft.com/office/drawing/2014/main" id="{0F976C29-113B-CE21-4CE2-C67CE0C426E6}"/>
              </a:ext>
            </a:extLst>
          </p:cNvPr>
          <p:cNvSpPr txBox="1"/>
          <p:nvPr/>
        </p:nvSpPr>
        <p:spPr>
          <a:xfrm>
            <a:off x="5954803" y="957474"/>
            <a:ext cx="6162409"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Referencing</a:t>
            </a:r>
          </a:p>
          <a:p>
            <a:r>
              <a:rPr lang="en-US" sz="1000" dirty="0">
                <a:cs typeface="Calibri"/>
              </a:rPr>
              <a:t>In Neville's (2010) book about referencing, he talks about the principles of referencing and explains the main purpose. Neville (2010) states that the idea of referencing is to understand what the author is saying and transmit what he is saying by understanding the knowledge. He also explains that stating your point of view early in assignments then supporting it with reliable evidence allows your argument to become more advanced and convincing. Supporting your work with evidence and referencing correctly allows the reader to use your evidence themselves which proves the importance of bibliographies and reference lists. Bottomley et al. (2018) also discusses the importance of referencing and describes referencing as a way of showing respect towards both the reader and the writer, allowing the reader to easily search for where you found the information. By referencing a writer's work, this allows the author to have credit for the work they have done. Bottomley et al. (2018) supports a lot of Neville (2010) work throughout her own book, one of the statements that both sources talk about is that referencing allows work to become more academically supported and advanced, which allows the reader to have more confidence in what you have written. </a:t>
            </a:r>
          </a:p>
          <a:p>
            <a:r>
              <a:rPr lang="en-US" sz="1000" dirty="0">
                <a:cs typeface="Calibri"/>
              </a:rPr>
              <a:t>Referencing your work correctly ensures you do not plagiarize other people's work; this is important when in university or writing academically and can result in devasting repercussions. </a:t>
            </a:r>
          </a:p>
          <a:p>
            <a:r>
              <a:rPr lang="en-US" sz="1000" dirty="0">
                <a:cs typeface="Calibri"/>
              </a:rPr>
              <a:t>The University Of Readings (2023) supports this in a video on their website about unintentional plagiarism and poor academic practice, which means you relied on sources to heavily and copied their work. Whereas unintentional plagiarism means not correctly referencing, both have penalties at university and can result in loss of marks or even formal misconduct hearing which can lead to being kicked off your course. </a:t>
            </a:r>
            <a:endParaRPr lang="en-US" dirty="0" err="1"/>
          </a:p>
        </p:txBody>
      </p:sp>
      <p:sp>
        <p:nvSpPr>
          <p:cNvPr id="13" name="TextBox 12">
            <a:extLst>
              <a:ext uri="{FF2B5EF4-FFF2-40B4-BE49-F238E27FC236}">
                <a16:creationId xmlns:a16="http://schemas.microsoft.com/office/drawing/2014/main" id="{0D4DBCBA-18E8-C60E-E00F-C4C54C857C57}"/>
              </a:ext>
            </a:extLst>
          </p:cNvPr>
          <p:cNvSpPr txBox="1"/>
          <p:nvPr/>
        </p:nvSpPr>
        <p:spPr>
          <a:xfrm>
            <a:off x="5878479" y="1483539"/>
            <a:ext cx="2951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4" name="TextBox 13">
            <a:extLst>
              <a:ext uri="{FF2B5EF4-FFF2-40B4-BE49-F238E27FC236}">
                <a16:creationId xmlns:a16="http://schemas.microsoft.com/office/drawing/2014/main" id="{49827565-7959-C7EE-4A17-FE9763CC73BE}"/>
              </a:ext>
            </a:extLst>
          </p:cNvPr>
          <p:cNvSpPr txBox="1"/>
          <p:nvPr/>
        </p:nvSpPr>
        <p:spPr>
          <a:xfrm>
            <a:off x="5926509" y="4030800"/>
            <a:ext cx="6165898"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err="1">
                <a:cs typeface="Calibri"/>
              </a:rPr>
              <a:t>Organising</a:t>
            </a:r>
            <a:r>
              <a:rPr lang="en-US" sz="1000" b="1" u="sng" dirty="0">
                <a:cs typeface="Calibri"/>
              </a:rPr>
              <a:t> </a:t>
            </a:r>
          </a:p>
          <a:p>
            <a:r>
              <a:rPr lang="en-US" sz="1000" err="1">
                <a:cs typeface="Calibri"/>
              </a:rPr>
              <a:t>Organising</a:t>
            </a:r>
            <a:r>
              <a:rPr lang="en-US" sz="1000" dirty="0">
                <a:cs typeface="Calibri"/>
              </a:rPr>
              <a:t> is a must-have skill when it comes to any academic study and can be beneficial in everyday life too. The more you use this skill, the better you become which turns into a habit you do without even realising. Lynes (2022) discusses the different ways </a:t>
            </a:r>
            <a:r>
              <a:rPr lang="en-US" sz="1000" err="1">
                <a:cs typeface="Calibri"/>
              </a:rPr>
              <a:t>organisation</a:t>
            </a:r>
            <a:r>
              <a:rPr lang="en-US" sz="1000" dirty="0">
                <a:cs typeface="Calibri"/>
              </a:rPr>
              <a:t> can help you from school all the way to your career. She states that being </a:t>
            </a:r>
            <a:r>
              <a:rPr lang="en-US" sz="1000" err="1">
                <a:cs typeface="Calibri"/>
              </a:rPr>
              <a:t>organised</a:t>
            </a:r>
            <a:r>
              <a:rPr lang="en-US" sz="1000" dirty="0">
                <a:cs typeface="Calibri"/>
              </a:rPr>
              <a:t> helps you get to work on time and stops you wasting time. Meanwhile, </a:t>
            </a:r>
            <a:r>
              <a:rPr lang="en-US" sz="1000" err="1">
                <a:cs typeface="Calibri"/>
              </a:rPr>
              <a:t>organising</a:t>
            </a:r>
            <a:r>
              <a:rPr lang="en-US" sz="1000" dirty="0">
                <a:cs typeface="Calibri"/>
              </a:rPr>
              <a:t> schoolwork can help you understand your topics more clearly and keep all subjects together. The most efficient ways to save time according to Lynes (2022) is to </a:t>
            </a:r>
            <a:r>
              <a:rPr lang="en-US" sz="1000" err="1">
                <a:cs typeface="Calibri"/>
              </a:rPr>
              <a:t>organise</a:t>
            </a:r>
            <a:r>
              <a:rPr lang="en-US" sz="1000" dirty="0">
                <a:cs typeface="Calibri"/>
              </a:rPr>
              <a:t>; your time, your space, your stuff. This stops you wasting time looking for things, getting lost or distracted and loosing important things that will help you throughout your academic study. </a:t>
            </a:r>
            <a:endParaRPr lang="en-US"/>
          </a:p>
          <a:p>
            <a:endParaRPr lang="en-US" sz="1000" dirty="0">
              <a:cs typeface="Calibri"/>
            </a:endParaRPr>
          </a:p>
          <a:p>
            <a:endParaRPr lang="en-US" sz="1000" dirty="0">
              <a:cs typeface="Calibri"/>
            </a:endParaRPr>
          </a:p>
          <a:p>
            <a:endParaRPr lang="en-US" sz="1000" b="1" u="sng" dirty="0">
              <a:cs typeface="Calibri"/>
            </a:endParaRPr>
          </a:p>
        </p:txBody>
      </p:sp>
      <p:sp>
        <p:nvSpPr>
          <p:cNvPr id="15" name="TextBox 14">
            <a:extLst>
              <a:ext uri="{FF2B5EF4-FFF2-40B4-BE49-F238E27FC236}">
                <a16:creationId xmlns:a16="http://schemas.microsoft.com/office/drawing/2014/main" id="{554B71B7-1E2C-4CDC-E691-29178DFDCE5B}"/>
              </a:ext>
            </a:extLst>
          </p:cNvPr>
          <p:cNvSpPr txBox="1"/>
          <p:nvPr/>
        </p:nvSpPr>
        <p:spPr>
          <a:xfrm>
            <a:off x="2590608" y="983727"/>
            <a:ext cx="332666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Note Taking</a:t>
            </a:r>
          </a:p>
          <a:p>
            <a:r>
              <a:rPr lang="en-US" sz="1000" dirty="0">
                <a:cs typeface="Calibri"/>
              </a:rPr>
              <a:t>The Open University (2021) discusses note taking on their website, explaining that note taking is an important active study technique that if done correctly can be very worthwhile and can ensure you are managing your time well. The Open University (2021) explains the different ways note taking can be beneficial when studying. Note taking can improve the understanding of the student by making them turn difficult work and opinions into something easier to understand. It also allows the student to be able to write fuller and academically during assignments making better arguments and being able to feel better connected. Note taking also allows revision for exams easier and more time efficient. Instead of having to read long paragraphs, the student  will have shorter texts which can be easy to read and understand, allowing deeper focus.</a:t>
            </a:r>
            <a:endParaRPr lang="en-US"/>
          </a:p>
          <a:p>
            <a:r>
              <a:rPr lang="en-US" sz="1000" dirty="0">
                <a:cs typeface="Calibri"/>
              </a:rPr>
              <a:t>Pritchard (2008) discusses note taking as a good form of practice for reflection. Reflection is always important when completing your assignment and note taking helps with this as it allows you to look back on a topic or argument that someone has provided for you, think about the information you have been given and allow your own understanding. Note taking should be completed in your own words and when done should be efficient. </a:t>
            </a:r>
          </a:p>
          <a:p>
            <a:r>
              <a:rPr lang="en-US" sz="1000" dirty="0">
                <a:cs typeface="Calibri"/>
              </a:rPr>
              <a:t>Prichard (2008) gives some good advice through his book which can be helpful when completing a university degree. He states that when taking notes, you should always keep record of the date you assessed the information and always label your notes with a clear title so you can clearly read back when completing essays or revising for an exam. </a:t>
            </a:r>
            <a:endParaRPr lang="en-US" sz="1000"/>
          </a:p>
        </p:txBody>
      </p:sp>
      <p:sp>
        <p:nvSpPr>
          <p:cNvPr id="16" name="TextBox 15">
            <a:extLst>
              <a:ext uri="{FF2B5EF4-FFF2-40B4-BE49-F238E27FC236}">
                <a16:creationId xmlns:a16="http://schemas.microsoft.com/office/drawing/2014/main" id="{6D3F1A47-2254-849A-0C04-6FFC1232FEFE}"/>
              </a:ext>
            </a:extLst>
          </p:cNvPr>
          <p:cNvSpPr txBox="1"/>
          <p:nvPr/>
        </p:nvSpPr>
        <p:spPr>
          <a:xfrm>
            <a:off x="33759" y="955250"/>
            <a:ext cx="2552135" cy="4079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Critical Thinking</a:t>
            </a:r>
          </a:p>
          <a:p>
            <a:r>
              <a:rPr lang="en-US" sz="1000" dirty="0">
                <a:cs typeface="Calibri"/>
              </a:rPr>
              <a:t>The University Of Edinburgh (2023) defines critical thinking as a skill that requires you to </a:t>
            </a:r>
            <a:r>
              <a:rPr lang="en-US" sz="1000" dirty="0" err="1">
                <a:cs typeface="Calibri"/>
              </a:rPr>
              <a:t>analyse</a:t>
            </a:r>
            <a:r>
              <a:rPr lang="en-US" sz="1000" dirty="0">
                <a:cs typeface="Calibri"/>
              </a:rPr>
              <a:t> and evaluate information without biasing your judgment because of your own opinion or experiences. Being open minded to different ideas and views allows yourself to judge accordingly whether it be negative or positive. Reynolds et al. (2013) supports this by stating that 'critical thinking involves interpretation, analysis, evaluation, inference, explanation and metacognition,' which are some key skills needed to complete assignments at a university degree and are important for everyday life skills and work. Cottrell (2013) points out and discusses the importance of critical thinking. Cottrell (2013) states that critical thinking is an ability that everyone needs and can nurture as it helps us understand the world and predict what may happen in the future. Being able to use critical thinking effectively allows you to assess the credibility and relevance of all situations and make an accurate assumptions and what to do next. </a:t>
            </a:r>
            <a:endParaRPr lang="en-US">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877C2-2F53-065E-A67A-5EFF106057A0}"/>
              </a:ext>
            </a:extLst>
          </p:cNvPr>
          <p:cNvSpPr>
            <a:spLocks noGrp="1"/>
          </p:cNvSpPr>
          <p:nvPr>
            <p:ph idx="1"/>
          </p:nvPr>
        </p:nvSpPr>
        <p:spPr>
          <a:xfrm>
            <a:off x="-1438" y="71587"/>
            <a:ext cx="11887200" cy="4351338"/>
          </a:xfrm>
        </p:spPr>
        <p:txBody>
          <a:bodyPr vert="horz" lIns="91440" tIns="45720" rIns="91440" bIns="45720" rtlCol="0" anchor="t">
            <a:normAutofit fontScale="40000" lnSpcReduction="20000"/>
          </a:bodyPr>
          <a:lstStyle/>
          <a:p>
            <a:pPr marL="0" indent="0">
              <a:buNone/>
            </a:pPr>
            <a:r>
              <a:rPr lang="en-US" dirty="0">
                <a:cs typeface="Calibri"/>
              </a:rPr>
              <a:t>Eales-Reynolds, Judge, B., Jones, P., &amp; McCreery, E. (2013). </a:t>
            </a:r>
            <a:r>
              <a:rPr lang="en-US" i="1" dirty="0">
                <a:latin typeface="Arial Nova"/>
                <a:cs typeface="Calibri"/>
              </a:rPr>
              <a:t>Critical thinking skills for education students</a:t>
            </a:r>
            <a:r>
              <a:rPr lang="en-US" dirty="0">
                <a:cs typeface="Calibri"/>
              </a:rPr>
              <a:t> (Second edition.). Sage Publications.</a:t>
            </a:r>
            <a:endParaRPr lang="en-US"/>
          </a:p>
          <a:p>
            <a:pPr marL="0" indent="0">
              <a:buNone/>
            </a:pPr>
            <a:endParaRPr lang="en-US" dirty="0">
              <a:cs typeface="Calibri"/>
            </a:endParaRPr>
          </a:p>
          <a:p>
            <a:pPr marL="0" indent="0">
              <a:buNone/>
            </a:pPr>
            <a:r>
              <a:rPr lang="en-US" dirty="0">
                <a:cs typeface="Calibri"/>
              </a:rPr>
              <a:t>Cottrell. (2019). </a:t>
            </a:r>
            <a:r>
              <a:rPr lang="en-US" i="1" dirty="0">
                <a:latin typeface="Arial Nova"/>
                <a:cs typeface="Calibri"/>
              </a:rPr>
              <a:t>The study skills handbook</a:t>
            </a:r>
            <a:r>
              <a:rPr lang="en-US" dirty="0">
                <a:cs typeface="Calibri"/>
              </a:rPr>
              <a:t> (Fifth edition.). Red Globe Press.</a:t>
            </a:r>
            <a:endParaRPr lang="en-US" dirty="0"/>
          </a:p>
          <a:p>
            <a:pPr marL="0" indent="0">
              <a:buNone/>
            </a:pPr>
            <a:endParaRPr lang="en-US" dirty="0">
              <a:cs typeface="Calibri"/>
            </a:endParaRPr>
          </a:p>
          <a:p>
            <a:pPr marL="0" indent="0">
              <a:buNone/>
            </a:pPr>
            <a:r>
              <a:rPr lang="en-US" dirty="0">
                <a:cs typeface="Calibri"/>
              </a:rPr>
              <a:t>Neville. (2010). </a:t>
            </a:r>
            <a:r>
              <a:rPr lang="en-US" i="1" dirty="0">
                <a:latin typeface="Arial Nova"/>
                <a:cs typeface="Calibri"/>
              </a:rPr>
              <a:t>The complete guide to referencing and avoiding plagiarism</a:t>
            </a:r>
            <a:r>
              <a:rPr lang="en-US" dirty="0">
                <a:cs typeface="Calibri"/>
              </a:rPr>
              <a:t> (2nd ed.). Open Univ. P.</a:t>
            </a:r>
            <a:endParaRPr lang="en-US">
              <a:cs typeface="Calibri"/>
            </a:endParaRPr>
          </a:p>
          <a:p>
            <a:pPr marL="0" indent="0">
              <a:buNone/>
            </a:pPr>
            <a:endParaRPr lang="en-US" dirty="0">
              <a:cs typeface="Calibri"/>
            </a:endParaRPr>
          </a:p>
          <a:p>
            <a:pPr marL="0" indent="0">
              <a:buNone/>
            </a:pPr>
            <a:r>
              <a:rPr lang="en-US" dirty="0">
                <a:cs typeface="Calibri"/>
              </a:rPr>
              <a:t>Bottomley, </a:t>
            </a:r>
            <a:r>
              <a:rPr lang="en-US" err="1">
                <a:cs typeface="Calibri"/>
              </a:rPr>
              <a:t>Pryjmachuk</a:t>
            </a:r>
            <a:r>
              <a:rPr lang="en-US" dirty="0">
                <a:cs typeface="Calibri"/>
              </a:rPr>
              <a:t>, S., &amp; Waugh, D. (David G. . (2018). </a:t>
            </a:r>
            <a:r>
              <a:rPr lang="en-US" i="1" dirty="0">
                <a:latin typeface="Arial Nova"/>
                <a:cs typeface="Calibri"/>
              </a:rPr>
              <a:t>Academic writing and referencing for your education degree.</a:t>
            </a:r>
            <a:r>
              <a:rPr lang="en-US" dirty="0">
                <a:cs typeface="Calibri"/>
              </a:rPr>
              <a:t> Critical Publishing</a:t>
            </a:r>
          </a:p>
          <a:p>
            <a:pPr marL="0" indent="0">
              <a:buNone/>
            </a:pPr>
            <a:endParaRPr lang="en-US" dirty="0">
              <a:cs typeface="Calibri"/>
            </a:endParaRPr>
          </a:p>
          <a:p>
            <a:pPr marL="0" indent="0">
              <a:buNone/>
            </a:pPr>
            <a:r>
              <a:rPr lang="en-US" dirty="0">
                <a:cs typeface="Calibri"/>
              </a:rPr>
              <a:t>The University Of Edinburgh (2023). </a:t>
            </a:r>
            <a:r>
              <a:rPr lang="en-US" i="1" dirty="0">
                <a:cs typeface="Calibri"/>
              </a:rPr>
              <a:t>Defining Critical thinking. </a:t>
            </a:r>
            <a:r>
              <a:rPr lang="en-US" dirty="0">
                <a:cs typeface="Calibri"/>
              </a:rPr>
              <a:t>Available at: </a:t>
            </a:r>
            <a:r>
              <a:rPr lang="en-US" dirty="0">
                <a:cs typeface="Calibri"/>
                <a:hlinkClick r:id="rId2"/>
              </a:rPr>
              <a:t>https://www.ed.ac.uk/institute-academic-development/study-hub/learning-resources/critical</a:t>
            </a:r>
            <a:r>
              <a:rPr lang="en-US" dirty="0">
                <a:cs typeface="Calibri"/>
              </a:rPr>
              <a:t>.  (Assessed: 22 September 2023) </a:t>
            </a:r>
          </a:p>
          <a:p>
            <a:pPr marL="0" indent="0">
              <a:buNone/>
            </a:pPr>
            <a:endParaRPr lang="en-US" dirty="0">
              <a:cs typeface="Calibri"/>
            </a:endParaRPr>
          </a:p>
          <a:p>
            <a:pPr marL="0" indent="0">
              <a:buNone/>
            </a:pPr>
            <a:r>
              <a:rPr lang="en-US" dirty="0">
                <a:cs typeface="Calibri"/>
              </a:rPr>
              <a:t>The Open University (2021). </a:t>
            </a:r>
            <a:r>
              <a:rPr lang="en-US" i="1" dirty="0">
                <a:cs typeface="Calibri"/>
              </a:rPr>
              <a:t>Note-taking Techniques.</a:t>
            </a:r>
            <a:r>
              <a:rPr lang="en-US" dirty="0">
                <a:cs typeface="Calibri"/>
              </a:rPr>
              <a:t> Available at: </a:t>
            </a:r>
            <a:r>
              <a:rPr lang="en-US" dirty="0">
                <a:cs typeface="Calibri"/>
                <a:hlinkClick r:id="rId3"/>
              </a:rPr>
              <a:t>https://help.open.ac.uk/notetaking-techniques</a:t>
            </a:r>
            <a:r>
              <a:rPr lang="en-US" dirty="0">
                <a:cs typeface="Calibri"/>
              </a:rPr>
              <a:t>. (Assessed: 15 September 2023) </a:t>
            </a:r>
          </a:p>
          <a:p>
            <a:pPr marL="0" indent="0">
              <a:buNone/>
            </a:pPr>
            <a:endParaRPr lang="en-US" dirty="0">
              <a:cs typeface="Calibri"/>
            </a:endParaRPr>
          </a:p>
          <a:p>
            <a:pPr marL="0" indent="0">
              <a:buNone/>
            </a:pPr>
            <a:r>
              <a:rPr lang="en-US" dirty="0">
                <a:cs typeface="Calibri"/>
              </a:rPr>
              <a:t>Pritchard. (2008). </a:t>
            </a:r>
            <a:r>
              <a:rPr lang="en-US" i="1" dirty="0">
                <a:cs typeface="Calibri"/>
              </a:rPr>
              <a:t>Studying and learning at university [electronic resource] : vital skills for success in your degree</a:t>
            </a:r>
            <a:r>
              <a:rPr lang="en-US" dirty="0">
                <a:cs typeface="Calibri"/>
              </a:rPr>
              <a:t> (p. 1 online resource (225 p.)). Sage Publications.</a:t>
            </a:r>
            <a:endParaRPr lang="en-US">
              <a:cs typeface="Calibri"/>
            </a:endParaRPr>
          </a:p>
          <a:p>
            <a:pPr marL="0" indent="0">
              <a:buNone/>
            </a:pPr>
            <a:endParaRPr lang="en-US" dirty="0">
              <a:cs typeface="Calibri"/>
            </a:endParaRPr>
          </a:p>
          <a:p>
            <a:pPr marL="0" indent="0">
              <a:buNone/>
            </a:pPr>
            <a:r>
              <a:rPr lang="en-US" dirty="0">
                <a:cs typeface="Calibri"/>
              </a:rPr>
              <a:t>Lynes (2022). </a:t>
            </a:r>
            <a:r>
              <a:rPr lang="en-US" i="1" dirty="0">
                <a:cs typeface="Calibri"/>
              </a:rPr>
              <a:t>Organizing Your Schoolwork</a:t>
            </a:r>
            <a:r>
              <a:rPr lang="en-US" dirty="0">
                <a:cs typeface="Calibri"/>
              </a:rPr>
              <a:t>. Available at: </a:t>
            </a:r>
            <a:r>
              <a:rPr lang="en-US" dirty="0">
                <a:cs typeface="Calibri"/>
                <a:hlinkClick r:id="rId4"/>
              </a:rPr>
              <a:t>https://kidshealth.org/en/teens/focused.html</a:t>
            </a:r>
            <a:r>
              <a:rPr lang="en-US" dirty="0">
                <a:cs typeface="Calibri"/>
              </a:rPr>
              <a:t>. (Assessed: 23 September 2023) </a:t>
            </a:r>
          </a:p>
          <a:p>
            <a:pPr marL="0" indent="0">
              <a:buNone/>
            </a:pPr>
            <a:endParaRPr lang="en-US" dirty="0">
              <a:cs typeface="Calibri"/>
            </a:endParaRPr>
          </a:p>
          <a:p>
            <a:pPr marL="0" indent="0">
              <a:buNone/>
            </a:pPr>
            <a:r>
              <a:rPr lang="en-US" dirty="0">
                <a:cs typeface="Calibri"/>
              </a:rPr>
              <a:t>The University Of Reading (2023). </a:t>
            </a:r>
            <a:r>
              <a:rPr lang="en-US" i="1" dirty="0">
                <a:cs typeface="Calibri"/>
              </a:rPr>
              <a:t>Avoiding Unintentional Plagiarism (video). </a:t>
            </a:r>
            <a:r>
              <a:rPr lang="en-US" dirty="0">
                <a:cs typeface="Calibri"/>
              </a:rPr>
              <a:t>Available at: </a:t>
            </a:r>
            <a:r>
              <a:rPr lang="en-US" dirty="0">
                <a:cs typeface="Calibri"/>
                <a:hlinkClick r:id="rId5"/>
              </a:rPr>
              <a:t>https://libguides.reading.ac.uk/citing-references/avoidingplagiarism</a:t>
            </a:r>
            <a:r>
              <a:rPr lang="en-US" dirty="0">
                <a:cs typeface="Calibri"/>
              </a:rPr>
              <a:t>. (Assessed: 24 September 2023)</a:t>
            </a:r>
          </a:p>
          <a:p>
            <a:pPr marL="0" indent="0">
              <a:buNone/>
            </a:pPr>
            <a:endParaRPr lang="en-US" dirty="0">
              <a:cs typeface="Calibri"/>
            </a:endParaRPr>
          </a:p>
          <a:p>
            <a:pPr marL="0" indent="0">
              <a:buNone/>
            </a:pPr>
            <a:endParaRPr lang="en-US" dirty="0">
              <a:cs typeface="Calibri"/>
            </a:endParaRPr>
          </a:p>
          <a:p>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4116832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919</cp:revision>
  <dcterms:created xsi:type="dcterms:W3CDTF">2023-09-05T08:27:24Z</dcterms:created>
  <dcterms:modified xsi:type="dcterms:W3CDTF">2023-09-24T17:43:37Z</dcterms:modified>
</cp:coreProperties>
</file>