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9"/>
  </p:notesMasterIdLst>
  <p:handoutMasterIdLst>
    <p:handoutMasterId r:id="rId30"/>
  </p:handoutMasterIdLst>
  <p:sldIdLst>
    <p:sldId id="268" r:id="rId2"/>
    <p:sldId id="2584" r:id="rId3"/>
    <p:sldId id="2585" r:id="rId4"/>
    <p:sldId id="257" r:id="rId5"/>
    <p:sldId id="2586" r:id="rId6"/>
    <p:sldId id="2583" r:id="rId7"/>
    <p:sldId id="2587" r:id="rId8"/>
    <p:sldId id="258" r:id="rId9"/>
    <p:sldId id="2588" r:id="rId10"/>
    <p:sldId id="259" r:id="rId11"/>
    <p:sldId id="2589" r:id="rId12"/>
    <p:sldId id="260" r:id="rId13"/>
    <p:sldId id="2590" r:id="rId14"/>
    <p:sldId id="261" r:id="rId15"/>
    <p:sldId id="2591" r:id="rId16"/>
    <p:sldId id="262" r:id="rId17"/>
    <p:sldId id="2592" r:id="rId18"/>
    <p:sldId id="263" r:id="rId19"/>
    <p:sldId id="2593" r:id="rId20"/>
    <p:sldId id="264" r:id="rId21"/>
    <p:sldId id="2594" r:id="rId22"/>
    <p:sldId id="265" r:id="rId23"/>
    <p:sldId id="2595" r:id="rId24"/>
    <p:sldId id="266" r:id="rId25"/>
    <p:sldId id="2596" r:id="rId26"/>
    <p:sldId id="267" r:id="rId27"/>
    <p:sldId id="2597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First Page" id="{0B359168-DE13-42AB-872F-7BBEF5FFDD15}">
          <p14:sldIdLst>
            <p14:sldId id="268"/>
            <p14:sldId id="2584"/>
          </p14:sldIdLst>
        </p14:section>
        <p14:section name="Business Idea &amp; USP" id="{302BA65F-DC40-4D3E-9D57-F8812537ACF6}">
          <p14:sldIdLst>
            <p14:sldId id="2585"/>
            <p14:sldId id="257"/>
          </p14:sldIdLst>
        </p14:section>
        <p14:section name="Our Vision" id="{8BEB1224-A965-487C-B38A-8AB753A5BA8B}">
          <p14:sldIdLst>
            <p14:sldId id="2586"/>
            <p14:sldId id="2583"/>
          </p14:sldIdLst>
        </p14:section>
        <p14:section name="Services &amp; Deliverables" id="{482E083B-8521-4E2C-9555-7BE3869C92CD}">
          <p14:sldIdLst>
            <p14:sldId id="2587"/>
            <p14:sldId id="258"/>
          </p14:sldIdLst>
        </p14:section>
        <p14:section name="Year-1 Objectives &amp; Roadmap" id="{43CF9E18-70CF-443D-9347-C9FBD1C4C373}">
          <p14:sldIdLst>
            <p14:sldId id="2588"/>
            <p14:sldId id="259"/>
          </p14:sldIdLst>
        </p14:section>
        <p14:section name="Market &amp; Positioning" id="{DF8FDC7E-D3D8-4BBF-BA1E-23BF4833F6ED}">
          <p14:sldIdLst>
            <p14:sldId id="2589"/>
            <p14:sldId id="260"/>
          </p14:sldIdLst>
        </p14:section>
        <p14:section name="PESTEL Analysis" id="{A00E93DE-9FC3-41ED-8EA7-7F33D425670E}">
          <p14:sldIdLst>
            <p14:sldId id="2590"/>
            <p14:sldId id="261"/>
          </p14:sldIdLst>
        </p14:section>
        <p14:section name="SWOT Analysis" id="{77F2AA59-ACE9-4AAF-A6EA-734A2058AD11}">
          <p14:sldIdLst>
            <p14:sldId id="2591"/>
            <p14:sldId id="262"/>
          </p14:sldIdLst>
        </p14:section>
        <p14:section name="Porter’s Five Forces" id="{34021E08-4FD4-4A4E-AE85-0ADB4BF26CFE}">
          <p14:sldIdLst>
            <p14:sldId id="2592"/>
            <p14:sldId id="263"/>
          </p14:sldIdLst>
        </p14:section>
        <p14:section name="Segmentation &amp; Marketing Mix" id="{693957B9-3F29-4981-9442-7FEF37566FB4}">
          <p14:sldIdLst>
            <p14:sldId id="2593"/>
            <p14:sldId id="264"/>
          </p14:sldIdLst>
        </p14:section>
        <p14:section name="Operations, Legal &amp; Risk Management" id="{013F9049-2EAA-4674-AD8D-D6E041176BDC}">
          <p14:sldIdLst>
            <p14:sldId id="2594"/>
            <p14:sldId id="265"/>
          </p14:sldIdLst>
        </p14:section>
        <p14:section name="Financial Plan &amp; Funding Strategy" id="{D203DADB-1C6E-45F4-9705-022A0FA632A7}">
          <p14:sldIdLst>
            <p14:sldId id="2595"/>
            <p14:sldId id="266"/>
          </p14:sldIdLst>
        </p14:section>
        <p14:section name="References" id="{E60B56A0-81DA-4D45-A1B1-CEB645DD8291}">
          <p14:sldIdLst>
            <p14:sldId id="2596"/>
            <p14:sldId id="267"/>
            <p14:sldId id="259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D3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3" autoAdjust="0"/>
    <p:restoredTop sz="94688" autoAdjust="0"/>
  </p:normalViewPr>
  <p:slideViewPr>
    <p:cSldViewPr snapToGrid="0" snapToObjects="1">
      <p:cViewPr varScale="1">
        <p:scale>
          <a:sx n="145" d="100"/>
          <a:sy n="145" d="100"/>
        </p:scale>
        <p:origin x="138" y="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121" d="100"/>
          <a:sy n="121" d="100"/>
        </p:scale>
        <p:origin x="5022" y="9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727E2F5-2E0E-5978-6BDD-FDEA2F43A08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48BDE3-1D77-9677-91D9-A5767EAB24D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423837-5E05-4EF2-AAD3-46F512C9C9AB}" type="datetime1">
              <a:rPr lang="en-GB" smtClean="0"/>
              <a:t>13/12/2025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48D894-EB20-C011-684E-F72C3224670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Constantin's Photography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78337B-A038-BA93-17E6-9C8270698B9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EA973F-816D-44AC-9701-D0279E3C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620592"/>
      </p:ext>
    </p:extLst>
  </p:cSld>
  <p:clrMap bg1="lt1" tx1="dk1" bg2="lt2" tx2="dk2" accent1="accent1" accent2="accent2" accent3="accent3" accent4="accent4" accent5="accent5" accent6="accent6" hlink="hlink" folHlink="folHlink"/>
  <p:hf hd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49772" y="8685212"/>
            <a:ext cx="1228124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9223E5-373E-452B-BCC6-7597947CDD14}" type="datetime1">
              <a:rPr lang="en-GB" smtClean="0"/>
              <a:t>13/12/2025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2333297" y="8699392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Constantin's Photography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140669" y="8685213"/>
            <a:ext cx="715743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C057BD-3AD9-4558-B72F-9DC1AB6F5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236259"/>
      </p:ext>
    </p:extLst>
  </p:cSld>
  <p:clrMap bg1="lt1" tx1="dk1" bg2="lt2" tx2="dk2" accent1="accent1" accent2="accent2" accent3="accent3" accent4="accent4" accent5="accent5" accent6="accent6" hlink="hlink" folHlink="folHlink"/>
  <p:hf hd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EC77-2FE1-4464-8AC6-F5341479225F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69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795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EC898-4C85-4939-A89C-6D6A7F352279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431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38BF-98E5-4964-9CE2-D5E58D9CA307}" type="datetime1">
              <a:rPr lang="en-GB" smtClean="0"/>
              <a:t>13/12/2025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979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7E000-8173-4CC4-AD23-79A4A857FCC4}" type="datetime1">
              <a:rPr lang="en-GB" smtClean="0"/>
              <a:t>13/12/2025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70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2D191-63EA-426B-9CCD-25C342D04F91}" type="datetime1">
              <a:rPr lang="en-GB" smtClean="0"/>
              <a:t>13/12/2025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568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5DF76-E9BE-4583-8E30-A60435188A3A}" type="datetime1">
              <a:rPr lang="en-GB" smtClean="0"/>
              <a:t>13/12/2025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53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3CDEE-7AF8-4814-9245-FDC37DEB3945}" type="datetime1">
              <a:rPr lang="en-GB" smtClean="0"/>
              <a:t>13/12/2025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885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60EC5-5395-4EC5-ACCA-BAEA10954554}" type="datetime1">
              <a:rPr lang="en-GB" smtClean="0"/>
              <a:t>13/12/2025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48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5041-6946-4975-A794-7C50012D962E}" type="datetime1">
              <a:rPr lang="en-GB" smtClean="0"/>
              <a:t>13/12/2025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7292525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5041-6946-4975-A794-7C50012D962E}" type="datetime1">
              <a:rPr lang="en-GB" smtClean="0"/>
              <a:t>13/12/2025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771004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5041-6946-4975-A794-7C50012D962E}" type="datetime1">
              <a:rPr lang="en-GB" smtClean="0"/>
              <a:t>13/12/2025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99858295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5041-6946-4975-A794-7C50012D962E}" type="datetime1">
              <a:rPr lang="en-GB" smtClean="0"/>
              <a:t>13/12/2025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212414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5041-6946-4975-A794-7C50012D962E}" type="datetime1">
              <a:rPr lang="en-GB" smtClean="0"/>
              <a:t>13/12/2025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487610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5041-6946-4975-A794-7C50012D962E}" type="datetime1">
              <a:rPr lang="en-GB" smtClean="0"/>
              <a:t>13/12/2025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481999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B44F7-534C-44EA-A4C7-54BD4C482E9A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046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32C61-2B51-413D-A06C-8B618366BA08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37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0BB5041-6946-4975-A794-7C50012D962E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C14B624-B121-840E-C1FE-C43A18B94252}"/>
              </a:ext>
            </a:extLst>
          </p:cNvPr>
          <p:cNvCxnSpPr>
            <a:cxnSpLocks/>
          </p:cNvCxnSpPr>
          <p:nvPr userDrawn="1"/>
        </p:nvCxnSpPr>
        <p:spPr>
          <a:xfrm>
            <a:off x="0" y="6831106"/>
            <a:ext cx="12192000" cy="0"/>
          </a:xfrm>
          <a:prstGeom prst="line">
            <a:avLst/>
          </a:prstGeom>
          <a:ln w="28575">
            <a:solidFill>
              <a:srgbClr val="FED30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19313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slide" Target="slide13.xml"/><Relationship Id="rId18" Type="http://schemas.openxmlformats.org/officeDocument/2006/relationships/image" Target="../media/image15.png"/><Relationship Id="rId3" Type="http://schemas.openxmlformats.org/officeDocument/2006/relationships/slide" Target="slide3.xml"/><Relationship Id="rId21" Type="http://schemas.openxmlformats.org/officeDocument/2006/relationships/slide" Target="slide21.xml"/><Relationship Id="rId7" Type="http://schemas.openxmlformats.org/officeDocument/2006/relationships/slide" Target="slide7.xml"/><Relationship Id="rId12" Type="http://schemas.openxmlformats.org/officeDocument/2006/relationships/image" Target="../media/image12.png"/><Relationship Id="rId17" Type="http://schemas.openxmlformats.org/officeDocument/2006/relationships/slide" Target="slide17.xml"/><Relationship Id="rId25" Type="http://schemas.openxmlformats.org/officeDocument/2006/relationships/slide" Target="slide25.xml"/><Relationship Id="rId2" Type="http://schemas.openxmlformats.org/officeDocument/2006/relationships/image" Target="../media/image7.png"/><Relationship Id="rId16" Type="http://schemas.openxmlformats.org/officeDocument/2006/relationships/image" Target="../media/image14.png"/><Relationship Id="rId20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slide" Target="slide11.xml"/><Relationship Id="rId24" Type="http://schemas.openxmlformats.org/officeDocument/2006/relationships/image" Target="../media/image18.png"/><Relationship Id="rId5" Type="http://schemas.openxmlformats.org/officeDocument/2006/relationships/slide" Target="slide5.xml"/><Relationship Id="rId15" Type="http://schemas.openxmlformats.org/officeDocument/2006/relationships/slide" Target="slide15.xml"/><Relationship Id="rId23" Type="http://schemas.openxmlformats.org/officeDocument/2006/relationships/slide" Target="slide23.xml"/><Relationship Id="rId10" Type="http://schemas.openxmlformats.org/officeDocument/2006/relationships/image" Target="../media/image11.png"/><Relationship Id="rId19" Type="http://schemas.openxmlformats.org/officeDocument/2006/relationships/slide" Target="slide19.xml"/><Relationship Id="rId4" Type="http://schemas.openxmlformats.org/officeDocument/2006/relationships/image" Target="../media/image8.png"/><Relationship Id="rId9" Type="http://schemas.openxmlformats.org/officeDocument/2006/relationships/slide" Target="slide9.xml"/><Relationship Id="rId14" Type="http://schemas.openxmlformats.org/officeDocument/2006/relationships/image" Target="../media/image13.png"/><Relationship Id="rId22" Type="http://schemas.openxmlformats.org/officeDocument/2006/relationships/image" Target="../media/image1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g"/><Relationship Id="rId4" Type="http://schemas.openxmlformats.org/officeDocument/2006/relationships/image" Target="../media/image2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g"/><Relationship Id="rId5" Type="http://schemas.openxmlformats.org/officeDocument/2006/relationships/image" Target="../media/image28.jpg"/><Relationship Id="rId4" Type="http://schemas.openxmlformats.org/officeDocument/2006/relationships/image" Target="../media/image2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jpg"/><Relationship Id="rId5" Type="http://schemas.openxmlformats.org/officeDocument/2006/relationships/image" Target="../media/image44.jpg"/><Relationship Id="rId4" Type="http://schemas.openxmlformats.org/officeDocument/2006/relationships/image" Target="../media/image43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62A7114D-093A-2EEC-918B-66047320D9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3920" y="277419"/>
            <a:ext cx="3355183" cy="1045720"/>
          </a:xfrm>
        </p:spPr>
        <p:txBody>
          <a:bodyPr>
            <a:normAutofit fontScale="90000"/>
          </a:bodyPr>
          <a:lstStyle/>
          <a:p>
            <a:pPr algn="l"/>
            <a:br>
              <a:rPr lang="en-GB" altLang="en-US" sz="1800" b="1" dirty="0"/>
            </a:br>
            <a:br>
              <a:rPr lang="en-GB" altLang="en-US" sz="1800" b="1" dirty="0"/>
            </a:br>
            <a:br>
              <a:rPr lang="en-GB" altLang="en-US" sz="1800" dirty="0"/>
            </a:br>
            <a:r>
              <a:rPr lang="en-GB" altLang="en-US" sz="1800" dirty="0"/>
              <a:t>                                                                               </a:t>
            </a:r>
            <a:br>
              <a:rPr lang="en-GB" altLang="en-US" sz="1800" dirty="0"/>
            </a:br>
            <a:r>
              <a:rPr lang="en-GB" altLang="en-US" sz="1800" dirty="0"/>
              <a:t>		</a:t>
            </a:r>
            <a:br>
              <a:rPr lang="en-GB" altLang="en-US" sz="4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Entrepreneurship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LCBB5013_LON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  <a:b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1800" dirty="0">
                <a:solidFill>
                  <a:srgbClr val="FFFF00"/>
                </a:solidFill>
              </a:rPr>
            </a:br>
            <a:br>
              <a:rPr lang="en-GB" altLang="en-US" sz="1800" dirty="0">
                <a:solidFill>
                  <a:srgbClr val="FFFF00"/>
                </a:solidFill>
              </a:rPr>
            </a:br>
            <a:br>
              <a:rPr lang="en-GB" altLang="en-US" sz="1800" dirty="0">
                <a:solidFill>
                  <a:srgbClr val="FFFF00"/>
                </a:solidFill>
              </a:rPr>
            </a:br>
            <a:endParaRPr lang="en-GB" sz="28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D90A054A-8B26-095C-7D09-AAD104C02C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3920" y="4317999"/>
            <a:ext cx="10424160" cy="1689101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alt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	Amer Kareem</a:t>
            </a:r>
            <a:endParaRPr lang="en-GB" b="1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	Constantin Iftimie            	</a:t>
            </a:r>
          </a:p>
          <a:p>
            <a:pPr algn="l"/>
            <a:r>
              <a:rPr lang="en-GB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ID: 	     		2242919	</a:t>
            </a:r>
          </a:p>
          <a:p>
            <a:pPr algn="l"/>
            <a:r>
              <a:rPr lang="en-GB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</a:t>
            </a:r>
          </a:p>
        </p:txBody>
      </p:sp>
      <p:sp>
        <p:nvSpPr>
          <p:cNvPr id="22" name="Date Placeholder 21">
            <a:extLst>
              <a:ext uri="{FF2B5EF4-FFF2-40B4-BE49-F238E27FC236}">
                <a16:creationId xmlns:a16="http://schemas.microsoft.com/office/drawing/2014/main" id="{49C5C9B9-AE05-8326-08D8-EFBC7591C4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29200" y="6403975"/>
            <a:ext cx="2133600" cy="365125"/>
          </a:xfrm>
        </p:spPr>
        <p:txBody>
          <a:bodyPr/>
          <a:lstStyle/>
          <a:p>
            <a:pPr algn="ctr"/>
            <a:fld id="{837C6C23-5EAD-4B01-B54A-0DC46ECEC81E}" type="datetime1">
              <a:rPr lang="en-GB" sz="1600" smtClean="0"/>
              <a:pPr algn="ctr"/>
              <a:t>13/12/2025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C6AAF8D-91C0-9880-78B4-DA1A3453D4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4500" y="286036"/>
            <a:ext cx="3634583" cy="10991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4C07D65-FE0C-0978-81AE-B0D01CC6B01E}"/>
              </a:ext>
            </a:extLst>
          </p:cNvPr>
          <p:cNvSpPr txBox="1"/>
          <p:nvPr/>
        </p:nvSpPr>
        <p:spPr>
          <a:xfrm>
            <a:off x="3048000" y="2220404"/>
            <a:ext cx="6096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Constantin’s Photography Business Presentation Element 5</a:t>
            </a:r>
          </a:p>
        </p:txBody>
      </p:sp>
    </p:spTree>
    <p:extLst>
      <p:ext uri="{BB962C8B-B14F-4D97-AF65-F5344CB8AC3E}">
        <p14:creationId xmlns:p14="http://schemas.microsoft.com/office/powerpoint/2010/main" val="3419071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4D1A-9AC8-BB8F-B971-0E4E48332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0A33C9-E473-123B-30C1-12E8483EC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563502-3AA0-D622-F809-A43041975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</a:t>
            </a:fld>
            <a:endParaRPr lang="en-US"/>
          </a:p>
        </p:txBody>
      </p:sp>
      <mc:AlternateContent xmlns:mc="http://schemas.openxmlformats.org/markup-compatibility/2006">
        <mc:Choice xmlns:psez="http://schemas.microsoft.com/office/powerpoint/2016/sectionzoom" Requires="psez">
          <p:graphicFrame>
            <p:nvGraphicFramePr>
              <p:cNvPr id="39" name="Section Zoom 38">
                <a:extLst>
                  <a:ext uri="{FF2B5EF4-FFF2-40B4-BE49-F238E27FC236}">
                    <a16:creationId xmlns:a16="http://schemas.microsoft.com/office/drawing/2014/main" id="{970DEB3A-B60F-CB57-4ED7-91002EB0A45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618830539"/>
                  </p:ext>
                </p:extLst>
              </p:nvPr>
            </p:nvGraphicFramePr>
            <p:xfrm>
              <a:off x="585649" y="1096157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302BA65F-DC40-4D3E-9D57-F8812537ACF6}">
                    <psez:zmPr id="{B8FE5959-1D7C-47E4-BC6A-FA28A77F7ABC}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>
          <p:pic>
            <p:nvPicPr>
              <p:cNvPr id="39" name="Section Zoom 38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970DEB3A-B60F-CB57-4ED7-91002EB0A45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85649" y="1096157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>
        <mc:Choice xmlns:psez="http://schemas.microsoft.com/office/powerpoint/2016/sectionzoom" Requires="psez">
          <p:graphicFrame>
            <p:nvGraphicFramePr>
              <p:cNvPr id="41" name="Section Zoom 40">
                <a:extLst>
                  <a:ext uri="{FF2B5EF4-FFF2-40B4-BE49-F238E27FC236}">
                    <a16:creationId xmlns:a16="http://schemas.microsoft.com/office/drawing/2014/main" id="{658921D5-EE30-00A9-09DB-356E5B41875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806100094"/>
                  </p:ext>
                </p:extLst>
              </p:nvPr>
            </p:nvGraphicFramePr>
            <p:xfrm>
              <a:off x="3472435" y="1096157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8BEB1224-A965-487C-B38A-8AB753A5BA8B}">
                    <psez:zmPr id="{8F593022-4CF5-468F-8F1C-224064BD46C5}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>
          <p:pic>
            <p:nvPicPr>
              <p:cNvPr id="41" name="Section Zoom 40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658921D5-EE30-00A9-09DB-356E5B41875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472435" y="1096157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>
        <mc:Choice xmlns:psez="http://schemas.microsoft.com/office/powerpoint/2016/sectionzoom" Requires="psez">
          <p:graphicFrame>
            <p:nvGraphicFramePr>
              <p:cNvPr id="43" name="Section Zoom 42">
                <a:extLst>
                  <a:ext uri="{FF2B5EF4-FFF2-40B4-BE49-F238E27FC236}">
                    <a16:creationId xmlns:a16="http://schemas.microsoft.com/office/drawing/2014/main" id="{AF4C9A8C-255C-403B-BBF4-7FA4A0E30A6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61097341"/>
                  </p:ext>
                </p:extLst>
              </p:nvPr>
            </p:nvGraphicFramePr>
            <p:xfrm>
              <a:off x="6359221" y="1096157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482E083B-8521-4E2C-9555-7BE3869C92CD}">
                    <psez:zmPr id="{860BCC45-03F6-4F83-8B86-58A85963BF78}" transitionDur="1000">
                      <p166:blipFill xmlns:p166="http://schemas.microsoft.com/office/powerpoint/2016/6/main">
                        <a:blip r:embed="rId6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>
          <p:pic>
            <p:nvPicPr>
              <p:cNvPr id="43" name="Section Zoom 42">
                <a:hlinkClick r:id="rId7" action="ppaction://hlinksldjump"/>
                <a:extLst>
                  <a:ext uri="{FF2B5EF4-FFF2-40B4-BE49-F238E27FC236}">
                    <a16:creationId xmlns:a16="http://schemas.microsoft.com/office/drawing/2014/main" id="{AF4C9A8C-255C-403B-BBF4-7FA4A0E30A6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359221" y="1096157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>
        <mc:Choice xmlns:psez="http://schemas.microsoft.com/office/powerpoint/2016/sectionzoom" Requires="psez">
          <p:graphicFrame>
            <p:nvGraphicFramePr>
              <p:cNvPr id="45" name="Section Zoom 44">
                <a:extLst>
                  <a:ext uri="{FF2B5EF4-FFF2-40B4-BE49-F238E27FC236}">
                    <a16:creationId xmlns:a16="http://schemas.microsoft.com/office/drawing/2014/main" id="{946D7B6E-9A3F-3166-B664-3B90A47AEB9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428417782"/>
                  </p:ext>
                </p:extLst>
              </p:nvPr>
            </p:nvGraphicFramePr>
            <p:xfrm>
              <a:off x="9246007" y="1096156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43CF9E18-70CF-443D-9347-C9FBD1C4C373}">
                    <psez:zmPr id="{742060AC-CB24-4D43-9DFD-6D082E1DC6CD}" transitionDur="1000">
                      <p166:blipFill xmlns:p166="http://schemas.microsoft.com/office/powerpoint/2016/6/main">
                        <a:blip r:embed="rId8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>
          <p:pic>
            <p:nvPicPr>
              <p:cNvPr id="45" name="Section Zoom 44">
                <a:hlinkClick r:id="rId9" action="ppaction://hlinksldjump"/>
                <a:extLst>
                  <a:ext uri="{FF2B5EF4-FFF2-40B4-BE49-F238E27FC236}">
                    <a16:creationId xmlns:a16="http://schemas.microsoft.com/office/drawing/2014/main" id="{946D7B6E-9A3F-3166-B664-3B90A47AEB9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9246007" y="1096156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>
        <mc:Choice xmlns:psez="http://schemas.microsoft.com/office/powerpoint/2016/sectionzoom" Requires="psez">
          <p:graphicFrame>
            <p:nvGraphicFramePr>
              <p:cNvPr id="47" name="Section Zoom 46">
                <a:extLst>
                  <a:ext uri="{FF2B5EF4-FFF2-40B4-BE49-F238E27FC236}">
                    <a16:creationId xmlns:a16="http://schemas.microsoft.com/office/drawing/2014/main" id="{B610CEAA-3E6D-E38B-6134-D8D8E857B26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875939279"/>
                  </p:ext>
                </p:extLst>
              </p:nvPr>
            </p:nvGraphicFramePr>
            <p:xfrm>
              <a:off x="585649" y="2859173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DF8FDC7E-D3D8-4BBF-BA1E-23BF4833F6ED}">
                    <psez:zmPr id="{4597D965-457E-4420-A1C9-FB106C08EFE8}" transitionDur="1000">
                      <p166:blipFill xmlns:p166="http://schemas.microsoft.com/office/powerpoint/2016/6/main">
                        <a:blip r:embed="rId10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>
          <p:pic>
            <p:nvPicPr>
              <p:cNvPr id="47" name="Section Zoom 46">
                <a:hlinkClick r:id="rId11" action="ppaction://hlinksldjump"/>
                <a:extLst>
                  <a:ext uri="{FF2B5EF4-FFF2-40B4-BE49-F238E27FC236}">
                    <a16:creationId xmlns:a16="http://schemas.microsoft.com/office/drawing/2014/main" id="{B610CEAA-3E6D-E38B-6134-D8D8E857B26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85649" y="2859173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>
        <mc:Choice xmlns:psez="http://schemas.microsoft.com/office/powerpoint/2016/sectionzoom" Requires="psez">
          <p:graphicFrame>
            <p:nvGraphicFramePr>
              <p:cNvPr id="49" name="Section Zoom 48">
                <a:extLst>
                  <a:ext uri="{FF2B5EF4-FFF2-40B4-BE49-F238E27FC236}">
                    <a16:creationId xmlns:a16="http://schemas.microsoft.com/office/drawing/2014/main" id="{5179E14A-7BE6-E597-75D7-AFBB09C014B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366948453"/>
                  </p:ext>
                </p:extLst>
              </p:nvPr>
            </p:nvGraphicFramePr>
            <p:xfrm>
              <a:off x="3472435" y="2859173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A00E93DE-9FC3-41ED-8EA7-7F33D425670E}">
                    <psez:zmPr id="{00B16684-4898-4993-A0B6-069E452DDBFC}" transitionDur="1000">
                      <p166:blipFill xmlns:p166="http://schemas.microsoft.com/office/powerpoint/2016/6/main">
                        <a:blip r:embed="rId1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>
          <p:pic>
            <p:nvPicPr>
              <p:cNvPr id="49" name="Section Zoom 48">
                <a:hlinkClick r:id="rId13" action="ppaction://hlinksldjump"/>
                <a:extLst>
                  <a:ext uri="{FF2B5EF4-FFF2-40B4-BE49-F238E27FC236}">
                    <a16:creationId xmlns:a16="http://schemas.microsoft.com/office/drawing/2014/main" id="{5179E14A-7BE6-E597-75D7-AFBB09C014B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472435" y="2859173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>
        <mc:Choice xmlns:psez="http://schemas.microsoft.com/office/powerpoint/2016/sectionzoom" Requires="psez">
          <p:graphicFrame>
            <p:nvGraphicFramePr>
              <p:cNvPr id="51" name="Section Zoom 50">
                <a:extLst>
                  <a:ext uri="{FF2B5EF4-FFF2-40B4-BE49-F238E27FC236}">
                    <a16:creationId xmlns:a16="http://schemas.microsoft.com/office/drawing/2014/main" id="{90DF8FF6-C3ED-FE21-9BCF-815CF7BBCD5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365520632"/>
                  </p:ext>
                </p:extLst>
              </p:nvPr>
            </p:nvGraphicFramePr>
            <p:xfrm>
              <a:off x="6359221" y="2859173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77F2AA59-ACE9-4AAF-A6EA-734A2058AD11}">
                    <psez:zmPr id="{2E7B0FAA-2EE7-4BCA-81F5-149D387E868F}" transitionDur="1000">
                      <p166:blipFill xmlns:p166="http://schemas.microsoft.com/office/powerpoint/2016/6/main">
                        <a:blip r:embed="rId1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>
          <p:pic>
            <p:nvPicPr>
              <p:cNvPr id="51" name="Section Zoom 50">
                <a:hlinkClick r:id="rId15" action="ppaction://hlinksldjump"/>
                <a:extLst>
                  <a:ext uri="{FF2B5EF4-FFF2-40B4-BE49-F238E27FC236}">
                    <a16:creationId xmlns:a16="http://schemas.microsoft.com/office/drawing/2014/main" id="{90DF8FF6-C3ED-FE21-9BCF-815CF7BBCD5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359221" y="2859173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>
        <mc:Choice xmlns:psez="http://schemas.microsoft.com/office/powerpoint/2016/sectionzoom" Requires="psez">
          <p:graphicFrame>
            <p:nvGraphicFramePr>
              <p:cNvPr id="53" name="Section Zoom 52">
                <a:extLst>
                  <a:ext uri="{FF2B5EF4-FFF2-40B4-BE49-F238E27FC236}">
                    <a16:creationId xmlns:a16="http://schemas.microsoft.com/office/drawing/2014/main" id="{B86B427D-50CC-BDFF-3B82-C94F3F3815B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237673803"/>
                  </p:ext>
                </p:extLst>
              </p:nvPr>
            </p:nvGraphicFramePr>
            <p:xfrm>
              <a:off x="9246007" y="2873606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34021E08-4FD4-4A4E-AE85-0ADB4BF26CFE}">
                    <psez:zmPr id="{53F105C0-2428-4401-B0A5-FF941BDBB62D}" transitionDur="1000">
                      <p166:blipFill xmlns:p166="http://schemas.microsoft.com/office/powerpoint/2016/6/main">
                        <a:blip r:embed="rId16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>
          <p:pic>
            <p:nvPicPr>
              <p:cNvPr id="53" name="Section Zoom 52">
                <a:hlinkClick r:id="rId17" action="ppaction://hlinksldjump"/>
                <a:extLst>
                  <a:ext uri="{FF2B5EF4-FFF2-40B4-BE49-F238E27FC236}">
                    <a16:creationId xmlns:a16="http://schemas.microsoft.com/office/drawing/2014/main" id="{B86B427D-50CC-BDFF-3B82-C94F3F3815B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9246007" y="2873606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>
        <mc:Choice xmlns:psez="http://schemas.microsoft.com/office/powerpoint/2016/sectionzoom" Requires="psez">
          <p:graphicFrame>
            <p:nvGraphicFramePr>
              <p:cNvPr id="55" name="Section Zoom 54">
                <a:extLst>
                  <a:ext uri="{FF2B5EF4-FFF2-40B4-BE49-F238E27FC236}">
                    <a16:creationId xmlns:a16="http://schemas.microsoft.com/office/drawing/2014/main" id="{5F9F624B-DE23-66A9-4860-100917EE940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654060287"/>
                  </p:ext>
                </p:extLst>
              </p:nvPr>
            </p:nvGraphicFramePr>
            <p:xfrm>
              <a:off x="585649" y="4622189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693957B9-3F29-4981-9442-7FEF37566FB4}">
                    <psez:zmPr id="{F8F818DB-C532-4340-B740-7E7B5B7FFB90}" transitionDur="1000">
                      <p166:blipFill xmlns:p166="http://schemas.microsoft.com/office/powerpoint/2016/6/main">
                        <a:blip r:embed="rId18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>
          <p:pic>
            <p:nvPicPr>
              <p:cNvPr id="55" name="Section Zoom 54">
                <a:hlinkClick r:id="rId19" action="ppaction://hlinksldjump"/>
                <a:extLst>
                  <a:ext uri="{FF2B5EF4-FFF2-40B4-BE49-F238E27FC236}">
                    <a16:creationId xmlns:a16="http://schemas.microsoft.com/office/drawing/2014/main" id="{5F9F624B-DE23-66A9-4860-100917EE940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85649" y="4622189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>
        <mc:Choice xmlns:psez="http://schemas.microsoft.com/office/powerpoint/2016/sectionzoom" Requires="psez">
          <p:graphicFrame>
            <p:nvGraphicFramePr>
              <p:cNvPr id="57" name="Section Zoom 56">
                <a:extLst>
                  <a:ext uri="{FF2B5EF4-FFF2-40B4-BE49-F238E27FC236}">
                    <a16:creationId xmlns:a16="http://schemas.microsoft.com/office/drawing/2014/main" id="{F6BD048C-4DC1-E581-E127-101011B9CA0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664905802"/>
                  </p:ext>
                </p:extLst>
              </p:nvPr>
            </p:nvGraphicFramePr>
            <p:xfrm>
              <a:off x="3472435" y="4622189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013F9049-2EAA-4674-AD8D-D6E041176BDC}">
                    <psez:zmPr id="{1F0A7491-2E42-42DC-9F12-0AC90EF8A27A}" transitionDur="1000">
                      <p166:blipFill xmlns:p166="http://schemas.microsoft.com/office/powerpoint/2016/6/main">
                        <a:blip r:embed="rId20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>
          <p:pic>
            <p:nvPicPr>
              <p:cNvPr id="57" name="Section Zoom 56">
                <a:hlinkClick r:id="rId21" action="ppaction://hlinksldjump"/>
                <a:extLst>
                  <a:ext uri="{FF2B5EF4-FFF2-40B4-BE49-F238E27FC236}">
                    <a16:creationId xmlns:a16="http://schemas.microsoft.com/office/drawing/2014/main" id="{F6BD048C-4DC1-E581-E127-101011B9CA0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3472435" y="4622189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>
        <mc:Choice xmlns:psez="http://schemas.microsoft.com/office/powerpoint/2016/sectionzoom" Requires="psez">
          <p:graphicFrame>
            <p:nvGraphicFramePr>
              <p:cNvPr id="59" name="Section Zoom 58">
                <a:extLst>
                  <a:ext uri="{FF2B5EF4-FFF2-40B4-BE49-F238E27FC236}">
                    <a16:creationId xmlns:a16="http://schemas.microsoft.com/office/drawing/2014/main" id="{942864AE-3561-E174-68C1-62393E445DB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92309947"/>
                  </p:ext>
                </p:extLst>
              </p:nvPr>
            </p:nvGraphicFramePr>
            <p:xfrm>
              <a:off x="6359221" y="4612350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D203DADB-1C6E-45F4-9705-022A0FA632A7}">
                    <psez:zmPr id="{9B0AED7B-5BC0-4957-A870-64652D41C6FB}" transitionDur="1000">
                      <p166:blipFill xmlns:p166="http://schemas.microsoft.com/office/powerpoint/2016/6/main">
                        <a:blip r:embed="rId2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>
          <p:pic>
            <p:nvPicPr>
              <p:cNvPr id="59" name="Section Zoom 58">
                <a:hlinkClick r:id="rId23" action="ppaction://hlinksldjump"/>
                <a:extLst>
                  <a:ext uri="{FF2B5EF4-FFF2-40B4-BE49-F238E27FC236}">
                    <a16:creationId xmlns:a16="http://schemas.microsoft.com/office/drawing/2014/main" id="{942864AE-3561-E174-68C1-62393E445DB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6359221" y="4612350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>
        <mc:Choice xmlns:psez="http://schemas.microsoft.com/office/powerpoint/2016/sectionzoom" Requires="psez">
          <p:graphicFrame>
            <p:nvGraphicFramePr>
              <p:cNvPr id="61" name="Section Zoom 60">
                <a:extLst>
                  <a:ext uri="{FF2B5EF4-FFF2-40B4-BE49-F238E27FC236}">
                    <a16:creationId xmlns:a16="http://schemas.microsoft.com/office/drawing/2014/main" id="{5AAC71F2-476C-4EA9-0DA5-158106C0270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839020487"/>
                  </p:ext>
                </p:extLst>
              </p:nvPr>
            </p:nvGraphicFramePr>
            <p:xfrm>
              <a:off x="9246007" y="4547849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E60B56A0-81DA-4D45-A1B1-CEB645DD8291}">
                    <psez:zmPr id="{816E4FCC-B8D9-4653-8730-74260DD8EE85}" transitionDur="1000">
                      <p166:blipFill xmlns:p166="http://schemas.microsoft.com/office/powerpoint/2016/6/main">
                        <a:blip r:embed="rId2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>
          <p:pic>
            <p:nvPicPr>
              <p:cNvPr id="61" name="Section Zoom 60">
                <a:hlinkClick r:id="rId25" action="ppaction://hlinksldjump"/>
                <a:extLst>
                  <a:ext uri="{FF2B5EF4-FFF2-40B4-BE49-F238E27FC236}">
                    <a16:creationId xmlns:a16="http://schemas.microsoft.com/office/drawing/2014/main" id="{5AAC71F2-476C-4EA9-0DA5-158106C0270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246007" y="4547849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62" name="TextBox 61">
            <a:extLst>
              <a:ext uri="{FF2B5EF4-FFF2-40B4-BE49-F238E27FC236}">
                <a16:creationId xmlns:a16="http://schemas.microsoft.com/office/drawing/2014/main" id="{4B3DA09C-332B-E5F1-2775-7782E05C5C1C}"/>
              </a:ext>
            </a:extLst>
          </p:cNvPr>
          <p:cNvSpPr txBox="1"/>
          <p:nvPr/>
        </p:nvSpPr>
        <p:spPr>
          <a:xfrm>
            <a:off x="2170223" y="368472"/>
            <a:ext cx="7088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Table of contents</a:t>
            </a:r>
          </a:p>
        </p:txBody>
      </p:sp>
    </p:spTree>
    <p:extLst>
      <p:ext uri="{BB962C8B-B14F-4D97-AF65-F5344CB8AC3E}">
        <p14:creationId xmlns:p14="http://schemas.microsoft.com/office/powerpoint/2010/main" val="887657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6F4E2-84FD-4B5D-56F2-75A1AA0E6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82" y="1402323"/>
            <a:ext cx="11522635" cy="1143000"/>
          </a:xfrm>
        </p:spPr>
        <p:txBody>
          <a:bodyPr/>
          <a:lstStyle/>
          <a:p>
            <a:r>
              <a:rPr lang="en-GB" dirty="0"/>
              <a:t>Business Idea &amp; UPS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E74D59-4367-9667-BCF9-172AD2698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F1EB6-0216-5CD3-30D3-9BB48869CB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BB6E1B-0E26-A28B-5CAB-6D4B875C1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3</a:t>
            </a:fld>
            <a:endParaRPr lang="en-US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8" name="Slide Zoom 7">
                <a:extLst>
                  <a:ext uri="{FF2B5EF4-FFF2-40B4-BE49-F238E27FC236}">
                    <a16:creationId xmlns:a16="http://schemas.microsoft.com/office/drawing/2014/main" id="{B8CA9252-2961-76C2-F6F9-5892764221F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997785018"/>
                  </p:ext>
                </p:extLst>
              </p:nvPr>
            </p:nvGraphicFramePr>
            <p:xfrm>
              <a:off x="913796" y="2545323"/>
              <a:ext cx="5182204" cy="2914990"/>
            </p:xfrm>
            <a:graphic>
              <a:graphicData uri="http://schemas.microsoft.com/office/powerpoint/2016/slidezoom">
                <pslz:sldZm>
                  <pslz:sldZmObj sldId="257" cId="0">
                    <pslz:zmPr id="{A6105FA2-B480-44D0-A597-CB5766E67E4B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5182204" cy="291499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8" name="Slide Zoom 7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B8CA9252-2961-76C2-F6F9-5892764221F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913796" y="2545323"/>
                <a:ext cx="5182204" cy="291499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4418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F4AC531B-8528-85C4-AF0F-C3F747623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1071"/>
            <a:ext cx="4617720" cy="1197864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200" dirty="0"/>
              <a:t>Premium Photography Concept and Unique Selling Proposition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B3D9B2BA-9D59-82F3-EB94-5F85C090F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50A3-4002-4E26-ABF6-A4643C87B610}" type="datetime1">
              <a:rPr lang="en-GB" smtClean="0"/>
              <a:t>13/12/2025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63283F7-3649-A50B-3BB6-6DA42BA30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Constantin’s Photography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E83B611-D6F5-280F-E240-47EC85131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4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24FE9A-6A64-4FDB-521E-ACA2506463AA}"/>
              </a:ext>
            </a:extLst>
          </p:cNvPr>
          <p:cNvSpPr txBox="1"/>
          <p:nvPr/>
        </p:nvSpPr>
        <p:spPr>
          <a:xfrm>
            <a:off x="314542" y="6117397"/>
            <a:ext cx="558698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00">
                <a:solidFill>
                  <a:srgbClr val="244062"/>
                </a:solidFill>
              </a:defRPr>
            </a:pPr>
            <a:r>
              <a:rPr dirty="0">
                <a:solidFill>
                  <a:schemeClr val="tx1">
                    <a:lumMod val="95000"/>
                    <a:lumOff val="5000"/>
                  </a:schemeClr>
                </a:solidFill>
              </a:rPr>
              <a:t>Citations: Kotler et al., 2020; Hooley et al., 2024; Johnson, Scholes &amp; Whittington, 2020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D5102738-40D8-E9CF-F1B9-8E7772722FC1}"/>
              </a:ext>
            </a:extLst>
          </p:cNvPr>
          <p:cNvSpPr txBox="1">
            <a:spLocks/>
          </p:cNvSpPr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843016" y="950976"/>
            <a:ext cx="5586984" cy="533095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Premium Photography Services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Offers specialised portraits, dog photography, and wedding event coverage with a single-photographer approach.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Unique Selling Proposition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Focuses on precision, artistry, and reliability, using dual professional cameras and fast lenses to ensure consistent quality.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Risk Mitigation and Client Confidence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Redundancy in equipment and codified workflows reduces risks and ensures dependable outcomes for clients.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Tangible Deliverables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Creates artisanal albums and museum-grade wall art to transform memories into lasting, physical value.</a:t>
            </a:r>
          </a:p>
        </p:txBody>
      </p:sp>
      <p:pic>
        <p:nvPicPr>
          <p:cNvPr id="20" name="Picture 19" descr="A child in his father's arms">
            <a:extLst>
              <a:ext uri="{FF2B5EF4-FFF2-40B4-BE49-F238E27FC236}">
                <a16:creationId xmlns:a16="http://schemas.microsoft.com/office/drawing/2014/main" id="{4FD0149C-F5CD-4CCF-95F2-D15475D2F26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00" y="1517606"/>
            <a:ext cx="5445716" cy="2160602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Picture 20" descr="A dog running in a grass field">
            <a:extLst>
              <a:ext uri="{FF2B5EF4-FFF2-40B4-BE49-F238E27FC236}">
                <a16:creationId xmlns:a16="http://schemas.microsoft.com/office/drawing/2014/main" id="{FB322B82-9DF4-6B46-D9C3-58A53861EA1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7200" y="3780129"/>
            <a:ext cx="1800352" cy="2235348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Picture 21" descr="A dog wearing a yellow vest">
            <a:extLst>
              <a:ext uri="{FF2B5EF4-FFF2-40B4-BE49-F238E27FC236}">
                <a16:creationId xmlns:a16="http://schemas.microsoft.com/office/drawing/2014/main" id="{30D0D240-2FCC-1995-9EC3-59B1A826702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01" y="3780128"/>
            <a:ext cx="1787652" cy="2235348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Picture 23" descr="A person with two dogs&#10;&#10;AI-generated content may be incorrect.">
            <a:extLst>
              <a:ext uri="{FF2B5EF4-FFF2-40B4-BE49-F238E27FC236}">
                <a16:creationId xmlns:a16="http://schemas.microsoft.com/office/drawing/2014/main" id="{ED7677D0-33B3-D5C8-CF9B-37BAC513CE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9799" y="3780127"/>
            <a:ext cx="1788279" cy="22353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0FC639-BB52-D966-A9F1-C4B7E0FE43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A8CC5-8BB1-A4F7-5B5A-1A7FFDCA0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82" y="1370778"/>
            <a:ext cx="11522635" cy="1143000"/>
          </a:xfrm>
        </p:spPr>
        <p:txBody>
          <a:bodyPr/>
          <a:lstStyle/>
          <a:p>
            <a:r>
              <a:rPr lang="en-GB" dirty="0"/>
              <a:t>Our Vision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1BDAC-5AA0-3BC0-7B81-B21E7A6EC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236A39-B454-AE53-F7B4-523D1EE34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6BE72-78A6-5102-25E0-D07EBF68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5</a:t>
            </a:fld>
            <a:endParaRPr lang="en-US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24B2C472-6490-62D4-D7AF-1819D940ADA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294374438"/>
                  </p:ext>
                </p:extLst>
              </p:nvPr>
            </p:nvGraphicFramePr>
            <p:xfrm>
              <a:off x="913796" y="2513779"/>
              <a:ext cx="5182204" cy="2914990"/>
            </p:xfrm>
            <a:graphic>
              <a:graphicData uri="http://schemas.microsoft.com/office/powerpoint/2016/slidezoom">
                <pslz:sldZm>
                  <pslz:sldZmObj sldId="2583" cId="381835858">
                    <pslz:zmPr id="{4C3512E8-1E4C-4D51-9A84-2F4A74C6B577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5182204" cy="291499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7" name="Slide Zoom 6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24B2C472-6490-62D4-D7AF-1819D940ADA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913796" y="2513779"/>
                <a:ext cx="5182204" cy="291499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23700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869FD-3996-7446-A471-DBF295D0FC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3492ADD-0001-808D-5806-FF830DB22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745" y="822555"/>
            <a:ext cx="5038852" cy="1197864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400" b="1" dirty="0"/>
              <a:t>Our Vision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33CE7C58-76BF-FD74-F8BE-6EA8B0C22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50A3-4002-4E26-ABF6-A4643C87B610}" type="datetime1">
              <a:rPr lang="en-GB" smtClean="0"/>
              <a:t>13/12/2025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C91004A8-3A9C-E74D-7FCB-880161469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Constantin’s Photography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7D45BE-DAFD-C3DD-1438-787E96D0B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6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1CEF22-BD78-CAAE-811F-1FA85000CB7C}"/>
              </a:ext>
            </a:extLst>
          </p:cNvPr>
          <p:cNvSpPr txBox="1"/>
          <p:nvPr/>
        </p:nvSpPr>
        <p:spPr>
          <a:xfrm>
            <a:off x="1044102" y="1701965"/>
            <a:ext cx="4396901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/>
            </a:pPr>
            <a:r>
              <a:rPr lang="en-GB" dirty="0"/>
              <a:t>Capture and preserve meaningful moments with handcrafted albums &amp; museum‑grade wall art to create lasting legacies.</a:t>
            </a:r>
          </a:p>
          <a:p>
            <a:pPr>
              <a:defRPr sz="2000"/>
            </a:pPr>
            <a:r>
              <a:rPr lang="en-GB" dirty="0"/>
              <a:t>Offer immersive nature &amp; wildlife workshops inspired by a passion for the outdoors.</a:t>
            </a:r>
          </a:p>
          <a:p>
            <a:pPr>
              <a:defRPr sz="2000"/>
            </a:pPr>
            <a:r>
              <a:rPr lang="en-GB" dirty="0"/>
              <a:t>Increase awareness of environmental beauty and threats to endangered species; inspire conservation.</a:t>
            </a:r>
          </a:p>
          <a:p>
            <a:pPr>
              <a:defRPr sz="2000"/>
            </a:pPr>
            <a:r>
              <a:rPr lang="en-GB" dirty="0"/>
              <a:t>Foster a deeper human connection with nature through ethical, story‑driven imagery.</a:t>
            </a:r>
          </a:p>
        </p:txBody>
      </p:sp>
      <p:pic>
        <p:nvPicPr>
          <p:cNvPr id="6" name="Picture 5" descr="A person in a suit and glasses">
            <a:extLst>
              <a:ext uri="{FF2B5EF4-FFF2-40B4-BE49-F238E27FC236}">
                <a16:creationId xmlns:a16="http://schemas.microsoft.com/office/drawing/2014/main" id="{A9AD4C9C-F9BD-1E2E-804A-BAE1ADCC807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4890" y="737038"/>
            <a:ext cx="1742440" cy="2178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 descr="A green field with trees and mountains in the background&#10;&#10;AI-generated content may be incorrect.">
            <a:extLst>
              <a:ext uri="{FF2B5EF4-FFF2-40B4-BE49-F238E27FC236}">
                <a16:creationId xmlns:a16="http://schemas.microsoft.com/office/drawing/2014/main" id="{E3A62F0A-733B-B8C9-D7CF-1B31DDE5D1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6940" y="3041211"/>
            <a:ext cx="3903720" cy="2597588"/>
          </a:xfrm>
          <a:prstGeom prst="rect">
            <a:avLst/>
          </a:prstGeom>
        </p:spPr>
      </p:pic>
      <p:pic>
        <p:nvPicPr>
          <p:cNvPr id="14" name="Picture 13" descr="A waterfall in a forest&#10;&#10;AI-generated content may be incorrect.">
            <a:extLst>
              <a:ext uri="{FF2B5EF4-FFF2-40B4-BE49-F238E27FC236}">
                <a16:creationId xmlns:a16="http://schemas.microsoft.com/office/drawing/2014/main" id="{A49DD2EF-E852-96EF-94F1-8F894D7DD9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2830" y="3041211"/>
            <a:ext cx="1728470" cy="2597588"/>
          </a:xfrm>
          <a:prstGeom prst="rect">
            <a:avLst/>
          </a:prstGeom>
        </p:spPr>
      </p:pic>
      <p:pic>
        <p:nvPicPr>
          <p:cNvPr id="18" name="Picture 17" descr="A group of yellow flowers&#10;&#10;AI-generated content may be incorrect.">
            <a:extLst>
              <a:ext uri="{FF2B5EF4-FFF2-40B4-BE49-F238E27FC236}">
                <a16:creationId xmlns:a16="http://schemas.microsoft.com/office/drawing/2014/main" id="{8C958FD6-7E34-5447-D73C-B652967504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2721" y="740021"/>
            <a:ext cx="2467781" cy="1016438"/>
          </a:xfrm>
          <a:prstGeom prst="rect">
            <a:avLst/>
          </a:prstGeom>
        </p:spPr>
      </p:pic>
      <p:pic>
        <p:nvPicPr>
          <p:cNvPr id="20" name="Picture 19" descr="A squirrel climbing a tree&#10;&#10;AI-generated content may be incorrect.">
            <a:extLst>
              <a:ext uri="{FF2B5EF4-FFF2-40B4-BE49-F238E27FC236}">
                <a16:creationId xmlns:a16="http://schemas.microsoft.com/office/drawing/2014/main" id="{F9503D87-5850-C6A2-4BC9-24B84EB3A2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08301" y="740021"/>
            <a:ext cx="2722359" cy="2178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35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B67062-2EF6-0B20-08AB-145EEF4BEF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3FCFF-B28F-22DD-C3F6-733193D2B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82" y="1482610"/>
            <a:ext cx="11522635" cy="1143000"/>
          </a:xfrm>
        </p:spPr>
        <p:txBody>
          <a:bodyPr/>
          <a:lstStyle/>
          <a:p>
            <a:r>
              <a:rPr lang="en-GB" dirty="0"/>
              <a:t>Services &amp; Deliverables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BCD32-387C-DC3D-E78E-1F2BCDC0F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B1C6B3-0420-F8FB-BD73-07924E6D0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B4CD05-6CDE-68AB-60F5-E13CBF107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7</a:t>
            </a:fld>
            <a:endParaRPr lang="en-US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224B5E32-F7E0-220F-5017-748B1F66AE5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871090800"/>
                  </p:ext>
                </p:extLst>
              </p:nvPr>
            </p:nvGraphicFramePr>
            <p:xfrm>
              <a:off x="916590" y="2625609"/>
              <a:ext cx="5179409" cy="2913417"/>
            </p:xfrm>
            <a:graphic>
              <a:graphicData uri="http://schemas.microsoft.com/office/powerpoint/2016/slidezoom">
                <pslz:sldZm>
                  <pslz:sldZmObj sldId="258" cId="0">
                    <pslz:zmPr id="{273A8686-61F6-41D0-AF3B-4ECC8EF42AC6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5179409" cy="2913417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7" name="Slide Zoom 6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224B5E32-F7E0-220F-5017-748B1F66AE5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916590" y="2625609"/>
                <a:ext cx="5179409" cy="2913417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503029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71A39957-0FCD-2DA9-3C0D-F07C165A8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790" y="667281"/>
            <a:ext cx="4617720" cy="1197864"/>
          </a:xfrm>
        </p:spPr>
        <p:txBody>
          <a:bodyPr anchor="t">
            <a:noAutofit/>
          </a:bodyPr>
          <a:lstStyle/>
          <a:p>
            <a:r>
              <a:rPr lang="en-US" sz="2400" dirty="0"/>
              <a:t>Core Services and Tangible Outputs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6E07AA0C-E837-4B71-D0EE-F7940C6F8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A5308-1053-4FDF-9AA8-3856740812A3}" type="datetime1">
              <a:rPr lang="en-GB" smtClean="0"/>
              <a:t>13/12/2025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9AC6BF1-9574-834D-1FAD-7C7463B89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C724ECD-F67F-2DA0-4F10-1EB14BF1A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8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A979F0-E4F7-E939-D53E-078560D46030}"/>
              </a:ext>
            </a:extLst>
          </p:cNvPr>
          <p:cNvSpPr txBox="1"/>
          <p:nvPr/>
        </p:nvSpPr>
        <p:spPr>
          <a:xfrm>
            <a:off x="457200" y="6126480"/>
            <a:ext cx="2697726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244062"/>
                </a:solidFill>
              </a:defRPr>
            </a:pPr>
            <a:r>
              <a:rPr dirty="0">
                <a:solidFill>
                  <a:schemeClr val="tx1">
                    <a:lumMod val="95000"/>
                    <a:lumOff val="5000"/>
                  </a:schemeClr>
                </a:solidFill>
              </a:rPr>
              <a:t>Citations: Sood, 2017; Kotler et al., 2020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5B4119B4-66A7-DFAA-7866-F343E2FDC04C}"/>
              </a:ext>
            </a:extLst>
          </p:cNvPr>
          <p:cNvSpPr txBox="1">
            <a:spLocks/>
          </p:cNvSpPr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843016" y="950976"/>
            <a:ext cx="5586984" cy="5330952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Diverse Photography Services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On-location portraits, dog photography, and documentary event coverage offer premium, ethical photography experiences.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Tangible Artistic Outputs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Handcrafted photo albums and museum-grade wall art ensure clients receive lasting, quality products.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Nature and Wildlife Workshops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Workshops in Norfolk promote photography skills, environmental awareness, and ethical fieldcraft.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Business Growth and Brand Strength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Combining services and workshops creates revenue streams and enhances brand as artistic and educational.</a:t>
            </a:r>
          </a:p>
        </p:txBody>
      </p:sp>
      <p:pic>
        <p:nvPicPr>
          <p:cNvPr id="15" name="Picture 14" descr="A collage of a photo album&#10;&#10;AI-generated content may be incorrect.">
            <a:extLst>
              <a:ext uri="{FF2B5EF4-FFF2-40B4-BE49-F238E27FC236}">
                <a16:creationId xmlns:a16="http://schemas.microsoft.com/office/drawing/2014/main" id="{6640775A-9938-9739-2653-685FB16607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68" y="1889505"/>
            <a:ext cx="4737100" cy="1361929"/>
          </a:xfrm>
          <a:prstGeom prst="rect">
            <a:avLst/>
          </a:prstGeom>
        </p:spPr>
      </p:pic>
      <p:pic>
        <p:nvPicPr>
          <p:cNvPr id="16" name="Picture 15" descr="A group of small notebooks with a photo of a baby&#10;&#10;AI-generated content may be incorrect.">
            <a:extLst>
              <a:ext uri="{FF2B5EF4-FFF2-40B4-BE49-F238E27FC236}">
                <a16:creationId xmlns:a16="http://schemas.microsoft.com/office/drawing/2014/main" id="{56CFF49A-E3F7-15E7-53F3-B334EE7BC2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268" y="3636454"/>
            <a:ext cx="4737100" cy="204997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52A0AF5-E6DA-A93E-AB83-BB60FAF24FC3}"/>
              </a:ext>
            </a:extLst>
          </p:cNvPr>
          <p:cNvSpPr txBox="1"/>
          <p:nvPr/>
        </p:nvSpPr>
        <p:spPr>
          <a:xfrm>
            <a:off x="546100" y="5710793"/>
            <a:ext cx="2895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Fig. 1,2: </a:t>
            </a:r>
            <a:r>
              <a:rPr lang="en-GB" sz="1200" dirty="0" err="1"/>
              <a:t>nPhoto</a:t>
            </a:r>
            <a:r>
              <a:rPr lang="en-GB" sz="1200" dirty="0"/>
              <a:t>, (no date)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2D6E85-56AB-77B3-79B2-33043FEE05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B1B7A-2DC0-4861-4AC0-E60A65D00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82" y="1278680"/>
            <a:ext cx="11522635" cy="1143000"/>
          </a:xfrm>
        </p:spPr>
        <p:txBody>
          <a:bodyPr/>
          <a:lstStyle/>
          <a:p>
            <a:r>
              <a:rPr lang="en-GB" dirty="0"/>
              <a:t>Strategic Goals and Milestones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7B62E-1439-2ADC-346D-321B19C4D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F7E059-B40F-51E8-D726-FDAEB8AC7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EBF6DC-10B2-98CF-2166-82D41951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9</a:t>
            </a:fld>
            <a:endParaRPr lang="en-US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39817E81-A5A4-0F38-EDC8-C87F63759B5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029724641"/>
                  </p:ext>
                </p:extLst>
              </p:nvPr>
            </p:nvGraphicFramePr>
            <p:xfrm>
              <a:off x="916592" y="2421680"/>
              <a:ext cx="5179407" cy="2913416"/>
            </p:xfrm>
            <a:graphic>
              <a:graphicData uri="http://schemas.microsoft.com/office/powerpoint/2016/slidezoom">
                <pslz:sldZm>
                  <pslz:sldZmObj sldId="259" cId="0">
                    <pslz:zmPr id="{7F72A1EF-7849-430D-B517-87F1923A336B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5179407" cy="291341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7" name="Slide Zoom 6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39817E81-A5A4-0F38-EDC8-C87F63759B5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916592" y="2421680"/>
                <a:ext cx="5179407" cy="291341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12858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A19ED354-AB15-F662-23A5-99BE6ADB8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19477"/>
            <a:ext cx="4617720" cy="1197864"/>
          </a:xfrm>
        </p:spPr>
        <p:txBody>
          <a:bodyPr anchor="t">
            <a:normAutofit fontScale="90000"/>
          </a:bodyPr>
          <a:lstStyle/>
          <a:p>
            <a:r>
              <a:rPr lang="en-US" dirty="0"/>
              <a:t>Strategic Goals and Milestones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448B892-3D0B-EE62-A07F-F123A5A91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001F6-CE08-4F9D-BB5B-B03587246B1E}" type="datetime1">
              <a:rPr lang="en-GB" smtClean="0"/>
              <a:t>13/12/2025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9EE62C-295B-8ABB-3BF7-C3A908992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6ADB984-1A24-C60F-BA0C-1C967548F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10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2A10BF-750C-F819-0A6D-E79A6BAC1670}"/>
              </a:ext>
            </a:extLst>
          </p:cNvPr>
          <p:cNvSpPr txBox="1"/>
          <p:nvPr/>
        </p:nvSpPr>
        <p:spPr>
          <a:xfrm>
            <a:off x="457200" y="6126480"/>
            <a:ext cx="4737002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244062"/>
                </a:solidFill>
              </a:defRPr>
            </a:pPr>
            <a:r>
              <a:rPr dirty="0">
                <a:solidFill>
                  <a:schemeClr val="tx1">
                    <a:lumMod val="95000"/>
                    <a:lumOff val="5000"/>
                  </a:schemeClr>
                </a:solidFill>
              </a:rPr>
              <a:t>Citations: Turban, Pollard &amp; Wood, 2017; Blackwell, 2011; Williams, 2022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189DE246-3DC3-0AB4-4A87-7062933F4A26}"/>
              </a:ext>
            </a:extLst>
          </p:cNvPr>
          <p:cNvSpPr txBox="1">
            <a:spLocks/>
          </p:cNvSpPr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843016" y="950976"/>
            <a:ext cx="5586984" cy="5330952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Website and CRM Integration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Launch a conversion-ready website with CRM, e-signature, and client gallery features to optimize customer experience.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Strategic Partnerships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Develop partnerships with three local referral sources like wedding venues and pet boutiques to boost lead generation.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Case Studies and Authority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Publish ten detailed case studies to provide social proof and strengthen market authority in the premium segment.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Financial and Commercial Targets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Achieve 20–30 paying clients and two pilot workshops; reach breakeven by month six with strategic pricing and cost control.</a:t>
            </a:r>
          </a:p>
        </p:txBody>
      </p:sp>
      <p:pic>
        <p:nvPicPr>
          <p:cNvPr id="16" name="Picture 15" descr="A group of people doing yoga outside&#10;&#10;AI-generated content may be incorrect.">
            <a:extLst>
              <a:ext uri="{FF2B5EF4-FFF2-40B4-BE49-F238E27FC236}">
                <a16:creationId xmlns:a16="http://schemas.microsoft.com/office/drawing/2014/main" id="{FC0F30DA-168C-C473-C08B-A12312F29B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815" y="2368550"/>
            <a:ext cx="5406393" cy="32875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CBEF9B-1939-FEFF-BCF1-747B92258F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9EE9C-749C-F252-C59A-C92EB53B5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43140"/>
            <a:ext cx="11522635" cy="1143000"/>
          </a:xfrm>
        </p:spPr>
        <p:txBody>
          <a:bodyPr>
            <a:normAutofit/>
          </a:bodyPr>
          <a:lstStyle/>
          <a:p>
            <a:r>
              <a:rPr lang="en-US" dirty="0"/>
              <a:t>Competitive Landscape and Differentiation Strategy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59A84-F0AA-6F59-9149-33D9433CA6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8CC1A2-6F92-F546-2F6B-7A54C1458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69A6B-A12E-2F16-B1B0-E007A798B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11</a:t>
            </a:fld>
            <a:endParaRPr lang="en-US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9A438D9E-FBFA-9DE0-69D3-43BA1CB6B75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63019132"/>
                  </p:ext>
                </p:extLst>
              </p:nvPr>
            </p:nvGraphicFramePr>
            <p:xfrm>
              <a:off x="913795" y="2586962"/>
              <a:ext cx="5182205" cy="2914990"/>
            </p:xfrm>
            <a:graphic>
              <a:graphicData uri="http://schemas.microsoft.com/office/powerpoint/2016/slidezoom">
                <pslz:sldZm>
                  <pslz:sldZmObj sldId="260" cId="0">
                    <pslz:zmPr id="{64AE784A-74B9-4DDB-8D8C-8CF842D071AE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5182205" cy="291499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7" name="Slide Zoom 6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9A438D9E-FBFA-9DE0-69D3-43BA1CB6B75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913795" y="2586962"/>
                <a:ext cx="5182205" cy="291499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884305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FF9F316F-0EA2-6134-6EE2-B0FE177FD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950" y="797572"/>
            <a:ext cx="5308218" cy="1143000"/>
          </a:xfrm>
        </p:spPr>
        <p:txBody>
          <a:bodyPr anchor="b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400" dirty="0"/>
              <a:t>Competitive Landscape and Differentiation Strategy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57730BEC-FC78-64B0-2267-D026001E28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FCE52-1A31-4E93-8D3D-B569130A169C}" type="datetime1">
              <a:rPr lang="en-GB" smtClean="0"/>
              <a:t>13/12/2025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9F18421-5487-56C8-A43C-ACB8A9EB2D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48C0D33-7FA2-9C06-0DAB-16EFF0DA8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12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DDC612-F41C-AA4D-7C8D-0DDBB91D5B93}"/>
              </a:ext>
            </a:extLst>
          </p:cNvPr>
          <p:cNvSpPr txBox="1"/>
          <p:nvPr/>
        </p:nvSpPr>
        <p:spPr>
          <a:xfrm>
            <a:off x="457200" y="6126480"/>
            <a:ext cx="3878049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244062"/>
                </a:solidFill>
              </a:defRPr>
            </a:pPr>
            <a:r>
              <a:rPr dirty="0">
                <a:solidFill>
                  <a:schemeClr val="tx1">
                    <a:lumMod val="95000"/>
                    <a:lumOff val="5000"/>
                  </a:schemeClr>
                </a:solidFill>
              </a:rPr>
              <a:t>Citations: Fifield, 2020; Hooley et al., 2024; Iacobucci, 2021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007D1719-71BE-8EE0-A7A0-C6F0A09BB86A}"/>
              </a:ext>
            </a:extLst>
          </p:cNvPr>
          <p:cNvSpPr txBox="1">
            <a:spLocks/>
          </p:cNvSpPr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586017" y="2054872"/>
            <a:ext cx="3700397" cy="384048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300" b="1" dirty="0"/>
              <a:t>Differentiation Through Reliability</a:t>
            </a:r>
          </a:p>
          <a:p>
            <a:pPr marL="0" lvl="1" indent="0">
              <a:lnSpc>
                <a:spcPct val="120000"/>
              </a:lnSpc>
              <a:buFont typeface="Arial" panose="020B0604020202020204" pitchFamily="34" charset="0"/>
              <a:buNone/>
            </a:pPr>
            <a:r>
              <a:rPr lang="en-US" sz="1300" dirty="0"/>
              <a:t>Focus on transparency, planning artefacts, and guarantees to build client trust beyond price competition.</a:t>
            </a:r>
          </a:p>
          <a:p>
            <a:pPr marL="0" indent="0">
              <a:lnSpc>
                <a:spcPct val="12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300" b="1" dirty="0"/>
              <a:t>Strategic Geographic Targeting</a:t>
            </a:r>
          </a:p>
          <a:p>
            <a:pPr marL="0" lvl="1" indent="0">
              <a:lnSpc>
                <a:spcPct val="120000"/>
              </a:lnSpc>
              <a:buFont typeface="Arial" panose="020B0604020202020204" pitchFamily="34" charset="0"/>
              <a:buNone/>
            </a:pPr>
            <a:r>
              <a:rPr lang="en-US" sz="1300" dirty="0"/>
              <a:t>Targeting Norwich, Norfolk</a:t>
            </a:r>
            <a:r>
              <a:rPr lang="en-GB" sz="1300" dirty="0"/>
              <a:t>, for accessibility and London for high-value projects balances utilisation</a:t>
            </a:r>
            <a:r>
              <a:rPr lang="en-US" sz="1300" dirty="0"/>
              <a:t> and pricing.</a:t>
            </a:r>
          </a:p>
          <a:p>
            <a:pPr marL="0" indent="0">
              <a:lnSpc>
                <a:spcPct val="12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300" b="1" dirty="0"/>
              <a:t>Leveraging Socio-Cultural Trends</a:t>
            </a:r>
          </a:p>
          <a:p>
            <a:pPr marL="0" lvl="1" indent="0">
              <a:lnSpc>
                <a:spcPct val="120000"/>
              </a:lnSpc>
              <a:buFont typeface="Arial" panose="020B0604020202020204" pitchFamily="34" charset="0"/>
              <a:buNone/>
            </a:pPr>
            <a:r>
              <a:rPr lang="en-US" sz="1300" dirty="0"/>
              <a:t>Embracing pet </a:t>
            </a:r>
            <a:r>
              <a:rPr lang="en-US" sz="1300" dirty="0" err="1"/>
              <a:t>humanisation</a:t>
            </a:r>
            <a:r>
              <a:rPr lang="en-US" sz="1300" dirty="0"/>
              <a:t> and ethical, authentic content appeals to premium clients seeking artistry and trust.</a:t>
            </a:r>
          </a:p>
        </p:txBody>
      </p:sp>
      <p:pic>
        <p:nvPicPr>
          <p:cNvPr id="16" name="Picture 15" descr="A landscape of a mountain range">
            <a:extLst>
              <a:ext uri="{FF2B5EF4-FFF2-40B4-BE49-F238E27FC236}">
                <a16:creationId xmlns:a16="http://schemas.microsoft.com/office/drawing/2014/main" id="{EDD891D1-A783-A088-5332-D5CCF1F284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950" y="2214801"/>
            <a:ext cx="6853616" cy="34075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319F95-727F-CE3C-913F-7F28DB54D9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1DBE8-0C13-ACA8-2D82-15774AAE4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82" y="1436562"/>
            <a:ext cx="11522635" cy="1143000"/>
          </a:xfrm>
        </p:spPr>
        <p:txBody>
          <a:bodyPr>
            <a:normAutofit/>
          </a:bodyPr>
          <a:lstStyle/>
          <a:p>
            <a:r>
              <a:rPr lang="en-US" dirty="0"/>
              <a:t>External Environment Factors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84D707-0A78-5D38-A7A9-D830630F4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34BBD3-D26D-3515-3BBC-E39EB8658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3331E4-F36A-A0BA-5A16-D564F6B3A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13</a:t>
            </a:fld>
            <a:endParaRPr lang="en-US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5DBB8C96-9067-A5E5-8FA8-6CC664BE645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154036649"/>
                  </p:ext>
                </p:extLst>
              </p:nvPr>
            </p:nvGraphicFramePr>
            <p:xfrm>
              <a:off x="913795" y="2584496"/>
              <a:ext cx="5182204" cy="2914990"/>
            </p:xfrm>
            <a:graphic>
              <a:graphicData uri="http://schemas.microsoft.com/office/powerpoint/2016/slidezoom">
                <pslz:sldZm>
                  <pslz:sldZmObj sldId="261" cId="0">
                    <pslz:zmPr id="{D861A6CE-3A6D-4C6A-9762-6FE03EB12A74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5182204" cy="291499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7" name="Slide Zoom 6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5DBB8C96-9067-A5E5-8FA8-6CC664BE645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913795" y="2584496"/>
                <a:ext cx="5182204" cy="291499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926243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136C07BB-FD2B-9B47-9F38-85BE4FF60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2264" y="402132"/>
            <a:ext cx="4617720" cy="1197864"/>
          </a:xfrm>
        </p:spPr>
        <p:txBody>
          <a:bodyPr anchor="t">
            <a:normAutofit/>
          </a:bodyPr>
          <a:lstStyle/>
          <a:p>
            <a:r>
              <a:rPr lang="en-US" sz="2600" dirty="0"/>
              <a:t>External Environment Factors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828BD76-E2DE-3B32-3EDF-A46C9F6C8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FA883-A020-47CB-A43A-4E225309B20A}" type="datetime1">
              <a:rPr lang="en-GB" smtClean="0"/>
              <a:t>13/12/2025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877BC4C-6ED3-E992-44DA-2EE649083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6A85940-8F72-964A-F09B-0A0A8DF89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14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6270BD-F66A-F794-AB20-82A5A8F76DD0}"/>
              </a:ext>
            </a:extLst>
          </p:cNvPr>
          <p:cNvSpPr txBox="1"/>
          <p:nvPr/>
        </p:nvSpPr>
        <p:spPr>
          <a:xfrm>
            <a:off x="457200" y="6126480"/>
            <a:ext cx="6828601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244062"/>
                </a:solidFill>
              </a:defRPr>
            </a:pPr>
            <a:r>
              <a:rPr dirty="0">
                <a:solidFill>
                  <a:schemeClr val="tx1">
                    <a:lumMod val="95000"/>
                    <a:lumOff val="5000"/>
                  </a:schemeClr>
                </a:solidFill>
              </a:rPr>
              <a:t>Citations: GOV.UK, 2025; ICO, 2025; Fifield, 2020; Turban, Pollard &amp; Wood, 2017; Dawson, 2015; Law, 2016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5FC98309-8B25-D850-79FC-3DF509252C01}"/>
              </a:ext>
            </a:extLst>
          </p:cNvPr>
          <p:cNvSpPr txBox="1">
            <a:spLocks/>
          </p:cNvSpPr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922264" y="1492681"/>
            <a:ext cx="5586984" cy="4772298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Political and Legal Compliance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Compliance with GDPR and early company incorporation reduce legal risks and enhance business protection.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Economic Impact on Spending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Economic conditions affect discretionary spending, requiring value-driven strategies to maintain profit margins.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Social Trends and Ethics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Authenticity, inclusivity, and ethical practices guide business approaches via welfare-led photography and transparency.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Technological and Environmental Factors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Advanced IT processes and contingency plans for outdoor shoots ensure operational efficiency and adaptability.</a:t>
            </a:r>
          </a:p>
        </p:txBody>
      </p:sp>
      <p:pic>
        <p:nvPicPr>
          <p:cNvPr id="18" name="Picture 17" descr="A tall building with a tall triangular tower&#10;&#10;AI-generated content may be incorrect.">
            <a:extLst>
              <a:ext uri="{FF2B5EF4-FFF2-40B4-BE49-F238E27FC236}">
                <a16:creationId xmlns:a16="http://schemas.microsoft.com/office/drawing/2014/main" id="{96352840-5058-D099-CE24-F0A729529E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648" y="205081"/>
            <a:ext cx="4518152" cy="3006439"/>
          </a:xfrm>
          <a:prstGeom prst="rect">
            <a:avLst/>
          </a:prstGeom>
        </p:spPr>
      </p:pic>
      <p:pic>
        <p:nvPicPr>
          <p:cNvPr id="20" name="Picture 19" descr="A bridge over water with a large building and a clock tower&#10;&#10;AI-generated content may be incorrect.">
            <a:extLst>
              <a:ext uri="{FF2B5EF4-FFF2-40B4-BE49-F238E27FC236}">
                <a16:creationId xmlns:a16="http://schemas.microsoft.com/office/drawing/2014/main" id="{BF2E7509-5D04-CB8C-3526-20AE7C32FE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648" y="3314533"/>
            <a:ext cx="4518152" cy="27375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EFD952-0390-8A8A-4F82-45F9EEC316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55EAC-C8F3-60F7-CEF9-D11D09520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15503"/>
            <a:ext cx="11522635" cy="1143000"/>
          </a:xfrm>
        </p:spPr>
        <p:txBody>
          <a:bodyPr>
            <a:normAutofit/>
          </a:bodyPr>
          <a:lstStyle/>
          <a:p>
            <a:r>
              <a:rPr lang="en-US" dirty="0"/>
              <a:t>Strengths, Weaknesses, Opportunities, and Threats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C36595-85D1-B7FE-73A4-BBE187E02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8D883-613D-F559-85F4-D00B1C76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D5DCEC-9AF5-C794-05D3-BB6ED7C5D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15</a:t>
            </a:fld>
            <a:endParaRPr lang="en-US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C8EDF8EA-7525-88D2-3361-879091003B6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962150185"/>
                  </p:ext>
                </p:extLst>
              </p:nvPr>
            </p:nvGraphicFramePr>
            <p:xfrm>
              <a:off x="913795" y="2653569"/>
              <a:ext cx="5304722" cy="2983906"/>
            </p:xfrm>
            <a:graphic>
              <a:graphicData uri="http://schemas.microsoft.com/office/powerpoint/2016/slidezoom">
                <pslz:sldZm>
                  <pslz:sldZmObj sldId="262" cId="0">
                    <pslz:zmPr id="{D5B97E78-CA32-40EC-99FA-8172543CB0D4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5304722" cy="298390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7" name="Slide Zoom 6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C8EDF8EA-7525-88D2-3361-879091003B6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913795" y="2653569"/>
                <a:ext cx="5304722" cy="298390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203918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6DA4FF5-2F03-7A04-8369-9CB7A9647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413992"/>
            <a:ext cx="4617720" cy="1197864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200" dirty="0"/>
              <a:t>Strengths, Weaknesses, Opportunities, and Threats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BD9DF09-57E9-17EB-150F-5587EFCB3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8DFDC-F081-4A19-9199-41053E2A7E48}" type="datetime1">
              <a:rPr lang="en-GB" smtClean="0"/>
              <a:t>13/12/2025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B7963CD-2CEA-0A51-5EAC-472770816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A29FDB3-BF5B-1131-C8B6-F155F5864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16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04907B-DAE0-DA8C-1B5A-6F840121EA77}"/>
              </a:ext>
            </a:extLst>
          </p:cNvPr>
          <p:cNvSpPr txBox="1"/>
          <p:nvPr/>
        </p:nvSpPr>
        <p:spPr>
          <a:xfrm>
            <a:off x="457200" y="6126480"/>
            <a:ext cx="5140766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244062"/>
                </a:solidFill>
              </a:defRPr>
            </a:pPr>
            <a:r>
              <a:rPr dirty="0">
                <a:solidFill>
                  <a:schemeClr val="tx1">
                    <a:lumMod val="95000"/>
                    <a:lumOff val="5000"/>
                  </a:schemeClr>
                </a:solidFill>
              </a:rPr>
              <a:t>Citations: Hooley et al., 2024; Blackwell, 2011; Kotler et al., 2020; Fifield, 2020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314E093-4EDD-BD8F-CDFD-E6CBE36B3C76}"/>
              </a:ext>
            </a:extLst>
          </p:cNvPr>
          <p:cNvSpPr txBox="1">
            <a:spLocks/>
          </p:cNvSpPr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843016" y="950976"/>
            <a:ext cx="5586984" cy="5330952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Strengths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Well-aligned resources, dual-camera redundancy, and disciplined workflows ensure operational reliability.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Weaknesses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Limited brand equity and niche portfolio depth pose challenges during the start-up phase.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Opportunities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Seasonal mini-sessions, headshot days, and wildlife workshops offer recurring revenue and increased visibility.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Threats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Intense local rivalry, prosumer competition, and AI imaging challenge pricing and perception.</a:t>
            </a:r>
          </a:p>
        </p:txBody>
      </p:sp>
      <p:pic>
        <p:nvPicPr>
          <p:cNvPr id="20" name="Picture 19" descr="A person holding a bouquet of flowers&#10;&#10;AI-generated content may be incorrect.">
            <a:extLst>
              <a:ext uri="{FF2B5EF4-FFF2-40B4-BE49-F238E27FC236}">
                <a16:creationId xmlns:a16="http://schemas.microsoft.com/office/drawing/2014/main" id="{6765A2D6-9009-280D-039D-C02988CF75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8655" y="3118637"/>
            <a:ext cx="1814209" cy="2726439"/>
          </a:xfrm>
          <a:prstGeom prst="rect">
            <a:avLst/>
          </a:prstGeom>
        </p:spPr>
      </p:pic>
      <p:pic>
        <p:nvPicPr>
          <p:cNvPr id="24" name="Picture 23" descr="A white lace with a bow&#10;&#10;AI-generated content may be incorrect.">
            <a:extLst>
              <a:ext uri="{FF2B5EF4-FFF2-40B4-BE49-F238E27FC236}">
                <a16:creationId xmlns:a16="http://schemas.microsoft.com/office/drawing/2014/main" id="{174BA03F-7086-B986-F98B-32D76A6DDC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668" y="3161534"/>
            <a:ext cx="2726011" cy="989865"/>
          </a:xfrm>
          <a:prstGeom prst="rect">
            <a:avLst/>
          </a:prstGeom>
        </p:spPr>
      </p:pic>
      <p:pic>
        <p:nvPicPr>
          <p:cNvPr id="26" name="Picture 25" descr="A group of people taking a selfie in a car&#10;&#10;AI-generated content may be incorrect.">
            <a:extLst>
              <a:ext uri="{FF2B5EF4-FFF2-40B4-BE49-F238E27FC236}">
                <a16:creationId xmlns:a16="http://schemas.microsoft.com/office/drawing/2014/main" id="{6C8555A4-56F5-28B5-43A8-BC78A1AC73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391" y="4335394"/>
            <a:ext cx="2726010" cy="1509682"/>
          </a:xfrm>
          <a:prstGeom prst="rect">
            <a:avLst/>
          </a:prstGeom>
        </p:spPr>
      </p:pic>
      <p:pic>
        <p:nvPicPr>
          <p:cNvPr id="28" name="Picture 27" descr="A person sitting at a table&#10;&#10;AI-generated content may be incorrect.">
            <a:extLst>
              <a:ext uri="{FF2B5EF4-FFF2-40B4-BE49-F238E27FC236}">
                <a16:creationId xmlns:a16="http://schemas.microsoft.com/office/drawing/2014/main" id="{B12C561B-A8A4-3E81-4200-27D1A08D55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68" y="1378164"/>
            <a:ext cx="2403582" cy="1599376"/>
          </a:xfrm>
          <a:prstGeom prst="rect">
            <a:avLst/>
          </a:prstGeom>
        </p:spPr>
      </p:pic>
      <p:pic>
        <p:nvPicPr>
          <p:cNvPr id="31" name="Picture 30" descr="A white dog with a black nose&#10;&#10;AI-generated content may be incorrect.">
            <a:extLst>
              <a:ext uri="{FF2B5EF4-FFF2-40B4-BE49-F238E27FC236}">
                <a16:creationId xmlns:a16="http://schemas.microsoft.com/office/drawing/2014/main" id="{7B35FD8A-A0D4-55F0-BC36-AC18D57454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70860" y="1392522"/>
            <a:ext cx="2382004" cy="15850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42E1E8-B6FA-78FC-D7B2-6039E37CF4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28A3D-27AB-620A-D1F1-200B31703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82" y="1449719"/>
            <a:ext cx="11522635" cy="1143000"/>
          </a:xfrm>
        </p:spPr>
        <p:txBody>
          <a:bodyPr>
            <a:normAutofit/>
          </a:bodyPr>
          <a:lstStyle/>
          <a:p>
            <a:r>
              <a:rPr lang="en-US" dirty="0"/>
              <a:t>Industry Structure and Competitive Dynamics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7A225A-91A8-7E2E-4B5E-FE30D8B8A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062B26-74BB-B9A3-84E0-63E75FFE8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39CCA-6951-0691-4391-4E0CDAC76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17</a:t>
            </a:fld>
            <a:endParaRPr lang="en-US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21864B66-6C4C-7AC4-F619-02C8404B055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781758782"/>
                  </p:ext>
                </p:extLst>
              </p:nvPr>
            </p:nvGraphicFramePr>
            <p:xfrm>
              <a:off x="916593" y="2592719"/>
              <a:ext cx="5179406" cy="2913416"/>
            </p:xfrm>
            <a:graphic>
              <a:graphicData uri="http://schemas.microsoft.com/office/powerpoint/2016/slidezoom">
                <pslz:sldZm>
                  <pslz:sldZmObj sldId="263" cId="0">
                    <pslz:zmPr id="{CDAF017B-10B8-4849-80D4-FA5C051D6B94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5179406" cy="291341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7" name="Slide Zoom 6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21864B66-6C4C-7AC4-F619-02C8404B055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916593" y="2592719"/>
                <a:ext cx="5179406" cy="291341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390290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A11136F1-779A-6864-F5EA-0BEAE008F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19477"/>
            <a:ext cx="4617720" cy="1197864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200" dirty="0"/>
              <a:t>Industry Structure and Competitive Dynamics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5ADCD9C-184A-8C36-881F-6EAA67593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CBD9-A7D9-4DD9-AC8E-2E08D63F6457}" type="datetime1">
              <a:rPr lang="en-GB" smtClean="0"/>
              <a:t>13/12/2025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3AEC5BF-4DFE-1D74-69B4-C4928E2F3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146FF18-309F-F217-9646-507D6417B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18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41EC14-A549-C408-5990-D6399A80CCC7}"/>
              </a:ext>
            </a:extLst>
          </p:cNvPr>
          <p:cNvSpPr txBox="1"/>
          <p:nvPr/>
        </p:nvSpPr>
        <p:spPr>
          <a:xfrm>
            <a:off x="457200" y="6126480"/>
            <a:ext cx="4541180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244062"/>
                </a:solidFill>
              </a:defRPr>
            </a:pPr>
            <a:r>
              <a:rPr dirty="0">
                <a:solidFill>
                  <a:schemeClr val="tx1">
                    <a:lumMod val="95000"/>
                    <a:lumOff val="5000"/>
                  </a:schemeClr>
                </a:solidFill>
              </a:rPr>
              <a:t>Citations: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Fifield, 2020; </a:t>
            </a:r>
            <a:r>
              <a:rPr dirty="0">
                <a:solidFill>
                  <a:schemeClr val="tx1">
                    <a:lumMod val="95000"/>
                    <a:lumOff val="5000"/>
                  </a:schemeClr>
                </a:solidFill>
              </a:rPr>
              <a:t>Campbell, 2021; Turban, Pollard &amp; Wood, 2017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579CFF0E-E5E3-CB6A-604C-21DE1D95830F}"/>
              </a:ext>
            </a:extLst>
          </p:cNvPr>
          <p:cNvSpPr txBox="1">
            <a:spLocks/>
          </p:cNvSpPr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843016" y="950976"/>
            <a:ext cx="5586984" cy="5330952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Barriers to Entry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The premium segment has high barriers to entry, such as equipment redundancy and insurance, significantly reducing the number of new entrants.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Supplier and Buyer Power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Supplier power includes platform providers, creating switching costs; buyer power is high due to many alternatives.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Substitutes and Competitive Rivalry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Smartphones and AI tools are substitutes; competition centres on price and style differentiation.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Differentiation Strategy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Constantin’s Photography emphasises process guarantees, storytelling, and tangible outputs to maintain a premium status.</a:t>
            </a:r>
          </a:p>
        </p:txBody>
      </p:sp>
      <p:pic>
        <p:nvPicPr>
          <p:cNvPr id="16" name="Picture 15" descr="A group of cameras from strings&#10;&#10;AI-generated content may be incorrect.">
            <a:extLst>
              <a:ext uri="{FF2B5EF4-FFF2-40B4-BE49-F238E27FC236}">
                <a16:creationId xmlns:a16="http://schemas.microsoft.com/office/drawing/2014/main" id="{61710D79-CDD4-40FE-1D9E-1DEC7787C1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648" y="2091763"/>
            <a:ext cx="5012332" cy="33352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9F51B8-277E-824B-807B-E858F48C4A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167AB-FEBF-5AE4-641C-60AE81DCE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82" y="1291837"/>
            <a:ext cx="11522635" cy="1143000"/>
          </a:xfrm>
        </p:spPr>
        <p:txBody>
          <a:bodyPr>
            <a:normAutofit/>
          </a:bodyPr>
          <a:lstStyle/>
          <a:p>
            <a:r>
              <a:rPr lang="en-US" sz="4000" dirty="0"/>
              <a:t>Target Segments and 4Ps Strategy</a:t>
            </a:r>
            <a:endParaRPr lang="en-GB" sz="4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8F656B-A08C-1E5D-2EB8-49BB4F241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578F6-FBC9-0C45-81F5-23EAFA28C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D1CFE6-880E-A0BA-B838-3D6BAA1BA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19</a:t>
            </a:fld>
            <a:endParaRPr lang="en-US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05B0F563-7F59-6C2B-E81E-13F9121F898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568587849"/>
                  </p:ext>
                </p:extLst>
              </p:nvPr>
            </p:nvGraphicFramePr>
            <p:xfrm>
              <a:off x="913795" y="2434837"/>
              <a:ext cx="5182204" cy="2914990"/>
            </p:xfrm>
            <a:graphic>
              <a:graphicData uri="http://schemas.microsoft.com/office/powerpoint/2016/slidezoom">
                <pslz:sldZm>
                  <pslz:sldZmObj sldId="264" cId="0">
                    <pslz:zmPr id="{58834AB0-3FE1-4B23-9DE7-9260A4F92612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5182204" cy="291499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7" name="Slide Zoom 6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05B0F563-7F59-6C2B-E81E-13F9121F898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913795" y="2434837"/>
                <a:ext cx="5182204" cy="291499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6703208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AB70E269-7DC2-605D-876C-A63327272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57200"/>
            <a:ext cx="10735056" cy="923544"/>
          </a:xfrm>
        </p:spPr>
        <p:txBody>
          <a:bodyPr anchor="b">
            <a:normAutofit/>
          </a:bodyPr>
          <a:lstStyle/>
          <a:p>
            <a:r>
              <a:rPr lang="en-US" sz="3200" dirty="0"/>
              <a:t>Target Segments and 4Ps Strategy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B843246A-62C6-B9B7-D2DD-0651FF6E2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71952-99EB-4754-BEC6-7E6E7757D3CF}" type="datetime1">
              <a:rPr lang="en-GB" smtClean="0"/>
              <a:t>13/12/2025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5CC3A38A-73D3-6854-8BD1-E3B3A7D67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4D379D1-1D90-B79B-8BB3-80468970A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20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7B78FD-3C01-B777-736F-36EF46261CB0}"/>
              </a:ext>
            </a:extLst>
          </p:cNvPr>
          <p:cNvSpPr txBox="1"/>
          <p:nvPr/>
        </p:nvSpPr>
        <p:spPr>
          <a:xfrm>
            <a:off x="457200" y="6126480"/>
            <a:ext cx="8111067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244062"/>
                </a:solidFill>
              </a:defRPr>
            </a:pPr>
            <a:r>
              <a:rPr dirty="0">
                <a:solidFill>
                  <a:schemeClr val="tx1">
                    <a:lumMod val="95000"/>
                    <a:lumOff val="5000"/>
                  </a:schemeClr>
                </a:solidFill>
              </a:rPr>
              <a:t>Citations: Kotler et al., 2020; Sood, 2017; McCarthy, 1960; Blackwell, 2011; Chaffey &amp; Ellis‑Chadwick, 2019; Payne &amp; Frow, 2005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EA7E9A93-3EDC-C345-DD6C-BD6ECE4A1692}"/>
              </a:ext>
            </a:extLst>
          </p:cNvPr>
          <p:cNvSpPr txBox="1">
            <a:spLocks/>
          </p:cNvSpPr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350000" y="1755648"/>
            <a:ext cx="4997704" cy="434340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300" b="1" dirty="0"/>
              <a:t>Target Customer Segments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300" dirty="0"/>
              <a:t>Four main groups include engaged couples, professionals and SMEs, pet owners, and wildlife enthusiasts.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300" b="1" dirty="0"/>
              <a:t>Product and Quality Blueprinting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300" dirty="0"/>
              <a:t>Product focuses on experience and outputs, with blueprinting to ensure </a:t>
            </a:r>
            <a:r>
              <a:rPr lang="en-US" sz="1300" dirty="0" err="1"/>
              <a:t>standardised</a:t>
            </a:r>
            <a:r>
              <a:rPr lang="en-US" sz="1300" dirty="0"/>
              <a:t> quality.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300" b="1" dirty="0"/>
              <a:t>Pricing and Payment Strategy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300" dirty="0"/>
              <a:t>Pricing includes tiered packages, geographic premiums, and staged payments to </a:t>
            </a:r>
            <a:r>
              <a:rPr lang="en-US" sz="1300" dirty="0" err="1"/>
              <a:t>stabilise</a:t>
            </a:r>
            <a:r>
              <a:rPr lang="en-US" sz="1300" dirty="0"/>
              <a:t> cash flow.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300" b="1" dirty="0"/>
              <a:t>Place and Promotion Channels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300" dirty="0"/>
              <a:t>Digital channels like SEO, a conversion-focused website, and local partnerships drive place and promotion.</a:t>
            </a:r>
          </a:p>
        </p:txBody>
      </p:sp>
      <p:pic>
        <p:nvPicPr>
          <p:cNvPr id="18" name="Picture 17" descr="A bride and groom kissing">
            <a:extLst>
              <a:ext uri="{FF2B5EF4-FFF2-40B4-BE49-F238E27FC236}">
                <a16:creationId xmlns:a16="http://schemas.microsoft.com/office/drawing/2014/main" id="{648F2AA3-6542-5481-4708-61AFD7E7149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730" y="1943101"/>
            <a:ext cx="2565285" cy="1780198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Picture 21" descr="A young child in a tuxedo&#10;&#10;AI-generated content may be incorrect.">
            <a:extLst>
              <a:ext uri="{FF2B5EF4-FFF2-40B4-BE49-F238E27FC236}">
                <a16:creationId xmlns:a16="http://schemas.microsoft.com/office/drawing/2014/main" id="{2B21EDDE-355F-8511-6AB1-91FF7D2182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451" y="1887790"/>
            <a:ext cx="2492549" cy="3745865"/>
          </a:xfrm>
          <a:prstGeom prst="rect">
            <a:avLst/>
          </a:prstGeom>
        </p:spPr>
      </p:pic>
      <p:pic>
        <p:nvPicPr>
          <p:cNvPr id="24" name="Picture 23" descr="A person in a suit&#10;&#10;AI-generated content may be incorrect.">
            <a:extLst>
              <a:ext uri="{FF2B5EF4-FFF2-40B4-BE49-F238E27FC236}">
                <a16:creationId xmlns:a16="http://schemas.microsoft.com/office/drawing/2014/main" id="{A678E287-8C51-927D-DEA8-C0A7CD3BD4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869696" y="3904432"/>
            <a:ext cx="2598720" cy="17292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BD4435-B1EA-50C9-09BF-D95CB391B1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D14ED-8C58-FF35-98FE-CD9583C92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82" y="1462875"/>
            <a:ext cx="11522635" cy="1143000"/>
          </a:xfrm>
        </p:spPr>
        <p:txBody>
          <a:bodyPr>
            <a:normAutofit/>
          </a:bodyPr>
          <a:lstStyle/>
          <a:p>
            <a:r>
              <a:rPr lang="en-US" sz="4000" dirty="0"/>
              <a:t>Workflow, Compliance, and Contingency Planning</a:t>
            </a:r>
            <a:endParaRPr lang="en-GB" sz="4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2BB73C-0F92-910C-D818-1DD33E862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B380C-9FC6-0705-A954-47D476BE6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CCF76-483F-BF44-A279-93408A958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21</a:t>
            </a:fld>
            <a:endParaRPr lang="en-US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ABED2133-46A4-4D20-B77C-BEB284C0886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582749317"/>
                  </p:ext>
                </p:extLst>
              </p:nvPr>
            </p:nvGraphicFramePr>
            <p:xfrm>
              <a:off x="913795" y="2605875"/>
              <a:ext cx="5182204" cy="2914990"/>
            </p:xfrm>
            <a:graphic>
              <a:graphicData uri="http://schemas.microsoft.com/office/powerpoint/2016/slidezoom">
                <pslz:sldZm>
                  <pslz:sldZmObj sldId="265" cId="0">
                    <pslz:zmPr id="{355AFE72-87BD-428B-A0CA-20C642DE00BD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5182204" cy="291499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7" name="Slide Zoom 6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ABED2133-46A4-4D20-B77C-BEB284C0886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913795" y="2605875"/>
                <a:ext cx="5182204" cy="291499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521451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916602E6-7866-58CB-B233-075AC28F3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19477"/>
            <a:ext cx="4617720" cy="1197864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200" dirty="0"/>
              <a:t>Workflow, Compliance, and Contingency Planning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EA31C57E-FAF9-4FF3-85E3-AB87DE7F7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1B1FB-732F-4DC3-94EC-1062DE3E1819}" type="datetime1">
              <a:rPr lang="en-GB" smtClean="0"/>
              <a:t>13/12/2025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6D025C19-3580-5900-E4B1-4313648D8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9E72BA2-17EA-E8EC-C76C-7FF6B8040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22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D64CCB-9B12-F855-F64B-EAC25B34DC5F}"/>
              </a:ext>
            </a:extLst>
          </p:cNvPr>
          <p:cNvSpPr txBox="1"/>
          <p:nvPr/>
        </p:nvSpPr>
        <p:spPr>
          <a:xfrm>
            <a:off x="457200" y="6126480"/>
            <a:ext cx="4830810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244062"/>
                </a:solidFill>
              </a:defRPr>
            </a:pPr>
            <a:r>
              <a:rPr dirty="0">
                <a:solidFill>
                  <a:schemeClr val="tx1">
                    <a:lumMod val="95000"/>
                    <a:lumOff val="5000"/>
                  </a:schemeClr>
                </a:solidFill>
              </a:rPr>
              <a:t>Citations: Turban, Pollard &amp; Wood, 2017; ICO, 2025; IPO, 2019; Sood, 2017</a:t>
            </a:r>
          </a:p>
        </p:txBody>
      </p:sp>
      <p:pic>
        <p:nvPicPr>
          <p:cNvPr id="13" name="Content Placeholder 4" descr="Photographer's concept flat lay, top view. Concrete background">
            <a:extLst>
              <a:ext uri="{FF2B5EF4-FFF2-40B4-BE49-F238E27FC236}">
                <a16:creationId xmlns:a16="http://schemas.microsoft.com/office/drawing/2014/main" id="{6C27A579-4BE2-92C1-CAC7-612FBE3CA1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20" r="31232" b="2"/>
          <a:stretch>
            <a:fillRect/>
          </a:stretch>
        </p:blipFill>
        <p:spPr>
          <a:xfrm>
            <a:off x="950976" y="2148840"/>
            <a:ext cx="3877056" cy="3877056"/>
          </a:xfrm>
          <a:prstGeom prst="rect">
            <a:avLst/>
          </a:prstGeom>
          <a:noFill/>
        </p:spPr>
      </p:pic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F871A21E-4385-8375-AACE-B3D4887C2C61}"/>
              </a:ext>
            </a:extLst>
          </p:cNvPr>
          <p:cNvSpPr txBox="1">
            <a:spLocks/>
          </p:cNvSpPr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843016" y="950976"/>
            <a:ext cx="5586984" cy="5330952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Structured Workflow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A defined workflow includes consultations, shot planning, dual-card capture, backups, and quality checks to ensure reliability.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Legal Compliance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Compliance with GDPR, licensing, model releases, and insurance supports ethical and legal operations.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Data Governance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Secure data storage and clear retention policies protect client information and support transparency.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Risk and Resource Management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Contingency plans for disruptions and optional support from second shooters maintain quality and resilience.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1B12BA-45CD-AB5F-CE31-9B88AD2AEC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D1649-9873-F100-321C-61E3F4D63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82" y="1272102"/>
            <a:ext cx="11522635" cy="1143000"/>
          </a:xfrm>
        </p:spPr>
        <p:txBody>
          <a:bodyPr>
            <a:normAutofit/>
          </a:bodyPr>
          <a:lstStyle/>
          <a:p>
            <a:r>
              <a:rPr lang="en-US" sz="4000" dirty="0"/>
              <a:t>Capital Requirements and Breakeven Analysis</a:t>
            </a:r>
            <a:endParaRPr lang="en-GB" sz="4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F0B203-B06F-336B-1B0A-602F3B5AE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2CF3FE-0E00-5971-B761-6C3132AC2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F0408A-EFC0-04C6-6662-FBCF7B64F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23</a:t>
            </a:fld>
            <a:endParaRPr lang="en-US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D62E755C-85B4-B2AC-C529-228A699C0E6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827206101"/>
                  </p:ext>
                </p:extLst>
              </p:nvPr>
            </p:nvGraphicFramePr>
            <p:xfrm>
              <a:off x="913795" y="2415102"/>
              <a:ext cx="5182204" cy="2914990"/>
            </p:xfrm>
            <a:graphic>
              <a:graphicData uri="http://schemas.microsoft.com/office/powerpoint/2016/slidezoom">
                <pslz:sldZm>
                  <pslz:sldZmObj sldId="266" cId="0">
                    <pslz:zmPr id="{3D49C157-468B-409A-B011-96ACD6475F55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5182204" cy="291499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7" name="Slide Zoom 6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D62E755C-85B4-B2AC-C529-228A699C0E6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913795" y="2415102"/>
                <a:ext cx="5182204" cy="291499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913869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1">
            <a:extLst>
              <a:ext uri="{FF2B5EF4-FFF2-40B4-BE49-F238E27FC236}">
                <a16:creationId xmlns:a16="http://schemas.microsoft.com/office/drawing/2014/main" id="{FE29CFBE-B044-F2CE-A4B8-D7F335C5E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19477"/>
            <a:ext cx="4617720" cy="1197864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200" dirty="0"/>
              <a:t>Capital Requirements and Breakeven Analysis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9FD0EF4-C96A-366C-ED6E-6F8F65C88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C2654-CC99-4154-B7CC-7D744F4F5963}" type="datetime1">
              <a:rPr lang="en-GB" smtClean="0"/>
              <a:t>13/12/2025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B8574EA-2E1D-505A-405A-2309EF57C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Constantin’s Photography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2D166DC0-9E4A-E615-ED08-C39574412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24</a:t>
            </a:fld>
            <a:endParaRPr lang="en-US"/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D190EFD5-2111-978D-FE3E-046BDDDF6BA6}"/>
              </a:ext>
            </a:extLst>
          </p:cNvPr>
          <p:cNvSpPr txBox="1"/>
          <p:nvPr/>
        </p:nvSpPr>
        <p:spPr>
          <a:xfrm>
            <a:off x="457199" y="6150293"/>
            <a:ext cx="8485208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200">
                <a:solidFill>
                  <a:srgbClr val="244062"/>
                </a:solidFill>
              </a:defRPr>
            </a:pPr>
            <a:r>
              <a:rPr dirty="0">
                <a:solidFill>
                  <a:schemeClr val="tx1">
                    <a:lumMod val="95000"/>
                    <a:lumOff val="5000"/>
                  </a:schemeClr>
                </a:solidFill>
              </a:rPr>
              <a:t>Citations: Johnson, Scholes &amp; Whittington, 2020; British Business Bank, 2025; </a:t>
            </a:r>
            <a:r>
              <a:rPr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Finspire</a:t>
            </a:r>
            <a:r>
              <a:rPr dirty="0">
                <a:solidFill>
                  <a:schemeClr val="tx1">
                    <a:lumMod val="95000"/>
                    <a:lumOff val="5000"/>
                  </a:schemeClr>
                </a:solidFill>
              </a:rPr>
              <a:t> Finance, 2025; Williams, 2022; Blackwell, 2011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A0B5B4D8-9B40-800A-3E06-E37C87557A0C}"/>
              </a:ext>
            </a:extLst>
          </p:cNvPr>
          <p:cNvSpPr txBox="1">
            <a:spLocks/>
          </p:cNvSpPr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843016" y="819341"/>
            <a:ext cx="5586984" cy="5330952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Capital Expenditure Overview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Estimated capital costs range from £50,000 to £60,000 for essential photography and production equipment.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Funding Sources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Funding includes £60,000 owner equity plus selective asset financing and equipment leasing for specialised items.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Cash Flow and Breakeven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Cash flow management involves deposits and staged payments, with breakeven expected by month six.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Financial Forecasts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/>
              <a:t>A 12-month baseline and 5-year forecast show margin growth and decreasing debt, emphasising scalability.</a:t>
            </a:r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0182F9C-AF81-18BA-9BA8-1B860CAA1E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62568"/>
            <a:ext cx="5134456" cy="36014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242B53-CBE9-A018-46DF-EE90639902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0C966-EEC1-2052-58A7-6D6C17B7E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82" y="1357621"/>
            <a:ext cx="11522635" cy="1143000"/>
          </a:xfrm>
        </p:spPr>
        <p:txBody>
          <a:bodyPr>
            <a:normAutofit/>
          </a:bodyPr>
          <a:lstStyle/>
          <a:p>
            <a:r>
              <a:rPr lang="en-US" sz="4000" dirty="0"/>
              <a:t>References</a:t>
            </a:r>
            <a:endParaRPr lang="en-GB" sz="4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4DE7F-C4B3-438D-5A92-A5F47D135A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E0722-8EA1-DF39-61E8-E604AB88E8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EFF10B-EB3B-CFEC-101B-8000A4CB0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25</a:t>
            </a:fld>
            <a:endParaRPr lang="en-US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CC42F50C-5E64-B734-3965-2733ACDCF9A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78499321"/>
                  </p:ext>
                </p:extLst>
              </p:nvPr>
            </p:nvGraphicFramePr>
            <p:xfrm>
              <a:off x="913795" y="2500621"/>
              <a:ext cx="5182204" cy="2914990"/>
            </p:xfrm>
            <a:graphic>
              <a:graphicData uri="http://schemas.microsoft.com/office/powerpoint/2016/slidezoom">
                <pslz:sldZm>
                  <pslz:sldZmObj sldId="267" cId="0">
                    <pslz:zmPr id="{F3870773-69E2-4591-AD2E-FBCF847BFB43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5182204" cy="291499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7" name="Slide Zoom 6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CC42F50C-5E64-B734-3965-2733ACDCF9A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913795" y="2500621"/>
                <a:ext cx="5182204" cy="291499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288713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>
                <a:solidFill>
                  <a:srgbClr val="244062"/>
                </a:solidFill>
              </a:defRPr>
            </a:pPr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  <a:defRPr sz="1200"/>
            </a:pPr>
            <a:r>
              <a:rPr lang="en-GB" dirty="0"/>
              <a:t>Barringer, B.R. and Ireland, R.D. (2022) Entrepreneurship: Successfully Launching New Ventures. Updated 6th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pPr marL="0" indent="0">
              <a:buNone/>
              <a:defRPr sz="1200"/>
            </a:pPr>
            <a:r>
              <a:rPr lang="en-GB" dirty="0"/>
              <a:t>Blackwell, E. (2011) How to Prepare a Business Plan. 5th </a:t>
            </a:r>
            <a:r>
              <a:rPr lang="en-GB" dirty="0" err="1"/>
              <a:t>edn</a:t>
            </a:r>
            <a:r>
              <a:rPr lang="en-GB" dirty="0"/>
              <a:t>. London: Kogan Page.</a:t>
            </a:r>
          </a:p>
          <a:p>
            <a:pPr marL="0" indent="0">
              <a:buNone/>
              <a:defRPr sz="1200"/>
            </a:pPr>
            <a:r>
              <a:rPr lang="en-GB" dirty="0"/>
              <a:t>British Business Bank (2025) Start Up Loans. Available at: https://www.british-business-bank.co.uk/finance-options/debt-finance/start-up-loans (Accessed: 14 November 2025).</a:t>
            </a:r>
          </a:p>
          <a:p>
            <a:pPr marL="0" indent="0">
              <a:buNone/>
              <a:defRPr sz="1200"/>
            </a:pPr>
            <a:r>
              <a:rPr lang="en-GB" dirty="0"/>
              <a:t>Campbell, D. (2021) Business Strategy. London: Pearson.</a:t>
            </a:r>
          </a:p>
          <a:p>
            <a:pPr marL="0" indent="0">
              <a:buNone/>
              <a:defRPr sz="1200"/>
            </a:pPr>
            <a:r>
              <a:rPr lang="en-GB" dirty="0"/>
              <a:t>Chaffey, D. and Ellis‑Chadwick, F. (2019) Digital Marketing. 7th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pPr marL="0" indent="0">
              <a:buNone/>
              <a:defRPr sz="1200"/>
            </a:pPr>
            <a:r>
              <a:rPr lang="en-GB" dirty="0"/>
              <a:t>Dawson, J.A. (2015) The Marketing Environment. London: Routledge.</a:t>
            </a:r>
          </a:p>
          <a:p>
            <a:pPr marL="0" indent="0">
              <a:buNone/>
              <a:defRPr sz="1200"/>
            </a:pPr>
            <a:r>
              <a:rPr lang="en-GB" dirty="0"/>
              <a:t>Eisenberg, E.M., Goodall, H.L., Trethewey, A. and </a:t>
            </a:r>
            <a:r>
              <a:rPr lang="en-GB" dirty="0" err="1"/>
              <a:t>LeGreco</a:t>
            </a:r>
            <a:r>
              <a:rPr lang="en-GB" dirty="0"/>
              <a:t>, M. (2001) Organisational Communication: Balancing Creativity and Constraint. Boston: Bedford/St. Martin’s.</a:t>
            </a:r>
          </a:p>
          <a:p>
            <a:pPr marL="0" indent="0">
              <a:buNone/>
              <a:defRPr sz="1200"/>
            </a:pPr>
            <a:r>
              <a:rPr lang="en-GB" dirty="0"/>
              <a:t>Fifield, P. (2020) Marketing Strategy. 6th </a:t>
            </a:r>
            <a:r>
              <a:rPr lang="en-GB" dirty="0" err="1"/>
              <a:t>edn</a:t>
            </a:r>
            <a:r>
              <a:rPr lang="en-GB" dirty="0"/>
              <a:t>. London: Routledge.</a:t>
            </a:r>
          </a:p>
          <a:p>
            <a:pPr marL="0" indent="0">
              <a:buNone/>
              <a:defRPr sz="1200"/>
            </a:pPr>
            <a:r>
              <a:rPr lang="en-GB" dirty="0" err="1"/>
              <a:t>Finspire</a:t>
            </a:r>
            <a:r>
              <a:rPr lang="en-GB" dirty="0"/>
              <a:t> Finance (2025) Growth Guarantee Scheme explained. Available at: https://finspirefinance.com/government-growth-guarantee-scheme-ggs-2025-explained/ (Accessed: 14 November 2025).</a:t>
            </a:r>
          </a:p>
          <a:p>
            <a:pPr marL="0" indent="0">
              <a:buNone/>
              <a:defRPr sz="1200"/>
            </a:pPr>
            <a:r>
              <a:rPr lang="en-GB" dirty="0"/>
              <a:t>GOV.UK (2025) Set up a business. Available at: https://www.gov.uk/set-up-business (Accessed: 14 November 2025).</a:t>
            </a:r>
          </a:p>
          <a:p>
            <a:pPr marL="0" indent="0">
              <a:buNone/>
              <a:defRPr sz="1200"/>
            </a:pPr>
            <a:r>
              <a:rPr lang="en-GB" dirty="0"/>
              <a:t>Hooley, G.J., Piercy, N.F. and </a:t>
            </a:r>
            <a:r>
              <a:rPr lang="en-GB" dirty="0" err="1"/>
              <a:t>Nicoulaud</a:t>
            </a:r>
            <a:r>
              <a:rPr lang="en-GB" dirty="0"/>
              <a:t>, B. (2024) Marketing Strategy and Competitive Positioning. 8th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pPr marL="0" indent="0">
              <a:buNone/>
              <a:defRPr sz="1200"/>
            </a:pPr>
            <a:r>
              <a:rPr lang="en-GB" dirty="0"/>
              <a:t>Iacobucci, D. (2021) Marketing Management. 6th </a:t>
            </a:r>
            <a:r>
              <a:rPr lang="en-GB" dirty="0" err="1"/>
              <a:t>edn</a:t>
            </a:r>
            <a:r>
              <a:rPr lang="en-GB" dirty="0"/>
              <a:t>. Boston: Cengage Learning.</a:t>
            </a:r>
          </a:p>
          <a:p>
            <a:pPr marL="0" indent="0">
              <a:buNone/>
              <a:defRPr sz="1200"/>
            </a:pPr>
            <a:r>
              <a:rPr lang="en-GB" dirty="0"/>
              <a:t>Information Commissioner’s Office (2025) Taking photos in schools. Available at: https://ico.org.uk/for-the-public/schools/photos (Accessed: 14 November 2025).</a:t>
            </a:r>
          </a:p>
          <a:p>
            <a:pPr marL="0" indent="0">
              <a:buNone/>
              <a:defRPr sz="1200"/>
            </a:pPr>
            <a:r>
              <a:rPr lang="en-GB" dirty="0"/>
              <a:t>Intellectual Property Office (2019) Copyright and GDPR for photographers. Available at: https://ipo.blog.gov.uk/2019/06/11/copyright-and-gdpr-for-photographers/ (Accessed: 14 November 2025).</a:t>
            </a:r>
          </a:p>
          <a:p>
            <a:pPr marL="0" indent="0">
              <a:buNone/>
              <a:defRPr sz="1200"/>
            </a:pPr>
            <a:r>
              <a:rPr lang="en-GB" dirty="0"/>
              <a:t>Johnson, G., Scholes, K. and Whittington, R. (2020) Exploring Corporate Strategy: Text and Cases. 12th </a:t>
            </a:r>
            <a:r>
              <a:rPr lang="en-GB" dirty="0" err="1"/>
              <a:t>edn</a:t>
            </a:r>
            <a:r>
              <a:rPr lang="en-GB" dirty="0"/>
              <a:t>. Harlow: Pearson Education.</a:t>
            </a:r>
          </a:p>
          <a:p>
            <a:pPr marL="0" indent="0">
              <a:buNone/>
              <a:defRPr sz="1200"/>
            </a:pPr>
            <a:r>
              <a:rPr lang="en-GB" dirty="0"/>
              <a:t>Kotler, P., Armstrong, G., Harris, L. and Piercy, N.F. (2020) Principles of Marketing. 8th European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pPr marL="0" indent="0">
              <a:buNone/>
              <a:defRPr sz="1200"/>
            </a:pPr>
            <a:r>
              <a:rPr lang="en-GB" dirty="0"/>
              <a:t>Law, J. (ed.) (2016) A Dictionary of Business and Management. 6th </a:t>
            </a:r>
            <a:r>
              <a:rPr lang="en-GB" dirty="0" err="1"/>
              <a:t>edn</a:t>
            </a:r>
            <a:r>
              <a:rPr lang="en-GB" dirty="0"/>
              <a:t>. Oxford: Oxford University Press.</a:t>
            </a:r>
          </a:p>
          <a:p>
            <a:pPr marL="0" indent="0">
              <a:buNone/>
              <a:defRPr sz="1200"/>
            </a:pPr>
            <a:r>
              <a:rPr lang="en-GB" dirty="0"/>
              <a:t>McCarthy, E.J. (1960) Basic Marketing: A Managerial Approach. Homewood, IL: Irwin.</a:t>
            </a:r>
          </a:p>
          <a:p>
            <a:pPr marL="0" indent="0">
              <a:buNone/>
              <a:defRPr sz="1200"/>
            </a:pPr>
            <a:r>
              <a:rPr lang="en-GB" dirty="0" err="1"/>
              <a:t>nPhoto</a:t>
            </a:r>
            <a:r>
              <a:rPr lang="en-GB" dirty="0"/>
              <a:t> (no date) Photo Album Creative. Available at: https://nphoto.com/en/get-inspired/photo-album-creative (Accessed: 11 November 2025).</a:t>
            </a:r>
          </a:p>
          <a:p>
            <a:pPr marL="0" indent="0">
              <a:buNone/>
              <a:defRPr sz="1200"/>
            </a:pPr>
            <a:r>
              <a:rPr lang="en-GB" dirty="0"/>
              <a:t>Payne, A. and Frow, P. (2005) ‘A Strategic Framework for Customer Relationship Management’, Journal of Marketing, 69(4), pp. 167–176.</a:t>
            </a:r>
          </a:p>
          <a:p>
            <a:pPr marL="0" indent="0">
              <a:buNone/>
              <a:defRPr sz="1200"/>
            </a:pPr>
            <a:r>
              <a:rPr lang="en-GB" dirty="0"/>
              <a:t>Sood, T. (ed.) (2017) Strategic Marketing Management and Tactics in the Service Industry. Hershey, PA: IGI Global.</a:t>
            </a:r>
          </a:p>
          <a:p>
            <a:pPr marL="0" indent="0">
              <a:buNone/>
              <a:defRPr sz="1200"/>
            </a:pPr>
            <a:r>
              <a:rPr lang="en-GB" dirty="0"/>
              <a:t>Turban, E., Pollard, C. and Wood, G. (2017) Information Technology for Management: On‑Demand Strategies for Performance, Growth, and Sustainability. Hoboken, NJ: Wiley.</a:t>
            </a:r>
          </a:p>
          <a:p>
            <a:pPr marL="0" indent="0">
              <a:buNone/>
              <a:defRPr sz="1200"/>
            </a:pPr>
            <a:r>
              <a:rPr lang="en-GB" dirty="0"/>
              <a:t>Vargo, S.L. and Lusch, R.F. (2004) ‘Evolving to a New Dominant Logic for Marketing’, Journal of Marketing, 68(1), pp. 1–17.</a:t>
            </a:r>
          </a:p>
          <a:p>
            <a:pPr marL="0" indent="0">
              <a:buNone/>
              <a:defRPr sz="1200"/>
            </a:pPr>
            <a:r>
              <a:rPr lang="en-GB" dirty="0"/>
              <a:t>Whittington, R., Johnson, G. and Scholes, K. (2020) Exploring Strategy: Text and Cases. 12th </a:t>
            </a:r>
            <a:r>
              <a:rPr lang="en-GB" dirty="0" err="1"/>
              <a:t>edn</a:t>
            </a:r>
            <a:r>
              <a:rPr lang="en-GB" dirty="0"/>
              <a:t>. Harlow: Pearson Education.</a:t>
            </a:r>
          </a:p>
          <a:p>
            <a:pPr marL="0" indent="0">
              <a:buNone/>
              <a:defRPr sz="1200"/>
            </a:pPr>
            <a:r>
              <a:rPr lang="en-GB" dirty="0"/>
              <a:t>Williams, S. (2022) The Financial Times Guide to Business Start Up 2021/23. 32nd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5CADE87F-923A-3051-1FBB-6FD9D4CD9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129AB-4C8A-4524-9F26-93B145D09D69}" type="datetime1">
              <a:rPr lang="en-GB" smtClean="0"/>
              <a:t>13/12/2025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DAD3275-9AB4-195A-0199-03B04C96B4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4C0B866D-4FBA-1E9C-674A-6B64A480F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26</a:t>
            </a:fld>
            <a:endParaRPr 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EE515-291C-C288-6424-95B8B9F02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2943775"/>
            <a:ext cx="10353762" cy="970450"/>
          </a:xfrm>
        </p:spPr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E3370-B1F9-D02A-47E8-66D250DB2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13/12/2025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B8FC8B-2C6A-7C79-476C-3D1D53615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540DE2-64E8-74C5-6295-B23BBEF83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5687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1068</TotalTime>
  <Words>2028</Words>
  <Application>Microsoft Office PowerPoint</Application>
  <PresentationFormat>Widescreen</PresentationFormat>
  <Paragraphs>229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Aptos</vt:lpstr>
      <vt:lpstr>Arial</vt:lpstr>
      <vt:lpstr>Calisto MT</vt:lpstr>
      <vt:lpstr>Wingdings 2</vt:lpstr>
      <vt:lpstr>Slate</vt:lpstr>
      <vt:lpstr>                                                                                      Entrepreneurship LCBB5013_LON                           </vt:lpstr>
      <vt:lpstr>PowerPoint Presentation</vt:lpstr>
      <vt:lpstr>Business Idea &amp; UPS</vt:lpstr>
      <vt:lpstr>Premium Photography Concept and Unique Selling Proposition</vt:lpstr>
      <vt:lpstr>Our Vision</vt:lpstr>
      <vt:lpstr>Our Vision</vt:lpstr>
      <vt:lpstr>Services &amp; Deliverables</vt:lpstr>
      <vt:lpstr>Core Services and Tangible Outputs</vt:lpstr>
      <vt:lpstr>Strategic Goals and Milestones</vt:lpstr>
      <vt:lpstr>Strategic Goals and Milestones</vt:lpstr>
      <vt:lpstr>Competitive Landscape and Differentiation Strategy</vt:lpstr>
      <vt:lpstr>Competitive Landscape and Differentiation Strategy</vt:lpstr>
      <vt:lpstr>External Environment Factors</vt:lpstr>
      <vt:lpstr>External Environment Factors</vt:lpstr>
      <vt:lpstr>Strengths, Weaknesses, Opportunities, and Threats</vt:lpstr>
      <vt:lpstr>Strengths, Weaknesses, Opportunities, and Threats</vt:lpstr>
      <vt:lpstr>Industry Structure and Competitive Dynamics</vt:lpstr>
      <vt:lpstr>Industry Structure and Competitive Dynamics</vt:lpstr>
      <vt:lpstr>Target Segments and 4Ps Strategy</vt:lpstr>
      <vt:lpstr>Target Segments and 4Ps Strategy</vt:lpstr>
      <vt:lpstr>Workflow, Compliance, and Contingency Planning</vt:lpstr>
      <vt:lpstr>Workflow, Compliance, and Contingency Planning</vt:lpstr>
      <vt:lpstr>Capital Requirements and Breakeven Analysis</vt:lpstr>
      <vt:lpstr>Capital Requirements and Breakeven Analysis</vt:lpstr>
      <vt:lpstr>References</vt:lpstr>
      <vt:lpstr>References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Constantin Iftimie</dc:creator>
  <cp:keywords/>
  <dc:description>generated using python-pptx</dc:description>
  <cp:lastModifiedBy>Constantin Iftimie (2242919)</cp:lastModifiedBy>
  <cp:revision>52</cp:revision>
  <dcterms:created xsi:type="dcterms:W3CDTF">2013-01-27T09:14:16Z</dcterms:created>
  <dcterms:modified xsi:type="dcterms:W3CDTF">2025-12-13T13:41:04Z</dcterms:modified>
  <cp:category/>
</cp:coreProperties>
</file>