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2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3" r:id="rId1"/>
  </p:sldMasterIdLst>
  <p:notesMasterIdLst>
    <p:notesMasterId r:id="rId34"/>
  </p:notesMasterIdLst>
  <p:handoutMasterIdLst>
    <p:handoutMasterId r:id="rId35"/>
  </p:handoutMasterIdLst>
  <p:sldIdLst>
    <p:sldId id="452" r:id="rId2"/>
    <p:sldId id="453" r:id="rId3"/>
    <p:sldId id="454" r:id="rId4"/>
    <p:sldId id="455" r:id="rId5"/>
    <p:sldId id="456" r:id="rId6"/>
    <p:sldId id="457" r:id="rId7"/>
    <p:sldId id="458" r:id="rId8"/>
    <p:sldId id="459" r:id="rId9"/>
    <p:sldId id="460" r:id="rId10"/>
    <p:sldId id="461" r:id="rId11"/>
    <p:sldId id="462" r:id="rId12"/>
    <p:sldId id="463" r:id="rId13"/>
    <p:sldId id="464" r:id="rId14"/>
    <p:sldId id="465" r:id="rId15"/>
    <p:sldId id="466" r:id="rId16"/>
    <p:sldId id="467" r:id="rId17"/>
    <p:sldId id="468" r:id="rId18"/>
    <p:sldId id="469" r:id="rId19"/>
    <p:sldId id="470" r:id="rId20"/>
    <p:sldId id="471" r:id="rId21"/>
    <p:sldId id="472" r:id="rId22"/>
    <p:sldId id="473" r:id="rId23"/>
    <p:sldId id="474" r:id="rId24"/>
    <p:sldId id="475" r:id="rId25"/>
    <p:sldId id="476" r:id="rId26"/>
    <p:sldId id="477" r:id="rId27"/>
    <p:sldId id="478" r:id="rId28"/>
    <p:sldId id="479" r:id="rId29"/>
    <p:sldId id="480" r:id="rId30"/>
    <p:sldId id="481" r:id="rId31"/>
    <p:sldId id="482" r:id="rId32"/>
    <p:sldId id="483" r:id="rId33"/>
  </p:sldIdLst>
  <p:sldSz cx="9144000" cy="6858000" type="screen4x3"/>
  <p:notesSz cx="6858000" cy="9199563"/>
  <p:custDataLst>
    <p:tags r:id="rId36"/>
  </p:custDataLst>
  <p:defaultTextStyle>
    <a:defPPr>
      <a:defRPr lang="en-US"/>
    </a:defPPr>
    <a:lvl1pPr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03">
          <p15:clr>
            <a:srgbClr val="A4A3A4"/>
          </p15:clr>
        </p15:guide>
        <p15:guide id="2" pos="2880">
          <p15:clr>
            <a:srgbClr val="A4A3A4"/>
          </p15:clr>
        </p15:guide>
        <p15:guide id="3" pos="273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97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974CF"/>
    <a:srgbClr val="1B7EE1"/>
    <a:srgbClr val="1973CD"/>
    <a:srgbClr val="1666B6"/>
    <a:srgbClr val="0C66C0"/>
    <a:srgbClr val="0066CC"/>
    <a:srgbClr val="0099FF"/>
    <a:srgbClr val="186E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471" autoAdjust="0"/>
    <p:restoredTop sz="94671" autoAdjust="0"/>
  </p:normalViewPr>
  <p:slideViewPr>
    <p:cSldViewPr snapToGrid="0">
      <p:cViewPr varScale="1">
        <p:scale>
          <a:sx n="106" d="100"/>
          <a:sy n="106" d="100"/>
        </p:scale>
        <p:origin x="1716" y="96"/>
      </p:cViewPr>
      <p:guideLst>
        <p:guide orient="horz" pos="2403"/>
        <p:guide pos="2880"/>
        <p:guide pos="273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56" d="100"/>
          <a:sy n="56" d="100"/>
        </p:scale>
        <p:origin x="-1152" y="-90"/>
      </p:cViewPr>
      <p:guideLst>
        <p:guide orient="horz" pos="2897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ECB6B93B-D7ED-4DDB-86A2-6B1502EFA3F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18135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7788" y="0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560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35063" y="688975"/>
            <a:ext cx="4595812" cy="3446463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38200" y="4343400"/>
            <a:ext cx="5029200" cy="4144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0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739188"/>
            <a:ext cx="2970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l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7788" y="8739188"/>
            <a:ext cx="297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4208" tIns="46306" rIns="94208" bIns="46306" numCol="1" anchor="b" anchorCtr="0" compatLnSpc="1">
            <a:prstTxWarp prst="textNoShape">
              <a:avLst/>
            </a:prstTxWarp>
          </a:bodyPr>
          <a:lstStyle>
            <a:lvl1pPr algn="r" defTabSz="931863" eaLnBrk="0" hangingPunct="0">
              <a:defRPr sz="1200">
                <a:latin typeface="Times New Roman" pitchFamily="18" charset="0"/>
              </a:defRPr>
            </a:lvl1pPr>
          </a:lstStyle>
          <a:p>
            <a:pPr>
              <a:defRPr/>
            </a:pPr>
            <a:fld id="{982E0CA9-9149-4FA7-BF58-7839DCDE537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056859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05EF53D-9E92-4ACE-B4CF-C1C54BCC1D84}" type="slidenum">
              <a:rPr lang="en-US" altLang="en-US" smtClean="0"/>
              <a:pPr/>
              <a:t>1</a:t>
            </a:fld>
            <a:endParaRPr lang="en-US" altLang="en-US" dirty="0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altLang="en-US" dirty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C731C16-9F67-4AD8-A4E0-8F0662677FBF}" type="slidenum">
              <a:rPr lang="en-US"/>
              <a:pPr/>
              <a:t>2</a:t>
            </a:fld>
            <a:endParaRPr lang="en-US" dirty="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D904849-CB18-4879-B787-6B8DE2F3BF1B}" type="slidenum">
              <a:rPr lang="en-US"/>
              <a:pPr/>
              <a:t>3</a:t>
            </a:fld>
            <a:endParaRPr lang="en-US" dirty="0"/>
          </a:p>
        </p:txBody>
      </p:sp>
      <p:sp>
        <p:nvSpPr>
          <p:cNvPr id="102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4600863-7B0C-43C8-B864-DE33323B05A2}" type="slidenum">
              <a:rPr lang="en-US"/>
              <a:pPr/>
              <a:t>4</a:t>
            </a:fld>
            <a:endParaRPr lang="en-US" dirty="0"/>
          </a:p>
        </p:txBody>
      </p:sp>
      <p:sp>
        <p:nvSpPr>
          <p:cNvPr id="122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AC8E226-FC9F-45BA-9BD6-5BEAC72D1A02}" type="slidenum">
              <a:rPr lang="en-US"/>
              <a:pPr/>
              <a:t>5</a:t>
            </a:fld>
            <a:endParaRPr lang="en-US" dirty="0"/>
          </a:p>
        </p:txBody>
      </p:sp>
      <p:sp>
        <p:nvSpPr>
          <p:cNvPr id="143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1E2516A-8F5B-449E-A3D6-76500015FA66}" type="slidenum">
              <a:rPr lang="en-US"/>
              <a:pPr/>
              <a:t>6</a:t>
            </a:fld>
            <a:endParaRPr lang="en-US" dirty="0"/>
          </a:p>
        </p:txBody>
      </p:sp>
      <p:sp>
        <p:nvSpPr>
          <p:cNvPr id="163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SoFAS</a:t>
            </a:r>
            <a:r>
              <a:rPr lang="en-GB" dirty="0"/>
              <a:t> – Solid Fats and Added Sugars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982E0CA9-9149-4FA7-BF58-7839DCDE537E}" type="slidenum">
              <a:rPr lang="en-US" smtClean="0"/>
              <a:pPr>
                <a:defRPr/>
              </a:pPr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00528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72FE32A-5CF6-4930-A8F0-38F965C25CD2}" type="slidenum">
              <a:rPr lang="en-US"/>
              <a:pPr/>
              <a:t>8</a:t>
            </a:fld>
            <a:endParaRPr lang="en-US" dirty="0"/>
          </a:p>
        </p:txBody>
      </p:sp>
      <p:sp>
        <p:nvSpPr>
          <p:cNvPr id="184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89F0860-1D62-4E1D-9C1C-941F475DE689}" type="slidenum">
              <a:rPr lang="en-US"/>
              <a:pPr/>
              <a:t>9</a:t>
            </a:fld>
            <a:endParaRPr lang="en-US" dirty="0"/>
          </a:p>
        </p:txBody>
      </p:sp>
      <p:sp>
        <p:nvSpPr>
          <p:cNvPr id="204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0908777-697E-4998-ACFE-08FDC252201C}" type="slidenum">
              <a:rPr lang="en-US"/>
              <a:pPr/>
              <a:t>10</a:t>
            </a:fld>
            <a:endParaRPr 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71F5A61-6DED-4906-9D7A-A8426A32108D}" type="slidenum">
              <a:rPr lang="en-US"/>
              <a:pPr/>
              <a:t>11</a:t>
            </a:fld>
            <a:endParaRPr lang="en-US" dirty="0"/>
          </a:p>
        </p:txBody>
      </p:sp>
      <p:sp>
        <p:nvSpPr>
          <p:cNvPr id="245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AE76F68-CF0A-4C28-8A2B-879E885990E9}" type="slidenum">
              <a:rPr lang="en-US"/>
              <a:pPr/>
              <a:t>12</a:t>
            </a:fld>
            <a:endParaRPr lang="en-US" dirty="0"/>
          </a:p>
        </p:txBody>
      </p:sp>
      <p:sp>
        <p:nvSpPr>
          <p:cNvPr id="26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4814B05-B676-40B5-A60B-242E92F94573}" type="slidenum">
              <a:rPr lang="en-US"/>
              <a:pPr/>
              <a:t>13</a:t>
            </a:fld>
            <a:endParaRPr lang="en-US" dirty="0"/>
          </a:p>
        </p:txBody>
      </p:sp>
      <p:sp>
        <p:nvSpPr>
          <p:cNvPr id="286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E0BC857-9D9E-44A7-A1EC-636500F30EDA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307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17DC60C-E07A-4F1E-B919-8C44ECF36F59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327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8B3591C-B590-425C-8535-7AAC4712193A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348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BAA5E4D-499D-4D07-A8CD-5D7B7F443150}" type="slidenum">
              <a:rPr lang="en-US"/>
              <a:pPr/>
              <a:t>18</a:t>
            </a:fld>
            <a:endParaRPr lang="en-US" dirty="0"/>
          </a:p>
        </p:txBody>
      </p:sp>
      <p:sp>
        <p:nvSpPr>
          <p:cNvPr id="378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6D0D079-13D8-41D7-8339-5ECFC74F4450}" type="slidenum">
              <a:rPr lang="en-US"/>
              <a:pPr/>
              <a:t>19</a:t>
            </a:fld>
            <a:endParaRPr lang="en-US" dirty="0"/>
          </a:p>
        </p:txBody>
      </p:sp>
      <p:sp>
        <p:nvSpPr>
          <p:cNvPr id="399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r>
              <a:rPr lang="en-US" dirty="0">
                <a:latin typeface="Arial" pitchFamily="34" charset="0"/>
                <a:ea typeface="ＭＳ Ｐゴシック" charset="-128"/>
              </a:rPr>
              <a:t>Micro – needed in smaller amounts &lt;100mg/day – e.g. Iron, Zinc, Copper, Iodine</a:t>
            </a:r>
          </a:p>
          <a:p>
            <a:r>
              <a:rPr lang="en-US" dirty="0">
                <a:latin typeface="Arial" pitchFamily="34" charset="0"/>
                <a:ea typeface="ＭＳ Ｐゴシック" charset="-128"/>
              </a:rPr>
              <a:t>Macro – needed in larger amounts &gt; 100mg/day e.g. Calcium, Phosphorous, Magnesium, Sodium, Potassium, Chloride</a:t>
            </a: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3DCC907-034C-41CB-98BA-8DD8803329B7}" type="slidenum">
              <a:rPr lang="en-US"/>
              <a:pPr/>
              <a:t>20</a:t>
            </a:fld>
            <a:endParaRPr lang="en-US" dirty="0"/>
          </a:p>
        </p:txBody>
      </p:sp>
      <p:sp>
        <p:nvSpPr>
          <p:cNvPr id="419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3A7180-6D7B-46B0-A0FB-9F45E88B36D3}" type="slidenum">
              <a:rPr lang="en-US"/>
              <a:pPr/>
              <a:t>21</a:t>
            </a:fld>
            <a:endParaRPr lang="en-US" dirty="0"/>
          </a:p>
        </p:txBody>
      </p:sp>
      <p:sp>
        <p:nvSpPr>
          <p:cNvPr id="440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85C2E6E-4CE3-4FCD-934E-3B277D6C099C}" type="slidenum">
              <a:rPr lang="en-US"/>
              <a:pPr/>
              <a:t>22</a:t>
            </a:fld>
            <a:endParaRPr lang="en-US" dirty="0"/>
          </a:p>
        </p:txBody>
      </p:sp>
      <p:sp>
        <p:nvSpPr>
          <p:cNvPr id="4608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A064A7B-B534-468F-A7B4-B17458074C8A}" type="slidenum">
              <a:rPr lang="en-US"/>
              <a:pPr/>
              <a:t>23</a:t>
            </a:fld>
            <a:endParaRPr lang="en-US" dirty="0"/>
          </a:p>
        </p:txBody>
      </p:sp>
      <p:sp>
        <p:nvSpPr>
          <p:cNvPr id="481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481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482F223-7EB6-4E9E-B5D5-6CFBCABB4AC1}" type="slidenum">
              <a:rPr lang="en-US"/>
              <a:pPr/>
              <a:t>24</a:t>
            </a:fld>
            <a:endParaRPr lang="en-US" dirty="0"/>
          </a:p>
        </p:txBody>
      </p:sp>
      <p:sp>
        <p:nvSpPr>
          <p:cNvPr id="501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D13BB07-B22D-48A8-A1CC-93B50DE43A3E}" type="slidenum">
              <a:rPr lang="en-US"/>
              <a:pPr/>
              <a:t>25</a:t>
            </a:fld>
            <a:endParaRPr lang="en-US" dirty="0"/>
          </a:p>
        </p:txBody>
      </p:sp>
      <p:sp>
        <p:nvSpPr>
          <p:cNvPr id="522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22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470F07F-CA33-415C-B7CE-9F94C3E2DC2D}" type="slidenum">
              <a:rPr lang="en-US"/>
              <a:pPr/>
              <a:t>26</a:t>
            </a:fld>
            <a:endParaRPr lang="en-US" dirty="0"/>
          </a:p>
        </p:txBody>
      </p:sp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EDCF335-9350-4BD8-BA00-93200EE14F7D}" type="slidenum">
              <a:rPr lang="en-US"/>
              <a:pPr/>
              <a:t>27</a:t>
            </a:fld>
            <a:endParaRPr lang="en-US" dirty="0"/>
          </a:p>
        </p:txBody>
      </p:sp>
      <p:sp>
        <p:nvSpPr>
          <p:cNvPr id="563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B92E600-422D-4BCA-BB02-9AD596C7CD34}" type="slidenum">
              <a:rPr lang="en-US"/>
              <a:pPr/>
              <a:t>28</a:t>
            </a:fld>
            <a:endParaRPr lang="en-US" dirty="0"/>
          </a:p>
        </p:txBody>
      </p:sp>
      <p:sp>
        <p:nvSpPr>
          <p:cNvPr id="583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FD87242-5C4C-4115-923F-FC6EC8F487E2}" type="slidenum">
              <a:rPr lang="en-US"/>
              <a:pPr/>
              <a:t>29</a:t>
            </a:fld>
            <a:endParaRPr lang="en-US" dirty="0"/>
          </a:p>
        </p:txBody>
      </p:sp>
      <p:sp>
        <p:nvSpPr>
          <p:cNvPr id="604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EB2CBB-1ADD-43F7-A2C5-73FA8F55E656}" type="slidenum">
              <a:rPr lang="en-US"/>
              <a:pPr/>
              <a:t>31</a:t>
            </a:fld>
            <a:endParaRPr lang="en-US" dirty="0"/>
          </a:p>
        </p:txBody>
      </p:sp>
      <p:sp>
        <p:nvSpPr>
          <p:cNvPr id="634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34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206ECF0-6505-47C1-8FAF-A63F58619FA1}" type="slidenum">
              <a:rPr lang="en-US"/>
              <a:pPr/>
              <a:t>32</a:t>
            </a:fld>
            <a:endParaRPr lang="en-US" dirty="0"/>
          </a:p>
        </p:txBody>
      </p:sp>
      <p:sp>
        <p:nvSpPr>
          <p:cNvPr id="6553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31888" y="690563"/>
            <a:ext cx="4597400" cy="3449637"/>
          </a:xfrm>
          <a:ln/>
        </p:spPr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815" y="4370108"/>
            <a:ext cx="5028370" cy="4138860"/>
          </a:xfrm>
          <a:noFill/>
        </p:spPr>
        <p:txBody>
          <a:bodyPr/>
          <a:lstStyle/>
          <a:p>
            <a:endParaRPr lang="en-US" dirty="0">
              <a:latin typeface="Arial" pitchFamily="34" charset="0"/>
              <a:ea typeface="ＭＳ Ｐゴシック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9"/>
          <p:cNvSpPr>
            <a:spLocks noChangeArrowheads="1"/>
          </p:cNvSpPr>
          <p:nvPr userDrawn="1"/>
        </p:nvSpPr>
        <p:spPr bwMode="auto">
          <a:xfrm>
            <a:off x="1219200" y="2667000"/>
            <a:ext cx="6705600" cy="3505200"/>
          </a:xfrm>
          <a:prstGeom prst="rect">
            <a:avLst/>
          </a:prstGeom>
          <a:noFill/>
          <a:ln w="19050">
            <a:solidFill>
              <a:srgbClr val="1974CF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endParaRPr lang="en-US" altLang="en-US" dirty="0"/>
          </a:p>
        </p:txBody>
      </p:sp>
      <p:sp>
        <p:nvSpPr>
          <p:cNvPr id="6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Health | Lippincott Williams &amp; Wilkins</a:t>
            </a:r>
          </a:p>
        </p:txBody>
      </p:sp>
      <p:sp>
        <p:nvSpPr>
          <p:cNvPr id="181265" name="Rectangle 17"/>
          <p:cNvSpPr>
            <a:spLocks noGrp="1" noChangeArrowheads="1"/>
          </p:cNvSpPr>
          <p:nvPr>
            <p:ph type="ctrTitle"/>
          </p:nvPr>
        </p:nvSpPr>
        <p:spPr>
          <a:xfrm>
            <a:off x="1223963" y="3724275"/>
            <a:ext cx="6692900" cy="838200"/>
          </a:xfrm>
          <a:effectLst/>
        </p:spPr>
        <p:txBody>
          <a:bodyPr anchorCtr="1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1266" name="Rectangle 18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5307013"/>
            <a:ext cx="6400800" cy="533400"/>
          </a:xfrm>
        </p:spPr>
        <p:txBody>
          <a:bodyPr lIns="91440" tIns="45720" rIns="91440" bIns="45720"/>
          <a:lstStyle>
            <a:lvl1pPr marL="0" indent="0" algn="ctr">
              <a:buFontTx/>
              <a:buNone/>
              <a:defRPr sz="1800"/>
            </a:lvl1pPr>
          </a:lstStyle>
          <a:p>
            <a:r>
              <a:rPr lang="en-US"/>
              <a:t>Click to edit Master subtitle style</a:t>
            </a:r>
          </a:p>
        </p:txBody>
      </p:sp>
      <p:pic>
        <p:nvPicPr>
          <p:cNvPr id="7" name="Picture 10" descr="ppt_opener.jpg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7988"/>
            <a:ext cx="9144000" cy="647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99263" y="1611313"/>
            <a:ext cx="2155825" cy="442118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0200" y="1611313"/>
            <a:ext cx="6316663" cy="442118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0213" y="1611313"/>
            <a:ext cx="8524875" cy="38893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330200" y="2346325"/>
            <a:ext cx="4230688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3288" y="2346325"/>
            <a:ext cx="4230687" cy="36861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309562" y="455613"/>
            <a:ext cx="8524875" cy="388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dist="17961" dir="2700000" algn="ctr" rotWithShape="0">
              <a:schemeClr val="bg2"/>
            </a:outerShdw>
          </a:effec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65112" y="1431925"/>
            <a:ext cx="8613775" cy="3686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Text Box 8"/>
          <p:cNvSpPr txBox="1">
            <a:spLocks noChangeArrowheads="1"/>
          </p:cNvSpPr>
          <p:nvPr userDrawn="1"/>
        </p:nvSpPr>
        <p:spPr bwMode="auto">
          <a:xfrm>
            <a:off x="6003925" y="6089650"/>
            <a:ext cx="2820988" cy="457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l" eaLnBrk="1" hangingPunct="1">
              <a:defRPr/>
            </a:pPr>
            <a:endParaRPr lang="en-US" altLang="en-US" dirty="0"/>
          </a:p>
        </p:txBody>
      </p:sp>
      <p:sp>
        <p:nvSpPr>
          <p:cNvPr id="8" name="Text Box 23"/>
          <p:cNvSpPr txBox="1">
            <a:spLocks noChangeArrowheads="1"/>
          </p:cNvSpPr>
          <p:nvPr userDrawn="1"/>
        </p:nvSpPr>
        <p:spPr bwMode="auto">
          <a:xfrm>
            <a:off x="0" y="6588125"/>
            <a:ext cx="9144000" cy="269875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tabLst>
                <a:tab pos="7485063" algn="l"/>
              </a:tabLs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defRPr/>
            </a:pPr>
            <a:r>
              <a:rPr lang="en-US" altLang="en-US" sz="1000" dirty="0"/>
              <a:t>Copyright © 2018 Wolters Kluwer • All Rights Reserved</a:t>
            </a:r>
          </a:p>
        </p:txBody>
      </p:sp>
      <p:cxnSp>
        <p:nvCxnSpPr>
          <p:cNvPr id="9" name="Straight Connector 8"/>
          <p:cNvCxnSpPr/>
          <p:nvPr userDrawn="1"/>
        </p:nvCxnSpPr>
        <p:spPr>
          <a:xfrm>
            <a:off x="0" y="1120775"/>
            <a:ext cx="9144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" name="Picture 14" descr="WK_CMYK.jpg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6600825"/>
            <a:ext cx="1317625" cy="209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6" r:id="rId1"/>
    <p:sldLayoutId id="2147483875" r:id="rId2"/>
    <p:sldLayoutId id="2147483876" r:id="rId3"/>
    <p:sldLayoutId id="2147483877" r:id="rId4"/>
    <p:sldLayoutId id="2147483878" r:id="rId5"/>
    <p:sldLayoutId id="2147483879" r:id="rId6"/>
    <p:sldLayoutId id="2147483880" r:id="rId7"/>
    <p:sldLayoutId id="2147483881" r:id="rId8"/>
    <p:sldLayoutId id="2147483882" r:id="rId9"/>
    <p:sldLayoutId id="2147483883" r:id="rId10"/>
    <p:sldLayoutId id="2147483884" r:id="rId11"/>
    <p:sldLayoutId id="2147483885" r:id="rId1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2800" b="1">
          <a:solidFill>
            <a:srgbClr val="186EC4"/>
          </a:solidFill>
          <a:latin typeface="Verdana" pitchFamily="34" charset="0"/>
        </a:defRPr>
      </a:lvl9pPr>
    </p:titleStyle>
    <p:bodyStyle>
      <a:lvl1pPr marL="280988" indent="-280988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  <a:ea typeface="+mn-ea"/>
          <a:cs typeface="+mn-cs"/>
        </a:defRPr>
      </a:lvl1pPr>
      <a:lvl2pPr marL="862013" indent="-404813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–"/>
        <a:defRPr sz="2200">
          <a:solidFill>
            <a:schemeClr val="tx1"/>
          </a:solidFill>
          <a:latin typeface="+mn-lt"/>
        </a:defRPr>
      </a:lvl2pPr>
      <a:lvl3pPr marL="1204913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5pPr>
      <a:lvl6pPr marL="25146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6pPr>
      <a:lvl7pPr marL="29718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7pPr>
      <a:lvl8pPr marL="34290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8pPr>
      <a:lvl9pPr marL="3886200" indent="-228600" algn="l" rtl="0" fontAlgn="base">
        <a:lnSpc>
          <a:spcPct val="90000"/>
        </a:lnSpc>
        <a:spcBef>
          <a:spcPct val="60000"/>
        </a:spcBef>
        <a:spcAft>
          <a:spcPct val="0"/>
        </a:spcAft>
        <a:buClr>
          <a:srgbClr val="CC9900"/>
        </a:buClr>
        <a:buChar char="•"/>
        <a:defRPr sz="22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 txBox="1">
            <a:spLocks/>
          </p:cNvSpPr>
          <p:nvPr/>
        </p:nvSpPr>
        <p:spPr>
          <a:xfrm>
            <a:off x="1065213" y="2647665"/>
            <a:ext cx="7099300" cy="3016155"/>
          </a:xfrm>
          <a:prstGeom prst="rect">
            <a:avLst/>
          </a:prstGeom>
          <a:ln w="25400" cap="flat" cmpd="sng" algn="ctr">
            <a:noFill/>
            <a:prstDash val="solid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>
            <a:lvl1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algn="l" rtl="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4572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9144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3716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828800" algn="l" rtl="0" fontAlgn="base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Exercise Physiology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 for Health, Fitness, and Performance </a:t>
            </a:r>
          </a:p>
          <a:p>
            <a:pPr algn="ctr">
              <a:defRPr/>
            </a:pPr>
            <a:r>
              <a:rPr lang="en-US" sz="1800" dirty="0">
                <a:solidFill>
                  <a:schemeClr val="accent1"/>
                </a:solidFill>
                <a:latin typeface="+mj-lt"/>
              </a:rPr>
              <a:t>Fifth Edition</a:t>
            </a:r>
          </a:p>
          <a:p>
            <a:pPr algn="ctr">
              <a:defRPr/>
            </a:pPr>
            <a:endParaRPr lang="en-US" sz="1800" dirty="0">
              <a:latin typeface="+mj-lt"/>
            </a:endParaRPr>
          </a:p>
          <a:p>
            <a:pPr algn="ctr" eaLnBrk="1" hangingPunct="1">
              <a:defRPr/>
            </a:pPr>
            <a:r>
              <a:rPr lang="en-US" sz="2400" dirty="0">
                <a:solidFill>
                  <a:srgbClr val="0C66C0"/>
                </a:solidFill>
              </a:rPr>
              <a:t>Chapter 6:</a:t>
            </a:r>
            <a:br>
              <a:rPr lang="en-US" sz="2400" dirty="0">
                <a:solidFill>
                  <a:srgbClr val="0C66C0"/>
                </a:solidFill>
              </a:rPr>
            </a:br>
            <a:br>
              <a:rPr lang="en-US" sz="2400" dirty="0">
                <a:solidFill>
                  <a:srgbClr val="0C66C0"/>
                </a:solidFill>
              </a:rPr>
            </a:br>
            <a:r>
              <a:rPr lang="en-US" sz="2400" dirty="0">
                <a:solidFill>
                  <a:srgbClr val="0C66C0"/>
                </a:solidFill>
              </a:rPr>
              <a:t>Nutrition for Fitness and Athletics</a:t>
            </a: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  <a:p>
            <a:pPr lvl="0" algn="ctr" eaLnBrk="1" hangingPunct="1">
              <a:defRPr/>
            </a:pPr>
            <a:r>
              <a:rPr lang="en-US" sz="1800" dirty="0">
                <a:solidFill>
                  <a:schemeClr val="accent1"/>
                </a:solidFill>
              </a:rPr>
              <a:t>Denise L. Smith • Sharon A. Plowman</a:t>
            </a:r>
            <a:endParaRPr lang="en-US" altLang="en-US" sz="1800" kern="0" dirty="0">
              <a:solidFill>
                <a:srgbClr val="186EC4"/>
              </a:solidFill>
              <a:latin typeface="+mj-lt"/>
            </a:endParaRPr>
          </a:p>
          <a:p>
            <a:pPr algn="ctr" eaLnBrk="1" hangingPunct="1">
              <a:defRPr/>
            </a:pPr>
            <a:endParaRPr lang="en-US" sz="2400" dirty="0">
              <a:solidFill>
                <a:srgbClr val="0C66C0"/>
              </a:solidFill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21437" y="466851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I. Introduction</a:t>
            </a:r>
            <a:endParaRPr lang="en-US" dirty="0"/>
          </a:p>
        </p:txBody>
      </p:sp>
      <p:sp>
        <p:nvSpPr>
          <p:cNvPr id="482306" name="Rectangle 2"/>
          <p:cNvSpPr>
            <a:spLocks noGrp="1" noChangeArrowheads="1"/>
          </p:cNvSpPr>
          <p:nvPr>
            <p:ph idx="1"/>
          </p:nvPr>
        </p:nvSpPr>
        <p:spPr>
          <a:xfrm>
            <a:off x="320876" y="1378551"/>
            <a:ext cx="8397341" cy="3686175"/>
          </a:xfrm>
        </p:spPr>
        <p:txBody>
          <a:bodyPr/>
          <a:lstStyle/>
          <a:p>
            <a:r>
              <a:rPr lang="en-US" dirty="0"/>
              <a:t>Optimal nutrition for fitness and athletics relates to two distinct situations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/>
              <a:t>Training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/>
              <a:t>Competition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2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23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2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230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2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82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230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2306" grpId="0" build="p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48733" y="448067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II. Nutrition and Training</a:t>
            </a:r>
            <a:endParaRPr lang="en-US" dirty="0"/>
          </a:p>
        </p:txBody>
      </p:sp>
      <p:sp>
        <p:nvSpPr>
          <p:cNvPr id="484354" name="Rectangle 2"/>
          <p:cNvSpPr>
            <a:spLocks noGrp="1" noChangeArrowheads="1"/>
          </p:cNvSpPr>
          <p:nvPr>
            <p:ph idx="1"/>
          </p:nvPr>
        </p:nvSpPr>
        <p:spPr>
          <a:xfrm>
            <a:off x="320742" y="1304906"/>
            <a:ext cx="8515036" cy="3686175"/>
          </a:xfrm>
        </p:spPr>
        <p:txBody>
          <a:bodyPr/>
          <a:lstStyle/>
          <a:p>
            <a:r>
              <a:rPr lang="en-US" dirty="0"/>
              <a:t>Goals of optimal training diet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/>
              <a:t>To provide caloric and nutrient requirements</a:t>
            </a:r>
          </a:p>
          <a:p>
            <a:pPr marL="1038225" lvl="1" indent="-457200">
              <a:buFont typeface="+mj-lt"/>
              <a:buAutoNum type="arabicPeriod"/>
            </a:pPr>
            <a:endParaRPr lang="en-US" dirty="0"/>
          </a:p>
          <a:p>
            <a:pPr marL="1038225" lvl="1" indent="-457200">
              <a:buFont typeface="+mj-lt"/>
              <a:buAutoNum type="arabicPeriod"/>
            </a:pPr>
            <a:r>
              <a:rPr lang="en-US" dirty="0"/>
              <a:t>To incorporate nutritional practices that promote good health</a:t>
            </a:r>
          </a:p>
          <a:p>
            <a:pPr marL="1038225" lvl="1" indent="-457200">
              <a:buFont typeface="+mj-lt"/>
              <a:buAutoNum type="arabicPeriod"/>
            </a:pPr>
            <a:endParaRPr lang="en-US" dirty="0"/>
          </a:p>
          <a:p>
            <a:pPr marL="1038225" lvl="1" indent="-457200">
              <a:buFont typeface="+mj-lt"/>
              <a:buAutoNum type="arabicPeriod"/>
            </a:pPr>
            <a:r>
              <a:rPr lang="en-US" dirty="0"/>
              <a:t>To achieve and maintain optimal body composition and playing weight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4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43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4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43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843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843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43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843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843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4354" grpId="0" build="p" autoUpdateAnimBg="0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75757" y="474495"/>
            <a:ext cx="8524875" cy="38893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II. Nutrition and Training (cont.)</a:t>
            </a:r>
            <a:endParaRPr lang="en-US" dirty="0"/>
          </a:p>
        </p:txBody>
      </p:sp>
      <p:sp>
        <p:nvSpPr>
          <p:cNvPr id="486402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1038225" lvl="1" indent="-457200">
              <a:buFont typeface="+mj-lt"/>
              <a:buAutoNum type="arabicPeriod" startAt="4"/>
            </a:pPr>
            <a:r>
              <a:rPr lang="en-US" dirty="0"/>
              <a:t>To promote recovery from training sessions and physiological adaptations</a:t>
            </a:r>
          </a:p>
          <a:p>
            <a:pPr marL="1038225" lvl="1" indent="-457200">
              <a:buFont typeface="+mj-lt"/>
              <a:buAutoNum type="arabicPeriod" startAt="4"/>
            </a:pPr>
            <a:endParaRPr lang="en-US" dirty="0"/>
          </a:p>
          <a:p>
            <a:pPr marL="1038225" lvl="1" indent="-457200">
              <a:buFont typeface="+mj-lt"/>
              <a:buAutoNum type="arabicPeriod" startAt="4"/>
            </a:pPr>
            <a:r>
              <a:rPr lang="en-US" dirty="0"/>
              <a:t>To try variations of precompetition and competition fuel and fluid intake to determine the body</a:t>
            </a:r>
            <a:r>
              <a:rPr lang="en-US" altLang="ja-JP" dirty="0"/>
              <a:t>’s responses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6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64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6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86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8640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6402" grpId="0" build="p" autoUpdateAnimBg="0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172.24.161.56\lww\01_Logistics\Plowman5e_9781496323187\13_Ancillaries\1_Input\PPTs\JPEG updated arts\Plowman-PPT-03\Ch06\Table 6.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45388" y="1250077"/>
            <a:ext cx="7211683" cy="508228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02492" y="273228"/>
            <a:ext cx="8524875" cy="775597"/>
          </a:xfrm>
        </p:spPr>
        <p:txBody>
          <a:bodyPr/>
          <a:lstStyle/>
          <a:p>
            <a:r>
              <a:rPr lang="en-US" dirty="0"/>
              <a:t>Food Guide for Sedentary and Active</a:t>
            </a:r>
            <a:br>
              <a:rPr lang="en-US" dirty="0"/>
            </a:br>
            <a:r>
              <a:rPr lang="en-US" dirty="0"/>
              <a:t>Individuals</a:t>
            </a:r>
          </a:p>
        </p:txBody>
      </p:sp>
      <p:pic>
        <p:nvPicPr>
          <p:cNvPr id="2050" name="Picture 2" descr="\\172.24.161.56\lww\01_Logistics\Plowman5e_9781496323187\13_Ancillaries\1_Input\PPTs\JPEG updated arts\Plowman-PPT-03\Ch06\Plowman5e-ch006-image0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19622" y="1422411"/>
            <a:ext cx="4572000" cy="407296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26036" y="211472"/>
            <a:ext cx="8623253" cy="796140"/>
          </a:xfrm>
        </p:spPr>
        <p:txBody>
          <a:bodyPr/>
          <a:lstStyle/>
          <a:p>
            <a:r>
              <a:rPr lang="en-US" dirty="0"/>
              <a:t>2010 Dietary Guidelines: Recommendation Compared to Consumption</a:t>
            </a:r>
          </a:p>
        </p:txBody>
      </p:sp>
      <p:pic>
        <p:nvPicPr>
          <p:cNvPr id="3074" name="Picture 2" descr="\\172.24.161.56\lww\01_Logistics\Plowman5e_9781496323187\13_Ancillaries\1_Input\PPTs\JPEG updated arts\Plowman-PPT-03\Ch06\Plowman5e-ch006-image002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96705" y="1411747"/>
            <a:ext cx="6019800" cy="41026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48738" y="419770"/>
            <a:ext cx="8524875" cy="388937"/>
          </a:xfrm>
        </p:spPr>
        <p:txBody>
          <a:bodyPr/>
          <a:lstStyle/>
          <a:p>
            <a:r>
              <a:rPr lang="en-US" dirty="0"/>
              <a:t>Kilocalories</a:t>
            </a:r>
          </a:p>
        </p:txBody>
      </p:sp>
      <p:sp>
        <p:nvSpPr>
          <p:cNvPr id="490498" name="Rectangle 2"/>
          <p:cNvSpPr>
            <a:spLocks noGrp="1" noChangeArrowheads="1"/>
          </p:cNvSpPr>
          <p:nvPr>
            <p:ph idx="1"/>
          </p:nvPr>
        </p:nvSpPr>
        <p:spPr>
          <a:xfrm>
            <a:off x="339389" y="1405440"/>
            <a:ext cx="8613775" cy="4262705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The most obvious distinction between active and inactive individuals is the number of calories required per day.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Everyone needs sufficient calories to support daily needs, and children need adequate calories for growth.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Athletes may consume between as many as 9,000 to 11,000 kcal·d</a:t>
            </a:r>
            <a:r>
              <a:rPr lang="en-US" baseline="30000" dirty="0"/>
              <a:t>−1</a:t>
            </a:r>
            <a:r>
              <a:rPr lang="en-US" dirty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0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04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4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04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04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04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904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904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0498" grpId="0" build="p" bldLvl="2" autoUpdateAnimBg="0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44144" y="451523"/>
            <a:ext cx="8524875" cy="388937"/>
          </a:xfrm>
        </p:spPr>
        <p:txBody>
          <a:bodyPr/>
          <a:lstStyle/>
          <a:p>
            <a:r>
              <a:rPr lang="en-US" dirty="0"/>
              <a:t>Carbohydrate—Important Facts</a:t>
            </a:r>
          </a:p>
        </p:txBody>
      </p:sp>
      <p:sp>
        <p:nvSpPr>
          <p:cNvPr id="492546" name="Rectangle 2"/>
          <p:cNvSpPr>
            <a:spLocks noGrp="1" noChangeArrowheads="1"/>
          </p:cNvSpPr>
          <p:nvPr>
            <p:ph idx="1"/>
          </p:nvPr>
        </p:nvSpPr>
        <p:spPr>
          <a:xfrm>
            <a:off x="280069" y="1400981"/>
            <a:ext cx="8469768" cy="4298919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The higher the intensity of exercise, the more important glycogen is as a fuel.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Training increases the ability to store carbohydrate and to spare carbohydrate.</a:t>
            </a:r>
          </a:p>
          <a:p>
            <a:pPr marL="457200" indent="-457200">
              <a:buFont typeface="+mj-lt"/>
              <a:buAutoNum type="arabicPeriod"/>
            </a:pPr>
            <a:endParaRPr lang="en-US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Fatigue, </a:t>
            </a:r>
            <a:r>
              <a:rPr lang="en-US" altLang="ja-JP" dirty="0"/>
              <a:t>“hitting the wall,” and exhaustion are tied to glycogen depletion during high-intensity, long-duration activity.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2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2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5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25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925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25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925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925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2546" grpId="0" build="p" bldLvl="2" autoUpdateAnimBg="0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270490" y="366124"/>
            <a:ext cx="8524875" cy="388937"/>
          </a:xfrm>
        </p:spPr>
        <p:txBody>
          <a:bodyPr/>
          <a:lstStyle/>
          <a:p>
            <a:r>
              <a:rPr lang="en-US" dirty="0"/>
              <a:t>Glycemic Index</a:t>
            </a:r>
          </a:p>
        </p:txBody>
      </p:sp>
      <p:sp>
        <p:nvSpPr>
          <p:cNvPr id="13" name="Content Placeholder 12"/>
          <p:cNvSpPr>
            <a:spLocks noGrp="1"/>
          </p:cNvSpPr>
          <p:nvPr>
            <p:ph idx="1"/>
          </p:nvPr>
        </p:nvSpPr>
        <p:spPr>
          <a:xfrm>
            <a:off x="226040" y="1347606"/>
            <a:ext cx="8613775" cy="4679164"/>
          </a:xfrm>
        </p:spPr>
        <p:txBody>
          <a:bodyPr/>
          <a:lstStyle/>
          <a:p>
            <a:r>
              <a:rPr lang="en-US" b="1" dirty="0"/>
              <a:t>Glycemic Index</a:t>
            </a:r>
            <a:r>
              <a:rPr lang="en-US" dirty="0"/>
              <a:t>—A measure that compares the elevation in blood glucose caused by the ingestion of 50 g of any CHO food with the elevations caused by 50 g of white bread</a:t>
            </a:r>
          </a:p>
        </p:txBody>
      </p:sp>
      <p:pic>
        <p:nvPicPr>
          <p:cNvPr id="4098" name="Picture 2" descr="\\172.24.161.56\lww\01_Logistics\Plowman5e_9781496323187\13_Ancillaries\1_Input\PPTs\JPEG updated arts\Plowman-PPT-03\Ch06\Plowman5e-ch006-image0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06263" y="3343158"/>
            <a:ext cx="4253330" cy="301564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07789" y="330238"/>
            <a:ext cx="8524875" cy="387798"/>
          </a:xfrm>
        </p:spPr>
        <p:txBody>
          <a:bodyPr/>
          <a:lstStyle/>
          <a:p>
            <a:r>
              <a:rPr lang="en-US" dirty="0"/>
              <a:t>Glycogen Resynthesis</a:t>
            </a:r>
          </a:p>
        </p:txBody>
      </p:sp>
      <p:sp>
        <p:nvSpPr>
          <p:cNvPr id="557058" name="Rectangle 2"/>
          <p:cNvSpPr>
            <a:spLocks noGrp="1" noChangeArrowheads="1"/>
          </p:cNvSpPr>
          <p:nvPr>
            <p:ph idx="1"/>
          </p:nvPr>
        </p:nvSpPr>
        <p:spPr>
          <a:xfrm>
            <a:off x="393575" y="1392062"/>
            <a:ext cx="8370180" cy="4317026"/>
          </a:xfrm>
        </p:spPr>
        <p:txBody>
          <a:bodyPr/>
          <a:lstStyle/>
          <a:p>
            <a:r>
              <a:rPr lang="en-US" b="1" dirty="0"/>
              <a:t>Glycogen</a:t>
            </a:r>
            <a:r>
              <a:rPr lang="en-US" b="1" dirty="0">
                <a:solidFill>
                  <a:srgbClr val="FF0000"/>
                </a:solidFill>
              </a:rPr>
              <a:t> </a:t>
            </a:r>
            <a:r>
              <a:rPr lang="en-US" b="1" dirty="0"/>
              <a:t>Resynthesis</a:t>
            </a:r>
          </a:p>
          <a:p>
            <a:pPr lvl="1"/>
            <a:r>
              <a:rPr lang="en-US" dirty="0"/>
              <a:t>5% to 6% per hour under optimal conditions, requiring 17 to 20 hours for complete recovery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7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705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7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57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705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7058" grpId="0" build="p" autoUpdateAnimBg="0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76164" y="398342"/>
            <a:ext cx="8524875" cy="387798"/>
          </a:xfrm>
        </p:spPr>
        <p:txBody>
          <a:bodyPr/>
          <a:lstStyle/>
          <a:p>
            <a:r>
              <a:rPr lang="en-US" dirty="0"/>
              <a:t>Glycogen Sources</a:t>
            </a:r>
          </a:p>
        </p:txBody>
      </p:sp>
      <p:sp>
        <p:nvSpPr>
          <p:cNvPr id="552962" name="Rectangle 2"/>
          <p:cNvSpPr>
            <a:spLocks noGrp="1" noChangeArrowheads="1"/>
          </p:cNvSpPr>
          <p:nvPr>
            <p:ph idx="1"/>
          </p:nvPr>
        </p:nvSpPr>
        <p:spPr>
          <a:xfrm>
            <a:off x="407089" y="1396522"/>
            <a:ext cx="8415448" cy="3686175"/>
          </a:xfrm>
        </p:spPr>
        <p:txBody>
          <a:bodyPr/>
          <a:lstStyle/>
          <a:p>
            <a:pPr marL="457200" indent="-457200">
              <a:buFont typeface="+mj-lt"/>
              <a:buAutoNum type="alphaLcPeriod"/>
            </a:pPr>
            <a:r>
              <a:rPr lang="en-US" dirty="0"/>
              <a:t>Sports drinks</a:t>
            </a:r>
          </a:p>
          <a:p>
            <a:pPr marL="457200" indent="-457200">
              <a:buFont typeface="+mj-lt"/>
              <a:buAutoNum type="alphaLcPeriod"/>
            </a:pPr>
            <a:endParaRPr lang="en-US" dirty="0"/>
          </a:p>
          <a:p>
            <a:pPr marL="457200" indent="-457200">
              <a:buFont typeface="+mj-lt"/>
              <a:buAutoNum type="alphaLcPeriod"/>
            </a:pPr>
            <a:r>
              <a:rPr lang="en-US" dirty="0"/>
              <a:t>Sports bars</a:t>
            </a:r>
          </a:p>
          <a:p>
            <a:pPr marL="457200" indent="-457200">
              <a:buFont typeface="+mj-lt"/>
              <a:buAutoNum type="alphaLcPeriod"/>
            </a:pPr>
            <a:endParaRPr lang="en-US" dirty="0"/>
          </a:p>
          <a:p>
            <a:pPr marL="457200" indent="-457200">
              <a:buFont typeface="+mj-lt"/>
              <a:buAutoNum type="alphaLcPeriod"/>
            </a:pPr>
            <a:r>
              <a:rPr lang="en-US" dirty="0"/>
              <a:t>Sports gels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5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52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5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52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5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52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62" grpId="0" build="p" autoUpdateAnimBg="0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\\172.24.161.56\lww\01_Logistics\Plowman5e_9781496323187\13_Ancillaries\1_Input\PPTs\JPEG updated arts\Plowman-PPT-03\Ch06\Table 6.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3014" y="1328486"/>
            <a:ext cx="7475212" cy="45291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12240" y="428823"/>
            <a:ext cx="8524875" cy="388937"/>
          </a:xfrm>
        </p:spPr>
        <p:txBody>
          <a:bodyPr/>
          <a:lstStyle/>
          <a:p>
            <a:r>
              <a:rPr lang="en-US" dirty="0"/>
              <a:t>Protein</a:t>
            </a:r>
          </a:p>
        </p:txBody>
      </p:sp>
      <p:sp>
        <p:nvSpPr>
          <p:cNvPr id="496642" name="Rectangle 2"/>
          <p:cNvSpPr>
            <a:spLocks noGrp="1" noChangeArrowheads="1"/>
          </p:cNvSpPr>
          <p:nvPr>
            <p:ph idx="1"/>
          </p:nvPr>
        </p:nvSpPr>
        <p:spPr>
          <a:xfrm>
            <a:off x="252502" y="1464490"/>
            <a:ext cx="8613775" cy="3686175"/>
          </a:xfrm>
        </p:spPr>
        <p:txBody>
          <a:bodyPr/>
          <a:lstStyle/>
          <a:p>
            <a:pPr>
              <a:buNone/>
            </a:pPr>
            <a:r>
              <a:rPr lang="en-US" dirty="0"/>
              <a:t>US RDA of protein</a:t>
            </a:r>
          </a:p>
          <a:p>
            <a:pPr lvl="1">
              <a:buFont typeface="Arial" pitchFamily="34" charset="0"/>
              <a:buChar char="•"/>
            </a:pPr>
            <a:r>
              <a:rPr lang="en-US" dirty="0"/>
              <a:t>Adults = 0.8 g·kg</a:t>
            </a:r>
            <a:r>
              <a:rPr lang="en-US" baseline="30000" dirty="0"/>
              <a:t>−1</a:t>
            </a:r>
          </a:p>
          <a:p>
            <a:pPr lvl="1">
              <a:buFont typeface="Arial" pitchFamily="34" charset="0"/>
              <a:buChar char="•"/>
            </a:pPr>
            <a:endParaRPr lang="en-US" baseline="30000" dirty="0"/>
          </a:p>
          <a:p>
            <a:pPr lvl="1">
              <a:buFont typeface="Arial" pitchFamily="34" charset="0"/>
              <a:buChar char="•"/>
            </a:pPr>
            <a:r>
              <a:rPr lang="en-US" dirty="0"/>
              <a:t>Ages 4 to 13 year = 0.95 g·kg</a:t>
            </a:r>
            <a:r>
              <a:rPr lang="en-US" baseline="30000" dirty="0"/>
              <a:t>−1</a:t>
            </a:r>
          </a:p>
          <a:p>
            <a:pPr lvl="1">
              <a:buFont typeface="Arial" pitchFamily="34" charset="0"/>
              <a:buChar char="•"/>
            </a:pPr>
            <a:endParaRPr lang="en-US" baseline="30000" dirty="0"/>
          </a:p>
          <a:p>
            <a:pPr lvl="1">
              <a:buFont typeface="Arial" pitchFamily="34" charset="0"/>
              <a:buChar char="•"/>
            </a:pPr>
            <a:r>
              <a:rPr lang="en-US" dirty="0"/>
              <a:t>Ages 14 to 18 year = 0.85 g·kg</a:t>
            </a:r>
            <a:r>
              <a:rPr lang="en-US" baseline="30000" dirty="0"/>
              <a:t>−1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6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66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966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664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966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9664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66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966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664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6642" grpId="0" build="p" autoUpdateAnimBg="0" advAuto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48874" y="490227"/>
            <a:ext cx="8524875" cy="387798"/>
          </a:xfrm>
        </p:spPr>
        <p:txBody>
          <a:bodyPr/>
          <a:lstStyle/>
          <a:p>
            <a:r>
              <a:rPr lang="en-US" dirty="0"/>
              <a:t>Do Athletes Need More Protein?</a:t>
            </a:r>
          </a:p>
        </p:txBody>
      </p:sp>
      <p:sp>
        <p:nvSpPr>
          <p:cNvPr id="498690" name="Rectangle 2"/>
          <p:cNvSpPr>
            <a:spLocks noGrp="1" noChangeArrowheads="1"/>
          </p:cNvSpPr>
          <p:nvPr>
            <p:ph idx="1"/>
          </p:nvPr>
        </p:nvSpPr>
        <p:spPr>
          <a:xfrm>
            <a:off x="257367" y="1388549"/>
            <a:ext cx="8551250" cy="457052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US" dirty="0"/>
              <a:t>Resistance training**</a:t>
            </a:r>
          </a:p>
          <a:p>
            <a:pPr marL="1038225" lvl="1" indent="-457200">
              <a:buNone/>
            </a:pPr>
            <a:r>
              <a:rPr lang="en-US" dirty="0"/>
              <a:t>	− 1.2–2.0 g·kg</a:t>
            </a:r>
            <a:r>
              <a:rPr lang="en-US" baseline="30000" dirty="0"/>
              <a:t>−1</a:t>
            </a:r>
            <a:r>
              <a:rPr lang="en-US" dirty="0"/>
              <a:t>·d</a:t>
            </a:r>
            <a:r>
              <a:rPr lang="en-US" baseline="30000" dirty="0"/>
              <a:t>−1</a:t>
            </a:r>
          </a:p>
          <a:p>
            <a:pPr marL="1038225" lvl="1" indent="-457200">
              <a:buNone/>
            </a:pPr>
            <a:r>
              <a:rPr lang="en-US" dirty="0"/>
              <a:t>	− 15% of total calories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Endurance training** </a:t>
            </a:r>
          </a:p>
          <a:p>
            <a:pPr marL="1381125" lvl="2" indent="-457200">
              <a:buNone/>
            </a:pPr>
            <a:r>
              <a:rPr lang="en-US" dirty="0"/>
              <a:t>−1.2–1.4 g·kg</a:t>
            </a:r>
            <a:r>
              <a:rPr lang="en-US" baseline="30000" dirty="0"/>
              <a:t>−1</a:t>
            </a:r>
            <a:r>
              <a:rPr lang="en-US" dirty="0"/>
              <a:t>·d</a:t>
            </a:r>
            <a:r>
              <a:rPr lang="en-US" baseline="30000" dirty="0"/>
              <a:t>−1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Older individuals</a:t>
            </a:r>
          </a:p>
          <a:p>
            <a:pPr marL="1038225" lvl="1" indent="-457200">
              <a:buNone/>
            </a:pPr>
            <a:r>
              <a:rPr lang="en-US" dirty="0"/>
              <a:t>	−1.0–1.2 g·kg</a:t>
            </a:r>
            <a:r>
              <a:rPr lang="en-US" baseline="30000" dirty="0"/>
              <a:t>−1</a:t>
            </a:r>
            <a:r>
              <a:rPr lang="en-US" dirty="0"/>
              <a:t>·d</a:t>
            </a:r>
            <a:r>
              <a:rPr lang="en-US" baseline="30000" dirty="0"/>
              <a:t>−1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8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86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986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986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986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986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986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986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986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986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986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9869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86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986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986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8690" grpId="0" build="p" autoUpdateAnimBg="0" advAuto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354385" y="338423"/>
            <a:ext cx="8524875" cy="388937"/>
          </a:xfrm>
        </p:spPr>
        <p:txBody>
          <a:bodyPr/>
          <a:lstStyle/>
          <a:p>
            <a:r>
              <a:rPr lang="en-US" dirty="0"/>
              <a:t>Fat</a:t>
            </a:r>
          </a:p>
        </p:txBody>
      </p:sp>
      <p:sp>
        <p:nvSpPr>
          <p:cNvPr id="500738" name="Rectangle 2"/>
          <p:cNvSpPr>
            <a:spLocks noGrp="1" noChangeArrowheads="1"/>
          </p:cNvSpPr>
          <p:nvPr>
            <p:ph idx="1"/>
          </p:nvPr>
        </p:nvSpPr>
        <p:spPr>
          <a:xfrm>
            <a:off x="309935" y="1420304"/>
            <a:ext cx="8613775" cy="3686175"/>
          </a:xfrm>
        </p:spPr>
        <p:txBody>
          <a:bodyPr/>
          <a:lstStyle/>
          <a:p>
            <a:r>
              <a:rPr lang="en-US" dirty="0"/>
              <a:t>Major fuel for exercise of low to moderate intensity</a:t>
            </a:r>
          </a:p>
        </p:txBody>
      </p:sp>
      <p:pic>
        <p:nvPicPr>
          <p:cNvPr id="6146" name="Picture 2" descr="\\172.24.161.56\lww\01_Logistics\Plowman5e_9781496323187\13_Ancillaries\1_Input\PPTs\JPEG updated arts\Plowman-PPT-03\Ch06\Plowman5e-ch006-image0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80447" y="2102435"/>
            <a:ext cx="3872753" cy="387648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0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0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07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0738" grpId="0" build="p" autoUpdateAnimBg="0" advAuto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231037" y="12558"/>
            <a:ext cx="8524875" cy="1080296"/>
          </a:xfrm>
        </p:spPr>
        <p:txBody>
          <a:bodyPr/>
          <a:lstStyle/>
          <a:p>
            <a:r>
              <a:rPr lang="en-US" sz="2600" dirty="0"/>
              <a:t>The Impact of a High-Fat Diet versus a</a:t>
            </a:r>
            <a:br>
              <a:rPr lang="en-US" sz="2600" dirty="0"/>
            </a:br>
            <a:r>
              <a:rPr lang="en-US" sz="2600" dirty="0"/>
              <a:t>High-Carbohydrate Diet during Training on Submaximal Exercise Performance</a:t>
            </a:r>
          </a:p>
        </p:txBody>
      </p:sp>
      <p:pic>
        <p:nvPicPr>
          <p:cNvPr id="7170" name="Picture 2" descr="\\172.24.161.56\lww\01_Logistics\Plowman5e_9781496323187\13_Ancillaries\1_Input\PPTs\JPEG updated arts\Plowman-PPT-03\Ch06\Plowman5e-ch006-image007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876" y="2024528"/>
            <a:ext cx="3984728" cy="347493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48868" y="406661"/>
            <a:ext cx="8524875" cy="388937"/>
          </a:xfrm>
        </p:spPr>
        <p:txBody>
          <a:bodyPr/>
          <a:lstStyle/>
          <a:p>
            <a:r>
              <a:rPr lang="en-US" dirty="0"/>
              <a:t>Vitamins</a:t>
            </a:r>
          </a:p>
        </p:txBody>
      </p:sp>
      <p:sp>
        <p:nvSpPr>
          <p:cNvPr id="502786" name="Rectangle 2"/>
          <p:cNvSpPr>
            <a:spLocks noGrp="1" noChangeArrowheads="1"/>
          </p:cNvSpPr>
          <p:nvPr>
            <p:ph idx="1"/>
          </p:nvPr>
        </p:nvSpPr>
        <p:spPr>
          <a:xfrm>
            <a:off x="398034" y="1447060"/>
            <a:ext cx="8415447" cy="3686175"/>
          </a:xfrm>
        </p:spPr>
        <p:txBody>
          <a:bodyPr/>
          <a:lstStyle/>
          <a:p>
            <a:r>
              <a:rPr lang="en-US" dirty="0"/>
              <a:t>Organic substances of plant or animal origin that are essential for normal growth, development, metabolic processes, and energy transformations</a:t>
            </a:r>
          </a:p>
          <a:p>
            <a:endParaRPr lang="en-US" dirty="0"/>
          </a:p>
          <a:p>
            <a:r>
              <a:rPr lang="en-US" dirty="0"/>
              <a:t>No evidence that supplementation is beneficial in adequately nourished individuals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2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27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2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02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027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2786" grpId="0" build="p" autoUpdateAnimBg="0" advAuto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44279" y="433822"/>
            <a:ext cx="8524875" cy="388937"/>
          </a:xfrm>
        </p:spPr>
        <p:txBody>
          <a:bodyPr/>
          <a:lstStyle/>
          <a:p>
            <a:r>
              <a:rPr lang="en-US" dirty="0"/>
              <a:t>Minerals</a:t>
            </a:r>
          </a:p>
        </p:txBody>
      </p:sp>
      <p:sp>
        <p:nvSpPr>
          <p:cNvPr id="504834" name="Rectangle 2"/>
          <p:cNvSpPr>
            <a:spLocks noGrp="1" noChangeArrowheads="1"/>
          </p:cNvSpPr>
          <p:nvPr>
            <p:ph idx="1"/>
          </p:nvPr>
        </p:nvSpPr>
        <p:spPr>
          <a:xfrm>
            <a:off x="275473" y="1406116"/>
            <a:ext cx="8578410" cy="3686175"/>
          </a:xfrm>
        </p:spPr>
        <p:txBody>
          <a:bodyPr/>
          <a:lstStyle/>
          <a:p>
            <a:r>
              <a:rPr lang="en-US" dirty="0"/>
              <a:t>Elements, not of animal or plant origin, that are essential constituents of all cells and of many body functions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Microminerals</a:t>
            </a:r>
          </a:p>
          <a:p>
            <a:pPr marL="914400" lvl="1" indent="-457200">
              <a:buFont typeface="+mj-lt"/>
              <a:buAutoNum type="arabicPeriod"/>
            </a:pPr>
            <a:endParaRPr lang="en-US" dirty="0"/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Macrominerals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8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48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48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8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048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048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48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048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048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4834" grpId="0" build="p" autoUpdateAnimBg="0" advAuto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39685" y="394289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III. Nutrition </a:t>
            </a:r>
            <a:r>
              <a:rPr lang="en-US" dirty="0">
                <a:solidFill>
                  <a:schemeClr val="accent1"/>
                </a:solidFill>
                <a:latin typeface="Verdana" pitchFamily="34" charset="0"/>
              </a:rPr>
              <a:t>for</a:t>
            </a:r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 Competition</a:t>
            </a:r>
            <a:endParaRPr lang="en-US" dirty="0"/>
          </a:p>
        </p:txBody>
      </p:sp>
      <p:sp>
        <p:nvSpPr>
          <p:cNvPr id="530434" name="Rectangle 2"/>
          <p:cNvSpPr>
            <a:spLocks noGrp="1" noChangeArrowheads="1"/>
          </p:cNvSpPr>
          <p:nvPr>
            <p:ph idx="1"/>
          </p:nvPr>
        </p:nvSpPr>
        <p:spPr>
          <a:xfrm>
            <a:off x="389115" y="1392873"/>
            <a:ext cx="8451662" cy="4561470"/>
          </a:xfrm>
        </p:spPr>
        <p:txBody>
          <a:bodyPr/>
          <a:lstStyle/>
          <a:p>
            <a:r>
              <a:rPr lang="en-US" dirty="0"/>
              <a:t>Goals for optimal competitive diet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Ensure adequate fuel supplies in the pre-event time span</a:t>
            </a:r>
          </a:p>
          <a:p>
            <a:pPr marL="914400" lvl="1" indent="-457200">
              <a:buFont typeface="+mj-lt"/>
              <a:buAutoNum type="arabicPeriod"/>
            </a:pPr>
            <a:endParaRPr lang="en-US" dirty="0"/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Ensure adequate fuel supplies during the event, regardless of duration</a:t>
            </a:r>
          </a:p>
          <a:p>
            <a:pPr marL="914400" lvl="1" indent="-457200">
              <a:buFont typeface="+mj-lt"/>
              <a:buAutoNum type="arabicPeriod"/>
            </a:pPr>
            <a:endParaRPr lang="en-US" dirty="0"/>
          </a:p>
          <a:p>
            <a:pPr marL="914400" lvl="1" indent="-457200">
              <a:buFont typeface="+mj-lt"/>
              <a:buAutoNum type="arabicPeriod"/>
            </a:pPr>
            <a:r>
              <a:rPr lang="en-US" dirty="0"/>
              <a:t>Facilitate temperature regulation by preventing dehydration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0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04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30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043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30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3043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0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0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043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0434" grpId="0" build="p" autoUpdateAnimBg="0" advAuto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244144" y="356124"/>
            <a:ext cx="8524875" cy="38893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III. Nutrition </a:t>
            </a:r>
            <a:r>
              <a:rPr lang="en-US" dirty="0">
                <a:solidFill>
                  <a:schemeClr val="accent1"/>
                </a:solidFill>
                <a:latin typeface="Verdana" pitchFamily="34" charset="0"/>
              </a:rPr>
              <a:t>for</a:t>
            </a:r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 Competition (cont.)</a:t>
            </a:r>
            <a:endParaRPr lang="en-US" dirty="0"/>
          </a:p>
        </p:txBody>
      </p:sp>
      <p:sp>
        <p:nvSpPr>
          <p:cNvPr id="532482" name="Rectangle 2"/>
          <p:cNvSpPr>
            <a:spLocks noGrp="1" noChangeArrowheads="1"/>
          </p:cNvSpPr>
          <p:nvPr>
            <p:ph idx="1"/>
          </p:nvPr>
        </p:nvSpPr>
        <p:spPr>
          <a:xfrm>
            <a:off x="307499" y="1359767"/>
            <a:ext cx="8496929" cy="3686175"/>
          </a:xfrm>
        </p:spPr>
        <p:txBody>
          <a:bodyPr/>
          <a:lstStyle/>
          <a:p>
            <a:pPr marL="1038225" lvl="1" indent="-457200">
              <a:buFont typeface="+mj-lt"/>
              <a:buAutoNum type="arabicPeriod" startAt="4"/>
            </a:pPr>
            <a:r>
              <a:rPr lang="en-US" dirty="0"/>
              <a:t>Achieve desired weight classifications while maintaining fuel and water supplies</a:t>
            </a:r>
          </a:p>
          <a:p>
            <a:pPr marL="1038225" lvl="1" indent="-457200">
              <a:buFont typeface="+mj-lt"/>
              <a:buAutoNum type="arabicPeriod" startAt="4"/>
            </a:pPr>
            <a:endParaRPr lang="en-US" dirty="0"/>
          </a:p>
          <a:p>
            <a:pPr marL="1038225" lvl="1" indent="-457200">
              <a:buFont typeface="+mj-lt"/>
              <a:buAutoNum type="arabicPeriod" startAt="4"/>
            </a:pPr>
            <a:r>
              <a:rPr lang="en-US" dirty="0"/>
              <a:t>Avoid gastrointestinal discomfort during competition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4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32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248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482" grpId="0" build="p" autoUpdateAnimBg="0" advAuto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23864" y="371922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III. Nutrition </a:t>
            </a:r>
            <a:r>
              <a:rPr lang="en-US" dirty="0">
                <a:solidFill>
                  <a:schemeClr val="accent1"/>
                </a:solidFill>
                <a:latin typeface="Verdana" pitchFamily="34" charset="0"/>
              </a:rPr>
              <a:t>for</a:t>
            </a:r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 Competition (cont.)</a:t>
            </a:r>
            <a:endParaRPr lang="en-US" dirty="0"/>
          </a:p>
        </p:txBody>
      </p:sp>
      <p:sp>
        <p:nvSpPr>
          <p:cNvPr id="534530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Carbohydrate Loading (Glycogen Supercompensation)</a:t>
            </a:r>
            <a:r>
              <a:rPr lang="en-US" dirty="0"/>
              <a:t>—A process of nutritional modification that results in an additional storage of glycogen in muscle fiber that can be approximately 2 to 3 times the normal levels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4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4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45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4530" grpId="0" build="p" autoUpdateAnimBg="0" advAuto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\\172.24.161.56\lww\01_Logistics\Plowman5e_9781496323187\13_Ancillaries\1_Input\PPTs\JPEG updated arts\Plowman-PPT-03\Ch06\Table 6.7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6535" y="1305299"/>
            <a:ext cx="7793878" cy="486194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III. Nutrition </a:t>
            </a:r>
            <a:r>
              <a:rPr lang="en-US" dirty="0">
                <a:solidFill>
                  <a:schemeClr val="accent1"/>
                </a:solidFill>
                <a:latin typeface="Verdana" pitchFamily="34" charset="0"/>
              </a:rPr>
              <a:t>for</a:t>
            </a:r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 Competition (cont.)</a:t>
            </a:r>
            <a:endParaRPr lang="en-US" dirty="0"/>
          </a:p>
        </p:txBody>
      </p:sp>
      <p:sp>
        <p:nvSpPr>
          <p:cNvPr id="538626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/>
              <a:t>Pre-event Meal</a:t>
            </a:r>
          </a:p>
          <a:p>
            <a:endParaRPr lang="en-US" b="1" dirty="0"/>
          </a:p>
          <a:p>
            <a:r>
              <a:rPr lang="en-US" b="1" dirty="0"/>
              <a:t>Feeding during Exercise </a:t>
            </a:r>
          </a:p>
          <a:p>
            <a:pPr lvl="1"/>
            <a:r>
              <a:rPr lang="en-US" dirty="0"/>
              <a:t>To maintain blood glucose levels and prevent fatigue</a:t>
            </a:r>
          </a:p>
          <a:p>
            <a:pPr lvl="1"/>
            <a:endParaRPr lang="en-US" dirty="0"/>
          </a:p>
          <a:p>
            <a:r>
              <a:rPr lang="en-US" b="1" dirty="0"/>
              <a:t>Fluid Ingestion during and after Exercise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8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8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38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8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38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3862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8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38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3862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8626" grpId="0" build="p" autoUpdateAnimBg="0" advAuto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\\172.24.161.56\lww\01_Logistics\Plowman5e_9781496323187\13_Ancillaries\1_Input\PPTs\JPEG updated arts\Plowman-PPT-03\Ch06\Table 6.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9317" y="1300835"/>
            <a:ext cx="8091968" cy="49649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98870" y="416584"/>
            <a:ext cx="8524875" cy="387798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IV. Eating Disorders</a:t>
            </a:r>
            <a:endParaRPr lang="en-US" dirty="0"/>
          </a:p>
        </p:txBody>
      </p:sp>
      <p:sp>
        <p:nvSpPr>
          <p:cNvPr id="542722" name="Rectangle 2"/>
          <p:cNvSpPr>
            <a:spLocks noGrp="1" noChangeArrowheads="1"/>
          </p:cNvSpPr>
          <p:nvPr>
            <p:ph idx="1"/>
          </p:nvPr>
        </p:nvSpPr>
        <p:spPr>
          <a:xfrm>
            <a:off x="348442" y="1469625"/>
            <a:ext cx="8613775" cy="4217438"/>
          </a:xfrm>
        </p:spPr>
        <p:txBody>
          <a:bodyPr/>
          <a:lstStyle/>
          <a:p>
            <a:pPr>
              <a:buNone/>
            </a:pPr>
            <a:r>
              <a:rPr lang="en-US" b="1" dirty="0"/>
              <a:t>Definitions</a:t>
            </a:r>
          </a:p>
          <a:p>
            <a:r>
              <a:rPr lang="en-US" b="1" dirty="0"/>
              <a:t>Anorexia Nervosa</a:t>
            </a:r>
            <a:r>
              <a:rPr lang="en-US" dirty="0"/>
              <a:t>—An eating disorder characterized by marked self-induced weight loss accompanied by an intense fear of fatness</a:t>
            </a:r>
          </a:p>
          <a:p>
            <a:endParaRPr lang="en-US" dirty="0"/>
          </a:p>
          <a:p>
            <a:r>
              <a:rPr lang="en-US" b="1" dirty="0"/>
              <a:t>Bulimia Nervosa</a:t>
            </a:r>
            <a:r>
              <a:rPr lang="en-US" dirty="0"/>
              <a:t>—An eating disorder marked by an unrealistic appraisal of body weight and/or shape that is manifested altering bingeing and purging behavior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2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2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2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427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42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427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22" grpId="0" build="p" autoUpdateAnimBg="0" advAuto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353327" y="410580"/>
            <a:ext cx="8524875" cy="388937"/>
          </a:xfrm>
        </p:spPr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IV. Eating Disorders (cont.)</a:t>
            </a:r>
            <a:endParaRPr lang="en-US" dirty="0"/>
          </a:p>
        </p:txBody>
      </p:sp>
      <p:sp>
        <p:nvSpPr>
          <p:cNvPr id="544770" name="Rectangle 2"/>
          <p:cNvSpPr>
            <a:spLocks noGrp="1" noChangeArrowheads="1"/>
          </p:cNvSpPr>
          <p:nvPr>
            <p:ph idx="1"/>
          </p:nvPr>
        </p:nvSpPr>
        <p:spPr>
          <a:xfrm>
            <a:off x="325605" y="1418953"/>
            <a:ext cx="8613775" cy="3686175"/>
          </a:xfrm>
        </p:spPr>
        <p:txBody>
          <a:bodyPr/>
          <a:lstStyle/>
          <a:p>
            <a:r>
              <a:rPr lang="en-US" b="1" dirty="0"/>
              <a:t>Anorexia Athletica</a:t>
            </a:r>
            <a:r>
              <a:rPr lang="en-US" dirty="0"/>
              <a:t>—An eating disorder occurring primarily in young, female athletes that is characterized by a food intake less than that required to support the training regimen and by body weight no more than 95% of normal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4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4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47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4770" grpId="0" build="p" autoUpdateAnimBg="0" advAuto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\\172.24.161.56\lww\01_Logistics\Plowman5e_9781496323187\13_Ancillaries\1_Input\PPTs\JPEG updated arts\Plowman-PPT-03\Ch06\Table 6.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493" y="1428771"/>
            <a:ext cx="8370117" cy="48253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IV. Eating Disorders (cont.)</a:t>
            </a:r>
            <a:endParaRPr lang="en-US" dirty="0"/>
          </a:p>
        </p:txBody>
      </p:sp>
      <p:sp>
        <p:nvSpPr>
          <p:cNvPr id="548866" name="Rectangle 2"/>
          <p:cNvSpPr>
            <a:spLocks noGrp="1" noChangeArrowheads="1"/>
          </p:cNvSpPr>
          <p:nvPr>
            <p:ph idx="1"/>
          </p:nvPr>
        </p:nvSpPr>
        <p:spPr>
          <a:xfrm>
            <a:off x="234666" y="1418277"/>
            <a:ext cx="8560303" cy="3686175"/>
          </a:xfrm>
        </p:spPr>
        <p:txBody>
          <a:bodyPr/>
          <a:lstStyle/>
          <a:p>
            <a:pPr>
              <a:buNone/>
            </a:pPr>
            <a:r>
              <a:rPr lang="en-US" b="1" dirty="0"/>
              <a:t>Risk factors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/>
              <a:t>Dieting at an early age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/>
              <a:t>Unsupervised dieting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/>
              <a:t>Lack of acceptance of pubertal changes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/>
              <a:t>Early sport-specific training</a:t>
            </a:r>
          </a:p>
          <a:p>
            <a:pPr marL="1038225" lvl="1" indent="-457200">
              <a:buFont typeface="+mj-lt"/>
              <a:buAutoNum type="arabicPeriod"/>
            </a:pPr>
            <a:r>
              <a:rPr lang="en-US" dirty="0"/>
              <a:t>A large increase in training volume accompanied by a significant weight loss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48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48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48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48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48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48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48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48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48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48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8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48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48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8866" grpId="0" build="p" autoUpdateAnimBg="0" advAuto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IV. Eating Disorders (cont.)</a:t>
            </a:r>
            <a:endParaRPr lang="en-US" dirty="0"/>
          </a:p>
        </p:txBody>
      </p:sp>
      <p:sp>
        <p:nvSpPr>
          <p:cNvPr id="6144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/>
              <a:t>Risk factors (cont.)</a:t>
            </a:r>
          </a:p>
          <a:p>
            <a:pPr marL="1038225" lvl="1" indent="-457200">
              <a:buFont typeface="+mj-lt"/>
              <a:buAutoNum type="arabicPeriod" startAt="6"/>
            </a:pPr>
            <a:r>
              <a:rPr lang="en-US" dirty="0"/>
              <a:t>Traumatic events </a:t>
            </a:r>
          </a:p>
          <a:p>
            <a:pPr marL="1038225" lvl="1" indent="-457200">
              <a:buFont typeface="+mj-lt"/>
              <a:buAutoNum type="arabicPeriod" startAt="6"/>
            </a:pPr>
            <a:r>
              <a:rPr lang="en-US" dirty="0"/>
              <a:t>Personality</a:t>
            </a:r>
          </a:p>
          <a:p>
            <a:pPr marL="1038225" lvl="1" indent="-457200">
              <a:buFont typeface="+mj-lt"/>
              <a:buAutoNum type="arabicPeriod" startAt="6"/>
            </a:pPr>
            <a:r>
              <a:rPr lang="en-US" dirty="0"/>
              <a:t>Coaching behavior and perceived or real pressure from coaches and judges </a:t>
            </a:r>
          </a:p>
          <a:p>
            <a:pPr marL="1038225" lvl="1" indent="-457200">
              <a:buFont typeface="+mj-lt"/>
              <a:buAutoNum type="arabicPeriod" startAt="6"/>
            </a:pPr>
            <a:r>
              <a:rPr lang="en-US" dirty="0"/>
              <a:t>Weight regulations in some sports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IV. Eating Disorders (cont.)</a:t>
            </a:r>
            <a:endParaRPr lang="en-US" dirty="0"/>
          </a:p>
        </p:txBody>
      </p:sp>
      <p:pic>
        <p:nvPicPr>
          <p:cNvPr id="11266" name="Picture 2" descr="\\172.24.161.56\lww\01_Logistics\Plowman5e_9781496323187\13_Ancillaries\1_Input\PPTs\JPEG updated arts\Plowman-PPT-03\Ch06\Plowman5e-ch006-image011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2793" y="1283596"/>
            <a:ext cx="4805082" cy="37880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66CC"/>
                </a:solidFill>
                <a:latin typeface="Verdana" pitchFamily="34" charset="0"/>
              </a:rPr>
              <a:t>IV. Eating Disorders (cont.)</a:t>
            </a:r>
            <a:endParaRPr lang="en-US" dirty="0"/>
          </a:p>
        </p:txBody>
      </p:sp>
      <p:sp>
        <p:nvSpPr>
          <p:cNvPr id="560130" name="Rectangle 2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b="1" dirty="0"/>
              <a:t>Prevention and Treatment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0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60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601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60130" grpId="0" build="p" autoUpdateAnimBg="0" advAuto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EXPANDSHOWBAR" val="True"/>
  <p:tag name="BULLETTYPE" val="3"/>
  <p:tag name="RESPCOUNTERSTYLE" val="3"/>
  <p:tag name="INPUTSOURCE" val="1"/>
  <p:tag name="BACKUPMAINTENANCE" val="7"/>
  <p:tag name="ROTATIONINTERVAL" val="2"/>
  <p:tag name="RACERSMAXDISPLAYED" val="5"/>
  <p:tag name="TEAMSINLEADERBOARD" val="5"/>
  <p:tag name="BUBBLEVALUEFORMAT" val="0.0"/>
  <p:tag name="CUSTOMCELLFORECOLOR" val="-16777216"/>
  <p:tag name="CUSTOMCELLBACKCOLOR4" val="-8355712"/>
  <p:tag name="DISPLAYDEVICEID" val="True"/>
  <p:tag name="GRIDSIZE" val="{Width=800, Height=600}"/>
  <p:tag name="CHARTLABELS" val="1"/>
  <p:tag name="PARTLISTDEFAULT" val="1"/>
  <p:tag name="INCORRECTPOINTVALUE" val="0"/>
  <p:tag name="AUTOADJUSTPARTRANGE" val="True"/>
  <p:tag name="FIBNUMRESULTS" val="5"/>
  <p:tag name="PRRESPONSE2" val="9"/>
  <p:tag name="PRRESPONSE6" val="5"/>
  <p:tag name="PRRESPONSE10" val="1"/>
  <p:tag name="POWERPOINTVERSION" val="10.0"/>
  <p:tag name="CSVFORMAT" val="0"/>
  <p:tag name="RESPCOUNTERFORMAT" val="0"/>
  <p:tag name="ALLOWDUPLICATES" val="False"/>
  <p:tag name="REVIEWONLY" val="False"/>
  <p:tag name="RACEANIMATIONSPEED" val="3"/>
  <p:tag name="BUBBLENAMEVISIBLE" val="True"/>
  <p:tag name="CUSTOMGRIDBACKCOLOR" val="-2830136"/>
  <p:tag name="USESCHEMECOLORS" val="True"/>
  <p:tag name="GRIDROTATIONINTERVAL" val="2"/>
  <p:tag name="CHARTCOLORS" val="0"/>
  <p:tag name="INCLUDEPPT" val="True"/>
  <p:tag name="REALTIMEBACKUPPATH" val="(None)"/>
  <p:tag name="FIBDISPLAYRESULTS" val="True"/>
  <p:tag name="PRRESPONSE3" val="8"/>
  <p:tag name="PRRESPONSE8" val="3"/>
  <p:tag name="TPVERSION" val="2008"/>
  <p:tag name="ANSWERNOWSTYLE" val="6"/>
  <p:tag name="COUNTDOWNSECONDS" val="10"/>
  <p:tag name="AUTOADVANCE" val="True"/>
  <p:tag name="SKIPREMAININGRACESLIDES" val="True"/>
  <p:tag name="BUBBLEGROUPING" val="3"/>
  <p:tag name="CUSTOMCELLBACKCOLOR3" val="-268652"/>
  <p:tag name="AUTOSIZEGRID" val="True"/>
  <p:tag name="INCLUDENONRESPONDERS" val="True"/>
  <p:tag name="REALTIMEBACKUP" val="False"/>
  <p:tag name="FIBINCLUDEOTHER" val="True"/>
  <p:tag name="PRRESPONSE5" val="6"/>
  <p:tag name="ALWAYSOPENPOLL" val="False"/>
  <p:tag name="ANSWERNOWTEXT" val="Answer Now"/>
  <p:tag name="BACKUPSESSIONS" val="True"/>
  <p:tag name="RACEENDPOINTS" val="100"/>
  <p:tag name="DEFAULTNUMTEAMS" val="5"/>
  <p:tag name="DISPLAYDEVICENUMBER" val="True"/>
  <p:tag name="RESETCHARTS" val="True"/>
  <p:tag name="ZEROBASED" val="False"/>
  <p:tag name="PRRESPONSE1" val="10"/>
  <p:tag name="SHOWFLASHWARNING" val="True"/>
  <p:tag name="COUNTDOWNSTYLE" val="4"/>
  <p:tag name="AUTOUPDATEALIASES" val="True"/>
  <p:tag name="BUBBLESIZEVISIBLE" val="True"/>
  <p:tag name="GRIDOPACITY" val="90"/>
  <p:tag name="ALLOWUSERFEEDBACK" val="True"/>
  <p:tag name="FIBDISPLAYKEYWORDS" val="True"/>
  <p:tag name="SHOWBARVISIBLE" val="True"/>
  <p:tag name="NUMRESPONSES" val="1"/>
  <p:tag name="MAXRESPONDERS" val="5"/>
  <p:tag name="GRIDPOSITION" val="1"/>
  <p:tag name="CHARTSCALE" val="True"/>
  <p:tag name="PRRESPONSE9" val="2"/>
  <p:tag name="CHARTVALUEFORMAT" val="0%"/>
  <p:tag name="CUSTOMCELLBACKCOLOR2" val="-13395457"/>
  <p:tag name="CORRECTPOINTVALUE" val="1"/>
  <p:tag name="USESECONDARYMONITOR" val="True"/>
  <p:tag name="PARTICIPANTSINLEADERBOARD" val="5"/>
  <p:tag name="MULTIRESPDIVISOR" val="1"/>
  <p:tag name="SAVECSVWITHSESSION" val="True"/>
  <p:tag name="DISPLAYNAME" val="True"/>
  <p:tag name="PRRESPONSE7" val="4"/>
  <p:tag name="POLLINGCYCLE" val="2"/>
  <p:tag name="STDCHART" val="1"/>
  <p:tag name="RESPTABLESTYLE" val="-1"/>
  <p:tag name="CUSTOMCELLBACKCOLOR1" val="-657956"/>
  <p:tag name="PRRESPONSE4" val="7"/>
  <p:tag name="ADVANCEDSETTINGSVIEW" val="False"/>
  <p:tag name="DELIMITERS" val="3.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LWW TEMPLATE">
  <a:themeElements>
    <a:clrScheme name="">
      <a:dk1>
        <a:srgbClr val="000000"/>
      </a:dk1>
      <a:lt1>
        <a:srgbClr val="FFFFFF"/>
      </a:lt1>
      <a:dk2>
        <a:srgbClr val="006B76"/>
      </a:dk2>
      <a:lt2>
        <a:srgbClr val="000000"/>
      </a:lt2>
      <a:accent1>
        <a:srgbClr val="186EC4"/>
      </a:accent1>
      <a:accent2>
        <a:srgbClr val="CC9900"/>
      </a:accent2>
      <a:accent3>
        <a:srgbClr val="FFFFFF"/>
      </a:accent3>
      <a:accent4>
        <a:srgbClr val="000000"/>
      </a:accent4>
      <a:accent5>
        <a:srgbClr val="ABBADE"/>
      </a:accent5>
      <a:accent6>
        <a:srgbClr val="B98A00"/>
      </a:accent6>
      <a:hlink>
        <a:srgbClr val="FF0000"/>
      </a:hlink>
      <a:folHlink>
        <a:srgbClr val="009900"/>
      </a:folHlink>
    </a:clrScheme>
    <a:fontScheme name="LWW TEMPLATE">
      <a:majorFont>
        <a:latin typeface="Verdana"/>
        <a:ea typeface=""/>
        <a:cs typeface=""/>
      </a:majorFont>
      <a:minorFont>
        <a:latin typeface="Verda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LWW TEMPLATE 1">
        <a:dk1>
          <a:srgbClr val="969696"/>
        </a:dk1>
        <a:lt1>
          <a:srgbClr val="FFFFFF"/>
        </a:lt1>
        <a:dk2>
          <a:srgbClr val="000000"/>
        </a:dk2>
        <a:lt2>
          <a:srgbClr val="DDDDDD"/>
        </a:lt2>
        <a:accent1>
          <a:srgbClr val="00E4A8"/>
        </a:accent1>
        <a:accent2>
          <a:srgbClr val="3333CC"/>
        </a:accent2>
        <a:accent3>
          <a:srgbClr val="AAAAAA"/>
        </a:accent3>
        <a:accent4>
          <a:srgbClr val="DADADA"/>
        </a:accent4>
        <a:accent5>
          <a:srgbClr val="AAEFD1"/>
        </a:accent5>
        <a:accent6>
          <a:srgbClr val="2D2DB9"/>
        </a:accent6>
        <a:hlink>
          <a:srgbClr val="FF5050"/>
        </a:hlink>
        <a:folHlink>
          <a:srgbClr val="FFCF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2">
        <a:dk1>
          <a:srgbClr val="000000"/>
        </a:dk1>
        <a:lt1>
          <a:srgbClr val="FFFFFF"/>
        </a:lt1>
        <a:dk2>
          <a:srgbClr val="333399"/>
        </a:dk2>
        <a:lt2>
          <a:srgbClr val="1C1C1C"/>
        </a:lt2>
        <a:accent1>
          <a:srgbClr val="00E4A8"/>
        </a:accent1>
        <a:accent2>
          <a:srgbClr val="FFCF01"/>
        </a:accent2>
        <a:accent3>
          <a:srgbClr val="FFFFFF"/>
        </a:accent3>
        <a:accent4>
          <a:srgbClr val="000000"/>
        </a:accent4>
        <a:accent5>
          <a:srgbClr val="AAEFD1"/>
        </a:accent5>
        <a:accent6>
          <a:srgbClr val="E7BB01"/>
        </a:accent6>
        <a:hlink>
          <a:srgbClr val="FF0000"/>
        </a:hlink>
        <a:folHlink>
          <a:srgbClr val="3333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EAEAEA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737373"/>
        </a:accent6>
        <a:hlink>
          <a:srgbClr val="4D4D4D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4">
        <a:dk1>
          <a:srgbClr val="000094"/>
        </a:dk1>
        <a:lt1>
          <a:srgbClr val="FFFFFF"/>
        </a:lt1>
        <a:dk2>
          <a:srgbClr val="0000CC"/>
        </a:dk2>
        <a:lt2>
          <a:srgbClr val="FFFFCC"/>
        </a:lt2>
        <a:accent1>
          <a:srgbClr val="3193FF"/>
        </a:accent1>
        <a:accent2>
          <a:srgbClr val="9900FF"/>
        </a:accent2>
        <a:accent3>
          <a:srgbClr val="AAAAE2"/>
        </a:accent3>
        <a:accent4>
          <a:srgbClr val="DADADA"/>
        </a:accent4>
        <a:accent5>
          <a:srgbClr val="ADC8FF"/>
        </a:accent5>
        <a:accent6>
          <a:srgbClr val="8A00E7"/>
        </a:accent6>
        <a:hlink>
          <a:srgbClr val="FF33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LWW TEMPLATE 5">
        <a:dk1>
          <a:srgbClr val="000000"/>
        </a:dk1>
        <a:lt1>
          <a:srgbClr val="FFFFFF"/>
        </a:lt1>
        <a:dk2>
          <a:srgbClr val="000066"/>
        </a:dk2>
        <a:lt2>
          <a:srgbClr val="333333"/>
        </a:lt2>
        <a:accent1>
          <a:srgbClr val="C4709A"/>
        </a:accent1>
        <a:accent2>
          <a:srgbClr val="4B4EB5"/>
        </a:accent2>
        <a:accent3>
          <a:srgbClr val="FFFFFF"/>
        </a:accent3>
        <a:accent4>
          <a:srgbClr val="000000"/>
        </a:accent4>
        <a:accent5>
          <a:srgbClr val="DEBBCA"/>
        </a:accent5>
        <a:accent6>
          <a:srgbClr val="4346A4"/>
        </a:accent6>
        <a:hlink>
          <a:srgbClr val="C481CF"/>
        </a:hlink>
        <a:folHlink>
          <a:srgbClr val="76B74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6">
        <a:dk1>
          <a:srgbClr val="000000"/>
        </a:dk1>
        <a:lt1>
          <a:srgbClr val="FFFFFF"/>
        </a:lt1>
        <a:dk2>
          <a:srgbClr val="6A4076"/>
        </a:dk2>
        <a:lt2>
          <a:srgbClr val="969696"/>
        </a:lt2>
        <a:accent1>
          <a:srgbClr val="DBA9C2"/>
        </a:accent1>
        <a:accent2>
          <a:srgbClr val="E1BF91"/>
        </a:accent2>
        <a:accent3>
          <a:srgbClr val="FFFFFF"/>
        </a:accent3>
        <a:accent4>
          <a:srgbClr val="000000"/>
        </a:accent4>
        <a:accent5>
          <a:srgbClr val="EAD1DD"/>
        </a:accent5>
        <a:accent6>
          <a:srgbClr val="CCAD83"/>
        </a:accent6>
        <a:hlink>
          <a:srgbClr val="B3CE82"/>
        </a:hlink>
        <a:folHlink>
          <a:srgbClr val="B8AD48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LWW TEMPLATE 7">
        <a:dk1>
          <a:srgbClr val="000000"/>
        </a:dk1>
        <a:lt1>
          <a:srgbClr val="FFFFFF"/>
        </a:lt1>
        <a:dk2>
          <a:srgbClr val="515F7B"/>
        </a:dk2>
        <a:lt2>
          <a:srgbClr val="808080"/>
        </a:lt2>
        <a:accent1>
          <a:srgbClr val="9FCAD3"/>
        </a:accent1>
        <a:accent2>
          <a:srgbClr val="C0C0C0"/>
        </a:accent2>
        <a:accent3>
          <a:srgbClr val="FFFFFF"/>
        </a:accent3>
        <a:accent4>
          <a:srgbClr val="000000"/>
        </a:accent4>
        <a:accent5>
          <a:srgbClr val="CDE1E6"/>
        </a:accent5>
        <a:accent6>
          <a:srgbClr val="AEAEAE"/>
        </a:accent6>
        <a:hlink>
          <a:srgbClr val="91AFBF"/>
        </a:hlink>
        <a:folHlink>
          <a:srgbClr val="ECEAA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G:\Q299xx.LWW\LWW TEMPLATE.ppt</Template>
  <TotalTime>2982</TotalTime>
  <Words>870</Words>
  <Application>Microsoft Office PowerPoint</Application>
  <PresentationFormat>On-screen Show (4:3)</PresentationFormat>
  <Paragraphs>150</Paragraphs>
  <Slides>32</Slides>
  <Notes>30</Notes>
  <HiddenSlides>1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6" baseType="lpstr">
      <vt:lpstr>Arial</vt:lpstr>
      <vt:lpstr>Times New Roman</vt:lpstr>
      <vt:lpstr>Verdana</vt:lpstr>
      <vt:lpstr>LWW TEMPLATE</vt:lpstr>
      <vt:lpstr>PowerPoint Presentation</vt:lpstr>
      <vt:lpstr>I. Introduction</vt:lpstr>
      <vt:lpstr>II. Nutrition and Training</vt:lpstr>
      <vt:lpstr>II. Nutrition and Training (cont.)</vt:lpstr>
      <vt:lpstr>PowerPoint Presentation</vt:lpstr>
      <vt:lpstr>Food Guide for Sedentary and Active Individuals</vt:lpstr>
      <vt:lpstr>2010 Dietary Guidelines: Recommendation Compared to Consumption</vt:lpstr>
      <vt:lpstr>Kilocalories</vt:lpstr>
      <vt:lpstr>Carbohydrate—Important Facts</vt:lpstr>
      <vt:lpstr>Glycemic Index</vt:lpstr>
      <vt:lpstr>Glycogen Resynthesis</vt:lpstr>
      <vt:lpstr>Glycogen Sources</vt:lpstr>
      <vt:lpstr>PowerPoint Presentation</vt:lpstr>
      <vt:lpstr>Protein</vt:lpstr>
      <vt:lpstr>Do Athletes Need More Protein?</vt:lpstr>
      <vt:lpstr>Fat</vt:lpstr>
      <vt:lpstr>The Impact of a High-Fat Diet versus a High-Carbohydrate Diet during Training on Submaximal Exercise Performance</vt:lpstr>
      <vt:lpstr>Vitamins</vt:lpstr>
      <vt:lpstr>Minerals</vt:lpstr>
      <vt:lpstr>III. Nutrition for Competition</vt:lpstr>
      <vt:lpstr>III. Nutrition for Competition (cont.)</vt:lpstr>
      <vt:lpstr>III. Nutrition for Competition (cont.)</vt:lpstr>
      <vt:lpstr>PowerPoint Presentation</vt:lpstr>
      <vt:lpstr>III. Nutrition for Competition (cont.)</vt:lpstr>
      <vt:lpstr>PowerPoint Presentation</vt:lpstr>
      <vt:lpstr>IV. Eating Disorders</vt:lpstr>
      <vt:lpstr>IV. Eating Disorders (cont.)</vt:lpstr>
      <vt:lpstr>PowerPoint Presentation</vt:lpstr>
      <vt:lpstr>IV. Eating Disorders (cont.)</vt:lpstr>
      <vt:lpstr>IV. Eating Disorders (cont.)</vt:lpstr>
      <vt:lpstr>IV. Eating Disorders (cont.)</vt:lpstr>
      <vt:lpstr>IV. Eating Disorders (cont.)</vt:lpstr>
    </vt:vector>
  </TitlesOfParts>
  <Company>Wolters Kluwer Health - Lippincott Williams &amp; Wilkins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LWW PPT Slide Template Master</dc:title>
  <dc:creator>Dale Gray</dc:creator>
  <cp:lastModifiedBy>Geraint Forster</cp:lastModifiedBy>
  <cp:revision>409</cp:revision>
  <cp:lastPrinted>2001-01-03T19:47:24Z</cp:lastPrinted>
  <dcterms:created xsi:type="dcterms:W3CDTF">2001-02-15T19:07:27Z</dcterms:created>
  <dcterms:modified xsi:type="dcterms:W3CDTF">2025-11-06T19:45:06Z</dcterms:modified>
</cp:coreProperties>
</file>