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7" r:id="rId1"/>
  </p:sldMasterIdLst>
  <p:sldIdLst>
    <p:sldId id="257" r:id="rId2"/>
    <p:sldId id="259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9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B41BB-AA7E-21DA-3B81-A85B268407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1D1321-4ACD-A589-FCFA-CB9B13180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7718A-EC34-7BD6-F33C-ACA4F0D55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88E84-1107-A6A3-6BA6-CA3B5F902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B019F-0026-5AB9-AE26-0C4CDD5A9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25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42E62-0E52-8235-0C9F-C9170B73C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3110F-82E8-CFA1-745D-8B610E9AF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7A57B-8879-8976-7768-E66BAD514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44B4A-3591-4FAF-0367-2CF1C75D8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4CB01-0EAC-8ED6-DB0E-B70BA9526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541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7D388-9E47-9683-87AB-4DE00D46F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CBFD38-488E-6A3B-4AA1-CC48C0D8A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B54F3-3DC2-5E27-CADC-D6999A677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5E032-3A63-795A-908B-C8277596F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C2572-0F82-0CBC-0EFE-8E124CF06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23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0B0EF-443D-4F63-276C-85A888404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6AD0F-780B-6C35-2532-95C419D570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97ABA3-6F4F-0D7C-0543-DF37B69085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3F2988-7BAC-47E5-E479-9A440D58A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73E207-ED74-2F10-CFAC-4E2298092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F73EF-3758-DA80-839B-2650B5580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779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EB3D8-017A-EFD9-0DE5-550C36605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EEB60-E9BC-ED79-4C40-FF15D8EA9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8F9F83-BBBD-1034-DE4A-AFB727808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65F690-42C4-C80B-692D-FA3CF30571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A31609-5D59-DD90-86DB-BE015689A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A15C8B-35CE-59B9-F786-2F11F3F67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FD8A6-67D4-B972-8E13-59EAE34D6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2AFB37-DC9F-A88F-F9FB-FBFF0F52E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470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FBD94-80C0-239B-8292-45142B676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F4DD6-F1CE-09BA-D02A-C903C00CF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83BD1-BFFC-E0DC-4975-8049C21D8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2BAD78-ECFB-ED22-E7B7-334CDF20C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785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C21E65-870D-9A32-56AA-BB6E3C502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324214-1BD1-35CC-E7EF-5783C02D3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806EF-7F9C-6DAB-16A9-28FF5933C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11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CC2E6-DA91-DFB5-EFF7-9B6F31982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5D111-6559-73AB-0D95-238EA3DC1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FCEF13-FA66-BD3D-2F7C-1D7004196E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06B2B-088E-1E04-665F-202CFE263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BCC9F-6079-EA46-0973-B701F5295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D53471-1791-58D5-F974-AE3FF47B3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75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D4951-FD0F-31EA-EFFD-A512CCB97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BAEC37-36C3-E885-9688-DF643B0058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27F1E-2AA3-A290-A261-6FC5A3D0AF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BA12BB-AC51-1F6E-F4BA-389102FF5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754E4B-B367-A610-260F-1710D806C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37A36F-99FA-250F-F263-84CD7A754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59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E9C47-AC2F-3D3F-0BE9-AA8CEB981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E72B46-CBCA-C0D1-B1AF-3812608D36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F1E88-632D-B421-6AC9-C8B1E289F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85EF20-782A-3ADC-2204-BCF95E7D8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7EF9B-3168-3784-32E7-848E9BB0A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848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2511EA-88B8-8F51-36B6-DA44A06D87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3CAFA6-BCFE-67CA-5C0F-EA7D8CBD56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3F27D-FB9F-2E9C-0AC8-BB99332B3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AA6FBD-ED40-477D-2961-A0377926D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48D64-8BA4-A94E-6B51-A1EAB1683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343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7A9441-0B67-4C21-666A-814D3ED96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0AE40-AA8F-A041-D8AC-CFB8ACA9A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A3AF7-7B66-8450-5BE8-A4D79C630C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5A8DD-A92E-4368-BDA4-C961FDB63A90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B5F21-6765-3345-F237-90A876385B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0E13C-A850-C090-C469-092A823A8B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947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8" r:id="rId1"/>
    <p:sldLayoutId id="2147484209" r:id="rId2"/>
    <p:sldLayoutId id="2147484210" r:id="rId3"/>
    <p:sldLayoutId id="2147484211" r:id="rId4"/>
    <p:sldLayoutId id="2147484212" r:id="rId5"/>
    <p:sldLayoutId id="2147484213" r:id="rId6"/>
    <p:sldLayoutId id="2147484214" r:id="rId7"/>
    <p:sldLayoutId id="2147484215" r:id="rId8"/>
    <p:sldLayoutId id="2147484216" r:id="rId9"/>
    <p:sldLayoutId id="2147484217" r:id="rId10"/>
    <p:sldLayoutId id="214748421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83FBC-BF1A-6AA1-DF38-4377E771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53718"/>
            <a:ext cx="9144000" cy="132556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u="sng" dirty="0">
                <a:latin typeface="+mn-lt"/>
              </a:rPr>
              <a:t>BA International Hotel Management</a:t>
            </a:r>
            <a:br>
              <a:rPr lang="en-GB" sz="1400" dirty="0">
                <a:latin typeface="+mn-lt"/>
              </a:rPr>
            </a:br>
            <a:br>
              <a:rPr lang="en-GB" sz="1400" dirty="0">
                <a:latin typeface="+mn-lt"/>
              </a:rPr>
            </a:br>
            <a:r>
              <a:rPr lang="en-GB" sz="2200" dirty="0">
                <a:latin typeface="+mn-lt"/>
              </a:rPr>
              <a:t>Module: BMIH5003 </a:t>
            </a:r>
            <a:br>
              <a:rPr lang="en-GB" sz="2200" dirty="0">
                <a:latin typeface="+mn-lt"/>
              </a:rPr>
            </a:br>
            <a:r>
              <a:rPr lang="en-GB" sz="2200" dirty="0">
                <a:latin typeface="+mn-lt"/>
              </a:rPr>
              <a:t>Foreign Languages and Cultural Awareness</a:t>
            </a:r>
            <a:br>
              <a:rPr lang="en-GB" sz="1800" dirty="0">
                <a:latin typeface="+mn-lt"/>
              </a:rPr>
            </a:br>
            <a:br>
              <a:rPr lang="en-GB" sz="1800" dirty="0">
                <a:latin typeface="+mn-lt"/>
              </a:rPr>
            </a:br>
            <a:r>
              <a:rPr lang="en-GB" sz="2000" u="sng" dirty="0">
                <a:solidFill>
                  <a:srgbClr val="0070C0"/>
                </a:solidFill>
                <a:latin typeface="+mn-lt"/>
              </a:rPr>
              <a:t>Module tutors: Rodrigo F. Aguilera</a:t>
            </a:r>
          </a:p>
        </p:txBody>
      </p:sp>
      <p:pic>
        <p:nvPicPr>
          <p:cNvPr id="6" name="Picture 5" descr="uwtsd-logo-bilingual">
            <a:extLst>
              <a:ext uri="{FF2B5EF4-FFF2-40B4-BE49-F238E27FC236}">
                <a16:creationId xmlns:a16="http://schemas.microsoft.com/office/drawing/2014/main" id="{52A9027C-2A18-68A3-5456-EB4A860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35" y="343461"/>
            <a:ext cx="2303780" cy="7664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91B7F1-7150-EB49-B84A-2C4D4FB30CD4}"/>
              </a:ext>
            </a:extLst>
          </p:cNvPr>
          <p:cNvSpPr txBox="1">
            <a:spLocks/>
          </p:cNvSpPr>
          <p:nvPr/>
        </p:nvSpPr>
        <p:spPr>
          <a:xfrm>
            <a:off x="0" y="2766219"/>
            <a:ext cx="9144000" cy="13255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BREAKFAST MENU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2EA7DCF-BEE7-CA62-D5F4-7EDFC1C73386}"/>
              </a:ext>
            </a:extLst>
          </p:cNvPr>
          <p:cNvSpPr txBox="1">
            <a:spLocks/>
          </p:cNvSpPr>
          <p:nvPr/>
        </p:nvSpPr>
        <p:spPr>
          <a:xfrm>
            <a:off x="4572000" y="5504282"/>
            <a:ext cx="4057650" cy="4943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solidFill>
                  <a:srgbClr val="0070C0"/>
                </a:solidFill>
                <a:latin typeface="+mn-lt"/>
              </a:rPr>
              <a:t>Submitted By: Mohammed Ripon Miah</a:t>
            </a:r>
          </a:p>
          <a:p>
            <a:r>
              <a:rPr lang="en-GB" sz="1800" dirty="0">
                <a:solidFill>
                  <a:srgbClr val="0070C0"/>
                </a:solidFill>
                <a:latin typeface="+mn-lt"/>
              </a:rPr>
              <a:t>	       1709524</a:t>
            </a:r>
          </a:p>
        </p:txBody>
      </p:sp>
    </p:spTree>
    <p:extLst>
      <p:ext uri="{BB962C8B-B14F-4D97-AF65-F5344CB8AC3E}">
        <p14:creationId xmlns:p14="http://schemas.microsoft.com/office/powerpoint/2010/main" val="3417394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AF88B3D3-7183-B587-36CC-7224979C5420}"/>
              </a:ext>
            </a:extLst>
          </p:cNvPr>
          <p:cNvGrpSpPr/>
          <p:nvPr/>
        </p:nvGrpSpPr>
        <p:grpSpPr>
          <a:xfrm>
            <a:off x="971550" y="57150"/>
            <a:ext cx="7212330" cy="6800850"/>
            <a:chOff x="297180" y="165735"/>
            <a:chExt cx="8629650" cy="6526530"/>
          </a:xfrm>
          <a:solidFill>
            <a:schemeClr val="tx1"/>
          </a:solidFill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27177B5F-6D68-25CC-E7CC-8E6DC3F1E103}"/>
                </a:ext>
              </a:extLst>
            </p:cNvPr>
            <p:cNvSpPr txBox="1"/>
            <p:nvPr/>
          </p:nvSpPr>
          <p:spPr>
            <a:xfrm>
              <a:off x="297180" y="165735"/>
              <a:ext cx="8629650" cy="652653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en-GB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ECC1630F-2347-D962-9855-A3BC40AF6946}"/>
                </a:ext>
              </a:extLst>
            </p:cNvPr>
            <p:cNvSpPr txBox="1"/>
            <p:nvPr/>
          </p:nvSpPr>
          <p:spPr>
            <a:xfrm>
              <a:off x="896006" y="313021"/>
              <a:ext cx="1858519" cy="797478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FFFF00"/>
                  </a:solidFill>
                  <a:latin typeface="Bauhaus 93" panose="04030905020B02020C02" pitchFamily="82" charset="0"/>
                </a:rPr>
                <a:t>Hotel </a:t>
              </a:r>
            </a:p>
            <a:p>
              <a:pPr algn="ctr"/>
              <a:r>
                <a:rPr lang="en-GB" sz="2400" dirty="0">
                  <a:solidFill>
                    <a:srgbClr val="FFFF00"/>
                  </a:solidFill>
                  <a:latin typeface="Bauhaus 93" panose="04030905020B02020C02" pitchFamily="82" charset="0"/>
                </a:rPr>
                <a:t>Trinidad</a:t>
              </a:r>
            </a:p>
          </p:txBody>
        </p:sp>
        <p:pic>
          <p:nvPicPr>
            <p:cNvPr id="16" name="Picture 15" descr="Icon&#10;&#10;Description automatically generated">
              <a:extLst>
                <a:ext uri="{FF2B5EF4-FFF2-40B4-BE49-F238E27FC236}">
                  <a16:creationId xmlns:a16="http://schemas.microsoft.com/office/drawing/2014/main" id="{89104532-88F1-5D04-8CEF-743515A80AA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180" y="205739"/>
              <a:ext cx="891540" cy="1009257"/>
            </a:xfrm>
            <a:prstGeom prst="ellipse">
              <a:avLst/>
            </a:prstGeom>
            <a:grpFill/>
            <a:ln>
              <a:noFill/>
            </a:ln>
            <a:effectLst>
              <a:softEdge rad="112500"/>
            </a:effectLst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0815B2E-F456-2F5B-91AA-EFAA1205ABF1}"/>
              </a:ext>
            </a:extLst>
          </p:cNvPr>
          <p:cNvSpPr txBox="1"/>
          <p:nvPr/>
        </p:nvSpPr>
        <p:spPr>
          <a:xfrm>
            <a:off x="6536762" y="349152"/>
            <a:ext cx="1635688" cy="892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F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HORARIO</a:t>
            </a:r>
          </a:p>
          <a:p>
            <a:pPr algn="ctr"/>
            <a:r>
              <a:rPr lang="en-GB" dirty="0">
                <a:solidFill>
                  <a:schemeClr val="accent4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SCHEDULE</a:t>
            </a:r>
          </a:p>
          <a:p>
            <a:pPr algn="ctr"/>
            <a:r>
              <a:rPr lang="en-GB" sz="1600" b="1" dirty="0">
                <a:solidFill>
                  <a:srgbClr val="00B0F0"/>
                </a:solidFill>
              </a:rPr>
              <a:t>8.00-11.00UHR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3C58B28-B19C-E52E-3A50-FCFB5BA08EF6}"/>
              </a:ext>
            </a:extLst>
          </p:cNvPr>
          <p:cNvSpPr txBox="1"/>
          <p:nvPr/>
        </p:nvSpPr>
        <p:spPr>
          <a:xfrm>
            <a:off x="2952748" y="-27121"/>
            <a:ext cx="344805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0000"/>
                </a:solidFill>
                <a:latin typeface="Bauhaus 93" panose="04030905020B02020C02" pitchFamily="82" charset="0"/>
              </a:rPr>
              <a:t>DESAYUNOS</a:t>
            </a:r>
            <a:r>
              <a:rPr lang="en-GB" sz="4800" dirty="0">
                <a:solidFill>
                  <a:srgbClr val="FF0000"/>
                </a:solidFill>
                <a:latin typeface="Bauhaus 93" panose="04030905020B02020C02" pitchFamily="82" charset="0"/>
              </a:rPr>
              <a:t>    </a:t>
            </a:r>
            <a:r>
              <a:rPr lang="en-GB" sz="4800" b="1" dirty="0">
                <a:solidFill>
                  <a:srgbClr val="FF0000"/>
                </a:solidFill>
                <a:latin typeface="Bauhaus 93" panose="04030905020B02020C02" pitchFamily="82" charset="0"/>
              </a:rPr>
              <a:t>      </a:t>
            </a:r>
            <a:r>
              <a:rPr lang="en-GB" sz="2800" dirty="0">
                <a:solidFill>
                  <a:srgbClr val="FFC000"/>
                </a:solidFill>
                <a:latin typeface="Berlin Sans FB" panose="020E0602020502020306" pitchFamily="34" charset="0"/>
              </a:rPr>
              <a:t>BREAKFAST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9E159B-1C39-C8C5-D4AE-4623601924FE}"/>
              </a:ext>
            </a:extLst>
          </p:cNvPr>
          <p:cNvGrpSpPr/>
          <p:nvPr/>
        </p:nvGrpSpPr>
        <p:grpSpPr>
          <a:xfrm>
            <a:off x="1126135" y="4140823"/>
            <a:ext cx="5834374" cy="526109"/>
            <a:chOff x="1126135" y="4140823"/>
            <a:chExt cx="5834374" cy="526109"/>
          </a:xfrm>
        </p:grpSpPr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B2DA6E3E-EFAD-8557-F3E2-6088FF5B6141}"/>
                </a:ext>
              </a:extLst>
            </p:cNvPr>
            <p:cNvSpPr txBox="1"/>
            <p:nvPr/>
          </p:nvSpPr>
          <p:spPr>
            <a:xfrm>
              <a:off x="1126135" y="4140823"/>
              <a:ext cx="5834374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l"/>
              <a:r>
                <a:rPr lang="es-ES" sz="1400" b="1" i="0" cap="all" dirty="0">
                  <a:solidFill>
                    <a:srgbClr val="FFC000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TORTITAS DE AVENA CON TOMATE REQUESÓN</a:t>
              </a:r>
            </a:p>
          </p:txBody>
        </p:sp>
        <p:sp>
          <p:nvSpPr>
            <p:cNvPr id="37" name="Rectangle 8">
              <a:extLst>
                <a:ext uri="{FF2B5EF4-FFF2-40B4-BE49-F238E27FC236}">
                  <a16:creationId xmlns:a16="http://schemas.microsoft.com/office/drawing/2014/main" id="{174C988D-C227-226A-6EAB-9EAD181C8E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15372" y="4486743"/>
              <a:ext cx="4335134" cy="180189"/>
            </a:xfrm>
            <a:prstGeom prst="rect">
              <a:avLst/>
            </a:prstGeom>
            <a:solidFill>
              <a:srgbClr val="F8F9FA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-17457" rIns="0" bIns="-17457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0" i="0" u="none" strike="noStrike" cap="none" normalizeH="0" baseline="0" dirty="0">
                  <a:ln>
                    <a:noFill/>
                  </a:ln>
                  <a:solidFill>
                    <a:srgbClr val="202124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OAT PANCAKES WITH TOMATO COTTAGE CHEESE</a:t>
              </a:r>
              <a:r>
                <a:rPr kumimoji="0" lang="en-US" altLang="en-US" sz="14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 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E4AE766-C40B-2588-42E3-235639C17ED8}"/>
              </a:ext>
            </a:extLst>
          </p:cNvPr>
          <p:cNvGrpSpPr/>
          <p:nvPr/>
        </p:nvGrpSpPr>
        <p:grpSpPr>
          <a:xfrm>
            <a:off x="1116085" y="1364183"/>
            <a:ext cx="5238993" cy="3841391"/>
            <a:chOff x="1117579" y="1364183"/>
            <a:chExt cx="5067892" cy="384139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B9231B1-E7E7-2683-3C6B-3DC6976DB969}"/>
                </a:ext>
              </a:extLst>
            </p:cNvPr>
            <p:cNvSpPr txBox="1"/>
            <p:nvPr/>
          </p:nvSpPr>
          <p:spPr>
            <a:xfrm>
              <a:off x="1139057" y="1364183"/>
              <a:ext cx="502493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" sz="1400" b="1" dirty="0">
                  <a:solidFill>
                    <a:srgbClr val="FFC000"/>
                  </a:solidFill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HUEVOS A LA CAZUELA CON VERDURAS</a:t>
              </a:r>
            </a:p>
          </p:txBody>
        </p:sp>
        <p:sp>
          <p:nvSpPr>
            <p:cNvPr id="12" name="Rectangle 3">
              <a:extLst>
                <a:ext uri="{FF2B5EF4-FFF2-40B4-BE49-F238E27FC236}">
                  <a16:creationId xmlns:a16="http://schemas.microsoft.com/office/drawing/2014/main" id="{C341320D-3D09-2203-2400-EBE7C61DA4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0888" y="1683941"/>
              <a:ext cx="3398325" cy="180189"/>
            </a:xfrm>
            <a:prstGeom prst="rect">
              <a:avLst/>
            </a:prstGeom>
            <a:solidFill>
              <a:srgbClr val="F8F9FA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-17457" rIns="0" bIns="-17457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0" i="0" u="none" strike="noStrike" cap="none" normalizeH="0" baseline="0" dirty="0">
                  <a:ln>
                    <a:noFill/>
                  </a:ln>
                  <a:solidFill>
                    <a:srgbClr val="202124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EGGS IN CASSEROLE WITH VEGETABLES</a:t>
              </a:r>
              <a:r>
                <a:rPr kumimoji="0" lang="en-US" altLang="en-US" sz="14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 </a:t>
              </a: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434F9E53-5C7F-2584-7795-F9D045DE8D96}"/>
                </a:ext>
              </a:extLst>
            </p:cNvPr>
            <p:cNvGrpSpPr/>
            <p:nvPr/>
          </p:nvGrpSpPr>
          <p:grpSpPr>
            <a:xfrm>
              <a:off x="1126876" y="1905274"/>
              <a:ext cx="4447982" cy="530231"/>
              <a:chOff x="1126876" y="1905274"/>
              <a:chExt cx="4447982" cy="530231"/>
            </a:xfrm>
          </p:grpSpPr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85E0CA1D-AB7D-F8F4-A89F-C22CEEEB4FB9}"/>
                  </a:ext>
                </a:extLst>
              </p:cNvPr>
              <p:cNvSpPr txBox="1"/>
              <p:nvPr/>
            </p:nvSpPr>
            <p:spPr>
              <a:xfrm>
                <a:off x="1126876" y="1905274"/>
                <a:ext cx="4447982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s-ES" sz="1400" b="1" dirty="0">
                    <a:solidFill>
                      <a:srgbClr val="FFC000"/>
                    </a:solidFill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CRUMBLE DE MANZANA CON MAÍZ</a:t>
                </a:r>
                <a:endParaRPr lang="en-GB" sz="1400" b="1" dirty="0">
                  <a:solidFill>
                    <a:srgbClr val="FFC000"/>
                  </a:solidFill>
                  <a:latin typeface="Leelawadee UI Semilight" panose="020B0402040204020203" pitchFamily="34" charset="-34"/>
                  <a:cs typeface="Leelawadee UI Semilight" panose="020B0402040204020203" pitchFamily="34" charset="-34"/>
                </a:endParaRPr>
              </a:p>
            </p:txBody>
          </p:sp>
          <p:sp>
            <p:nvSpPr>
              <p:cNvPr id="13" name="Rectangle 4">
                <a:extLst>
                  <a:ext uri="{FF2B5EF4-FFF2-40B4-BE49-F238E27FC236}">
                    <a16:creationId xmlns:a16="http://schemas.microsoft.com/office/drawing/2014/main" id="{522182B7-735B-B600-7E83-7EC243BCA0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6795" y="2255316"/>
                <a:ext cx="2644318" cy="180189"/>
              </a:xfrm>
              <a:prstGeom prst="rect">
                <a:avLst/>
              </a:prstGeom>
              <a:solidFill>
                <a:srgbClr val="F8F9F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0" tIns="-17457" rIns="0" bIns="-17457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0" i="0" u="none" strike="noStrike" cap="none" normalizeH="0" baseline="0" dirty="0">
                    <a:ln>
                      <a:noFill/>
                    </a:ln>
                    <a:solidFill>
                      <a:srgbClr val="202124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APPLE CRUMBLE WITH CORN</a:t>
                </a:r>
                <a:r>
                  <a:rPr kumimoji="0" lang="en-US" altLang="en-US" sz="14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 </a:t>
                </a: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9CDC866-7474-1AF9-6820-A393F7EB2A00}"/>
                </a:ext>
              </a:extLst>
            </p:cNvPr>
            <p:cNvGrpSpPr/>
            <p:nvPr/>
          </p:nvGrpSpPr>
          <p:grpSpPr>
            <a:xfrm>
              <a:off x="1137933" y="2454098"/>
              <a:ext cx="4572000" cy="550938"/>
              <a:chOff x="1137933" y="2454098"/>
              <a:chExt cx="4572000" cy="55093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3F71EEC1-4782-2250-6765-D9629F905A74}"/>
                  </a:ext>
                </a:extLst>
              </p:cNvPr>
              <p:cNvSpPr txBox="1"/>
              <p:nvPr/>
            </p:nvSpPr>
            <p:spPr>
              <a:xfrm>
                <a:off x="1137933" y="2454098"/>
                <a:ext cx="4572000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l"/>
                <a:r>
                  <a:rPr lang="es-ES" sz="1400" b="1" i="0" cap="all" dirty="0">
                    <a:solidFill>
                      <a:srgbClr val="FFC000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TORTITAS DE AVENA CON PLÁTANO</a:t>
                </a:r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BC0E0D8F-5F3E-56D8-061E-A4A18EAEA6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9831" y="2824847"/>
                <a:ext cx="2872545" cy="180189"/>
              </a:xfrm>
              <a:prstGeom prst="rect">
                <a:avLst/>
              </a:prstGeom>
              <a:solidFill>
                <a:srgbClr val="F8F9F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0" tIns="-17457" rIns="0" bIns="-17457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0" i="0" u="none" strike="noStrike" cap="none" normalizeH="0" baseline="0" dirty="0">
                    <a:ln>
                      <a:noFill/>
                    </a:ln>
                    <a:solidFill>
                      <a:srgbClr val="202124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OAT PANCAKES WITH BANANA</a:t>
                </a:r>
                <a:r>
                  <a:rPr kumimoji="0" lang="en-US" altLang="en-US" sz="14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 </a:t>
                </a:r>
              </a:p>
            </p:txBody>
          </p:sp>
        </p:grp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F324E8B8-1027-B6A0-F021-6E020603AD4C}"/>
                </a:ext>
              </a:extLst>
            </p:cNvPr>
            <p:cNvSpPr txBox="1"/>
            <p:nvPr/>
          </p:nvSpPr>
          <p:spPr>
            <a:xfrm>
              <a:off x="1126877" y="3023410"/>
              <a:ext cx="4274628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dirty="0">
                  <a:solidFill>
                    <a:srgbClr val="FFC000"/>
                  </a:solidFill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TOSTADA DE TORTILLA Y SALMÓN</a:t>
              </a:r>
            </a:p>
          </p:txBody>
        </p:sp>
        <p:sp>
          <p:nvSpPr>
            <p:cNvPr id="31" name="Rectangle 6">
              <a:extLst>
                <a:ext uri="{FF2B5EF4-FFF2-40B4-BE49-F238E27FC236}">
                  <a16:creationId xmlns:a16="http://schemas.microsoft.com/office/drawing/2014/main" id="{3B0D1BB6-BA29-14D7-2977-6E1BED50A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0118" y="3380971"/>
              <a:ext cx="2792932" cy="180189"/>
            </a:xfrm>
            <a:prstGeom prst="rect">
              <a:avLst/>
            </a:prstGeom>
            <a:solidFill>
              <a:srgbClr val="F8F9FA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-17457" rIns="0" bIns="-17457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0" i="0" u="none" strike="noStrike" cap="none" normalizeH="0" baseline="0" dirty="0">
                  <a:ln>
                    <a:noFill/>
                  </a:ln>
                  <a:solidFill>
                    <a:srgbClr val="202124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TORTILLA AND SALMON TOAST</a:t>
              </a:r>
              <a:r>
                <a:rPr kumimoji="0" lang="en-US" altLang="en-US" sz="14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rPr>
                <a:t> </a:t>
              </a:r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DA0E82F-DB65-164B-9047-F7FB035B55E6}"/>
                </a:ext>
              </a:extLst>
            </p:cNvPr>
            <p:cNvGrpSpPr/>
            <p:nvPr/>
          </p:nvGrpSpPr>
          <p:grpSpPr>
            <a:xfrm>
              <a:off x="1126876" y="3574206"/>
              <a:ext cx="4274628" cy="537274"/>
              <a:chOff x="1126876" y="3574206"/>
              <a:chExt cx="4274628" cy="537274"/>
            </a:xfrm>
          </p:grpSpPr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7C3CEABE-931B-304A-21F7-5C568757F7C5}"/>
                  </a:ext>
                </a:extLst>
              </p:cNvPr>
              <p:cNvSpPr txBox="1"/>
              <p:nvPr/>
            </p:nvSpPr>
            <p:spPr>
              <a:xfrm>
                <a:off x="1126876" y="3574206"/>
                <a:ext cx="4274628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400" b="1" dirty="0">
                    <a:solidFill>
                      <a:srgbClr val="FFC000"/>
                    </a:solidFill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PORRIDGE DE AVENA Y BONIATO</a:t>
                </a:r>
              </a:p>
            </p:txBody>
          </p:sp>
          <p:sp>
            <p:nvSpPr>
              <p:cNvPr id="34" name="Rectangle 7">
                <a:extLst>
                  <a:ext uri="{FF2B5EF4-FFF2-40B4-BE49-F238E27FC236}">
                    <a16:creationId xmlns:a16="http://schemas.microsoft.com/office/drawing/2014/main" id="{A16D8F63-5E55-FF00-9AA0-B12C0B4FB3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21286" y="3931755"/>
                <a:ext cx="3226478" cy="179725"/>
              </a:xfrm>
              <a:prstGeom prst="rect">
                <a:avLst/>
              </a:prstGeom>
              <a:solidFill>
                <a:srgbClr val="F8F9F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0" tIns="-17457" rIns="0" bIns="-17457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0" i="0" u="none" strike="noStrike" cap="none" normalizeH="0" baseline="0" dirty="0">
                    <a:ln>
                      <a:noFill/>
                    </a:ln>
                    <a:solidFill>
                      <a:srgbClr val="202124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OATS AND SWEET POTATO PORRIDGE</a:t>
                </a:r>
                <a:r>
                  <a:rPr kumimoji="0" lang="en-US" altLang="en-US" sz="14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 </a:t>
                </a: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E583EB3-64E7-3A51-BAA2-0B782C469F5A}"/>
                </a:ext>
              </a:extLst>
            </p:cNvPr>
            <p:cNvGrpSpPr/>
            <p:nvPr/>
          </p:nvGrpSpPr>
          <p:grpSpPr>
            <a:xfrm>
              <a:off x="1117579" y="4684932"/>
              <a:ext cx="5067892" cy="520642"/>
              <a:chOff x="1117579" y="4684932"/>
              <a:chExt cx="5067892" cy="520642"/>
            </a:xfrm>
          </p:grpSpPr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5F0909D4-9112-B8A1-8C44-1248856A5870}"/>
                  </a:ext>
                </a:extLst>
              </p:cNvPr>
              <p:cNvSpPr txBox="1"/>
              <p:nvPr/>
            </p:nvSpPr>
            <p:spPr>
              <a:xfrm>
                <a:off x="1117579" y="4684932"/>
                <a:ext cx="5067892" cy="3077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l"/>
                <a:r>
                  <a:rPr lang="nl-NL" sz="1400" b="1" cap="all" dirty="0">
                    <a:solidFill>
                      <a:srgbClr val="FFC000"/>
                    </a:solidFill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CAFE CON LECHE</a:t>
                </a:r>
                <a:endParaRPr lang="nl-NL" sz="1400" b="1" i="0" cap="all" dirty="0">
                  <a:solidFill>
                    <a:srgbClr val="FFC000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endParaRPr>
              </a:p>
            </p:txBody>
          </p:sp>
          <p:sp>
            <p:nvSpPr>
              <p:cNvPr id="40" name="Rectangle 9">
                <a:extLst>
                  <a:ext uri="{FF2B5EF4-FFF2-40B4-BE49-F238E27FC236}">
                    <a16:creationId xmlns:a16="http://schemas.microsoft.com/office/drawing/2014/main" id="{048B41C0-6F6F-9321-166E-A24ABE2845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4453" y="5022242"/>
                <a:ext cx="2113245" cy="183332"/>
              </a:xfrm>
              <a:prstGeom prst="rect">
                <a:avLst/>
              </a:prstGeom>
              <a:solidFill>
                <a:srgbClr val="F8F9FA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0" tIns="-17457" rIns="0" bIns="-17457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0" i="0" u="none" strike="noStrike" cap="none" normalizeH="0" baseline="0" dirty="0">
                    <a:ln>
                      <a:noFill/>
                    </a:ln>
                    <a:solidFill>
                      <a:srgbClr val="202124"/>
                    </a:solidFill>
                    <a:effectLst/>
                    <a:latin typeface="Leelawadee UI Semilight" panose="020B0402040204020203" pitchFamily="34" charset="-34"/>
                    <a:cs typeface="Leelawadee UI Semilight" panose="020B0402040204020203" pitchFamily="34" charset="-34"/>
                  </a:rPr>
                  <a:t>COFFEE WITH MILK</a:t>
                </a:r>
                <a:endParaRPr kumimoji="0" lang="en-US" altLang="en-US" sz="14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Leelawadee UI Semilight" panose="020B0402040204020203" pitchFamily="34" charset="-34"/>
                  <a:cs typeface="Leelawadee UI Semilight" panose="020B0402040204020203" pitchFamily="34" charset="-34"/>
                </a:endParaRPr>
              </a:p>
            </p:txBody>
          </p:sp>
        </p:grpSp>
      </p:grpSp>
      <p:sp>
        <p:nvSpPr>
          <p:cNvPr id="3" name="Minus Sign 2">
            <a:extLst>
              <a:ext uri="{FF2B5EF4-FFF2-40B4-BE49-F238E27FC236}">
                <a16:creationId xmlns:a16="http://schemas.microsoft.com/office/drawing/2014/main" id="{24EF3F05-20F7-9780-C545-82BFDF22E5E6}"/>
              </a:ext>
            </a:extLst>
          </p:cNvPr>
          <p:cNvSpPr/>
          <p:nvPr/>
        </p:nvSpPr>
        <p:spPr>
          <a:xfrm>
            <a:off x="-320712" y="1123396"/>
            <a:ext cx="9785424" cy="236616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 descr="A table full of food&#10;&#10;Description automatically generated with low confidence">
            <a:extLst>
              <a:ext uri="{FF2B5EF4-FFF2-40B4-BE49-F238E27FC236}">
                <a16:creationId xmlns:a16="http://schemas.microsoft.com/office/drawing/2014/main" id="{52A9989D-3138-7FFB-499D-766D41051C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299" y="5945719"/>
            <a:ext cx="3350722" cy="10272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9D794B44-64AE-7FE6-872A-2099D445279A}"/>
              </a:ext>
            </a:extLst>
          </p:cNvPr>
          <p:cNvSpPr txBox="1"/>
          <p:nvPr/>
        </p:nvSpPr>
        <p:spPr>
          <a:xfrm>
            <a:off x="1117955" y="5228001"/>
            <a:ext cx="523899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nl-NL" sz="1400" b="1" i="0" cap="all" dirty="0">
                <a:solidFill>
                  <a:srgbClr val="FFC000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MAGDALENAS</a:t>
            </a:r>
          </a:p>
        </p:txBody>
      </p:sp>
      <p:sp>
        <p:nvSpPr>
          <p:cNvPr id="35" name="Rectangle 9">
            <a:extLst>
              <a:ext uri="{FF2B5EF4-FFF2-40B4-BE49-F238E27FC236}">
                <a16:creationId xmlns:a16="http://schemas.microsoft.com/office/drawing/2014/main" id="{0EAA3309-9257-E54E-416C-948C2A55B6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0656" y="5558846"/>
            <a:ext cx="2887226" cy="18018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LEMONY SPANISH CUP CAKE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3DD79F-89F8-B2E6-AD28-AB4F8C76B667}"/>
              </a:ext>
            </a:extLst>
          </p:cNvPr>
          <p:cNvSpPr txBox="1"/>
          <p:nvPr/>
        </p:nvSpPr>
        <p:spPr>
          <a:xfrm>
            <a:off x="7061833" y="1479288"/>
            <a:ext cx="799572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9.95</a:t>
            </a:r>
            <a:endParaRPr lang="en-GB" sz="9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endParaRPr lang="en-GB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€7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.50</a:t>
            </a:r>
            <a:endParaRPr lang="en-GB" sz="14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endParaRPr lang="en-GB" sz="20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€6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.00</a:t>
            </a:r>
            <a:endParaRPr lang="en-GB" sz="14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endParaRPr lang="en-GB" sz="20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€10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.75</a:t>
            </a:r>
          </a:p>
          <a:p>
            <a:endParaRPr lang="en-GB" sz="24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€7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.95</a:t>
            </a:r>
          </a:p>
          <a:p>
            <a:endParaRPr lang="en-GB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€8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.95</a:t>
            </a:r>
          </a:p>
          <a:p>
            <a:endParaRPr lang="en-GB" sz="28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3.95</a:t>
            </a:r>
          </a:p>
          <a:p>
            <a:endParaRPr lang="en-GB" sz="2000" b="0" i="0" dirty="0">
              <a:solidFill>
                <a:schemeClr val="accent4"/>
              </a:solidFill>
              <a:effectLst/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0" i="0" dirty="0">
                <a:solidFill>
                  <a:schemeClr val="accent4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€2</a:t>
            </a:r>
            <a:r>
              <a:rPr lang="en-GB" sz="1400" dirty="0">
                <a:solidFill>
                  <a:schemeClr val="accent4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.99</a:t>
            </a:r>
          </a:p>
          <a:p>
            <a:endParaRPr lang="en-GB" sz="1400" dirty="0">
              <a:solidFill>
                <a:schemeClr val="accent4"/>
              </a:solidFill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6678859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420</TotalTime>
  <Words>129</Words>
  <Application>Microsoft Office PowerPoint</Application>
  <PresentationFormat>On-screen Show (4:3)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Aharoni</vt:lpstr>
      <vt:lpstr>Arial</vt:lpstr>
      <vt:lpstr>Bauhaus 93</vt:lpstr>
      <vt:lpstr>Berlin Sans FB</vt:lpstr>
      <vt:lpstr>Calibri</vt:lpstr>
      <vt:lpstr>Calibri Light</vt:lpstr>
      <vt:lpstr>Leelawadee UI Semilight</vt:lpstr>
      <vt:lpstr>Office Theme</vt:lpstr>
      <vt:lpstr>BA International Hotel Management  Module: BMIH5003  Foreign Languages and Cultural Awareness  Module tutors: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Miah</dc:creator>
  <cp:lastModifiedBy>Mohammed Miah</cp:lastModifiedBy>
  <cp:revision>158</cp:revision>
  <dcterms:created xsi:type="dcterms:W3CDTF">2022-05-16T21:01:49Z</dcterms:created>
  <dcterms:modified xsi:type="dcterms:W3CDTF">2022-06-27T21:04:05Z</dcterms:modified>
</cp:coreProperties>
</file>