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8"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B79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77"/>
    <p:restoredTop sz="94582"/>
  </p:normalViewPr>
  <p:slideViewPr>
    <p:cSldViewPr snapToGrid="0">
      <p:cViewPr>
        <p:scale>
          <a:sx n="41" d="100"/>
          <a:sy n="41" d="100"/>
        </p:scale>
        <p:origin x="1088"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Users/joemurnane/Documents/University/Year%205/Diss/Questionnaire%20Chart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US" sz="2000" dirty="0"/>
              <a:t>Do you think modular construction could be a viable solution to the housing crisis in the UK?</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pieChart>
        <c:varyColors val="1"/>
        <c:ser>
          <c:idx val="0"/>
          <c:order val="0"/>
          <c:tx>
            <c:strRef>
              <c:f>Sheet1!$C$211</c:f>
              <c:strCache>
                <c:ptCount val="1"/>
                <c:pt idx="0">
                  <c:v>Do you think modular construction could be a viable solution to the housing crisis in the UK?</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8C2F-5E4E-AEAF-56C47DF86BBE}"/>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8C2F-5E4E-AEAF-56C47DF86BBE}"/>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extLst>
              <c:ext xmlns:c16="http://schemas.microsoft.com/office/drawing/2014/chart" uri="{C3380CC4-5D6E-409C-BE32-E72D297353CC}">
                <c16:uniqueId val="{00000005-8C2F-5E4E-AEAF-56C47DF86BB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Sheet1!$B$212:$B$214</c:f>
              <c:strCache>
                <c:ptCount val="3"/>
                <c:pt idx="0">
                  <c:v>Yes</c:v>
                </c:pt>
                <c:pt idx="1">
                  <c:v>No</c:v>
                </c:pt>
                <c:pt idx="2">
                  <c:v>Maybe</c:v>
                </c:pt>
              </c:strCache>
            </c:strRef>
          </c:cat>
          <c:val>
            <c:numRef>
              <c:f>Sheet1!$C$212:$C$214</c:f>
              <c:numCache>
                <c:formatCode>General</c:formatCode>
                <c:ptCount val="3"/>
                <c:pt idx="0">
                  <c:v>9</c:v>
                </c:pt>
                <c:pt idx="1">
                  <c:v>3</c:v>
                </c:pt>
                <c:pt idx="2">
                  <c:v>3</c:v>
                </c:pt>
              </c:numCache>
            </c:numRef>
          </c:val>
          <c:extLst>
            <c:ext xmlns:c16="http://schemas.microsoft.com/office/drawing/2014/chart" uri="{C3380CC4-5D6E-409C-BE32-E72D297353CC}">
              <c16:uniqueId val="{00000006-8C2F-5E4E-AEAF-56C47DF86BBE}"/>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934064" y="2501614"/>
            <a:ext cx="18602552" cy="7924323"/>
          </a:xfrm>
        </p:spPr>
        <p:txBody>
          <a:bodyPr bIns="0" anchor="b">
            <a:normAutofit/>
          </a:bodyPr>
          <a:lstStyle>
            <a:lvl1pPr algn="l">
              <a:defRPr sz="16838"/>
            </a:lvl1pPr>
          </a:lstStyle>
          <a:p>
            <a:r>
              <a:rPr lang="en-GB"/>
              <a:t>Click to edit Master title style</a:t>
            </a:r>
            <a:endParaRPr lang="en-US" dirty="0"/>
          </a:p>
        </p:txBody>
      </p:sp>
      <p:sp>
        <p:nvSpPr>
          <p:cNvPr id="3" name="Subtitle 2"/>
          <p:cNvSpPr>
            <a:spLocks noGrp="1"/>
          </p:cNvSpPr>
          <p:nvPr>
            <p:ph type="subTitle" idx="1"/>
          </p:nvPr>
        </p:nvSpPr>
        <p:spPr>
          <a:xfrm>
            <a:off x="7934064" y="11010495"/>
            <a:ext cx="18602552" cy="3048277"/>
          </a:xfrm>
        </p:spPr>
        <p:txBody>
          <a:bodyPr tIns="91440" bIns="91440">
            <a:normAutofit/>
          </a:bodyPr>
          <a:lstStyle>
            <a:lvl1pPr marL="0" indent="0" algn="l">
              <a:buNone/>
              <a:defRPr sz="4989" b="0" cap="all" baseline="0">
                <a:solidFill>
                  <a:schemeClr val="tx1"/>
                </a:solidFill>
              </a:defRPr>
            </a:lvl1pPr>
            <a:lvl2pPr marL="1069196" indent="0" algn="ctr">
              <a:buNone/>
              <a:defRPr sz="4677"/>
            </a:lvl2pPr>
            <a:lvl3pPr marL="2138393" indent="0" algn="ctr">
              <a:buNone/>
              <a:defRPr sz="4209"/>
            </a:lvl3pPr>
            <a:lvl4pPr marL="3207589" indent="0" algn="ctr">
              <a:buNone/>
              <a:defRPr sz="3742"/>
            </a:lvl4pPr>
            <a:lvl5pPr marL="4276786" indent="0" algn="ctr">
              <a:buNone/>
              <a:defRPr sz="3742"/>
            </a:lvl5pPr>
            <a:lvl6pPr marL="5345982" indent="0" algn="ctr">
              <a:buNone/>
              <a:defRPr sz="3742"/>
            </a:lvl6pPr>
            <a:lvl7pPr marL="6415179" indent="0" algn="ctr">
              <a:buNone/>
              <a:defRPr sz="3742"/>
            </a:lvl7pPr>
            <a:lvl8pPr marL="7484375" indent="0" algn="ctr">
              <a:buNone/>
              <a:defRPr sz="3742"/>
            </a:lvl8pPr>
            <a:lvl9pPr marL="8553572"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C880D16-74BD-9A46-B28D-E9AC912685D9}" type="datetimeFigureOut">
              <a:rPr lang="en-US" smtClean="0"/>
              <a:t>5/13/26</a:t>
            </a:fld>
            <a:endParaRPr lang="en-US"/>
          </a:p>
        </p:txBody>
      </p:sp>
      <p:sp>
        <p:nvSpPr>
          <p:cNvPr id="5" name="Footer Placeholder 4"/>
          <p:cNvSpPr>
            <a:spLocks noGrp="1"/>
          </p:cNvSpPr>
          <p:nvPr>
            <p:ph type="ftr" sz="quarter" idx="11"/>
          </p:nvPr>
        </p:nvSpPr>
        <p:spPr>
          <a:xfrm>
            <a:off x="7934063" y="1026802"/>
            <a:ext cx="10218520" cy="964106"/>
          </a:xfrm>
        </p:spPr>
        <p:txBody>
          <a:bodyPr/>
          <a:lstStyle/>
          <a:p>
            <a:endParaRPr lang="en-US"/>
          </a:p>
        </p:txBody>
      </p:sp>
      <p:sp>
        <p:nvSpPr>
          <p:cNvPr id="6" name="Slide Number Placeholder 5"/>
          <p:cNvSpPr>
            <a:spLocks noGrp="1"/>
          </p:cNvSpPr>
          <p:nvPr>
            <p:ph type="sldNum" sz="quarter" idx="12"/>
          </p:nvPr>
        </p:nvSpPr>
        <p:spPr>
          <a:xfrm>
            <a:off x="4750214" y="2491242"/>
            <a:ext cx="2655388" cy="1570184"/>
          </a:xfrm>
        </p:spPr>
        <p:txBody>
          <a:bodyPr/>
          <a:lstStyle/>
          <a:p>
            <a:fld id="{65970FB5-C7A0-A04E-80D9-C8CA7F25D22F}" type="slidenum">
              <a:rPr lang="en-US" smtClean="0"/>
              <a:t>‹#›</a:t>
            </a:fld>
            <a:endParaRPr lang="en-US"/>
          </a:p>
        </p:txBody>
      </p:sp>
      <p:cxnSp>
        <p:nvCxnSpPr>
          <p:cNvPr id="15" name="Straight Connector 14"/>
          <p:cNvCxnSpPr/>
          <p:nvPr/>
        </p:nvCxnSpPr>
        <p:spPr>
          <a:xfrm>
            <a:off x="7934064" y="11002190"/>
            <a:ext cx="1860255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3205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880D16-74BD-9A46-B28D-E9AC912685D9}" type="datetimeFigureOut">
              <a:rPr lang="en-US" smtClean="0"/>
              <a:t>5/13/26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70FB5-C7A0-A04E-80D9-C8CA7F25D22F}" type="slidenum">
              <a:rPr lang="en-US" smtClean="0"/>
              <a:t>‹#›</a:t>
            </a:fld>
            <a:endParaRPr lang="en-US"/>
          </a:p>
        </p:txBody>
      </p:sp>
      <p:cxnSp>
        <p:nvCxnSpPr>
          <p:cNvPr id="33" name="Straight Connector 32"/>
          <p:cNvCxnSpPr/>
          <p:nvPr/>
        </p:nvCxnSpPr>
        <p:spPr>
          <a:xfrm>
            <a:off x="4779310" y="5759323"/>
            <a:ext cx="2175730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8578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779308" y="5475711"/>
            <a:ext cx="18597543" cy="5886733"/>
          </a:xfrm>
        </p:spPr>
        <p:txBody>
          <a:bodyPr anchor="b">
            <a:normAutofit/>
          </a:bodyPr>
          <a:lstStyle>
            <a:lvl1pPr algn="l">
              <a:defRPr sz="9978"/>
            </a:lvl1pPr>
          </a:lstStyle>
          <a:p>
            <a:r>
              <a:rPr lang="en-GB"/>
              <a:t>Click to edit Master title style</a:t>
            </a:r>
            <a:endParaRPr lang="en-US" dirty="0"/>
          </a:p>
        </p:txBody>
      </p:sp>
      <p:sp>
        <p:nvSpPr>
          <p:cNvPr id="3" name="Text Placeholder 2"/>
          <p:cNvSpPr>
            <a:spLocks noGrp="1"/>
          </p:cNvSpPr>
          <p:nvPr>
            <p:ph type="body" idx="1"/>
          </p:nvPr>
        </p:nvSpPr>
        <p:spPr>
          <a:xfrm>
            <a:off x="4779312" y="11867932"/>
            <a:ext cx="18597543" cy="3158369"/>
          </a:xfrm>
        </p:spPr>
        <p:txBody>
          <a:bodyPr tIns="91440">
            <a:normAutofit/>
          </a:bodyPr>
          <a:lstStyle>
            <a:lvl1pPr marL="0" indent="0" algn="l">
              <a:buNone/>
              <a:defRPr sz="5613">
                <a:solidFill>
                  <a:schemeClr val="tx1"/>
                </a:solidFill>
              </a:defRPr>
            </a:lvl1pPr>
            <a:lvl2pPr marL="1069196" indent="0">
              <a:buNone/>
              <a:defRPr sz="4677">
                <a:solidFill>
                  <a:schemeClr val="tx1">
                    <a:tint val="75000"/>
                  </a:schemeClr>
                </a:solidFill>
              </a:defRPr>
            </a:lvl2pPr>
            <a:lvl3pPr marL="2138393" indent="0">
              <a:buNone/>
              <a:defRPr sz="4209">
                <a:solidFill>
                  <a:schemeClr val="tx1">
                    <a:tint val="75000"/>
                  </a:schemeClr>
                </a:solidFill>
              </a:defRPr>
            </a:lvl3pPr>
            <a:lvl4pPr marL="3207589" indent="0">
              <a:buNone/>
              <a:defRPr sz="3742">
                <a:solidFill>
                  <a:schemeClr val="tx1">
                    <a:tint val="75000"/>
                  </a:schemeClr>
                </a:solidFill>
              </a:defRPr>
            </a:lvl4pPr>
            <a:lvl5pPr marL="4276786" indent="0">
              <a:buNone/>
              <a:defRPr sz="3742">
                <a:solidFill>
                  <a:schemeClr val="tx1">
                    <a:tint val="75000"/>
                  </a:schemeClr>
                </a:solidFill>
              </a:defRPr>
            </a:lvl5pPr>
            <a:lvl6pPr marL="5345982" indent="0">
              <a:buNone/>
              <a:defRPr sz="3742">
                <a:solidFill>
                  <a:schemeClr val="tx1">
                    <a:tint val="75000"/>
                  </a:schemeClr>
                </a:solidFill>
              </a:defRPr>
            </a:lvl6pPr>
            <a:lvl7pPr marL="6415179" indent="0">
              <a:buNone/>
              <a:defRPr sz="3742">
                <a:solidFill>
                  <a:schemeClr val="tx1">
                    <a:tint val="75000"/>
                  </a:schemeClr>
                </a:solidFill>
              </a:defRPr>
            </a:lvl7pPr>
            <a:lvl8pPr marL="7484375" indent="0">
              <a:buNone/>
              <a:defRPr sz="3742">
                <a:solidFill>
                  <a:schemeClr val="tx1">
                    <a:tint val="75000"/>
                  </a:schemeClr>
                </a:solidFill>
              </a:defRPr>
            </a:lvl8pPr>
            <a:lvl9pPr marL="8553572"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880D16-74BD-9A46-B28D-E9AC912685D9}" type="datetimeFigureOut">
              <a:rPr lang="en-US" smtClean="0"/>
              <a:t>5/13/26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70FB5-C7A0-A04E-80D9-C8CA7F25D22F}" type="slidenum">
              <a:rPr lang="en-US" smtClean="0"/>
              <a:t>‹#›</a:t>
            </a:fld>
            <a:endParaRPr lang="en-US"/>
          </a:p>
        </p:txBody>
      </p:sp>
      <p:cxnSp>
        <p:nvCxnSpPr>
          <p:cNvPr id="15" name="Straight Connector 14"/>
          <p:cNvCxnSpPr/>
          <p:nvPr/>
        </p:nvCxnSpPr>
        <p:spPr>
          <a:xfrm>
            <a:off x="4779308" y="11864155"/>
            <a:ext cx="185975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3631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779310" y="2509693"/>
            <a:ext cx="21757306" cy="330297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4779307" y="6279564"/>
            <a:ext cx="10349564" cy="107185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6187776" y="6279566"/>
            <a:ext cx="10348839" cy="10718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C880D16-74BD-9A46-B28D-E9AC912685D9}" type="datetimeFigureOut">
              <a:rPr lang="en-US" smtClean="0"/>
              <a:t>5/13/26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70FB5-C7A0-A04E-80D9-C8CA7F25D22F}" type="slidenum">
              <a:rPr lang="en-US" smtClean="0"/>
              <a:t>‹#›</a:t>
            </a:fld>
            <a:endParaRPr lang="en-US"/>
          </a:p>
        </p:txBody>
      </p:sp>
      <p:cxnSp>
        <p:nvCxnSpPr>
          <p:cNvPr id="33" name="Straight Connector 32"/>
          <p:cNvCxnSpPr/>
          <p:nvPr/>
        </p:nvCxnSpPr>
        <p:spPr>
          <a:xfrm>
            <a:off x="4779310" y="5759323"/>
            <a:ext cx="2175730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3694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4779310" y="5759323"/>
            <a:ext cx="2175730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4779308" y="2507430"/>
            <a:ext cx="21757310" cy="32936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79309" y="6297071"/>
            <a:ext cx="10349216" cy="2500503"/>
          </a:xfrm>
        </p:spPr>
        <p:txBody>
          <a:bodyPr anchor="b">
            <a:normAutofit/>
          </a:bodyPr>
          <a:lstStyle>
            <a:lvl1pPr marL="0" indent="0">
              <a:lnSpc>
                <a:spcPct val="100000"/>
              </a:lnSpc>
              <a:buNone/>
              <a:defRPr sz="6860" b="0" cap="all" baseline="0">
                <a:solidFill>
                  <a:schemeClr val="accent1"/>
                </a:solidFill>
              </a:defRPr>
            </a:lvl1pPr>
            <a:lvl2pPr marL="1069196" indent="0">
              <a:buNone/>
              <a:defRPr sz="4677" b="1"/>
            </a:lvl2pPr>
            <a:lvl3pPr marL="2138393" indent="0">
              <a:buNone/>
              <a:defRPr sz="4209" b="1"/>
            </a:lvl3pPr>
            <a:lvl4pPr marL="3207589" indent="0">
              <a:buNone/>
              <a:defRPr sz="3742" b="1"/>
            </a:lvl4pPr>
            <a:lvl5pPr marL="4276786" indent="0">
              <a:buNone/>
              <a:defRPr sz="3742" b="1"/>
            </a:lvl5pPr>
            <a:lvl6pPr marL="5345982" indent="0">
              <a:buNone/>
              <a:defRPr sz="3742" b="1"/>
            </a:lvl6pPr>
            <a:lvl7pPr marL="6415179" indent="0">
              <a:buNone/>
              <a:defRPr sz="3742" b="1"/>
            </a:lvl7pPr>
            <a:lvl8pPr marL="7484375" indent="0">
              <a:buNone/>
              <a:defRPr sz="3742" b="1"/>
            </a:lvl8pPr>
            <a:lvl9pPr marL="8553572" indent="0">
              <a:buNone/>
              <a:defRPr sz="3742" b="1"/>
            </a:lvl9pPr>
          </a:lstStyle>
          <a:p>
            <a:pPr lvl="0"/>
            <a:r>
              <a:rPr lang="en-GB"/>
              <a:t>Click to edit Master text styles</a:t>
            </a:r>
          </a:p>
        </p:txBody>
      </p:sp>
      <p:sp>
        <p:nvSpPr>
          <p:cNvPr id="4" name="Content Placeholder 3"/>
          <p:cNvSpPr>
            <a:spLocks noGrp="1"/>
          </p:cNvSpPr>
          <p:nvPr>
            <p:ph sz="half" idx="2"/>
          </p:nvPr>
        </p:nvSpPr>
        <p:spPr>
          <a:xfrm>
            <a:off x="4779309" y="8806232"/>
            <a:ext cx="10349216" cy="824556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6187776" y="6307840"/>
            <a:ext cx="10348839" cy="2501420"/>
          </a:xfrm>
        </p:spPr>
        <p:txBody>
          <a:bodyPr anchor="b">
            <a:normAutofit/>
          </a:bodyPr>
          <a:lstStyle>
            <a:lvl1pPr marL="0" indent="0">
              <a:lnSpc>
                <a:spcPct val="100000"/>
              </a:lnSpc>
              <a:buNone/>
              <a:defRPr sz="6860" b="0" cap="all" baseline="0">
                <a:solidFill>
                  <a:schemeClr val="accent1"/>
                </a:solidFill>
              </a:defRPr>
            </a:lvl1pPr>
            <a:lvl2pPr marL="1069196" indent="0">
              <a:buNone/>
              <a:defRPr sz="4677" b="1"/>
            </a:lvl2pPr>
            <a:lvl3pPr marL="2138393" indent="0">
              <a:buNone/>
              <a:defRPr sz="4209" b="1"/>
            </a:lvl3pPr>
            <a:lvl4pPr marL="3207589" indent="0">
              <a:buNone/>
              <a:defRPr sz="3742" b="1"/>
            </a:lvl4pPr>
            <a:lvl5pPr marL="4276786" indent="0">
              <a:buNone/>
              <a:defRPr sz="3742" b="1"/>
            </a:lvl5pPr>
            <a:lvl6pPr marL="5345982" indent="0">
              <a:buNone/>
              <a:defRPr sz="3742" b="1"/>
            </a:lvl6pPr>
            <a:lvl7pPr marL="6415179" indent="0">
              <a:buNone/>
              <a:defRPr sz="3742" b="1"/>
            </a:lvl7pPr>
            <a:lvl8pPr marL="7484375" indent="0">
              <a:buNone/>
              <a:defRPr sz="3742" b="1"/>
            </a:lvl8pPr>
            <a:lvl9pPr marL="8553572"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6187776" y="8797567"/>
            <a:ext cx="10348839" cy="82234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C880D16-74BD-9A46-B28D-E9AC912685D9}" type="datetimeFigureOut">
              <a:rPr lang="en-US" smtClean="0"/>
              <a:t>5/13/26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970FB5-C7A0-A04E-80D9-C8CA7F25D22F}" type="slidenum">
              <a:rPr lang="en-US" smtClean="0"/>
              <a:t>‹#›</a:t>
            </a:fld>
            <a:endParaRPr lang="en-US"/>
          </a:p>
        </p:txBody>
      </p:sp>
    </p:spTree>
    <p:extLst>
      <p:ext uri="{BB962C8B-B14F-4D97-AF65-F5344CB8AC3E}">
        <p14:creationId xmlns:p14="http://schemas.microsoft.com/office/powerpoint/2010/main" val="3450239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4779310" y="5759323"/>
            <a:ext cx="2175730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C880D16-74BD-9A46-B28D-E9AC912685D9}" type="datetimeFigureOut">
              <a:rPr lang="en-US" smtClean="0"/>
              <a:t>5/13/26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970FB5-C7A0-A04E-80D9-C8CA7F25D22F}" type="slidenum">
              <a:rPr lang="en-US" smtClean="0"/>
              <a:t>‹#›</a:t>
            </a:fld>
            <a:endParaRPr lang="en-US"/>
          </a:p>
        </p:txBody>
      </p:sp>
    </p:spTree>
    <p:extLst>
      <p:ext uri="{BB962C8B-B14F-4D97-AF65-F5344CB8AC3E}">
        <p14:creationId xmlns:p14="http://schemas.microsoft.com/office/powerpoint/2010/main" val="379198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880D16-74BD-9A46-B28D-E9AC912685D9}" type="datetimeFigureOut">
              <a:rPr lang="en-US" smtClean="0"/>
              <a:t>5/13/26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970FB5-C7A0-A04E-80D9-C8CA7F25D22F}" type="slidenum">
              <a:rPr lang="en-US" smtClean="0"/>
              <a:t>‹#›</a:t>
            </a:fld>
            <a:endParaRPr lang="en-US"/>
          </a:p>
        </p:txBody>
      </p:sp>
    </p:spTree>
    <p:extLst>
      <p:ext uri="{BB962C8B-B14F-4D97-AF65-F5344CB8AC3E}">
        <p14:creationId xmlns:p14="http://schemas.microsoft.com/office/powerpoint/2010/main" val="3379315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64578" y="2491244"/>
            <a:ext cx="8032169" cy="7006636"/>
          </a:xfrm>
        </p:spPr>
        <p:txBody>
          <a:bodyPr anchor="b">
            <a:normAutofit/>
          </a:bodyPr>
          <a:lstStyle>
            <a:lvl1pPr algn="l">
              <a:defRPr sz="7483"/>
            </a:lvl1pPr>
          </a:lstStyle>
          <a:p>
            <a:r>
              <a:rPr lang="en-GB"/>
              <a:t>Click to edit Master title style</a:t>
            </a:r>
            <a:endParaRPr lang="en-US" dirty="0"/>
          </a:p>
        </p:txBody>
      </p:sp>
      <p:sp>
        <p:nvSpPr>
          <p:cNvPr id="3" name="Content Placeholder 2"/>
          <p:cNvSpPr>
            <a:spLocks noGrp="1"/>
          </p:cNvSpPr>
          <p:nvPr>
            <p:ph idx="1"/>
          </p:nvPr>
        </p:nvSpPr>
        <p:spPr>
          <a:xfrm>
            <a:off x="13861757" y="2491245"/>
            <a:ext cx="12674858" cy="1452647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64580" y="9994904"/>
            <a:ext cx="8036867" cy="7009953"/>
          </a:xfrm>
        </p:spPr>
        <p:txBody>
          <a:bodyPr>
            <a:normAutofit/>
          </a:bodyPr>
          <a:lstStyle>
            <a:lvl1pPr marL="0" indent="0" algn="l">
              <a:buNone/>
              <a:defRPr sz="4989"/>
            </a:lvl1pPr>
            <a:lvl2pPr marL="1069196" indent="0">
              <a:buNone/>
              <a:defRPr sz="3274"/>
            </a:lvl2pPr>
            <a:lvl3pPr marL="2138393" indent="0">
              <a:buNone/>
              <a:defRPr sz="2806"/>
            </a:lvl3pPr>
            <a:lvl4pPr marL="3207589" indent="0">
              <a:buNone/>
              <a:defRPr sz="2339"/>
            </a:lvl4pPr>
            <a:lvl5pPr marL="4276786" indent="0">
              <a:buNone/>
              <a:defRPr sz="2339"/>
            </a:lvl5pPr>
            <a:lvl6pPr marL="5345982" indent="0">
              <a:buNone/>
              <a:defRPr sz="2339"/>
            </a:lvl6pPr>
            <a:lvl7pPr marL="6415179" indent="0">
              <a:buNone/>
              <a:defRPr sz="2339"/>
            </a:lvl7pPr>
            <a:lvl8pPr marL="7484375" indent="0">
              <a:buNone/>
              <a:defRPr sz="2339"/>
            </a:lvl8pPr>
            <a:lvl9pPr marL="8553572"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DC880D16-74BD-9A46-B28D-E9AC912685D9}" type="datetimeFigureOut">
              <a:rPr lang="en-US" smtClean="0"/>
              <a:t>5/13/26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70FB5-C7A0-A04E-80D9-C8CA7F25D22F}" type="slidenum">
              <a:rPr lang="en-US" smtClean="0"/>
              <a:t>‹#›</a:t>
            </a:fld>
            <a:endParaRPr lang="en-US"/>
          </a:p>
        </p:txBody>
      </p:sp>
      <p:cxnSp>
        <p:nvCxnSpPr>
          <p:cNvPr id="17" name="Straight Connector 16"/>
          <p:cNvCxnSpPr/>
          <p:nvPr/>
        </p:nvCxnSpPr>
        <p:spPr>
          <a:xfrm>
            <a:off x="4773537" y="9994899"/>
            <a:ext cx="802331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5229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16543105" y="1503438"/>
            <a:ext cx="11625983" cy="16055183"/>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781486" y="3521884"/>
            <a:ext cx="10743777" cy="5707863"/>
          </a:xfrm>
        </p:spPr>
        <p:txBody>
          <a:bodyPr anchor="b">
            <a:normAutofit/>
          </a:bodyPr>
          <a:lstStyle>
            <a:lvl1pPr>
              <a:defRPr sz="9978"/>
            </a:lvl1pPr>
          </a:lstStyle>
          <a:p>
            <a:r>
              <a:rPr lang="en-GB"/>
              <a:t>Click to edit Master title style</a:t>
            </a:r>
            <a:endParaRPr lang="en-US" dirty="0"/>
          </a:p>
        </p:txBody>
      </p:sp>
      <p:sp>
        <p:nvSpPr>
          <p:cNvPr id="3" name="Picture Placeholder 2"/>
          <p:cNvSpPr>
            <a:spLocks noGrp="1" noChangeAspect="1"/>
          </p:cNvSpPr>
          <p:nvPr>
            <p:ph type="pic" idx="1"/>
          </p:nvPr>
        </p:nvSpPr>
        <p:spPr>
          <a:xfrm>
            <a:off x="18674112" y="3500153"/>
            <a:ext cx="7399939" cy="12055422"/>
          </a:xfrm>
          <a:solidFill>
            <a:schemeClr val="bg1">
              <a:lumMod val="85000"/>
            </a:schemeClr>
          </a:solidFill>
          <a:ln w="9525" cap="sq">
            <a:noFill/>
            <a:miter lim="800000"/>
          </a:ln>
          <a:effectLst/>
        </p:spPr>
        <p:txBody>
          <a:bodyPr anchor="t"/>
          <a:lstStyle>
            <a:lvl1pPr marL="0" indent="0" algn="ctr">
              <a:buNone/>
              <a:defRPr sz="7483"/>
            </a:lvl1pPr>
            <a:lvl2pPr marL="1069196" indent="0">
              <a:buNone/>
              <a:defRPr sz="6548"/>
            </a:lvl2pPr>
            <a:lvl3pPr marL="2138393" indent="0">
              <a:buNone/>
              <a:defRPr sz="5613"/>
            </a:lvl3pPr>
            <a:lvl4pPr marL="3207589" indent="0">
              <a:buNone/>
              <a:defRPr sz="4677"/>
            </a:lvl4pPr>
            <a:lvl5pPr marL="4276786" indent="0">
              <a:buNone/>
              <a:defRPr sz="4677"/>
            </a:lvl5pPr>
            <a:lvl6pPr marL="5345982" indent="0">
              <a:buNone/>
              <a:defRPr sz="4677"/>
            </a:lvl6pPr>
            <a:lvl7pPr marL="6415179" indent="0">
              <a:buNone/>
              <a:defRPr sz="4677"/>
            </a:lvl7pPr>
            <a:lvl8pPr marL="7484375" indent="0">
              <a:buNone/>
              <a:defRPr sz="4677"/>
            </a:lvl8pPr>
            <a:lvl9pPr marL="8553572" indent="0">
              <a:buNone/>
              <a:defRPr sz="4677"/>
            </a:lvl9pPr>
          </a:lstStyle>
          <a:p>
            <a:r>
              <a:rPr lang="en-GB"/>
              <a:t>Click icon to add picture</a:t>
            </a:r>
            <a:endParaRPr lang="en-US" dirty="0"/>
          </a:p>
        </p:txBody>
      </p:sp>
      <p:sp>
        <p:nvSpPr>
          <p:cNvPr id="4" name="Text Placeholder 3"/>
          <p:cNvSpPr>
            <a:spLocks noGrp="1"/>
          </p:cNvSpPr>
          <p:nvPr>
            <p:ph type="body" sz="half" idx="2"/>
          </p:nvPr>
        </p:nvSpPr>
        <p:spPr>
          <a:xfrm>
            <a:off x="4779312" y="9809378"/>
            <a:ext cx="10728385" cy="6247779"/>
          </a:xfrm>
        </p:spPr>
        <p:txBody>
          <a:bodyPr>
            <a:normAutofit/>
          </a:bodyPr>
          <a:lstStyle>
            <a:lvl1pPr marL="0" indent="0" algn="l">
              <a:buNone/>
              <a:defRPr sz="5613"/>
            </a:lvl1pPr>
            <a:lvl2pPr marL="1069196" indent="0">
              <a:buNone/>
              <a:defRPr sz="3274"/>
            </a:lvl2pPr>
            <a:lvl3pPr marL="2138393" indent="0">
              <a:buNone/>
              <a:defRPr sz="2806"/>
            </a:lvl3pPr>
            <a:lvl4pPr marL="3207589" indent="0">
              <a:buNone/>
              <a:defRPr sz="2339"/>
            </a:lvl4pPr>
            <a:lvl5pPr marL="4276786" indent="0">
              <a:buNone/>
              <a:defRPr sz="2339"/>
            </a:lvl5pPr>
            <a:lvl6pPr marL="5345982" indent="0">
              <a:buNone/>
              <a:defRPr sz="2339"/>
            </a:lvl6pPr>
            <a:lvl7pPr marL="6415179" indent="0">
              <a:buNone/>
              <a:defRPr sz="2339"/>
            </a:lvl7pPr>
            <a:lvl8pPr marL="7484375" indent="0">
              <a:buNone/>
              <a:defRPr sz="2339"/>
            </a:lvl8pPr>
            <a:lvl9pPr marL="8553572" indent="0">
              <a:buNone/>
              <a:defRPr sz="2339"/>
            </a:lvl9pPr>
          </a:lstStyle>
          <a:p>
            <a:pPr lvl="0"/>
            <a:r>
              <a:rPr lang="en-GB"/>
              <a:t>Click to edit Master text styles</a:t>
            </a:r>
          </a:p>
        </p:txBody>
      </p:sp>
      <p:sp>
        <p:nvSpPr>
          <p:cNvPr id="5" name="Date Placeholder 4"/>
          <p:cNvSpPr>
            <a:spLocks noGrp="1"/>
          </p:cNvSpPr>
          <p:nvPr>
            <p:ph type="dt" sz="half" idx="10"/>
          </p:nvPr>
        </p:nvSpPr>
        <p:spPr>
          <a:xfrm>
            <a:off x="4756705" y="17055320"/>
            <a:ext cx="10768560" cy="998161"/>
          </a:xfrm>
        </p:spPr>
        <p:txBody>
          <a:bodyPr/>
          <a:lstStyle>
            <a:lvl1pPr algn="l">
              <a:defRPr/>
            </a:lvl1pPr>
          </a:lstStyle>
          <a:p>
            <a:fld id="{DC880D16-74BD-9A46-B28D-E9AC912685D9}" type="datetimeFigureOut">
              <a:rPr lang="en-US" smtClean="0"/>
              <a:t>5/13/26</a:t>
            </a:fld>
            <a:endParaRPr lang="en-US"/>
          </a:p>
        </p:txBody>
      </p:sp>
      <p:sp>
        <p:nvSpPr>
          <p:cNvPr id="6" name="Footer Placeholder 5"/>
          <p:cNvSpPr>
            <a:spLocks noGrp="1"/>
          </p:cNvSpPr>
          <p:nvPr>
            <p:ph type="ftr" sz="quarter" idx="11"/>
          </p:nvPr>
        </p:nvSpPr>
        <p:spPr>
          <a:xfrm>
            <a:off x="4759574" y="993542"/>
            <a:ext cx="10765689" cy="1000681"/>
          </a:xfrm>
        </p:spPr>
        <p:txBody>
          <a:bodyPr/>
          <a:lstStyle/>
          <a:p>
            <a:endParaRPr lang="en-US"/>
          </a:p>
        </p:txBody>
      </p:sp>
      <p:sp>
        <p:nvSpPr>
          <p:cNvPr id="7" name="Slide Number Placeholder 6"/>
          <p:cNvSpPr>
            <a:spLocks noGrp="1"/>
          </p:cNvSpPr>
          <p:nvPr>
            <p:ph type="sldNum" sz="quarter" idx="12"/>
          </p:nvPr>
        </p:nvSpPr>
        <p:spPr/>
        <p:txBody>
          <a:bodyPr/>
          <a:lstStyle/>
          <a:p>
            <a:fld id="{65970FB5-C7A0-A04E-80D9-C8CA7F25D22F}" type="slidenum">
              <a:rPr lang="en-US" smtClean="0"/>
              <a:t>‹#›</a:t>
            </a:fld>
            <a:endParaRPr lang="en-US"/>
          </a:p>
        </p:txBody>
      </p:sp>
      <p:cxnSp>
        <p:nvCxnSpPr>
          <p:cNvPr id="31" name="Straight Connector 30"/>
          <p:cNvCxnSpPr/>
          <p:nvPr/>
        </p:nvCxnSpPr>
        <p:spPr>
          <a:xfrm>
            <a:off x="4771991" y="9801935"/>
            <a:ext cx="1073410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5211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4779310" y="5759323"/>
            <a:ext cx="2175730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880D16-74BD-9A46-B28D-E9AC912685D9}" type="datetimeFigureOut">
              <a:rPr lang="en-US" smtClean="0"/>
              <a:t>5/13/26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70FB5-C7A0-A04E-80D9-C8CA7F25D22F}" type="slidenum">
              <a:rPr lang="en-US" smtClean="0"/>
              <a:t>‹#›</a:t>
            </a:fld>
            <a:endParaRPr lang="en-US"/>
          </a:p>
        </p:txBody>
      </p:sp>
    </p:spTree>
    <p:extLst>
      <p:ext uri="{BB962C8B-B14F-4D97-AF65-F5344CB8AC3E}">
        <p14:creationId xmlns:p14="http://schemas.microsoft.com/office/powerpoint/2010/main" val="526095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905160" y="2491247"/>
            <a:ext cx="3652054" cy="1452979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779310" y="2491247"/>
            <a:ext cx="17551595" cy="1452979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880D16-74BD-9A46-B28D-E9AC912685D9}" type="datetimeFigureOut">
              <a:rPr lang="en-US" smtClean="0"/>
              <a:t>5/13/26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70FB5-C7A0-A04E-80D9-C8CA7F25D22F}" type="slidenum">
              <a:rPr lang="en-US" smtClean="0"/>
              <a:t>‹#›</a:t>
            </a:fld>
            <a:endParaRPr lang="en-US"/>
          </a:p>
        </p:txBody>
      </p:sp>
      <p:cxnSp>
        <p:nvCxnSpPr>
          <p:cNvPr id="15" name="Straight Connector 14"/>
          <p:cNvCxnSpPr/>
          <p:nvPr/>
        </p:nvCxnSpPr>
        <p:spPr>
          <a:xfrm>
            <a:off x="22905159" y="2491247"/>
            <a:ext cx="0" cy="14529793"/>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383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6285171"/>
            <a:ext cx="30275213" cy="1272017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2" y="19005339"/>
            <a:ext cx="30275216" cy="2415642"/>
          </a:xfrm>
          <a:prstGeom prst="rect">
            <a:avLst/>
          </a:prstGeom>
        </p:spPr>
      </p:pic>
      <p:cxnSp>
        <p:nvCxnSpPr>
          <p:cNvPr id="13" name="Straight Connector 12"/>
          <p:cNvCxnSpPr/>
          <p:nvPr/>
        </p:nvCxnSpPr>
        <p:spPr>
          <a:xfrm>
            <a:off x="0" y="19023653"/>
            <a:ext cx="302752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4779310" y="2508540"/>
            <a:ext cx="21757306" cy="327157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4779310" y="6285169"/>
            <a:ext cx="21757306" cy="1075920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8695348" y="1030114"/>
            <a:ext cx="7841267" cy="964106"/>
          </a:xfrm>
          <a:prstGeom prst="rect">
            <a:avLst/>
          </a:prstGeom>
        </p:spPr>
        <p:txBody>
          <a:bodyPr vert="horz" lIns="91440" tIns="45720" rIns="91440" bIns="45720" rtlCol="0" anchor="ctr"/>
          <a:lstStyle>
            <a:lvl1pPr algn="r">
              <a:defRPr sz="3118">
                <a:solidFill>
                  <a:schemeClr val="tx1">
                    <a:tint val="75000"/>
                  </a:schemeClr>
                </a:solidFill>
              </a:defRPr>
            </a:lvl1pPr>
          </a:lstStyle>
          <a:p>
            <a:fld id="{DC880D16-74BD-9A46-B28D-E9AC912685D9}" type="datetimeFigureOut">
              <a:rPr lang="en-US" smtClean="0"/>
              <a:t>5/13/26</a:t>
            </a:fld>
            <a:endParaRPr lang="en-US"/>
          </a:p>
        </p:txBody>
      </p:sp>
      <p:sp>
        <p:nvSpPr>
          <p:cNvPr id="5" name="Footer Placeholder 4"/>
          <p:cNvSpPr>
            <a:spLocks noGrp="1"/>
          </p:cNvSpPr>
          <p:nvPr>
            <p:ph type="ftr" sz="quarter" idx="3"/>
          </p:nvPr>
        </p:nvSpPr>
        <p:spPr>
          <a:xfrm>
            <a:off x="4779309" y="1026802"/>
            <a:ext cx="13356335" cy="964106"/>
          </a:xfrm>
          <a:prstGeom prst="rect">
            <a:avLst/>
          </a:prstGeom>
        </p:spPr>
        <p:txBody>
          <a:bodyPr vert="horz" lIns="91440" tIns="45720" rIns="91440" bIns="45720" rtlCol="0" anchor="ctr"/>
          <a:lstStyle>
            <a:lvl1pPr algn="l">
              <a:defRPr sz="311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614827" y="2491242"/>
            <a:ext cx="2634665" cy="1570184"/>
          </a:xfrm>
          <a:prstGeom prst="rect">
            <a:avLst/>
          </a:prstGeom>
        </p:spPr>
        <p:txBody>
          <a:bodyPr vert="horz" lIns="91440" tIns="45720" rIns="91440" bIns="45720" rtlCol="0" anchor="t"/>
          <a:lstStyle>
            <a:lvl1pPr algn="r">
              <a:defRPr sz="8731">
                <a:solidFill>
                  <a:schemeClr val="accent1"/>
                </a:solidFill>
              </a:defRPr>
            </a:lvl1pPr>
          </a:lstStyle>
          <a:p>
            <a:fld id="{65970FB5-C7A0-A04E-80D9-C8CA7F25D22F}" type="slidenum">
              <a:rPr lang="en-US" smtClean="0"/>
              <a:t>‹#›</a:t>
            </a:fld>
            <a:endParaRPr lang="en-US"/>
          </a:p>
        </p:txBody>
      </p:sp>
    </p:spTree>
    <p:extLst>
      <p:ext uri="{BB962C8B-B14F-4D97-AF65-F5344CB8AC3E}">
        <p14:creationId xmlns:p14="http://schemas.microsoft.com/office/powerpoint/2010/main" val="2889253042"/>
      </p:ext>
    </p:extLst>
  </p:cSld>
  <p:clrMap bg1="lt1" tx1="dk1" bg2="lt2" tx2="dk2" accent1="accent1" accent2="accent2" accent3="accent3" accent4="accent4" accent5="accent5" accent6="accent6" hlink="hlink" folHlink="folHlink"/>
  <p:sldLayoutIdLst>
    <p:sldLayoutId id="2147483929" r:id="rId1"/>
    <p:sldLayoutId id="2147483930" r:id="rId2"/>
    <p:sldLayoutId id="2147483931" r:id="rId3"/>
    <p:sldLayoutId id="2147483932" r:id="rId4"/>
    <p:sldLayoutId id="2147483933" r:id="rId5"/>
    <p:sldLayoutId id="2147483934" r:id="rId6"/>
    <p:sldLayoutId id="2147483935" r:id="rId7"/>
    <p:sldLayoutId id="2147483936" r:id="rId8"/>
    <p:sldLayoutId id="2147483937" r:id="rId9"/>
    <p:sldLayoutId id="2147483938" r:id="rId10"/>
    <p:sldLayoutId id="2147483939" r:id="rId11"/>
  </p:sldLayoutIdLst>
  <p:txStyles>
    <p:titleStyle>
      <a:lvl1pPr algn="l" defTabSz="2138393" rtl="0" eaLnBrk="1" latinLnBrk="0" hangingPunct="1">
        <a:lnSpc>
          <a:spcPct val="90000"/>
        </a:lnSpc>
        <a:spcBef>
          <a:spcPct val="0"/>
        </a:spcBef>
        <a:buNone/>
        <a:defRPr sz="9978" b="0" i="0" kern="1200" cap="all">
          <a:solidFill>
            <a:schemeClr val="tx1"/>
          </a:solidFill>
          <a:effectLst/>
          <a:latin typeface="+mj-lt"/>
          <a:ea typeface="+mj-ea"/>
          <a:cs typeface="+mj-cs"/>
        </a:defRPr>
      </a:lvl1pPr>
    </p:titleStyle>
    <p:bodyStyle>
      <a:lvl1pPr marL="712798" indent="-712798" algn="l" defTabSz="2138393" rtl="0" eaLnBrk="1" latinLnBrk="0" hangingPunct="1">
        <a:lnSpc>
          <a:spcPct val="120000"/>
        </a:lnSpc>
        <a:spcBef>
          <a:spcPts val="3118"/>
        </a:spcBef>
        <a:buClr>
          <a:schemeClr val="accent1"/>
        </a:buClr>
        <a:buSzPct val="100000"/>
        <a:buFont typeface="Arial" panose="020B0604020202020204" pitchFamily="34" charset="0"/>
        <a:buChar char="•"/>
        <a:defRPr sz="6236" kern="1200" cap="none">
          <a:solidFill>
            <a:schemeClr val="tx1"/>
          </a:solidFill>
          <a:effectLst/>
          <a:latin typeface="+mn-lt"/>
          <a:ea typeface="+mn-ea"/>
          <a:cs typeface="+mn-cs"/>
        </a:defRPr>
      </a:lvl1pPr>
      <a:lvl2pPr marL="2138393" indent="-712798" algn="l" defTabSz="2138393" rtl="0" eaLnBrk="1" latinLnBrk="0" hangingPunct="1">
        <a:lnSpc>
          <a:spcPct val="120000"/>
        </a:lnSpc>
        <a:spcBef>
          <a:spcPts val="1559"/>
        </a:spcBef>
        <a:buClr>
          <a:schemeClr val="accent1"/>
        </a:buClr>
        <a:buSzPct val="100000"/>
        <a:buFont typeface="Arial" panose="020B0604020202020204" pitchFamily="34" charset="0"/>
        <a:buChar char="•"/>
        <a:defRPr sz="4989" kern="1200" cap="none" baseline="0">
          <a:solidFill>
            <a:schemeClr val="tx1"/>
          </a:solidFill>
          <a:effectLst/>
          <a:latin typeface="+mn-lt"/>
          <a:ea typeface="+mn-ea"/>
          <a:cs typeface="+mn-cs"/>
        </a:defRPr>
      </a:lvl2pPr>
      <a:lvl3pPr marL="3563988" indent="-712798" algn="l" defTabSz="2138393" rtl="0" eaLnBrk="1" latinLnBrk="0" hangingPunct="1">
        <a:lnSpc>
          <a:spcPct val="120000"/>
        </a:lnSpc>
        <a:spcBef>
          <a:spcPts val="1559"/>
        </a:spcBef>
        <a:buClr>
          <a:schemeClr val="accent1"/>
        </a:buClr>
        <a:buSzPct val="100000"/>
        <a:buFont typeface="Arial" panose="020B0604020202020204" pitchFamily="34" charset="0"/>
        <a:buChar char="•"/>
        <a:defRPr sz="4989" kern="1200" cap="none">
          <a:solidFill>
            <a:schemeClr val="tx1"/>
          </a:solidFill>
          <a:effectLst/>
          <a:latin typeface="+mn-lt"/>
          <a:ea typeface="+mn-ea"/>
          <a:cs typeface="+mn-cs"/>
        </a:defRPr>
      </a:lvl3pPr>
      <a:lvl4pPr marL="4989584" indent="-712798" algn="l" defTabSz="2138393" rtl="0" eaLnBrk="1" latinLnBrk="0" hangingPunct="1">
        <a:lnSpc>
          <a:spcPct val="120000"/>
        </a:lnSpc>
        <a:spcBef>
          <a:spcPts val="1559"/>
        </a:spcBef>
        <a:buClr>
          <a:schemeClr val="accent1"/>
        </a:buClr>
        <a:buSzPct val="100000"/>
        <a:buFont typeface="Arial" panose="020B0604020202020204" pitchFamily="34" charset="0"/>
        <a:buChar char="•"/>
        <a:defRPr sz="4365" kern="1200" cap="none" baseline="0">
          <a:solidFill>
            <a:schemeClr val="tx1"/>
          </a:solidFill>
          <a:effectLst/>
          <a:latin typeface="+mn-lt"/>
          <a:ea typeface="+mn-ea"/>
          <a:cs typeface="+mn-cs"/>
        </a:defRPr>
      </a:lvl4pPr>
      <a:lvl5pPr marL="6415179" indent="-712798" algn="l" defTabSz="2138393" rtl="0" eaLnBrk="1" latinLnBrk="0" hangingPunct="1">
        <a:lnSpc>
          <a:spcPct val="120000"/>
        </a:lnSpc>
        <a:spcBef>
          <a:spcPts val="1559"/>
        </a:spcBef>
        <a:buClr>
          <a:schemeClr val="accent1"/>
        </a:buClr>
        <a:buSzPct val="100000"/>
        <a:buFont typeface="Arial" panose="020B0604020202020204" pitchFamily="34" charset="0"/>
        <a:buChar char="•"/>
        <a:defRPr sz="3742" kern="1200" cap="none">
          <a:solidFill>
            <a:schemeClr val="tx1"/>
          </a:solidFill>
          <a:effectLst/>
          <a:latin typeface="+mn-lt"/>
          <a:ea typeface="+mn-ea"/>
          <a:cs typeface="+mn-cs"/>
        </a:defRPr>
      </a:lvl5pPr>
      <a:lvl6pPr marL="7840774" indent="-712798" algn="l" defTabSz="2851191" rtl="0" eaLnBrk="1" latinLnBrk="0" hangingPunct="1">
        <a:lnSpc>
          <a:spcPct val="120000"/>
        </a:lnSpc>
        <a:spcBef>
          <a:spcPts val="1559"/>
        </a:spcBef>
        <a:buClr>
          <a:schemeClr val="accent1"/>
        </a:buClr>
        <a:buSzPct val="100000"/>
        <a:buFont typeface="Arial" panose="020B0604020202020204" pitchFamily="34" charset="0"/>
        <a:buChar char="•"/>
        <a:defRPr sz="3742" kern="1200">
          <a:solidFill>
            <a:schemeClr val="tx1"/>
          </a:solidFill>
          <a:effectLst/>
          <a:latin typeface="+mn-lt"/>
          <a:ea typeface="+mn-ea"/>
          <a:cs typeface="+mn-cs"/>
        </a:defRPr>
      </a:lvl6pPr>
      <a:lvl7pPr marL="9266370" indent="-712798" algn="l" defTabSz="2851191" rtl="0" eaLnBrk="1" latinLnBrk="0" hangingPunct="1">
        <a:lnSpc>
          <a:spcPct val="120000"/>
        </a:lnSpc>
        <a:spcBef>
          <a:spcPts val="1559"/>
        </a:spcBef>
        <a:buClr>
          <a:schemeClr val="accent1"/>
        </a:buClr>
        <a:buSzPct val="100000"/>
        <a:buFont typeface="Arial" panose="020B0604020202020204" pitchFamily="34" charset="0"/>
        <a:buChar char="•"/>
        <a:defRPr sz="3742" kern="1200">
          <a:solidFill>
            <a:schemeClr val="tx1"/>
          </a:solidFill>
          <a:effectLst/>
          <a:latin typeface="+mn-lt"/>
          <a:ea typeface="+mn-ea"/>
          <a:cs typeface="+mn-cs"/>
        </a:defRPr>
      </a:lvl7pPr>
      <a:lvl8pPr marL="10691965" indent="-712798" algn="l" defTabSz="2851191" rtl="0" eaLnBrk="1" latinLnBrk="0" hangingPunct="1">
        <a:lnSpc>
          <a:spcPct val="120000"/>
        </a:lnSpc>
        <a:spcBef>
          <a:spcPts val="1559"/>
        </a:spcBef>
        <a:buClr>
          <a:schemeClr val="accent1"/>
        </a:buClr>
        <a:buSzPct val="100000"/>
        <a:buFont typeface="Arial" panose="020B0604020202020204" pitchFamily="34" charset="0"/>
        <a:buChar char="•"/>
        <a:defRPr sz="3742" kern="1200" baseline="0">
          <a:solidFill>
            <a:schemeClr val="tx1"/>
          </a:solidFill>
          <a:effectLst/>
          <a:latin typeface="+mn-lt"/>
          <a:ea typeface="+mn-ea"/>
          <a:cs typeface="+mn-cs"/>
        </a:defRPr>
      </a:lvl8pPr>
      <a:lvl9pPr marL="12117560" indent="-712798" algn="l" defTabSz="2851191" rtl="0" eaLnBrk="1" latinLnBrk="0" hangingPunct="1">
        <a:lnSpc>
          <a:spcPct val="120000"/>
        </a:lnSpc>
        <a:spcBef>
          <a:spcPts val="1559"/>
        </a:spcBef>
        <a:buClr>
          <a:schemeClr val="accent1"/>
        </a:buClr>
        <a:buSzPct val="100000"/>
        <a:buFont typeface="Arial" panose="020B0604020202020204" pitchFamily="34" charset="0"/>
        <a:buChar char="•"/>
        <a:defRPr sz="3742" kern="1200" baseline="0">
          <a:solidFill>
            <a:schemeClr val="tx1"/>
          </a:solidFill>
          <a:effectLst/>
          <a:latin typeface="+mn-lt"/>
          <a:ea typeface="+mn-ea"/>
          <a:cs typeface="+mn-cs"/>
        </a:defRPr>
      </a:lvl9pPr>
    </p:bodyStyle>
    <p:otherStyle>
      <a:defPPr>
        <a:defRPr lang="en-US"/>
      </a:defPPr>
      <a:lvl1pPr marL="0" algn="l" defTabSz="2138393" rtl="0" eaLnBrk="1" latinLnBrk="0" hangingPunct="1">
        <a:defRPr sz="4209" kern="1200">
          <a:solidFill>
            <a:schemeClr val="tx1"/>
          </a:solidFill>
          <a:latin typeface="+mn-lt"/>
          <a:ea typeface="+mn-ea"/>
          <a:cs typeface="+mn-cs"/>
        </a:defRPr>
      </a:lvl1pPr>
      <a:lvl2pPr marL="1069196" algn="l" defTabSz="2138393" rtl="0" eaLnBrk="1" latinLnBrk="0" hangingPunct="1">
        <a:defRPr sz="4209" kern="1200">
          <a:solidFill>
            <a:schemeClr val="tx1"/>
          </a:solidFill>
          <a:latin typeface="+mn-lt"/>
          <a:ea typeface="+mn-ea"/>
          <a:cs typeface="+mn-cs"/>
        </a:defRPr>
      </a:lvl2pPr>
      <a:lvl3pPr marL="2138393" algn="l" defTabSz="2138393" rtl="0" eaLnBrk="1" latinLnBrk="0" hangingPunct="1">
        <a:defRPr sz="4209" kern="1200">
          <a:solidFill>
            <a:schemeClr val="tx1"/>
          </a:solidFill>
          <a:latin typeface="+mn-lt"/>
          <a:ea typeface="+mn-ea"/>
          <a:cs typeface="+mn-cs"/>
        </a:defRPr>
      </a:lvl3pPr>
      <a:lvl4pPr marL="3207589" algn="l" defTabSz="2138393" rtl="0" eaLnBrk="1" latinLnBrk="0" hangingPunct="1">
        <a:defRPr sz="4209" kern="1200">
          <a:solidFill>
            <a:schemeClr val="tx1"/>
          </a:solidFill>
          <a:latin typeface="+mn-lt"/>
          <a:ea typeface="+mn-ea"/>
          <a:cs typeface="+mn-cs"/>
        </a:defRPr>
      </a:lvl4pPr>
      <a:lvl5pPr marL="4276786" algn="l" defTabSz="2138393" rtl="0" eaLnBrk="1" latinLnBrk="0" hangingPunct="1">
        <a:defRPr sz="4209" kern="1200">
          <a:solidFill>
            <a:schemeClr val="tx1"/>
          </a:solidFill>
          <a:latin typeface="+mn-lt"/>
          <a:ea typeface="+mn-ea"/>
          <a:cs typeface="+mn-cs"/>
        </a:defRPr>
      </a:lvl5pPr>
      <a:lvl6pPr marL="5345982" algn="l" defTabSz="2138393" rtl="0" eaLnBrk="1" latinLnBrk="0" hangingPunct="1">
        <a:defRPr sz="4209" kern="1200">
          <a:solidFill>
            <a:schemeClr val="tx1"/>
          </a:solidFill>
          <a:latin typeface="+mn-lt"/>
          <a:ea typeface="+mn-ea"/>
          <a:cs typeface="+mn-cs"/>
        </a:defRPr>
      </a:lvl6pPr>
      <a:lvl7pPr marL="6415179" algn="l" defTabSz="2138393" rtl="0" eaLnBrk="1" latinLnBrk="0" hangingPunct="1">
        <a:defRPr sz="4209" kern="1200">
          <a:solidFill>
            <a:schemeClr val="tx1"/>
          </a:solidFill>
          <a:latin typeface="+mn-lt"/>
          <a:ea typeface="+mn-ea"/>
          <a:cs typeface="+mn-cs"/>
        </a:defRPr>
      </a:lvl7pPr>
      <a:lvl8pPr marL="7484375" algn="l" defTabSz="2138393" rtl="0" eaLnBrk="1" latinLnBrk="0" hangingPunct="1">
        <a:defRPr sz="4209" kern="1200">
          <a:solidFill>
            <a:schemeClr val="tx1"/>
          </a:solidFill>
          <a:latin typeface="+mn-lt"/>
          <a:ea typeface="+mn-ea"/>
          <a:cs typeface="+mn-cs"/>
        </a:defRPr>
      </a:lvl8pPr>
      <a:lvl9pPr marL="8553572" algn="l" defTabSz="2138393" rtl="0" eaLnBrk="1" latinLnBrk="0" hangingPunct="1">
        <a:defRPr sz="420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chart" Target="../charts/char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D4A48D-83F9-0180-6ADD-8C0181712B9F}"/>
              </a:ext>
            </a:extLst>
          </p:cNvPr>
          <p:cNvSpPr txBox="1"/>
          <p:nvPr/>
        </p:nvSpPr>
        <p:spPr>
          <a:xfrm>
            <a:off x="1737512" y="272305"/>
            <a:ext cx="26800187" cy="923330"/>
          </a:xfrm>
          <a:prstGeom prst="rect">
            <a:avLst/>
          </a:prstGeom>
          <a:noFill/>
        </p:spPr>
        <p:txBody>
          <a:bodyPr wrap="square" rtlCol="0">
            <a:spAutoFit/>
          </a:bodyPr>
          <a:lstStyle/>
          <a:p>
            <a:r>
              <a:rPr lang="en-US" sz="5400" b="1" dirty="0">
                <a:latin typeface="Calibri" panose="020F0502020204030204" pitchFamily="34" charset="0"/>
                <a:cs typeface="Calibri" panose="020F0502020204030204" pitchFamily="34" charset="0"/>
              </a:rPr>
              <a:t>Could Modular Construction be used as a viable solution to the housing crisis in South Wales? </a:t>
            </a:r>
          </a:p>
        </p:txBody>
      </p:sp>
      <p:cxnSp>
        <p:nvCxnSpPr>
          <p:cNvPr id="7" name="Straight Connector 6">
            <a:extLst>
              <a:ext uri="{FF2B5EF4-FFF2-40B4-BE49-F238E27FC236}">
                <a16:creationId xmlns:a16="http://schemas.microsoft.com/office/drawing/2014/main" id="{182D1DCE-64B4-1C35-67A0-B2079E0B138D}"/>
              </a:ext>
            </a:extLst>
          </p:cNvPr>
          <p:cNvCxnSpPr>
            <a:cxnSpLocks/>
          </p:cNvCxnSpPr>
          <p:nvPr/>
        </p:nvCxnSpPr>
        <p:spPr>
          <a:xfrm>
            <a:off x="6930256" y="1805075"/>
            <a:ext cx="0" cy="19578550"/>
          </a:xfrm>
          <a:prstGeom prst="line">
            <a:avLst/>
          </a:prstGeom>
          <a:ln w="1016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184003D5-BB29-4BB3-0072-6FA1691BE035}"/>
              </a:ext>
            </a:extLst>
          </p:cNvPr>
          <p:cNvCxnSpPr>
            <a:cxnSpLocks/>
          </p:cNvCxnSpPr>
          <p:nvPr/>
        </p:nvCxnSpPr>
        <p:spPr>
          <a:xfrm flipH="1">
            <a:off x="14491402" y="1805074"/>
            <a:ext cx="1" cy="19578551"/>
          </a:xfrm>
          <a:prstGeom prst="line">
            <a:avLst/>
          </a:prstGeom>
          <a:ln w="1016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D8765A6E-974C-1703-7E1F-3360CDAEF009}"/>
              </a:ext>
            </a:extLst>
          </p:cNvPr>
          <p:cNvCxnSpPr>
            <a:cxnSpLocks/>
          </p:cNvCxnSpPr>
          <p:nvPr/>
        </p:nvCxnSpPr>
        <p:spPr>
          <a:xfrm>
            <a:off x="22281947" y="1805074"/>
            <a:ext cx="0" cy="19578551"/>
          </a:xfrm>
          <a:prstGeom prst="line">
            <a:avLst/>
          </a:prstGeom>
          <a:ln w="101600"/>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F4DF6C2B-0D71-6230-CAD0-C0DF7690A660}"/>
              </a:ext>
            </a:extLst>
          </p:cNvPr>
          <p:cNvSpPr txBox="1"/>
          <p:nvPr/>
        </p:nvSpPr>
        <p:spPr>
          <a:xfrm>
            <a:off x="1364364" y="1331644"/>
            <a:ext cx="4082080" cy="646331"/>
          </a:xfrm>
          <a:prstGeom prst="rect">
            <a:avLst/>
          </a:prstGeom>
          <a:noFill/>
        </p:spPr>
        <p:txBody>
          <a:bodyPr wrap="none" rtlCol="0">
            <a:spAutoFit/>
          </a:bodyPr>
          <a:lstStyle/>
          <a:p>
            <a:r>
              <a:rPr lang="en-US" sz="3600" b="1" dirty="0">
                <a:latin typeface="Calibri" panose="020F0502020204030204" pitchFamily="34" charset="0"/>
                <a:cs typeface="Calibri" panose="020F0502020204030204" pitchFamily="34" charset="0"/>
              </a:rPr>
              <a:t>Aims and Objectives</a:t>
            </a:r>
          </a:p>
        </p:txBody>
      </p:sp>
      <p:sp>
        <p:nvSpPr>
          <p:cNvPr id="36" name="TextBox 35">
            <a:extLst>
              <a:ext uri="{FF2B5EF4-FFF2-40B4-BE49-F238E27FC236}">
                <a16:creationId xmlns:a16="http://schemas.microsoft.com/office/drawing/2014/main" id="{4FF9035E-43AF-C20A-7168-CFC39EBE781C}"/>
              </a:ext>
            </a:extLst>
          </p:cNvPr>
          <p:cNvSpPr txBox="1"/>
          <p:nvPr/>
        </p:nvSpPr>
        <p:spPr>
          <a:xfrm>
            <a:off x="8760739" y="1331644"/>
            <a:ext cx="3551357" cy="646331"/>
          </a:xfrm>
          <a:prstGeom prst="rect">
            <a:avLst/>
          </a:prstGeom>
          <a:noFill/>
        </p:spPr>
        <p:txBody>
          <a:bodyPr wrap="none" rtlCol="0">
            <a:spAutoFit/>
          </a:bodyPr>
          <a:lstStyle/>
          <a:p>
            <a:pPr algn="ctr"/>
            <a:r>
              <a:rPr lang="en-US" sz="3600" b="1" dirty="0">
                <a:latin typeface="Calibri" panose="020F0502020204030204" pitchFamily="34" charset="0"/>
                <a:cs typeface="Calibri" panose="020F0502020204030204" pitchFamily="34" charset="0"/>
              </a:rPr>
              <a:t>Literature Review</a:t>
            </a:r>
          </a:p>
        </p:txBody>
      </p:sp>
      <p:sp>
        <p:nvSpPr>
          <p:cNvPr id="37" name="TextBox 36">
            <a:extLst>
              <a:ext uri="{FF2B5EF4-FFF2-40B4-BE49-F238E27FC236}">
                <a16:creationId xmlns:a16="http://schemas.microsoft.com/office/drawing/2014/main" id="{630EBE6E-0B21-9308-7A1E-948B8C22A289}"/>
              </a:ext>
            </a:extLst>
          </p:cNvPr>
          <p:cNvSpPr txBox="1"/>
          <p:nvPr/>
        </p:nvSpPr>
        <p:spPr>
          <a:xfrm>
            <a:off x="15258933" y="1331644"/>
            <a:ext cx="6041397" cy="646331"/>
          </a:xfrm>
          <a:prstGeom prst="rect">
            <a:avLst/>
          </a:prstGeom>
          <a:noFill/>
        </p:spPr>
        <p:txBody>
          <a:bodyPr wrap="none" rtlCol="0">
            <a:spAutoFit/>
          </a:bodyPr>
          <a:lstStyle/>
          <a:p>
            <a:pPr algn="ctr"/>
            <a:r>
              <a:rPr lang="en-US" sz="3600" b="1" dirty="0">
                <a:latin typeface="Calibri" panose="020F0502020204030204" pitchFamily="34" charset="0"/>
                <a:cs typeface="Calibri" panose="020F0502020204030204" pitchFamily="34" charset="0"/>
              </a:rPr>
              <a:t>Interviews and Questionnaires</a:t>
            </a:r>
          </a:p>
        </p:txBody>
      </p:sp>
      <p:sp>
        <p:nvSpPr>
          <p:cNvPr id="38" name="TextBox 37">
            <a:extLst>
              <a:ext uri="{FF2B5EF4-FFF2-40B4-BE49-F238E27FC236}">
                <a16:creationId xmlns:a16="http://schemas.microsoft.com/office/drawing/2014/main" id="{0C13E5FB-8D3B-9853-82A5-50AE01192DA9}"/>
              </a:ext>
            </a:extLst>
          </p:cNvPr>
          <p:cNvSpPr txBox="1"/>
          <p:nvPr/>
        </p:nvSpPr>
        <p:spPr>
          <a:xfrm>
            <a:off x="24332574" y="1331644"/>
            <a:ext cx="2276585" cy="646331"/>
          </a:xfrm>
          <a:prstGeom prst="rect">
            <a:avLst/>
          </a:prstGeom>
          <a:noFill/>
        </p:spPr>
        <p:txBody>
          <a:bodyPr wrap="none" rtlCol="0">
            <a:spAutoFit/>
          </a:bodyPr>
          <a:lstStyle/>
          <a:p>
            <a:pPr algn="ctr"/>
            <a:r>
              <a:rPr lang="en-US" sz="3600" b="1" dirty="0">
                <a:latin typeface="Calibri" panose="020F0502020204030204" pitchFamily="34" charset="0"/>
                <a:cs typeface="Calibri" panose="020F0502020204030204" pitchFamily="34" charset="0"/>
              </a:rPr>
              <a:t>Conclusion</a:t>
            </a:r>
          </a:p>
        </p:txBody>
      </p:sp>
      <p:sp>
        <p:nvSpPr>
          <p:cNvPr id="39" name="Oval 38">
            <a:extLst>
              <a:ext uri="{FF2B5EF4-FFF2-40B4-BE49-F238E27FC236}">
                <a16:creationId xmlns:a16="http://schemas.microsoft.com/office/drawing/2014/main" id="{84DF7643-38AF-6DAE-CB1F-913849DF4C62}"/>
              </a:ext>
            </a:extLst>
          </p:cNvPr>
          <p:cNvSpPr/>
          <p:nvPr/>
        </p:nvSpPr>
        <p:spPr>
          <a:xfrm>
            <a:off x="763256" y="2718200"/>
            <a:ext cx="4850091" cy="1436914"/>
          </a:xfrm>
          <a:prstGeom prst="ellipse">
            <a:avLst/>
          </a:prstGeom>
          <a:solidFill>
            <a:srgbClr val="AB7942"/>
          </a:solidFill>
          <a:ln>
            <a:solidFill>
              <a:srgbClr val="AB794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TextBox 39">
            <a:extLst>
              <a:ext uri="{FF2B5EF4-FFF2-40B4-BE49-F238E27FC236}">
                <a16:creationId xmlns:a16="http://schemas.microsoft.com/office/drawing/2014/main" id="{55B0D593-A267-B4F9-F7C9-A169B262C1C8}"/>
              </a:ext>
            </a:extLst>
          </p:cNvPr>
          <p:cNvSpPr txBox="1"/>
          <p:nvPr/>
        </p:nvSpPr>
        <p:spPr>
          <a:xfrm>
            <a:off x="2693974" y="3113491"/>
            <a:ext cx="1107996" cy="646331"/>
          </a:xfrm>
          <a:prstGeom prst="rect">
            <a:avLst/>
          </a:prstGeom>
          <a:noFill/>
        </p:spPr>
        <p:txBody>
          <a:bodyPr wrap="none" rtlCol="0">
            <a:spAutoFit/>
          </a:bodyPr>
          <a:lstStyle/>
          <a:p>
            <a:r>
              <a:rPr lang="en-US" sz="3600" b="1" dirty="0">
                <a:latin typeface="Calibri" panose="020F0502020204030204" pitchFamily="34" charset="0"/>
                <a:cs typeface="Calibri" panose="020F0502020204030204" pitchFamily="34" charset="0"/>
              </a:rPr>
              <a:t>Aim:</a:t>
            </a:r>
          </a:p>
        </p:txBody>
      </p:sp>
      <p:sp>
        <p:nvSpPr>
          <p:cNvPr id="41" name="Oval 40">
            <a:extLst>
              <a:ext uri="{FF2B5EF4-FFF2-40B4-BE49-F238E27FC236}">
                <a16:creationId xmlns:a16="http://schemas.microsoft.com/office/drawing/2014/main" id="{8855F398-CF88-63CD-B53F-DE61E5AB5D8C}"/>
              </a:ext>
            </a:extLst>
          </p:cNvPr>
          <p:cNvSpPr/>
          <p:nvPr/>
        </p:nvSpPr>
        <p:spPr>
          <a:xfrm>
            <a:off x="763256" y="6381668"/>
            <a:ext cx="4850091" cy="1436914"/>
          </a:xfrm>
          <a:prstGeom prst="ellipse">
            <a:avLst/>
          </a:prstGeom>
          <a:solidFill>
            <a:srgbClr val="AB7942"/>
          </a:solidFill>
          <a:ln>
            <a:solidFill>
              <a:srgbClr val="AB794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a:extLst>
              <a:ext uri="{FF2B5EF4-FFF2-40B4-BE49-F238E27FC236}">
                <a16:creationId xmlns:a16="http://schemas.microsoft.com/office/drawing/2014/main" id="{81FDECFE-5E8D-5496-F623-EE1C6AC1C80B}"/>
              </a:ext>
            </a:extLst>
          </p:cNvPr>
          <p:cNvSpPr txBox="1"/>
          <p:nvPr/>
        </p:nvSpPr>
        <p:spPr>
          <a:xfrm>
            <a:off x="2074947" y="6776959"/>
            <a:ext cx="2549609" cy="646331"/>
          </a:xfrm>
          <a:prstGeom prst="rect">
            <a:avLst/>
          </a:prstGeom>
          <a:noFill/>
        </p:spPr>
        <p:txBody>
          <a:bodyPr wrap="none" rtlCol="0">
            <a:spAutoFit/>
          </a:bodyPr>
          <a:lstStyle/>
          <a:p>
            <a:r>
              <a:rPr lang="en-US" sz="3600" b="1" dirty="0">
                <a:latin typeface="Calibri" panose="020F0502020204030204" pitchFamily="34" charset="0"/>
                <a:cs typeface="Calibri" panose="020F0502020204030204" pitchFamily="34" charset="0"/>
              </a:rPr>
              <a:t>Objective 1:</a:t>
            </a:r>
          </a:p>
        </p:txBody>
      </p:sp>
      <p:sp>
        <p:nvSpPr>
          <p:cNvPr id="43" name="Oval 42">
            <a:extLst>
              <a:ext uri="{FF2B5EF4-FFF2-40B4-BE49-F238E27FC236}">
                <a16:creationId xmlns:a16="http://schemas.microsoft.com/office/drawing/2014/main" id="{32AF34EB-DB42-273D-A913-CD16710CDA51}"/>
              </a:ext>
            </a:extLst>
          </p:cNvPr>
          <p:cNvSpPr/>
          <p:nvPr/>
        </p:nvSpPr>
        <p:spPr>
          <a:xfrm>
            <a:off x="763256" y="10045136"/>
            <a:ext cx="4850091" cy="1436914"/>
          </a:xfrm>
          <a:prstGeom prst="ellipse">
            <a:avLst/>
          </a:prstGeom>
          <a:solidFill>
            <a:srgbClr val="AB7942"/>
          </a:solidFill>
          <a:ln>
            <a:solidFill>
              <a:srgbClr val="AB794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extBox 43">
            <a:extLst>
              <a:ext uri="{FF2B5EF4-FFF2-40B4-BE49-F238E27FC236}">
                <a16:creationId xmlns:a16="http://schemas.microsoft.com/office/drawing/2014/main" id="{1E32C57D-1E55-BA87-600E-7B0215928BC8}"/>
              </a:ext>
            </a:extLst>
          </p:cNvPr>
          <p:cNvSpPr txBox="1"/>
          <p:nvPr/>
        </p:nvSpPr>
        <p:spPr>
          <a:xfrm>
            <a:off x="2010036" y="10440427"/>
            <a:ext cx="2475871" cy="646331"/>
          </a:xfrm>
          <a:prstGeom prst="rect">
            <a:avLst/>
          </a:prstGeom>
          <a:noFill/>
        </p:spPr>
        <p:txBody>
          <a:bodyPr wrap="none" rtlCol="0">
            <a:spAutoFit/>
          </a:bodyPr>
          <a:lstStyle/>
          <a:p>
            <a:r>
              <a:rPr lang="en-US" sz="3600" b="1" dirty="0">
                <a:latin typeface="Calibri" panose="020F0502020204030204" pitchFamily="34" charset="0"/>
                <a:cs typeface="Calibri" panose="020F0502020204030204" pitchFamily="34" charset="0"/>
              </a:rPr>
              <a:t>Objective 2:</a:t>
            </a:r>
          </a:p>
        </p:txBody>
      </p:sp>
      <p:sp>
        <p:nvSpPr>
          <p:cNvPr id="45" name="Oval 44">
            <a:extLst>
              <a:ext uri="{FF2B5EF4-FFF2-40B4-BE49-F238E27FC236}">
                <a16:creationId xmlns:a16="http://schemas.microsoft.com/office/drawing/2014/main" id="{31F7CEFD-02B4-A2D4-CD4A-847FED9F06A3}"/>
              </a:ext>
            </a:extLst>
          </p:cNvPr>
          <p:cNvSpPr/>
          <p:nvPr/>
        </p:nvSpPr>
        <p:spPr>
          <a:xfrm>
            <a:off x="763256" y="13978449"/>
            <a:ext cx="4850091" cy="1436914"/>
          </a:xfrm>
          <a:prstGeom prst="ellipse">
            <a:avLst/>
          </a:prstGeom>
          <a:solidFill>
            <a:srgbClr val="AB7942"/>
          </a:solidFill>
          <a:ln>
            <a:solidFill>
              <a:srgbClr val="AB794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Box 45">
            <a:extLst>
              <a:ext uri="{FF2B5EF4-FFF2-40B4-BE49-F238E27FC236}">
                <a16:creationId xmlns:a16="http://schemas.microsoft.com/office/drawing/2014/main" id="{FD0176F2-F578-0673-5784-9B6EA17D80D2}"/>
              </a:ext>
            </a:extLst>
          </p:cNvPr>
          <p:cNvSpPr txBox="1"/>
          <p:nvPr/>
        </p:nvSpPr>
        <p:spPr>
          <a:xfrm>
            <a:off x="2010035" y="14373740"/>
            <a:ext cx="2475871" cy="646331"/>
          </a:xfrm>
          <a:prstGeom prst="rect">
            <a:avLst/>
          </a:prstGeom>
          <a:noFill/>
        </p:spPr>
        <p:txBody>
          <a:bodyPr wrap="none" rtlCol="0">
            <a:spAutoFit/>
          </a:bodyPr>
          <a:lstStyle/>
          <a:p>
            <a:r>
              <a:rPr lang="en-US" sz="3600" b="1" dirty="0">
                <a:latin typeface="Calibri" panose="020F0502020204030204" pitchFamily="34" charset="0"/>
                <a:cs typeface="Calibri" panose="020F0502020204030204" pitchFamily="34" charset="0"/>
              </a:rPr>
              <a:t>Objective 3:</a:t>
            </a:r>
          </a:p>
        </p:txBody>
      </p:sp>
      <p:sp>
        <p:nvSpPr>
          <p:cNvPr id="48" name="TextBox 47">
            <a:extLst>
              <a:ext uri="{FF2B5EF4-FFF2-40B4-BE49-F238E27FC236}">
                <a16:creationId xmlns:a16="http://schemas.microsoft.com/office/drawing/2014/main" id="{2B36D612-16D3-F30B-A256-6350976A6137}"/>
              </a:ext>
            </a:extLst>
          </p:cNvPr>
          <p:cNvSpPr txBox="1"/>
          <p:nvPr/>
        </p:nvSpPr>
        <p:spPr>
          <a:xfrm>
            <a:off x="165524" y="4450662"/>
            <a:ext cx="6045551" cy="1384995"/>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To provide reasons as to why Modular Construction is a viable solution to solving the housing crisis in South Wales</a:t>
            </a:r>
          </a:p>
        </p:txBody>
      </p:sp>
      <p:sp>
        <p:nvSpPr>
          <p:cNvPr id="49" name="TextBox 48">
            <a:extLst>
              <a:ext uri="{FF2B5EF4-FFF2-40B4-BE49-F238E27FC236}">
                <a16:creationId xmlns:a16="http://schemas.microsoft.com/office/drawing/2014/main" id="{71966803-874A-A449-CD74-54A66E61A3E2}"/>
              </a:ext>
            </a:extLst>
          </p:cNvPr>
          <p:cNvSpPr txBox="1"/>
          <p:nvPr/>
        </p:nvSpPr>
        <p:spPr>
          <a:xfrm>
            <a:off x="165524" y="8243420"/>
            <a:ext cx="6045551" cy="1384995"/>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To carry out an in-depth literature review that will cover all the different elements of modular construction</a:t>
            </a:r>
          </a:p>
        </p:txBody>
      </p:sp>
      <p:sp>
        <p:nvSpPr>
          <p:cNvPr id="50" name="TextBox 49">
            <a:extLst>
              <a:ext uri="{FF2B5EF4-FFF2-40B4-BE49-F238E27FC236}">
                <a16:creationId xmlns:a16="http://schemas.microsoft.com/office/drawing/2014/main" id="{14AC8D83-0D42-33CE-F29F-AA56DABE492E}"/>
              </a:ext>
            </a:extLst>
          </p:cNvPr>
          <p:cNvSpPr txBox="1"/>
          <p:nvPr/>
        </p:nvSpPr>
        <p:spPr>
          <a:xfrm>
            <a:off x="1" y="11898771"/>
            <a:ext cx="6299364" cy="1815882"/>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To carry out research into the quantity of houses that have been constructed over the years to get a full understanding of the shortage that has developed</a:t>
            </a:r>
          </a:p>
        </p:txBody>
      </p:sp>
      <p:sp>
        <p:nvSpPr>
          <p:cNvPr id="51" name="TextBox 50">
            <a:extLst>
              <a:ext uri="{FF2B5EF4-FFF2-40B4-BE49-F238E27FC236}">
                <a16:creationId xmlns:a16="http://schemas.microsoft.com/office/drawing/2014/main" id="{E6F9D32A-2194-6DAB-732D-ED7A9054DFAB}"/>
              </a:ext>
            </a:extLst>
          </p:cNvPr>
          <p:cNvSpPr txBox="1"/>
          <p:nvPr/>
        </p:nvSpPr>
        <p:spPr>
          <a:xfrm>
            <a:off x="0" y="15541743"/>
            <a:ext cx="6538367" cy="1815882"/>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Interview individuals working under various different roles within the construction industry to gain insight on their beliefs on modular construction</a:t>
            </a:r>
          </a:p>
        </p:txBody>
      </p:sp>
      <p:sp>
        <p:nvSpPr>
          <p:cNvPr id="52" name="TextBox 51">
            <a:extLst>
              <a:ext uri="{FF2B5EF4-FFF2-40B4-BE49-F238E27FC236}">
                <a16:creationId xmlns:a16="http://schemas.microsoft.com/office/drawing/2014/main" id="{A1ABE7B3-E019-01CC-1096-316C01AAF2BD}"/>
              </a:ext>
            </a:extLst>
          </p:cNvPr>
          <p:cNvSpPr txBox="1"/>
          <p:nvPr/>
        </p:nvSpPr>
        <p:spPr>
          <a:xfrm>
            <a:off x="7195847" y="9060675"/>
            <a:ext cx="7148289" cy="2739211"/>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What is modular construction?</a:t>
            </a:r>
          </a:p>
          <a:p>
            <a:r>
              <a:rPr lang="en-US" sz="2400" dirty="0">
                <a:latin typeface="Calibri" panose="020F0502020204030204" pitchFamily="34" charset="0"/>
                <a:cs typeface="Calibri" panose="020F0502020204030204" pitchFamily="34" charset="0"/>
              </a:rPr>
              <a:t>Modular construction is a method of construction in which a building or part of a building is ‘constructed off-site, under controlled plant conditions, using the same materials and designing to the same codes and standards as conventionally built facilities’ (Modular Building Institute, ND).</a:t>
            </a:r>
          </a:p>
        </p:txBody>
      </p:sp>
      <p:pic>
        <p:nvPicPr>
          <p:cNvPr id="53" name="Picture 52" descr="A red and white rectangular box with white text&#10;&#10;Description automatically generated with medium confidence">
            <a:extLst>
              <a:ext uri="{FF2B5EF4-FFF2-40B4-BE49-F238E27FC236}">
                <a16:creationId xmlns:a16="http://schemas.microsoft.com/office/drawing/2014/main" id="{C13070A0-C18E-BFFE-BB99-18854E90EA1C}"/>
              </a:ext>
            </a:extLst>
          </p:cNvPr>
          <p:cNvPicPr>
            <a:picLocks noChangeAspect="1"/>
          </p:cNvPicPr>
          <p:nvPr/>
        </p:nvPicPr>
        <p:blipFill>
          <a:blip r:embed="rId3"/>
          <a:stretch>
            <a:fillRect/>
          </a:stretch>
        </p:blipFill>
        <p:spPr>
          <a:xfrm>
            <a:off x="7613996" y="12451720"/>
            <a:ext cx="6208979" cy="2819011"/>
          </a:xfrm>
          <a:prstGeom prst="rect">
            <a:avLst/>
          </a:prstGeom>
        </p:spPr>
      </p:pic>
      <p:sp>
        <p:nvSpPr>
          <p:cNvPr id="54" name="TextBox 53">
            <a:extLst>
              <a:ext uri="{FF2B5EF4-FFF2-40B4-BE49-F238E27FC236}">
                <a16:creationId xmlns:a16="http://schemas.microsoft.com/office/drawing/2014/main" id="{DB1DBC06-7BAC-F75B-18A5-9811744C9B0E}"/>
              </a:ext>
            </a:extLst>
          </p:cNvPr>
          <p:cNvSpPr txBox="1"/>
          <p:nvPr/>
        </p:nvSpPr>
        <p:spPr>
          <a:xfrm>
            <a:off x="7195846" y="11928500"/>
            <a:ext cx="7148289"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MMC Categories.</a:t>
            </a:r>
          </a:p>
        </p:txBody>
      </p:sp>
      <p:sp>
        <p:nvSpPr>
          <p:cNvPr id="55" name="TextBox 54">
            <a:extLst>
              <a:ext uri="{FF2B5EF4-FFF2-40B4-BE49-F238E27FC236}">
                <a16:creationId xmlns:a16="http://schemas.microsoft.com/office/drawing/2014/main" id="{DDEA4002-250E-49BC-5247-E478863E5F14}"/>
              </a:ext>
            </a:extLst>
          </p:cNvPr>
          <p:cNvSpPr txBox="1"/>
          <p:nvPr/>
        </p:nvSpPr>
        <p:spPr>
          <a:xfrm>
            <a:off x="7183513" y="15270731"/>
            <a:ext cx="7148289" cy="830997"/>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Figure 5 – Diagram showing the 7 categories of MMC (Ministry of Housing, 2019)</a:t>
            </a:r>
          </a:p>
        </p:txBody>
      </p:sp>
      <p:sp>
        <p:nvSpPr>
          <p:cNvPr id="59" name="TextBox 58">
            <a:extLst>
              <a:ext uri="{FF2B5EF4-FFF2-40B4-BE49-F238E27FC236}">
                <a16:creationId xmlns:a16="http://schemas.microsoft.com/office/drawing/2014/main" id="{543D2067-9021-B447-022F-F19D37078853}"/>
              </a:ext>
            </a:extLst>
          </p:cNvPr>
          <p:cNvSpPr txBox="1"/>
          <p:nvPr/>
        </p:nvSpPr>
        <p:spPr>
          <a:xfrm>
            <a:off x="7225066" y="2124394"/>
            <a:ext cx="7148289" cy="2739211"/>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What is the housing crisis?</a:t>
            </a:r>
          </a:p>
          <a:p>
            <a:r>
              <a:rPr lang="en-US" sz="2400" dirty="0">
                <a:latin typeface="Calibri" panose="020F0502020204030204" pitchFamily="34" charset="0"/>
                <a:cs typeface="Calibri" panose="020F0502020204030204" pitchFamily="34" charset="0"/>
              </a:rPr>
              <a:t>In recent years, Wales have been going through a housing crisis, with the Welsh Government confirming in March 2024 that they were ‘less than halfway towards reaching its target to build 20,000 new low carbon social homes for rent between 2021 and 2026’ (Senedd, 2025)</a:t>
            </a:r>
          </a:p>
        </p:txBody>
      </p:sp>
      <p:pic>
        <p:nvPicPr>
          <p:cNvPr id="60" name="Picture 59" descr="A graph of different levels of growth&#10;&#10;Description automatically generated with medium confidence">
            <a:extLst>
              <a:ext uri="{FF2B5EF4-FFF2-40B4-BE49-F238E27FC236}">
                <a16:creationId xmlns:a16="http://schemas.microsoft.com/office/drawing/2014/main" id="{F8D53963-487D-A7B0-3CE7-9D96D4739596}"/>
              </a:ext>
            </a:extLst>
          </p:cNvPr>
          <p:cNvPicPr>
            <a:picLocks noChangeAspect="1"/>
          </p:cNvPicPr>
          <p:nvPr/>
        </p:nvPicPr>
        <p:blipFill>
          <a:blip r:embed="rId4"/>
          <a:stretch>
            <a:fillRect/>
          </a:stretch>
        </p:blipFill>
        <p:spPr>
          <a:xfrm>
            <a:off x="7844293" y="4887129"/>
            <a:ext cx="5589270" cy="2789555"/>
          </a:xfrm>
          <a:prstGeom prst="rect">
            <a:avLst/>
          </a:prstGeom>
        </p:spPr>
      </p:pic>
      <p:sp>
        <p:nvSpPr>
          <p:cNvPr id="61" name="TextBox 60">
            <a:extLst>
              <a:ext uri="{FF2B5EF4-FFF2-40B4-BE49-F238E27FC236}">
                <a16:creationId xmlns:a16="http://schemas.microsoft.com/office/drawing/2014/main" id="{82F1D068-AC40-78D5-30E0-51FA7DAED376}"/>
              </a:ext>
            </a:extLst>
          </p:cNvPr>
          <p:cNvSpPr txBox="1"/>
          <p:nvPr/>
        </p:nvSpPr>
        <p:spPr>
          <a:xfrm>
            <a:off x="7183514" y="7768515"/>
            <a:ext cx="7148289" cy="1200329"/>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Figure 2 – Graph showing annual estimates of additional housing need, for 5-year periods between July 2025-2045 (Welsh Government, 2026)</a:t>
            </a:r>
          </a:p>
        </p:txBody>
      </p:sp>
      <p:sp>
        <p:nvSpPr>
          <p:cNvPr id="69" name="TextBox 68">
            <a:extLst>
              <a:ext uri="{FF2B5EF4-FFF2-40B4-BE49-F238E27FC236}">
                <a16:creationId xmlns:a16="http://schemas.microsoft.com/office/drawing/2014/main" id="{2C0FE54E-411B-B252-A45A-8B2269AFFB44}"/>
              </a:ext>
            </a:extLst>
          </p:cNvPr>
          <p:cNvSpPr txBox="1"/>
          <p:nvPr/>
        </p:nvSpPr>
        <p:spPr>
          <a:xfrm>
            <a:off x="7115094" y="16101728"/>
            <a:ext cx="3688374"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Pros and cons of MMC:</a:t>
            </a:r>
          </a:p>
        </p:txBody>
      </p:sp>
      <p:sp>
        <p:nvSpPr>
          <p:cNvPr id="70" name="TextBox 69">
            <a:extLst>
              <a:ext uri="{FF2B5EF4-FFF2-40B4-BE49-F238E27FC236}">
                <a16:creationId xmlns:a16="http://schemas.microsoft.com/office/drawing/2014/main" id="{D5D26576-CD7B-1521-8ACD-3107C8E9D080}"/>
              </a:ext>
            </a:extLst>
          </p:cNvPr>
          <p:cNvSpPr txBox="1"/>
          <p:nvPr/>
        </p:nvSpPr>
        <p:spPr>
          <a:xfrm>
            <a:off x="7169258" y="16496496"/>
            <a:ext cx="2749028" cy="236988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Pros:</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Speed of Build</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Waste Reduction</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Reduced Labour</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Ease of training.</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Cost benefits.</a:t>
            </a:r>
          </a:p>
        </p:txBody>
      </p:sp>
      <p:sp>
        <p:nvSpPr>
          <p:cNvPr id="72" name="TextBox 71">
            <a:extLst>
              <a:ext uri="{FF2B5EF4-FFF2-40B4-BE49-F238E27FC236}">
                <a16:creationId xmlns:a16="http://schemas.microsoft.com/office/drawing/2014/main" id="{D8E127AD-C613-017B-C14A-1D797567A42C}"/>
              </a:ext>
            </a:extLst>
          </p:cNvPr>
          <p:cNvSpPr txBox="1"/>
          <p:nvPr/>
        </p:nvSpPr>
        <p:spPr>
          <a:xfrm>
            <a:off x="10317179" y="16624948"/>
            <a:ext cx="4094423" cy="236988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Cons:</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Lack of industry knowledge.</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Reluctance to change ideas.</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Not many dated examples of long-standing buildings.</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Transport restrictions.</a:t>
            </a:r>
          </a:p>
        </p:txBody>
      </p:sp>
      <p:sp>
        <p:nvSpPr>
          <p:cNvPr id="73" name="TextBox 72">
            <a:extLst>
              <a:ext uri="{FF2B5EF4-FFF2-40B4-BE49-F238E27FC236}">
                <a16:creationId xmlns:a16="http://schemas.microsoft.com/office/drawing/2014/main" id="{FB157C38-D1BE-35D5-CA16-120F4C137133}"/>
              </a:ext>
            </a:extLst>
          </p:cNvPr>
          <p:cNvSpPr txBox="1"/>
          <p:nvPr/>
        </p:nvSpPr>
        <p:spPr>
          <a:xfrm>
            <a:off x="14705487" y="2124394"/>
            <a:ext cx="7347060" cy="3477875"/>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Interview participant selection: (Qualitative)</a:t>
            </a:r>
          </a:p>
          <a:p>
            <a:r>
              <a:rPr lang="en-US" sz="2400" dirty="0">
                <a:latin typeface="Calibri" panose="020F0502020204030204" pitchFamily="34" charset="0"/>
                <a:cs typeface="Calibri" panose="020F0502020204030204" pitchFamily="34" charset="0"/>
              </a:rPr>
              <a:t>2 interviewees were selected based on their rich experience in professional roles under mixed methods of construction. 1 participant was selected from a management role, and the other selected from a designer role. </a:t>
            </a:r>
          </a:p>
          <a:p>
            <a:r>
              <a:rPr lang="en-US" sz="2400" dirty="0">
                <a:latin typeface="Calibri" panose="020F0502020204030204" pitchFamily="34" charset="0"/>
                <a:cs typeface="Calibri" panose="020F0502020204030204" pitchFamily="34" charset="0"/>
              </a:rPr>
              <a:t>Participants working within MMC were selected so that they can provide strong knowledgeable opinions on the subject.</a:t>
            </a:r>
          </a:p>
        </p:txBody>
      </p:sp>
      <p:sp>
        <p:nvSpPr>
          <p:cNvPr id="74" name="TextBox 73">
            <a:extLst>
              <a:ext uri="{FF2B5EF4-FFF2-40B4-BE49-F238E27FC236}">
                <a16:creationId xmlns:a16="http://schemas.microsoft.com/office/drawing/2014/main" id="{6D13AA8D-10B8-ECC3-F0AD-7E6AF31AE9E1}"/>
              </a:ext>
            </a:extLst>
          </p:cNvPr>
          <p:cNvSpPr txBox="1"/>
          <p:nvPr/>
        </p:nvSpPr>
        <p:spPr>
          <a:xfrm>
            <a:off x="14705486" y="5602269"/>
            <a:ext cx="7347060" cy="353943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Questionnaire participant selection: (Quantitative)</a:t>
            </a:r>
          </a:p>
          <a:p>
            <a:r>
              <a:rPr lang="en-US" sz="2400" dirty="0">
                <a:latin typeface="Calibri" panose="020F0502020204030204" pitchFamily="34" charset="0"/>
                <a:cs typeface="Calibri" panose="020F0502020204030204" pitchFamily="34" charset="0"/>
              </a:rPr>
              <a:t>The questionnaire was distributed to a wider range of professionals working in the construction industry, aiming to get responses from people that work in all sorts of different roles and different construction methods.</a:t>
            </a:r>
          </a:p>
          <a:p>
            <a:r>
              <a:rPr lang="en-US" sz="2400" dirty="0">
                <a:latin typeface="Calibri" panose="020F0502020204030204" pitchFamily="34" charset="0"/>
                <a:cs typeface="Calibri" panose="020F0502020204030204" pitchFamily="34" charset="0"/>
              </a:rPr>
              <a:t>A wider pool of participants were selected with different experiences so that the quantitative data contained would be unbiased.</a:t>
            </a:r>
          </a:p>
        </p:txBody>
      </p:sp>
      <p:sp>
        <p:nvSpPr>
          <p:cNvPr id="77" name="TextBox 76">
            <a:extLst>
              <a:ext uri="{FF2B5EF4-FFF2-40B4-BE49-F238E27FC236}">
                <a16:creationId xmlns:a16="http://schemas.microsoft.com/office/drawing/2014/main" id="{D418472F-0F2F-686A-C1DE-59E6754252AE}"/>
              </a:ext>
            </a:extLst>
          </p:cNvPr>
          <p:cNvSpPr txBox="1"/>
          <p:nvPr/>
        </p:nvSpPr>
        <p:spPr>
          <a:xfrm>
            <a:off x="14705486" y="13404404"/>
            <a:ext cx="7347057" cy="5693866"/>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Main takeaways from the research.</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Speed of construction was recognized by the vast majority as the main advantage of modular construction.</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Streamlined processes also lead to various other benefits, not just the speed of build.</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The key disadvantage which echoed throughout the interviews and questionnaires is the lack of industry knowledge on modular methods.</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Most of the participants in the questionnaire believe that modular construction could be a viable solution to the housing crisis in the UK.</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Both interviewees have recognized that there is an industry reluctance towards modular construction methods.</a:t>
            </a:r>
          </a:p>
        </p:txBody>
      </p:sp>
      <p:graphicFrame>
        <p:nvGraphicFramePr>
          <p:cNvPr id="78" name="Chart 77">
            <a:extLst>
              <a:ext uri="{FF2B5EF4-FFF2-40B4-BE49-F238E27FC236}">
                <a16:creationId xmlns:a16="http://schemas.microsoft.com/office/drawing/2014/main" id="{39E31368-AF00-447E-38AA-48D0ADD18EF0}"/>
              </a:ext>
            </a:extLst>
          </p:cNvPr>
          <p:cNvGraphicFramePr/>
          <p:nvPr>
            <p:extLst>
              <p:ext uri="{D42A27DB-BD31-4B8C-83A1-F6EECF244321}">
                <p14:modId xmlns:p14="http://schemas.microsoft.com/office/powerpoint/2010/main" val="565869322"/>
              </p:ext>
            </p:extLst>
          </p:nvPr>
        </p:nvGraphicFramePr>
        <p:xfrm>
          <a:off x="14774618" y="9406852"/>
          <a:ext cx="7079155" cy="3360491"/>
        </p:xfrm>
        <a:graphic>
          <a:graphicData uri="http://schemas.openxmlformats.org/drawingml/2006/chart">
            <c:chart xmlns:c="http://schemas.openxmlformats.org/drawingml/2006/chart" xmlns:r="http://schemas.openxmlformats.org/officeDocument/2006/relationships" r:id="rId5"/>
          </a:graphicData>
        </a:graphic>
      </p:graphicFrame>
      <p:sp>
        <p:nvSpPr>
          <p:cNvPr id="79" name="TextBox 78">
            <a:extLst>
              <a:ext uri="{FF2B5EF4-FFF2-40B4-BE49-F238E27FC236}">
                <a16:creationId xmlns:a16="http://schemas.microsoft.com/office/drawing/2014/main" id="{DD83A920-2A8B-EB37-007A-8A94EC7C1E0D}"/>
              </a:ext>
            </a:extLst>
          </p:cNvPr>
          <p:cNvSpPr txBox="1"/>
          <p:nvPr/>
        </p:nvSpPr>
        <p:spPr>
          <a:xfrm>
            <a:off x="14705486" y="12573407"/>
            <a:ext cx="7347059" cy="830997"/>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Figure 15 – A pie chart showing whether participants believe modular is a viable solution to the housing crisis</a:t>
            </a:r>
          </a:p>
        </p:txBody>
      </p:sp>
      <p:sp>
        <p:nvSpPr>
          <p:cNvPr id="80" name="TextBox 79">
            <a:extLst>
              <a:ext uri="{FF2B5EF4-FFF2-40B4-BE49-F238E27FC236}">
                <a16:creationId xmlns:a16="http://schemas.microsoft.com/office/drawing/2014/main" id="{6E7AD7A4-9BB5-088D-9A45-D28B6306F647}"/>
              </a:ext>
            </a:extLst>
          </p:cNvPr>
          <p:cNvSpPr txBox="1"/>
          <p:nvPr/>
        </p:nvSpPr>
        <p:spPr>
          <a:xfrm>
            <a:off x="22694802" y="2147918"/>
            <a:ext cx="7148289" cy="14927163"/>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Research Conclusion</a:t>
            </a:r>
          </a:p>
          <a:p>
            <a:r>
              <a:rPr lang="en-US" sz="2400" dirty="0">
                <a:latin typeface="Calibri" panose="020F0502020204030204" pitchFamily="34" charset="0"/>
                <a:cs typeface="Calibri" panose="020F0502020204030204" pitchFamily="34" charset="0"/>
              </a:rPr>
              <a:t>The data collected from the literature review, semi structured interviews, and questionnaires has concluded that the construction industry is in desperate need for change in order to tackle the housing crisis in South Wales and the rest of the UK</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As part of the literature review, some of the big benefits of modular construction were highlighted, as well as how these benefits can help the government meet the targets set out for modular housing. The literature review research was then backed up by the interviews and questionnaires, with 93% of the participants selecting speed of build as the biggest benefit of modular construction. Also recognizing other key benefits such as waste reduction, enhanced quality control, and lower costs.</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One of the main issues in the industry at the moment is the shortage of skilled labour, which was recognized in the literature review and discussed in the interviews. There needs to be more standardised training methods in the industry and more apprentices brought through. The key benefit of employing new workers in offsite construction is that training in factories is standardised to align with the streamlined processes.</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Overall, the data collected identified that the industry is in desperate need for change, and that modular construction is a viable solution to the housing crisis in Wales. However, for modular construction to have a solid impact it requires a solid foundation to be supported by the government to evolve and grow modular construction. As disadvantages and reluctance have been identified in the study, these issues should become less significant over time as the industry adapts.</a:t>
            </a:r>
          </a:p>
          <a:p>
            <a:endParaRPr lang="en-US" sz="2400" dirty="0">
              <a:latin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p:txBody>
      </p:sp>
      <p:sp>
        <p:nvSpPr>
          <p:cNvPr id="13" name="Rectangle 12">
            <a:extLst>
              <a:ext uri="{FF2B5EF4-FFF2-40B4-BE49-F238E27FC236}">
                <a16:creationId xmlns:a16="http://schemas.microsoft.com/office/drawing/2014/main" id="{20FDA723-B22F-E5D5-81EF-AAE0FBF2DCDA}"/>
              </a:ext>
            </a:extLst>
          </p:cNvPr>
          <p:cNvSpPr/>
          <p:nvPr/>
        </p:nvSpPr>
        <p:spPr>
          <a:xfrm>
            <a:off x="11361473" y="20029810"/>
            <a:ext cx="6259857" cy="91038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b="1" dirty="0">
                <a:solidFill>
                  <a:schemeClr val="tx1"/>
                </a:solidFill>
                <a:latin typeface="Calibri" panose="020F0502020204030204" pitchFamily="34" charset="0"/>
                <a:cs typeface="Calibri" panose="020F0502020204030204" pitchFamily="34" charset="0"/>
              </a:rPr>
              <a:t>Joseph Murnane-2114075</a:t>
            </a:r>
          </a:p>
        </p:txBody>
      </p:sp>
    </p:spTree>
    <p:extLst>
      <p:ext uri="{BB962C8B-B14F-4D97-AF65-F5344CB8AC3E}">
        <p14:creationId xmlns:p14="http://schemas.microsoft.com/office/powerpoint/2010/main" val="335820668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227</TotalTime>
  <Words>869</Words>
  <Application>Microsoft Macintosh PowerPoint</Application>
  <PresentationFormat>Custom</PresentationFormat>
  <Paragraphs>55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Gill Sans MT</vt:lpstr>
      <vt:lpstr>Gallery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joesph murnane</dc:creator>
  <cp:lastModifiedBy>joesph murnane</cp:lastModifiedBy>
  <cp:revision>8</cp:revision>
  <dcterms:created xsi:type="dcterms:W3CDTF">2026-05-12T20:51:20Z</dcterms:created>
  <dcterms:modified xsi:type="dcterms:W3CDTF">2026-05-13T10:22:00Z</dcterms:modified>
</cp:coreProperties>
</file>