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434" autoAdjust="0"/>
  </p:normalViewPr>
  <p:slideViewPr>
    <p:cSldViewPr snapToGrid="0">
      <p:cViewPr varScale="1">
        <p:scale>
          <a:sx n="80" d="100"/>
          <a:sy n="80" d="100"/>
        </p:scale>
        <p:origin x="782" y="53"/>
      </p:cViewPr>
      <p:guideLst/>
    </p:cSldViewPr>
  </p:slideViewPr>
  <p:outlineViewPr>
    <p:cViewPr>
      <p:scale>
        <a:sx n="33" d="100"/>
        <a:sy n="33" d="100"/>
      </p:scale>
      <p:origin x="0" y="-5904"/>
    </p:cViewPr>
  </p:outlineViewPr>
  <p:notesTextViewPr>
    <p:cViewPr>
      <p:scale>
        <a:sx n="1" d="1"/>
        <a:sy n="1" d="1"/>
      </p:scale>
      <p:origin x="0" y="0"/>
    </p:cViewPr>
  </p:notesTextViewPr>
  <p:sorterViewPr>
    <p:cViewPr>
      <p:scale>
        <a:sx n="100" d="100"/>
        <a:sy n="100"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LENOVO\Desktop\office\2021\November\22\1600\final%20excel.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LENOVO\Desktop\office\2021\November\22\1600\final%20excel.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LENOVO\Desktop\office\2021\November\22\1600\final%20excel.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IN" dirty="0"/>
              <a:t>Percentage</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Sheet1!$F$27</c:f>
              <c:strCache>
                <c:ptCount val="1"/>
                <c:pt idx="0">
                  <c:v>percentage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Sheet1!$E$28:$E$32</c:f>
              <c:numCache>
                <c:formatCode>General</c:formatCode>
                <c:ptCount val="5"/>
                <c:pt idx="0">
                  <c:v>1</c:v>
                </c:pt>
                <c:pt idx="1">
                  <c:v>2</c:v>
                </c:pt>
                <c:pt idx="2">
                  <c:v>3</c:v>
                </c:pt>
                <c:pt idx="3">
                  <c:v>4</c:v>
                </c:pt>
                <c:pt idx="4">
                  <c:v>5</c:v>
                </c:pt>
              </c:numCache>
            </c:numRef>
          </c:cat>
          <c:val>
            <c:numRef>
              <c:f>Sheet1!$F$28:$F$32</c:f>
              <c:numCache>
                <c:formatCode>General</c:formatCode>
                <c:ptCount val="5"/>
                <c:pt idx="0">
                  <c:v>4.28</c:v>
                </c:pt>
                <c:pt idx="1">
                  <c:v>20</c:v>
                </c:pt>
                <c:pt idx="2">
                  <c:v>27.14</c:v>
                </c:pt>
                <c:pt idx="3">
                  <c:v>11.42</c:v>
                </c:pt>
                <c:pt idx="4">
                  <c:v>37.14</c:v>
                </c:pt>
              </c:numCache>
            </c:numRef>
          </c:val>
          <c:extLst>
            <c:ext xmlns:c16="http://schemas.microsoft.com/office/drawing/2014/chart" uri="{C3380CC4-5D6E-409C-BE32-E72D297353CC}">
              <c16:uniqueId val="{00000000-13C8-47D8-9C51-3858BAB428B0}"/>
            </c:ext>
          </c:extLst>
        </c:ser>
        <c:dLbls>
          <c:dLblPos val="inEnd"/>
          <c:showLegendKey val="0"/>
          <c:showVal val="1"/>
          <c:showCatName val="0"/>
          <c:showSerName val="0"/>
          <c:showPercent val="0"/>
          <c:showBubbleSize val="0"/>
        </c:dLbls>
        <c:gapWidth val="65"/>
        <c:axId val="-1054255536"/>
        <c:axId val="-1054251184"/>
      </c:barChart>
      <c:catAx>
        <c:axId val="-105425553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1054251184"/>
        <c:crosses val="autoZero"/>
        <c:auto val="1"/>
        <c:lblAlgn val="ctr"/>
        <c:lblOffset val="100"/>
        <c:noMultiLvlLbl val="0"/>
      </c:catAx>
      <c:valAx>
        <c:axId val="-1054251184"/>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054255536"/>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tx1"/>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Percentage of studnets</a:t>
            </a:r>
            <a:r>
              <a:rPr lang="en-US" baseline="0"/>
              <a:t> by grit score</a:t>
            </a:r>
            <a:endParaRPr lang="en-US"/>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0.21049103237095362"/>
          <c:y val="0.19895851560221639"/>
          <c:w val="0.45284711286089241"/>
          <c:h val="0.75474518810148727"/>
        </c:manualLayout>
      </c:layout>
      <c:pieChart>
        <c:varyColors val="1"/>
        <c:ser>
          <c:idx val="0"/>
          <c:order val="0"/>
          <c:tx>
            <c:strRef>
              <c:f>Sheet1!$F$44</c:f>
              <c:strCache>
                <c:ptCount val="1"/>
                <c:pt idx="0">
                  <c:v>Percentage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4E80-4E72-AFC5-2664C3457727}"/>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4E80-4E72-AFC5-2664C3457727}"/>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4E80-4E72-AFC5-2664C3457727}"/>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Sheet1!$E$45:$E$47</c:f>
              <c:strCache>
                <c:ptCount val="3"/>
                <c:pt idx="0">
                  <c:v>2-2.9</c:v>
                </c:pt>
                <c:pt idx="1">
                  <c:v>3-3.9</c:v>
                </c:pt>
                <c:pt idx="2">
                  <c:v>4.0-5.0</c:v>
                </c:pt>
              </c:strCache>
            </c:strRef>
          </c:cat>
          <c:val>
            <c:numRef>
              <c:f>Sheet1!$F$45:$F$47</c:f>
              <c:numCache>
                <c:formatCode>General</c:formatCode>
                <c:ptCount val="3"/>
                <c:pt idx="0">
                  <c:v>7.14</c:v>
                </c:pt>
                <c:pt idx="1">
                  <c:v>44.28</c:v>
                </c:pt>
                <c:pt idx="2">
                  <c:v>48.57</c:v>
                </c:pt>
              </c:numCache>
            </c:numRef>
          </c:val>
          <c:extLst>
            <c:ext xmlns:c16="http://schemas.microsoft.com/office/drawing/2014/chart" uri="{C3380CC4-5D6E-409C-BE32-E72D297353CC}">
              <c16:uniqueId val="{00000006-4E80-4E72-AFC5-2664C3457727}"/>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tx1"/>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scatterChart>
        <c:scatterStyle val="lineMarker"/>
        <c:varyColors val="0"/>
        <c:ser>
          <c:idx val="0"/>
          <c:order val="0"/>
          <c:tx>
            <c:strRef>
              <c:f>Sheet2!$B$1</c:f>
              <c:strCache>
                <c:ptCount val="1"/>
                <c:pt idx="0">
                  <c:v>What is your highest academic level.</c:v>
                </c:pt>
              </c:strCache>
            </c:strRef>
          </c:tx>
          <c:spPr>
            <a:ln w="25400" cap="rnd">
              <a:noFill/>
              <a:round/>
            </a:ln>
            <a:effectLst>
              <a:outerShdw blurRad="57150" dist="19050" dir="5400000" algn="ctr" rotWithShape="0">
                <a:srgbClr val="000000">
                  <a:alpha val="63000"/>
                </a:srgbClr>
              </a:outerShdw>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cap="rnd">
                <a:solidFill>
                  <a:schemeClr val="accent1"/>
                </a:solidFill>
                <a:round/>
              </a:ln>
              <a:effectLst>
                <a:outerShdw blurRad="57150" dist="19050" dir="5400000" algn="ctr" rotWithShape="0">
                  <a:srgbClr val="000000">
                    <a:alpha val="63000"/>
                  </a:srgbClr>
                </a:outerShdw>
              </a:effectLst>
            </c:spPr>
          </c:marker>
          <c:trendline>
            <c:spPr>
              <a:ln w="19050" cap="rnd">
                <a:solidFill>
                  <a:schemeClr val="accent1"/>
                </a:solidFill>
                <a:prstDash val="sysDash"/>
              </a:ln>
              <a:effectLst/>
            </c:spPr>
            <c:trendlineType val="linear"/>
            <c:dispRSqr val="1"/>
            <c:dispEq val="1"/>
            <c:trendlineLbl>
              <c:numFmt formatCode="General" sourceLinked="0"/>
              <c:spPr>
                <a:noFill/>
                <a:ln>
                  <a:noFill/>
                </a:ln>
                <a:effectLst/>
              </c:spPr>
              <c:txPr>
                <a:bodyPr rot="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trendlineLbl>
          </c:trendline>
          <c:xVal>
            <c:numRef>
              <c:f>Sheet2!$A$2:$A$71</c:f>
              <c:numCache>
                <c:formatCode>General</c:formatCode>
                <c:ptCount val="70"/>
                <c:pt idx="0">
                  <c:v>4.4000000000000004</c:v>
                </c:pt>
                <c:pt idx="1">
                  <c:v>3.7</c:v>
                </c:pt>
                <c:pt idx="2">
                  <c:v>3.6</c:v>
                </c:pt>
                <c:pt idx="3">
                  <c:v>4</c:v>
                </c:pt>
                <c:pt idx="4">
                  <c:v>4.59</c:v>
                </c:pt>
                <c:pt idx="5">
                  <c:v>5</c:v>
                </c:pt>
                <c:pt idx="6">
                  <c:v>3.7</c:v>
                </c:pt>
                <c:pt idx="7">
                  <c:v>3.9</c:v>
                </c:pt>
                <c:pt idx="8">
                  <c:v>4.5</c:v>
                </c:pt>
                <c:pt idx="9">
                  <c:v>4.9000000000000004</c:v>
                </c:pt>
                <c:pt idx="10">
                  <c:v>4.3</c:v>
                </c:pt>
                <c:pt idx="11">
                  <c:v>3.1</c:v>
                </c:pt>
                <c:pt idx="12">
                  <c:v>4.4000000000000004</c:v>
                </c:pt>
                <c:pt idx="13">
                  <c:v>4.9000000000000004</c:v>
                </c:pt>
                <c:pt idx="14">
                  <c:v>3.3</c:v>
                </c:pt>
                <c:pt idx="15">
                  <c:v>3.6</c:v>
                </c:pt>
                <c:pt idx="16">
                  <c:v>2.9</c:v>
                </c:pt>
                <c:pt idx="17">
                  <c:v>3.7</c:v>
                </c:pt>
                <c:pt idx="18">
                  <c:v>3.2</c:v>
                </c:pt>
                <c:pt idx="19">
                  <c:v>3.9</c:v>
                </c:pt>
                <c:pt idx="20">
                  <c:v>4.59</c:v>
                </c:pt>
                <c:pt idx="21">
                  <c:v>4.09</c:v>
                </c:pt>
                <c:pt idx="22">
                  <c:v>4</c:v>
                </c:pt>
                <c:pt idx="23">
                  <c:v>4.8</c:v>
                </c:pt>
                <c:pt idx="24">
                  <c:v>3.4</c:v>
                </c:pt>
                <c:pt idx="25">
                  <c:v>3.4</c:v>
                </c:pt>
                <c:pt idx="26">
                  <c:v>3.3</c:v>
                </c:pt>
                <c:pt idx="27">
                  <c:v>4.09</c:v>
                </c:pt>
                <c:pt idx="28">
                  <c:v>2.8</c:v>
                </c:pt>
                <c:pt idx="29">
                  <c:v>4.2</c:v>
                </c:pt>
                <c:pt idx="30">
                  <c:v>3.4</c:v>
                </c:pt>
                <c:pt idx="31">
                  <c:v>3.8</c:v>
                </c:pt>
                <c:pt idx="32">
                  <c:v>4.5</c:v>
                </c:pt>
                <c:pt idx="33">
                  <c:v>3</c:v>
                </c:pt>
                <c:pt idx="34">
                  <c:v>3.4</c:v>
                </c:pt>
                <c:pt idx="35">
                  <c:v>4.2</c:v>
                </c:pt>
                <c:pt idx="36">
                  <c:v>4.5</c:v>
                </c:pt>
                <c:pt idx="37">
                  <c:v>2.9</c:v>
                </c:pt>
                <c:pt idx="38">
                  <c:v>3.6</c:v>
                </c:pt>
                <c:pt idx="39">
                  <c:v>3.4</c:v>
                </c:pt>
                <c:pt idx="40">
                  <c:v>3.8</c:v>
                </c:pt>
                <c:pt idx="41">
                  <c:v>2</c:v>
                </c:pt>
                <c:pt idx="42">
                  <c:v>4</c:v>
                </c:pt>
                <c:pt idx="43">
                  <c:v>5</c:v>
                </c:pt>
                <c:pt idx="44">
                  <c:v>4.09</c:v>
                </c:pt>
                <c:pt idx="45">
                  <c:v>3.8</c:v>
                </c:pt>
                <c:pt idx="46">
                  <c:v>4.7</c:v>
                </c:pt>
                <c:pt idx="47">
                  <c:v>3.6</c:v>
                </c:pt>
                <c:pt idx="48">
                  <c:v>4</c:v>
                </c:pt>
                <c:pt idx="49">
                  <c:v>3.6</c:v>
                </c:pt>
                <c:pt idx="50">
                  <c:v>4.2</c:v>
                </c:pt>
                <c:pt idx="51">
                  <c:v>3.2</c:v>
                </c:pt>
                <c:pt idx="52">
                  <c:v>4</c:v>
                </c:pt>
                <c:pt idx="53">
                  <c:v>4.4000000000000004</c:v>
                </c:pt>
                <c:pt idx="54">
                  <c:v>3.4</c:v>
                </c:pt>
                <c:pt idx="55">
                  <c:v>3.1</c:v>
                </c:pt>
                <c:pt idx="56">
                  <c:v>4.5</c:v>
                </c:pt>
                <c:pt idx="57">
                  <c:v>4.3</c:v>
                </c:pt>
                <c:pt idx="58">
                  <c:v>4</c:v>
                </c:pt>
                <c:pt idx="59">
                  <c:v>4.8</c:v>
                </c:pt>
                <c:pt idx="60">
                  <c:v>5</c:v>
                </c:pt>
                <c:pt idx="61">
                  <c:v>4.5</c:v>
                </c:pt>
                <c:pt idx="62">
                  <c:v>3.9</c:v>
                </c:pt>
                <c:pt idx="63">
                  <c:v>3.7</c:v>
                </c:pt>
                <c:pt idx="64">
                  <c:v>5</c:v>
                </c:pt>
                <c:pt idx="65">
                  <c:v>3.8</c:v>
                </c:pt>
                <c:pt idx="66">
                  <c:v>4.2</c:v>
                </c:pt>
                <c:pt idx="67">
                  <c:v>3.1</c:v>
                </c:pt>
                <c:pt idx="68">
                  <c:v>3.8</c:v>
                </c:pt>
                <c:pt idx="69">
                  <c:v>2.1</c:v>
                </c:pt>
              </c:numCache>
            </c:numRef>
          </c:xVal>
          <c:yVal>
            <c:numRef>
              <c:f>Sheet2!$B$2:$B$71</c:f>
              <c:numCache>
                <c:formatCode>General</c:formatCode>
                <c:ptCount val="70"/>
                <c:pt idx="0">
                  <c:v>5</c:v>
                </c:pt>
                <c:pt idx="1">
                  <c:v>5</c:v>
                </c:pt>
                <c:pt idx="2">
                  <c:v>5</c:v>
                </c:pt>
                <c:pt idx="3">
                  <c:v>5</c:v>
                </c:pt>
                <c:pt idx="4">
                  <c:v>5</c:v>
                </c:pt>
                <c:pt idx="5">
                  <c:v>5</c:v>
                </c:pt>
                <c:pt idx="6">
                  <c:v>5</c:v>
                </c:pt>
                <c:pt idx="7">
                  <c:v>5</c:v>
                </c:pt>
                <c:pt idx="8">
                  <c:v>5</c:v>
                </c:pt>
                <c:pt idx="9">
                  <c:v>5</c:v>
                </c:pt>
                <c:pt idx="10">
                  <c:v>5</c:v>
                </c:pt>
                <c:pt idx="11">
                  <c:v>5</c:v>
                </c:pt>
                <c:pt idx="12">
                  <c:v>5</c:v>
                </c:pt>
                <c:pt idx="13">
                  <c:v>5</c:v>
                </c:pt>
                <c:pt idx="14">
                  <c:v>5</c:v>
                </c:pt>
                <c:pt idx="15">
                  <c:v>5</c:v>
                </c:pt>
                <c:pt idx="16">
                  <c:v>5</c:v>
                </c:pt>
                <c:pt idx="17">
                  <c:v>5</c:v>
                </c:pt>
                <c:pt idx="18">
                  <c:v>5</c:v>
                </c:pt>
                <c:pt idx="19">
                  <c:v>5</c:v>
                </c:pt>
                <c:pt idx="20">
                  <c:v>5</c:v>
                </c:pt>
                <c:pt idx="21">
                  <c:v>5</c:v>
                </c:pt>
                <c:pt idx="22">
                  <c:v>5</c:v>
                </c:pt>
                <c:pt idx="23">
                  <c:v>5</c:v>
                </c:pt>
                <c:pt idx="24">
                  <c:v>2</c:v>
                </c:pt>
                <c:pt idx="25">
                  <c:v>3</c:v>
                </c:pt>
                <c:pt idx="26">
                  <c:v>2</c:v>
                </c:pt>
                <c:pt idx="27">
                  <c:v>2</c:v>
                </c:pt>
                <c:pt idx="28">
                  <c:v>3</c:v>
                </c:pt>
                <c:pt idx="29">
                  <c:v>2</c:v>
                </c:pt>
                <c:pt idx="30">
                  <c:v>2</c:v>
                </c:pt>
                <c:pt idx="31">
                  <c:v>3</c:v>
                </c:pt>
                <c:pt idx="32">
                  <c:v>3</c:v>
                </c:pt>
                <c:pt idx="33">
                  <c:v>2</c:v>
                </c:pt>
                <c:pt idx="34">
                  <c:v>2</c:v>
                </c:pt>
                <c:pt idx="35">
                  <c:v>4</c:v>
                </c:pt>
                <c:pt idx="36">
                  <c:v>3</c:v>
                </c:pt>
                <c:pt idx="37">
                  <c:v>3</c:v>
                </c:pt>
                <c:pt idx="38">
                  <c:v>3</c:v>
                </c:pt>
                <c:pt idx="39">
                  <c:v>1</c:v>
                </c:pt>
                <c:pt idx="40">
                  <c:v>3</c:v>
                </c:pt>
                <c:pt idx="41">
                  <c:v>2</c:v>
                </c:pt>
                <c:pt idx="42">
                  <c:v>2</c:v>
                </c:pt>
                <c:pt idx="43">
                  <c:v>3</c:v>
                </c:pt>
                <c:pt idx="44">
                  <c:v>3</c:v>
                </c:pt>
                <c:pt idx="45">
                  <c:v>2</c:v>
                </c:pt>
                <c:pt idx="46">
                  <c:v>4</c:v>
                </c:pt>
                <c:pt idx="47">
                  <c:v>3</c:v>
                </c:pt>
                <c:pt idx="48">
                  <c:v>4</c:v>
                </c:pt>
                <c:pt idx="49">
                  <c:v>2</c:v>
                </c:pt>
                <c:pt idx="50">
                  <c:v>4</c:v>
                </c:pt>
                <c:pt idx="51">
                  <c:v>4</c:v>
                </c:pt>
                <c:pt idx="52">
                  <c:v>2</c:v>
                </c:pt>
                <c:pt idx="53">
                  <c:v>4</c:v>
                </c:pt>
                <c:pt idx="54">
                  <c:v>3</c:v>
                </c:pt>
                <c:pt idx="55">
                  <c:v>4</c:v>
                </c:pt>
                <c:pt idx="56">
                  <c:v>5</c:v>
                </c:pt>
                <c:pt idx="57">
                  <c:v>5</c:v>
                </c:pt>
                <c:pt idx="58">
                  <c:v>3</c:v>
                </c:pt>
                <c:pt idx="59">
                  <c:v>3</c:v>
                </c:pt>
                <c:pt idx="60">
                  <c:v>3</c:v>
                </c:pt>
                <c:pt idx="61">
                  <c:v>1</c:v>
                </c:pt>
                <c:pt idx="62">
                  <c:v>4</c:v>
                </c:pt>
                <c:pt idx="63">
                  <c:v>3</c:v>
                </c:pt>
                <c:pt idx="64">
                  <c:v>1</c:v>
                </c:pt>
                <c:pt idx="65">
                  <c:v>3</c:v>
                </c:pt>
                <c:pt idx="66">
                  <c:v>2</c:v>
                </c:pt>
                <c:pt idx="67">
                  <c:v>3</c:v>
                </c:pt>
                <c:pt idx="68">
                  <c:v>3</c:v>
                </c:pt>
                <c:pt idx="69">
                  <c:v>2</c:v>
                </c:pt>
              </c:numCache>
            </c:numRef>
          </c:yVal>
          <c:smooth val="0"/>
          <c:extLst>
            <c:ext xmlns:c16="http://schemas.microsoft.com/office/drawing/2014/chart" uri="{C3380CC4-5D6E-409C-BE32-E72D297353CC}">
              <c16:uniqueId val="{00000001-1C35-4A04-970E-CF423072C1F3}"/>
            </c:ext>
          </c:extLst>
        </c:ser>
        <c:dLbls>
          <c:showLegendKey val="0"/>
          <c:showVal val="0"/>
          <c:showCatName val="0"/>
          <c:showSerName val="0"/>
          <c:showPercent val="0"/>
          <c:showBubbleSize val="0"/>
        </c:dLbls>
        <c:axId val="-1054260976"/>
        <c:axId val="-1054263696"/>
      </c:scatterChart>
      <c:valAx>
        <c:axId val="-1054260976"/>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1197" b="1" i="0" u="none" strike="noStrike" kern="1200" cap="all" baseline="0">
                    <a:solidFill>
                      <a:schemeClr val="lt1">
                        <a:lumMod val="75000"/>
                      </a:schemeClr>
                    </a:solidFill>
                    <a:latin typeface="+mn-lt"/>
                    <a:ea typeface="+mn-ea"/>
                    <a:cs typeface="+mn-cs"/>
                  </a:defRPr>
                </a:pPr>
                <a:r>
                  <a:rPr lang="en-IN"/>
                  <a:t>Grit score</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1054263696"/>
        <c:crosses val="autoZero"/>
        <c:crossBetween val="midCat"/>
      </c:valAx>
      <c:valAx>
        <c:axId val="-1054263696"/>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75000"/>
                      </a:schemeClr>
                    </a:solidFill>
                    <a:latin typeface="+mn-lt"/>
                    <a:ea typeface="+mn-ea"/>
                    <a:cs typeface="+mn-cs"/>
                  </a:defRPr>
                </a:pPr>
                <a:r>
                  <a:rPr lang="en-IN"/>
                  <a:t>Highest academic level</a:t>
                </a:r>
              </a:p>
            </c:rich>
          </c:tx>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1054260976"/>
        <c:crosses val="autoZero"/>
        <c:crossBetween val="midCat"/>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1197"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C43F2-660C-49D9-9414-83709D0C08F2}" type="datetimeFigureOut">
              <a:rPr lang="en-IN" smtClean="0"/>
              <a:t>24-11-2021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5173F-169D-4686-91B2-C7090849AF7A}" type="slidenum">
              <a:rPr lang="en-IN" smtClean="0"/>
              <a:t>‹#›</a:t>
            </a:fld>
            <a:endParaRPr lang="en-IN"/>
          </a:p>
        </p:txBody>
      </p:sp>
    </p:spTree>
    <p:extLst>
      <p:ext uri="{BB962C8B-B14F-4D97-AF65-F5344CB8AC3E}">
        <p14:creationId xmlns:p14="http://schemas.microsoft.com/office/powerpoint/2010/main" val="3338976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Purpose of this report is to develop a script for BBC news report for improving the grit score of students based on their academic level. This report is going to focus on Angela Duckworth's guide for grit score. Further, this study is going to utilise excel to analyse grit scores and academic level of students. Further, scattered diagrams and graphical presentations are going to develop in this study to analyse grit score and academic level.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2</a:t>
            </a:fld>
            <a:endParaRPr lang="en-IN"/>
          </a:p>
        </p:txBody>
      </p:sp>
    </p:spTree>
    <p:extLst>
      <p:ext uri="{BB962C8B-B14F-4D97-AF65-F5344CB8AC3E}">
        <p14:creationId xmlns:p14="http://schemas.microsoft.com/office/powerpoint/2010/main" val="4036188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Angela Duckworth, knowledge of data can be transformed into information, knowledge and wisdom, which maintain total sat score. This grit score model is recognised as the DIKW pyramid. This model states that the bottom line of the pyramid contains data. This section is based on raw data collection. Besides raw data, this section gathers multiple fractions, facts and small sections. On other hand, this data section may be recognised as research or absorbing point of the entire DIKW model. Purpose of the data section is to collect raw materials or facts about a particular topic to develop a meaningful information.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Next stage of Angela Duckworth's guide is the information stage. Purpose of this stage is to measure, analyse and visualise data for a particular purpose. In order to measure, analyse and visualise data, different types of operations need to be considered. Combining multiple sets of data, also known as aggregation, is one of the simple stages that help in the data analysis stage. Data validation is another operation, which needs to be undertaken to analyse data in the second stage of the DIKW pyramid. It has been identified that the information stage is focused on four types of questions such as who, where, when and what. These questions help to measure or analyse collected raw data in a clear direction.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Next stage is knowledge, which is developed from the information age in the DIKW model. It has to be mentioned here that the information stage is focused on the “How” aspect to develop a clear idea regarding how data is converted to particular information. Knowledge stage is one of the crucial aspects of the DIKW model, which is recognised as a deterministic stage. It has been identified that knowledge is one of the critical stages of the DIKW model, which helps to develop an understanding of raw data by focusing on the process by which data is converted to information.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Wisdom holds the top position of the DIKW model, which calculates final achievement by focusing on the knowledge aspect. This stage is focused on the entire pyramid, which is data, information, and knowledge. It has been identified that this aspect is focused on the “Why” aspect to identify what is right and what is wrong among the DIKW pyramid.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3</a:t>
            </a:fld>
            <a:endParaRPr lang="en-IN"/>
          </a:p>
        </p:txBody>
      </p:sp>
    </p:spTree>
    <p:extLst>
      <p:ext uri="{BB962C8B-B14F-4D97-AF65-F5344CB8AC3E}">
        <p14:creationId xmlns:p14="http://schemas.microsoft.com/office/powerpoint/2010/main" val="1820731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Purpose of these graphs is to analyse the total percentage of students based on their academic level. Above graphs indicate that around 4.28% of students belong to academic level 1. In the context of level 2, around 20% of students belong to this stage. Approximately 27.14% of students have the highest academic level 3. On the other hand, 11.42% of students have the highest academic level of 4. Above graph indicates that around 37.14% of students belong to academic level 5. By focusing on the above discussion, it can be stated that the maximum number of students belong to academic level 5. However, the above graph indicates that only 4.28% of students belong to academic level 1. Above information indicates raw materials of students' grit score based on their academic level.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4</a:t>
            </a:fld>
            <a:endParaRPr lang="en-IN"/>
          </a:p>
        </p:txBody>
      </p:sp>
    </p:spTree>
    <p:extLst>
      <p:ext uri="{BB962C8B-B14F-4D97-AF65-F5344CB8AC3E}">
        <p14:creationId xmlns:p14="http://schemas.microsoft.com/office/powerpoint/2010/main" val="184570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Purpose of this graph is to analyse the percentage of students based on their grit score level. Above figure indicates that around 7% of students' grit score belongs from 2 to 2.9. On the other hand, the above graph indicates that 44% of students' grit score level belongs within the range of 3 to 3.9. In the final section, the above graph indicates that around 49% of students' grit score level belongs within the range of 4 to 5. By focusing on the above information, the above graph indicates that most students' grit score level belongs within the range of 4 to 5. However, the minimum number of students' grit score levels is within the range of 2 to 2.9.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5</a:t>
            </a:fld>
            <a:endParaRPr lang="en-IN"/>
          </a:p>
        </p:txBody>
      </p:sp>
    </p:spTree>
    <p:extLst>
      <p:ext uri="{BB962C8B-B14F-4D97-AF65-F5344CB8AC3E}">
        <p14:creationId xmlns:p14="http://schemas.microsoft.com/office/powerpoint/2010/main" val="1428695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Purpose of the above graphs is to analyse the highest academic level of students based on their grit score. Above figure indicates that value is 0.445, which is positive. Therefore, by focusing on the above discussion, it can be stated that a positive relation is identified between grit score and highest academic level. Here, it can be stated that the grit score of students will be increased based on their highest academic level. According to the DIKW model, a grit score is essential, which helps to determine, learning process and capability of students. In the context of BBC report and developing the grit score of students, it is essential to focus on their grit score level according to academic level. Here, it can be stated that concentrating on grit scores will help to analyse the learning growth of students. This data indicates that basic information, facts of students' grit score to determine their current level and identify a strategy to improve their grit score.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6</a:t>
            </a:fld>
            <a:endParaRPr lang="en-IN"/>
          </a:p>
        </p:txBody>
      </p:sp>
    </p:spTree>
    <p:extLst>
      <p:ext uri="{BB962C8B-B14F-4D97-AF65-F5344CB8AC3E}">
        <p14:creationId xmlns:p14="http://schemas.microsoft.com/office/powerpoint/2010/main" val="1635670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Information is the second base of the DIKW model, which focuses on what, when, where and which aspects of data. It has been identified that the maximum number of students belongs within the range of 4.0 to 5.0. In this aspect, it can be stated that the maximum number of students have the highest grit score. On the other hand, a positive association is identified between highest academic level and grit score. From above data, it can be stated that a positive slope is identified among students' grit score and their academic levels.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 it has been identified that the maximum number of students with the highest academic level is 5. Based on the above data, it has been identified that the maximum number of students has a good grit score. It has been identified that when a student gets a five grit score, it indicates positive interest of students. Here, it can be stated that university students are passionate, educated and dedicated to their studies. This section has been focused on four different questions to analyse data from the raw data section. According to the DIKW model, information is formed from data based on four different questions. Finally, it has been summarised that university students have a positive attitude towards their studies, which has been identified as a positive association between grit score and academic level.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7</a:t>
            </a:fld>
            <a:endParaRPr lang="en-IN"/>
          </a:p>
        </p:txBody>
      </p:sp>
    </p:spTree>
    <p:extLst>
      <p:ext uri="{BB962C8B-B14F-4D97-AF65-F5344CB8AC3E}">
        <p14:creationId xmlns:p14="http://schemas.microsoft.com/office/powerpoint/2010/main" val="2129696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Knowledge is one of the essential pillars identified from the DIKW pyramid. It has identified a positive trend between academic levels with grit scores. This trend indicates that university students are passionate and they have confidence regarding their studies. On the other hand, it has been identified that students have positive cognitive ability, which improves their knowledge, roles and responsibilities. It has been identified that the maximum number of students has a positive grit score and highest academic level. Here, it has been identified that students have a solid positive mentality, which improves their cognitive skills and responsibilities. Besides these, it has been identified that student's positive grit scores will lead them towards success. It can be stated here that university students will achieve success based on their academic levels and grit score.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focusing on the above grit score and academic level achievement, it can be stated that university students have critical thinking, problem-solving and imagination level skills, which may lead them towards success in life. It has been identified that grit score among students indicates openness, consciousness and extraversion. In this project, basic information indicates that the maximum number of students have the characteristics of extroversion, agreeableness, and openness. It can be stated here that these characteristics and skills will help students to explore their knowledge in professional life. Besides these, above characteristics indicate that students not only improve in professional life; instead, it will lead a theme towards their personal life. On the other hand, courage, passion and perseverance are common characteristics associated with grit. It has been identified that maximum grit score indicates that students have courage, openness and conscientiousness characteristics.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8</a:t>
            </a:fld>
            <a:endParaRPr lang="en-IN"/>
          </a:p>
        </p:txBody>
      </p:sp>
    </p:spTree>
    <p:extLst>
      <p:ext uri="{BB962C8B-B14F-4D97-AF65-F5344CB8AC3E}">
        <p14:creationId xmlns:p14="http://schemas.microsoft.com/office/powerpoint/2010/main" val="937390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DIKW model, wisdom holds the top position, and it indicates exploration of knowledge. It has been identified that the purpose of this model is to develop decisions based on three basic levels of the DIKW hierarchy pyramid. It has been identified that this stage of DIKW model helps determine what is achieved by focusing on the "WHY" aspect of the DIKW model. In case of university students, it has been identified that students are highly passionate regarding their education. Self-regulation characteristics identified among university students. Self-regulation characteristics may improve problem-solving critical thinking ability among students. Besides these, university students' grit score indicates that they are highly passionate regarding their education, besides theses, courage and openness characteristics identified among university students. Courage, openness and consciousness not only help in academic background, these skills and characteristics will help students in their personal and social life. It has been identified that critical thinking ability skills are essential. Without critical thinking ability, students cannot get success in both professional and personal life. However, some students have achieved poor grit scores and a minimum academic level. They need to improve their education or passion regarding education. </a:t>
            </a:r>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9</a:t>
            </a:fld>
            <a:endParaRPr lang="en-IN"/>
          </a:p>
        </p:txBody>
      </p:sp>
    </p:spTree>
    <p:extLst>
      <p:ext uri="{BB962C8B-B14F-4D97-AF65-F5344CB8AC3E}">
        <p14:creationId xmlns:p14="http://schemas.microsoft.com/office/powerpoint/2010/main" val="905917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Grit is one of the essential skills, which increases the success and achievement level of students. By focusing on the above discussion, it has been identified that some students need to improve their academic level to improve their grit. In order to improve grit, university students may follow leadership learning and teaching, which will motivate and improve their education. Performing grit interviews will also help to improve grit among students. </a:t>
            </a:r>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10</a:t>
            </a:fld>
            <a:endParaRPr lang="en-IN"/>
          </a:p>
        </p:txBody>
      </p:sp>
    </p:spTree>
    <p:extLst>
      <p:ext uri="{BB962C8B-B14F-4D97-AF65-F5344CB8AC3E}">
        <p14:creationId xmlns:p14="http://schemas.microsoft.com/office/powerpoint/2010/main" val="215668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student can conclude that DIKW model played a significant role in determining the position, skills and knowledge of students. It has been identified that university students have courage, openness and cognitive ability skills. However, this study identified that some students need to improve their abilities. It has been identified that performing grit interviews will help them to improve their grit in future.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FD5173F-169D-4686-91B2-C7090849AF7A}" type="slidenum">
              <a:rPr lang="en-IN" smtClean="0"/>
              <a:t>11</a:t>
            </a:fld>
            <a:endParaRPr lang="en-IN"/>
          </a:p>
        </p:txBody>
      </p:sp>
    </p:spTree>
    <p:extLst>
      <p:ext uri="{BB962C8B-B14F-4D97-AF65-F5344CB8AC3E}">
        <p14:creationId xmlns:p14="http://schemas.microsoft.com/office/powerpoint/2010/main" val="3659748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0135BD1-5D9F-4AD3-960C-E31B359E497C}" type="datetimeFigureOut">
              <a:rPr lang="en-IN" smtClean="0"/>
              <a:t>24-11-2021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2688165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0135BD1-5D9F-4AD3-960C-E31B359E497C}" type="datetimeFigureOut">
              <a:rPr lang="en-IN" smtClean="0"/>
              <a:t>24-11-2021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142196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135BD1-5D9F-4AD3-960C-E31B359E497C}" type="datetimeFigureOut">
              <a:rPr lang="en-IN" smtClean="0"/>
              <a:t>24-11-2021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2895312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0135BD1-5D9F-4AD3-960C-E31B359E497C}" type="datetimeFigureOut">
              <a:rPr lang="en-IN" smtClean="0"/>
              <a:t>24-11-2021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986153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0135BD1-5D9F-4AD3-960C-E31B359E497C}" type="datetimeFigureOut">
              <a:rPr lang="en-IN" smtClean="0"/>
              <a:t>24-11-2021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1145878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0135BD1-5D9F-4AD3-960C-E31B359E497C}" type="datetimeFigureOut">
              <a:rPr lang="en-IN" smtClean="0"/>
              <a:t>24-11-2021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992053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135BD1-5D9F-4AD3-960C-E31B359E497C}" type="datetimeFigureOut">
              <a:rPr lang="en-IN" smtClean="0"/>
              <a:t>24-11-2021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1599418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135BD1-5D9F-4AD3-960C-E31B359E497C}" type="datetimeFigureOut">
              <a:rPr lang="en-IN" smtClean="0"/>
              <a:t>24-11-2021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1402711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135BD1-5D9F-4AD3-960C-E31B359E497C}" type="datetimeFigureOut">
              <a:rPr lang="en-IN" smtClean="0"/>
              <a:t>24-11-2021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66064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0135BD1-5D9F-4AD3-960C-E31B359E497C}" type="datetimeFigureOut">
              <a:rPr lang="en-IN" smtClean="0"/>
              <a:t>24-11-2021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2056961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0135BD1-5D9F-4AD3-960C-E31B359E497C}" type="datetimeFigureOut">
              <a:rPr lang="en-IN" smtClean="0"/>
              <a:t>24-11-2021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3347A2F-9C07-4F7E-8410-F75ADBD46C32}" type="slidenum">
              <a:rPr lang="en-IN" smtClean="0"/>
              <a:t>‹#›</a:t>
            </a:fld>
            <a:endParaRPr lang="en-IN"/>
          </a:p>
        </p:txBody>
      </p:sp>
    </p:spTree>
    <p:extLst>
      <p:ext uri="{BB962C8B-B14F-4D97-AF65-F5344CB8AC3E}">
        <p14:creationId xmlns:p14="http://schemas.microsoft.com/office/powerpoint/2010/main" val="2514835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6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135BD1-5D9F-4AD3-960C-E31B359E497C}" type="datetimeFigureOut">
              <a:rPr lang="en-IN" smtClean="0"/>
              <a:t>24-11-2021</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347A2F-9C07-4F7E-8410-F75ADBD46C32}" type="slidenum">
              <a:rPr lang="en-IN" smtClean="0"/>
              <a:t>‹#›</a:t>
            </a:fld>
            <a:endParaRPr lang="en-IN"/>
          </a:p>
        </p:txBody>
      </p:sp>
    </p:spTree>
    <p:extLst>
      <p:ext uri="{BB962C8B-B14F-4D97-AF65-F5344CB8AC3E}">
        <p14:creationId xmlns:p14="http://schemas.microsoft.com/office/powerpoint/2010/main" val="41485824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91069"/>
            <a:ext cx="9144000" cy="2637856"/>
          </a:xfrm>
        </p:spPr>
        <p:txBody>
          <a:bodyPr>
            <a:normAutofit/>
          </a:bodyPr>
          <a:lstStyle/>
          <a:p>
            <a:pPr>
              <a:lnSpc>
                <a:spcPct val="150000"/>
              </a:lnSpc>
            </a:pPr>
            <a:r>
              <a:rPr lang="en-GB" sz="4400" b="1" dirty="0">
                <a:latin typeface="Arial" panose="020B0604020202020204" pitchFamily="34" charset="0"/>
                <a:cs typeface="Arial" panose="020B0604020202020204" pitchFamily="34" charset="0"/>
              </a:rPr>
              <a:t>DIGITAL SKILLS AND RESEARCH METHODS</a:t>
            </a:r>
            <a:endParaRPr lang="en-IN" sz="4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372350" y="4546032"/>
            <a:ext cx="4210050" cy="1636712"/>
          </a:xfrm>
        </p:spPr>
        <p:txBody>
          <a:bodyPr>
            <a:noAutofit/>
          </a:bodyPr>
          <a:lstStyle/>
          <a:p>
            <a:pPr algn="l">
              <a:lnSpc>
                <a:spcPct val="150000"/>
              </a:lnSpc>
            </a:pPr>
            <a:r>
              <a:rPr lang="en-GB" sz="1800" b="1" i="1" dirty="0">
                <a:solidFill>
                  <a:srgbClr val="000000"/>
                </a:solidFill>
                <a:effectLst/>
                <a:latin typeface="Arial" panose="020B0604020202020204" pitchFamily="34" charset="0"/>
                <a:ea typeface="Arial" panose="020B0604020202020204" pitchFamily="34" charset="0"/>
              </a:rPr>
              <a:t>  NAME: Daniel Gordillo Rosales</a:t>
            </a:r>
            <a:endParaRPr lang="en-GB" sz="1800" dirty="0">
              <a:solidFill>
                <a:srgbClr val="000000"/>
              </a:solidFill>
              <a:effectLst/>
              <a:latin typeface="Arial" panose="020B0604020202020204" pitchFamily="34" charset="0"/>
              <a:ea typeface="Arial" panose="020B0604020202020204" pitchFamily="34" charset="0"/>
            </a:endParaRPr>
          </a:p>
          <a:p>
            <a:pPr algn="l">
              <a:lnSpc>
                <a:spcPct val="150000"/>
              </a:lnSpc>
            </a:pPr>
            <a:r>
              <a:rPr lang="en-GB" sz="1800" b="1" i="1" dirty="0">
                <a:solidFill>
                  <a:srgbClr val="000000"/>
                </a:solidFill>
                <a:effectLst/>
                <a:latin typeface="Arial" panose="020B0604020202020204" pitchFamily="34" charset="0"/>
                <a:ea typeface="Arial" panose="020B0604020202020204" pitchFamily="34" charset="0"/>
              </a:rPr>
              <a:t>STUDENT NUMBER: 1913306</a:t>
            </a:r>
            <a:endParaRPr lang="en-GB" sz="1800" dirty="0">
              <a:solidFill>
                <a:srgbClr val="000000"/>
              </a:solidFill>
              <a:effectLst/>
              <a:latin typeface="Arial" panose="020B0604020202020204" pitchFamily="34" charset="0"/>
              <a:ea typeface="Arial" panose="020B0604020202020204" pitchFamily="34" charset="0"/>
            </a:endParaRPr>
          </a:p>
          <a:p>
            <a:pPr algn="l">
              <a:lnSpc>
                <a:spcPct val="150000"/>
              </a:lnSpc>
            </a:pPr>
            <a:r>
              <a:rPr lang="en-GB" sz="1800" b="1" i="1" dirty="0">
                <a:solidFill>
                  <a:srgbClr val="000000"/>
                </a:solidFill>
                <a:effectLst/>
                <a:latin typeface="Arial" panose="020B0604020202020204" pitchFamily="34" charset="0"/>
                <a:ea typeface="Arial" panose="020B0604020202020204" pitchFamily="34" charset="0"/>
              </a:rPr>
              <a:t>LECTURER’S NAME: Yohan </a:t>
            </a:r>
            <a:r>
              <a:rPr lang="en-GB" sz="1800" b="1" i="1" dirty="0" err="1">
                <a:solidFill>
                  <a:srgbClr val="000000"/>
                </a:solidFill>
                <a:effectLst/>
                <a:latin typeface="Arial" panose="020B0604020202020204" pitchFamily="34" charset="0"/>
                <a:ea typeface="Arial" panose="020B0604020202020204" pitchFamily="34" charset="0"/>
              </a:rPr>
              <a:t>Mendis</a:t>
            </a:r>
            <a:endParaRPr lang="en-GB" sz="1800" dirty="0">
              <a:solidFill>
                <a:srgbClr val="000000"/>
              </a:solidFill>
              <a:effectLst/>
              <a:latin typeface="Arial" panose="020B0604020202020204" pitchFamily="34" charset="0"/>
              <a:ea typeface="Arial" panose="020B0604020202020204" pitchFamily="34" charset="0"/>
            </a:endParaRPr>
          </a:p>
          <a:p>
            <a:endParaRPr lang="en-IN"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7281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85456"/>
          </a:xfrm>
        </p:spPr>
        <p:txBody>
          <a:bodyPr>
            <a:normAutofit/>
          </a:bodyPr>
          <a:lstStyle/>
          <a:p>
            <a:pPr algn="ct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INTRODUCTION</a:t>
            </a:r>
            <a:endParaRPr lang="en-IN" dirty="0"/>
          </a:p>
        </p:txBody>
      </p:sp>
      <p:sp>
        <p:nvSpPr>
          <p:cNvPr id="3" name="Content Placeholder 2"/>
          <p:cNvSpPr>
            <a:spLocks noGrp="1"/>
          </p:cNvSpPr>
          <p:nvPr>
            <p:ph idx="1"/>
          </p:nvPr>
        </p:nvSpPr>
        <p:spPr>
          <a:xfrm>
            <a:off x="5420590" y="1690688"/>
            <a:ext cx="6425045" cy="5056475"/>
          </a:xfrm>
        </p:spPr>
        <p:txBody>
          <a:bodyPr/>
          <a:lstStyle/>
          <a:p>
            <a:pPr lvl="0">
              <a:lnSpc>
                <a:spcPct val="150000"/>
              </a:lnSpc>
            </a:pPr>
            <a:r>
              <a:rPr lang="en-GB" sz="3200" dirty="0">
                <a:latin typeface="Arial" panose="020B0604020202020204" pitchFamily="34" charset="0"/>
                <a:cs typeface="Arial" panose="020B0604020202020204" pitchFamily="34" charset="0"/>
              </a:rPr>
              <a:t>To improve grit score for student academic level</a:t>
            </a:r>
            <a:endParaRPr lang="en-IN" sz="3200" dirty="0">
              <a:latin typeface="Arial" panose="020B0604020202020204" pitchFamily="34" charset="0"/>
              <a:cs typeface="Arial" panose="020B0604020202020204" pitchFamily="34" charset="0"/>
            </a:endParaRPr>
          </a:p>
          <a:p>
            <a:pPr lvl="0">
              <a:lnSpc>
                <a:spcPct val="150000"/>
              </a:lnSpc>
            </a:pPr>
            <a:r>
              <a:rPr lang="en-GB" sz="3200" dirty="0">
                <a:latin typeface="Arial" panose="020B0604020202020204" pitchFamily="34" charset="0"/>
                <a:cs typeface="Arial" panose="020B0604020202020204" pitchFamily="34" charset="0"/>
              </a:rPr>
              <a:t>To analyse academic level of students according to grit score</a:t>
            </a:r>
            <a:endParaRPr lang="en-IN" sz="3200" dirty="0">
              <a:latin typeface="Arial" panose="020B0604020202020204" pitchFamily="34" charset="0"/>
              <a:cs typeface="Arial" panose="020B0604020202020204" pitchFamily="34" charset="0"/>
            </a:endParaRPr>
          </a:p>
          <a:p>
            <a:pPr lvl="0">
              <a:lnSpc>
                <a:spcPct val="150000"/>
              </a:lnSpc>
            </a:pPr>
            <a:r>
              <a:rPr lang="en-GB" sz="3200" dirty="0">
                <a:latin typeface="Arial" panose="020B0604020202020204" pitchFamily="34" charset="0"/>
                <a:cs typeface="Arial" panose="020B0604020202020204" pitchFamily="34" charset="0"/>
              </a:rPr>
              <a:t>To interpret grit score based on DIKW level</a:t>
            </a:r>
            <a:endParaRPr lang="en-IN" sz="3200" dirty="0">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pic>
        <p:nvPicPr>
          <p:cNvPr id="1028" name="Picture 4" descr="3 ways to promote grit via literacy instru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256" y="1690688"/>
            <a:ext cx="4762500" cy="475167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59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CONCEPT OF DIKW</a:t>
            </a:r>
            <a:endParaRPr lang="en-IN" dirty="0"/>
          </a:p>
        </p:txBody>
      </p:sp>
      <p:sp>
        <p:nvSpPr>
          <p:cNvPr id="3" name="Content Placeholder 2"/>
          <p:cNvSpPr>
            <a:spLocks noGrp="1"/>
          </p:cNvSpPr>
          <p:nvPr>
            <p:ph idx="1"/>
          </p:nvPr>
        </p:nvSpPr>
        <p:spPr>
          <a:xfrm>
            <a:off x="138546" y="1825624"/>
            <a:ext cx="6761018" cy="4686011"/>
          </a:xfrm>
        </p:spPr>
        <p:txBody>
          <a:bodyPr>
            <a:normAutofit lnSpcReduction="10000"/>
          </a:bodyPr>
          <a:lstStyle/>
          <a:p>
            <a:pPr lvl="0">
              <a:lnSpc>
                <a:spcPct val="150000"/>
              </a:lnSpc>
            </a:pPr>
            <a:r>
              <a:rPr lang="en-GB" dirty="0">
                <a:latin typeface="Arial" panose="020B0604020202020204" pitchFamily="34" charset="0"/>
                <a:cs typeface="Arial" panose="020B0604020202020204" pitchFamily="34" charset="0"/>
              </a:rPr>
              <a:t>Angela Duckworth guide is known as DIKW pyramid</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Wisdom is located top of the pyramid (</a:t>
            </a:r>
            <a:r>
              <a:rPr lang="en-GB" dirty="0" err="1">
                <a:latin typeface="Arial" panose="020B0604020202020204" pitchFamily="34" charset="0"/>
                <a:cs typeface="Arial" panose="020B0604020202020204" pitchFamily="34" charset="0"/>
              </a:rPr>
              <a:t>Frické</a:t>
            </a:r>
            <a:r>
              <a:rPr lang="en-GB" dirty="0">
                <a:latin typeface="Arial" panose="020B0604020202020204" pitchFamily="34" charset="0"/>
                <a:cs typeface="Arial" panose="020B0604020202020204" pitchFamily="34" charset="0"/>
              </a:rPr>
              <a:t>, 2019)</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Knowledge, understanding and information is under wisdom section</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Data hold bottom line of DIKW model</a:t>
            </a:r>
            <a:endParaRPr lang="en-IN" dirty="0">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pic>
        <p:nvPicPr>
          <p:cNvPr id="4" name="image2.png"/>
          <p:cNvPicPr/>
          <p:nvPr/>
        </p:nvPicPr>
        <p:blipFill>
          <a:blip r:embed="rId3"/>
          <a:stretch>
            <a:fillRect/>
          </a:stretch>
        </p:blipFill>
        <p:spPr>
          <a:xfrm>
            <a:off x="7038109" y="1934369"/>
            <a:ext cx="4862946" cy="4577266"/>
          </a:xfrm>
          <a:prstGeom prst="rect">
            <a:avLst/>
          </a:prstGeom>
          <a:ln>
            <a:solidFill>
              <a:schemeClr val="tx1"/>
            </a:solidFill>
          </a:ln>
        </p:spPr>
      </p:pic>
    </p:spTree>
    <p:extLst>
      <p:ext uri="{BB962C8B-B14F-4D97-AF65-F5344CB8AC3E}">
        <p14:creationId xmlns:p14="http://schemas.microsoft.com/office/powerpoint/2010/main" val="404326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DATA</a:t>
            </a:r>
            <a:endParaRPr lang="en-IN" dirty="0"/>
          </a:p>
        </p:txBody>
      </p:sp>
      <p:sp>
        <p:nvSpPr>
          <p:cNvPr id="3" name="Content Placeholder 2"/>
          <p:cNvSpPr>
            <a:spLocks noGrp="1"/>
          </p:cNvSpPr>
          <p:nvPr>
            <p:ph idx="1"/>
          </p:nvPr>
        </p:nvSpPr>
        <p:spPr>
          <a:xfrm>
            <a:off x="4946073" y="1405719"/>
            <a:ext cx="7121235" cy="5272172"/>
          </a:xfrm>
        </p:spPr>
        <p:txBody>
          <a:bodyPr>
            <a:normAutofit/>
          </a:bodyPr>
          <a:lstStyle/>
          <a:p>
            <a:pPr lvl="0">
              <a:lnSpc>
                <a:spcPct val="150000"/>
              </a:lnSpc>
            </a:pPr>
            <a:r>
              <a:rPr lang="en-GB" dirty="0">
                <a:latin typeface="Arial" panose="020B0604020202020204" pitchFamily="34" charset="0"/>
                <a:cs typeface="Arial" panose="020B0604020202020204" pitchFamily="34" charset="0"/>
              </a:rPr>
              <a:t>According to academic level total number of students</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4.28% of students belong to academic level 1</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20% of students hold academic level 2</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Around 27.14% of students hold the position of academic level 3</a:t>
            </a:r>
            <a:endParaRPr lang="en-IN" dirty="0">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graphicFrame>
        <p:nvGraphicFramePr>
          <p:cNvPr id="4" name="Chart 3"/>
          <p:cNvGraphicFramePr>
            <a:graphicFrameLocks/>
          </p:cNvGraphicFramePr>
          <p:nvPr>
            <p:extLst>
              <p:ext uri="{D42A27DB-BD31-4B8C-83A1-F6EECF244321}">
                <p14:modId xmlns:p14="http://schemas.microsoft.com/office/powerpoint/2010/main" val="2688110720"/>
              </p:ext>
            </p:extLst>
          </p:nvPr>
        </p:nvGraphicFramePr>
        <p:xfrm>
          <a:off x="124692" y="1378424"/>
          <a:ext cx="4572000" cy="505008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294318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DATA (CONT’D.)</a:t>
            </a:r>
            <a:endParaRPr lang="en-IN" dirty="0"/>
          </a:p>
        </p:txBody>
      </p:sp>
      <p:sp>
        <p:nvSpPr>
          <p:cNvPr id="3" name="Content Placeholder 2"/>
          <p:cNvSpPr>
            <a:spLocks noGrp="1"/>
          </p:cNvSpPr>
          <p:nvPr>
            <p:ph idx="1"/>
          </p:nvPr>
        </p:nvSpPr>
        <p:spPr>
          <a:xfrm>
            <a:off x="187037" y="1870797"/>
            <a:ext cx="7114308" cy="4793240"/>
          </a:xfrm>
        </p:spPr>
        <p:txBody>
          <a:bodyPr>
            <a:normAutofit fontScale="92500" lnSpcReduction="20000"/>
          </a:bodyPr>
          <a:lstStyle/>
          <a:p>
            <a:pPr lvl="0">
              <a:lnSpc>
                <a:spcPct val="150000"/>
              </a:lnSpc>
            </a:pPr>
            <a:r>
              <a:rPr lang="en-GB" dirty="0">
                <a:latin typeface="Arial" panose="020B0604020202020204" pitchFamily="34" charset="0"/>
                <a:cs typeface="Arial" panose="020B0604020202020204" pitchFamily="34" charset="0"/>
              </a:rPr>
              <a:t>Percentage of students according to their grit score range</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7% of students belongs from grit score range 2-2.9</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Approximately 44% of students belong from 3 to 3.9 grit score level</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49% of students grit scores is belonged from level 4 to level 5</a:t>
            </a:r>
            <a:endParaRPr lang="en-IN" dirty="0">
              <a:latin typeface="Arial" panose="020B0604020202020204" pitchFamily="34" charset="0"/>
              <a:cs typeface="Arial" panose="020B0604020202020204" pitchFamily="34" charset="0"/>
            </a:endParaRPr>
          </a:p>
          <a:p>
            <a:endParaRPr lang="en-IN" dirty="0"/>
          </a:p>
        </p:txBody>
      </p:sp>
      <p:graphicFrame>
        <p:nvGraphicFramePr>
          <p:cNvPr id="4" name="Chart 3"/>
          <p:cNvGraphicFramePr>
            <a:graphicFrameLocks/>
          </p:cNvGraphicFramePr>
          <p:nvPr>
            <p:extLst>
              <p:ext uri="{D42A27DB-BD31-4B8C-83A1-F6EECF244321}">
                <p14:modId xmlns:p14="http://schemas.microsoft.com/office/powerpoint/2010/main" val="2632357767"/>
              </p:ext>
            </p:extLst>
          </p:nvPr>
        </p:nvGraphicFramePr>
        <p:xfrm>
          <a:off x="7481455" y="2022764"/>
          <a:ext cx="4572000" cy="454429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9027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DATA (CONT’D.)</a:t>
            </a:r>
            <a:br>
              <a:rPr lang="en-IN" sz="3600" b="1" dirty="0">
                <a:latin typeface="Arial" panose="020B0604020202020204" pitchFamily="34" charset="0"/>
                <a:cs typeface="Arial" panose="020B0604020202020204" pitchFamily="34" charset="0"/>
              </a:rPr>
            </a:b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127845" y="1310185"/>
            <a:ext cx="5897899" cy="5367706"/>
          </a:xfrm>
        </p:spPr>
        <p:txBody>
          <a:bodyPr>
            <a:normAutofit fontScale="92500"/>
          </a:bodyPr>
          <a:lstStyle/>
          <a:p>
            <a:pPr lvl="0">
              <a:lnSpc>
                <a:spcPct val="150000"/>
              </a:lnSpc>
            </a:pPr>
            <a:r>
              <a:rPr lang="en-GB" dirty="0">
                <a:latin typeface="Arial" panose="020B0604020202020204" pitchFamily="34" charset="0"/>
                <a:cs typeface="Arial" panose="020B0604020202020204" pitchFamily="34" charset="0"/>
              </a:rPr>
              <a:t>This section analyses academic level of students based on grit score</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Above figure indicates m value is 0.4455</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Above figure indicates a positive m value</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Positive association identified from above graphs</a:t>
            </a:r>
            <a:endParaRPr lang="en-IN" dirty="0">
              <a:latin typeface="Arial" panose="020B0604020202020204" pitchFamily="34" charset="0"/>
              <a:cs typeface="Arial" panose="020B0604020202020204" pitchFamily="34" charset="0"/>
            </a:endParaRPr>
          </a:p>
          <a:p>
            <a:endParaRPr lang="en-IN" dirty="0"/>
          </a:p>
        </p:txBody>
      </p:sp>
      <p:graphicFrame>
        <p:nvGraphicFramePr>
          <p:cNvPr id="4" name="Chart 3"/>
          <p:cNvGraphicFramePr>
            <a:graphicFrameLocks/>
          </p:cNvGraphicFramePr>
          <p:nvPr>
            <p:extLst>
              <p:ext uri="{D42A27DB-BD31-4B8C-83A1-F6EECF244321}">
                <p14:modId xmlns:p14="http://schemas.microsoft.com/office/powerpoint/2010/main" val="162201914"/>
              </p:ext>
            </p:extLst>
          </p:nvPr>
        </p:nvGraphicFramePr>
        <p:xfrm>
          <a:off x="192722" y="1185803"/>
          <a:ext cx="5935123" cy="549208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20970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INFORMATION</a:t>
            </a:r>
            <a:br>
              <a:rPr lang="en-IN" sz="3600" b="1" dirty="0">
                <a:latin typeface="Arial" panose="020B0604020202020204" pitchFamily="34" charset="0"/>
                <a:cs typeface="Arial" panose="020B0604020202020204" pitchFamily="34" charset="0"/>
              </a:rPr>
            </a:b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6255" y="1825624"/>
            <a:ext cx="11873345" cy="4838411"/>
          </a:xfrm>
        </p:spPr>
        <p:txBody>
          <a:bodyPr>
            <a:normAutofit/>
          </a:bodyPr>
          <a:lstStyle/>
          <a:p>
            <a:pPr lvl="0">
              <a:lnSpc>
                <a:spcPct val="150000"/>
              </a:lnSpc>
            </a:pPr>
            <a:r>
              <a:rPr lang="en-GB" dirty="0">
                <a:latin typeface="Arial" panose="020B0604020202020204" pitchFamily="34" charset="0"/>
                <a:cs typeface="Arial" panose="020B0604020202020204" pitchFamily="34" charset="0"/>
              </a:rPr>
              <a:t>Information is second stage of DIKW model (</a:t>
            </a:r>
            <a:r>
              <a:rPr lang="en-GB" dirty="0" err="1">
                <a:latin typeface="Arial" panose="020B0604020202020204" pitchFamily="34" charset="0"/>
                <a:cs typeface="Arial" panose="020B0604020202020204" pitchFamily="34" charset="0"/>
              </a:rPr>
              <a:t>Frické</a:t>
            </a:r>
            <a:r>
              <a:rPr lang="en-GB" dirty="0">
                <a:latin typeface="Arial" panose="020B0604020202020204" pitchFamily="34" charset="0"/>
                <a:cs typeface="Arial" panose="020B0604020202020204" pitchFamily="34" charset="0"/>
              </a:rPr>
              <a:t>, 2019)</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Maximum number of students grit scores belongs within the range of 4.0-5.0</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 positive association developed between academic level and grit score</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Maximum number of students who have highest academic level is 5</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56126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KNOWLEDGE</a:t>
            </a:r>
            <a:br>
              <a:rPr lang="en-IN" b="1" dirty="0"/>
            </a:br>
            <a:endParaRPr lang="en-IN" dirty="0"/>
          </a:p>
        </p:txBody>
      </p:sp>
      <p:sp>
        <p:nvSpPr>
          <p:cNvPr id="3" name="Content Placeholder 2"/>
          <p:cNvSpPr>
            <a:spLocks noGrp="1"/>
          </p:cNvSpPr>
          <p:nvPr>
            <p:ph idx="1"/>
          </p:nvPr>
        </p:nvSpPr>
        <p:spPr>
          <a:xfrm>
            <a:off x="214745" y="1811770"/>
            <a:ext cx="7183582" cy="4893830"/>
          </a:xfrm>
        </p:spPr>
        <p:txBody>
          <a:bodyPr>
            <a:normAutofit fontScale="92500" lnSpcReduction="20000"/>
          </a:bodyPr>
          <a:lstStyle/>
          <a:p>
            <a:pPr lvl="0">
              <a:lnSpc>
                <a:spcPct val="150000"/>
              </a:lnSpc>
            </a:pPr>
            <a:r>
              <a:rPr lang="en-GB" dirty="0">
                <a:latin typeface="Arial" panose="020B0604020202020204" pitchFamily="34" charset="0"/>
                <a:cs typeface="Arial" panose="020B0604020202020204" pitchFamily="34" charset="0"/>
              </a:rPr>
              <a:t>Knowledge focus on "how" aspect of interpreting information (Mishra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2018)</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University students have a positive attitude towards their study</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They have confidence and positive cognitive ability</a:t>
            </a:r>
            <a:endParaRPr lang="en-IN"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Self-regulated learning is another aspect identified </a:t>
            </a:r>
            <a:endParaRPr lang="en-IN"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8256" y="2043546"/>
            <a:ext cx="4258108" cy="4329546"/>
          </a:xfrm>
          <a:prstGeom prst="rect">
            <a:avLst/>
          </a:prstGeom>
          <a:ln>
            <a:solidFill>
              <a:schemeClr val="tx1"/>
            </a:solidFill>
          </a:ln>
        </p:spPr>
      </p:pic>
    </p:spTree>
    <p:extLst>
      <p:ext uri="{BB962C8B-B14F-4D97-AF65-F5344CB8AC3E}">
        <p14:creationId xmlns:p14="http://schemas.microsoft.com/office/powerpoint/2010/main" val="4060858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DIKW: WISDOM</a:t>
            </a:r>
            <a:br>
              <a:rPr lang="en-IN" b="1" dirty="0"/>
            </a:br>
            <a:endParaRPr lang="en-IN" dirty="0"/>
          </a:p>
        </p:txBody>
      </p:sp>
      <p:sp>
        <p:nvSpPr>
          <p:cNvPr id="3" name="Content Placeholder 2"/>
          <p:cNvSpPr>
            <a:spLocks noGrp="1"/>
          </p:cNvSpPr>
          <p:nvPr>
            <p:ph idx="1"/>
          </p:nvPr>
        </p:nvSpPr>
        <p:spPr>
          <a:xfrm>
            <a:off x="138545" y="1825625"/>
            <a:ext cx="11887199" cy="4866120"/>
          </a:xfrm>
        </p:spPr>
        <p:txBody>
          <a:bodyPr/>
          <a:lstStyle/>
          <a:p>
            <a:pPr lvl="0">
              <a:lnSpc>
                <a:spcPct val="150000"/>
              </a:lnSpc>
            </a:pPr>
            <a:r>
              <a:rPr lang="en-GB" dirty="0">
                <a:latin typeface="Arial" panose="020B0604020202020204" pitchFamily="34" charset="0"/>
                <a:cs typeface="Arial" panose="020B0604020202020204" pitchFamily="34" charset="0"/>
              </a:rPr>
              <a:t>Exploration of knowledge in DIKW model is wisdom (Pretorius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2019) </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Self-regulation will improve problem-solving</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Critical thinking ability may be available</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Courage, confidence, openness and consciousness characteristics identified</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468984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IMPROVEMENT</a:t>
            </a:r>
            <a:br>
              <a:rPr lang="en-IN" b="1" dirty="0"/>
            </a:br>
            <a:endParaRPr lang="en-IN" dirty="0"/>
          </a:p>
        </p:txBody>
      </p:sp>
      <p:sp>
        <p:nvSpPr>
          <p:cNvPr id="3" name="Content Placeholder 2"/>
          <p:cNvSpPr>
            <a:spLocks noGrp="1"/>
          </p:cNvSpPr>
          <p:nvPr>
            <p:ph idx="1"/>
          </p:nvPr>
        </p:nvSpPr>
        <p:spPr>
          <a:xfrm>
            <a:off x="96982" y="1825624"/>
            <a:ext cx="7038109" cy="5032375"/>
          </a:xfrm>
        </p:spPr>
        <p:txBody>
          <a:bodyPr>
            <a:normAutofit/>
          </a:bodyPr>
          <a:lstStyle/>
          <a:p>
            <a:pPr lvl="0">
              <a:lnSpc>
                <a:spcPct val="150000"/>
              </a:lnSpc>
            </a:pPr>
            <a:r>
              <a:rPr lang="en-GB" dirty="0">
                <a:latin typeface="Arial" panose="020B0604020202020204" pitchFamily="34" charset="0"/>
                <a:cs typeface="Arial" panose="020B0604020202020204" pitchFamily="34" charset="0"/>
              </a:rPr>
              <a:t>Implement leadership learning and teaching to improve grit</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Promote behaviour of practice’(Tang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2019)</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Develop interest of students towards education</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Perform open communication</a:t>
            </a:r>
            <a:endParaRPr lang="en-IN" dirty="0">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pic>
        <p:nvPicPr>
          <p:cNvPr id="3074" name="Picture 2" descr="Grit and Success - Evolving Edu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7648" y="2013816"/>
            <a:ext cx="4707370" cy="4677929"/>
          </a:xfrm>
          <a:prstGeom prst="rect">
            <a:avLst/>
          </a:prstGeom>
          <a:solidFill>
            <a:schemeClr val="accent2"/>
          </a:solidFill>
          <a:ln>
            <a:solidFill>
              <a:schemeClr val="tx1"/>
            </a:solidFill>
          </a:ln>
        </p:spPr>
      </p:pic>
    </p:spTree>
    <p:extLst>
      <p:ext uri="{BB962C8B-B14F-4D97-AF65-F5344CB8AC3E}">
        <p14:creationId xmlns:p14="http://schemas.microsoft.com/office/powerpoint/2010/main" val="395720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CONCLUSION</a:t>
            </a:r>
            <a:br>
              <a:rPr lang="en-IN" b="1" dirty="0"/>
            </a:br>
            <a:endParaRPr lang="en-IN" dirty="0"/>
          </a:p>
        </p:txBody>
      </p:sp>
      <p:sp>
        <p:nvSpPr>
          <p:cNvPr id="3" name="Content Placeholder 2"/>
          <p:cNvSpPr>
            <a:spLocks noGrp="1"/>
          </p:cNvSpPr>
          <p:nvPr>
            <p:ph idx="1"/>
          </p:nvPr>
        </p:nvSpPr>
        <p:spPr>
          <a:xfrm>
            <a:off x="207818" y="1825624"/>
            <a:ext cx="11734800" cy="4630593"/>
          </a:xfrm>
        </p:spPr>
        <p:txBody>
          <a:bodyPr/>
          <a:lstStyle/>
          <a:p>
            <a:pPr lvl="0">
              <a:lnSpc>
                <a:spcPct val="150000"/>
              </a:lnSpc>
            </a:pPr>
            <a:r>
              <a:rPr lang="en-GB" dirty="0">
                <a:latin typeface="Arial" panose="020B0604020202020204" pitchFamily="34" charset="0"/>
                <a:cs typeface="Arial" panose="020B0604020202020204" pitchFamily="34" charset="0"/>
              </a:rPr>
              <a:t>DIKW model played a significant role to determine position of students</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University students have courage, openness and cognitive ability skills</a:t>
            </a:r>
            <a:endParaRPr lang="en-IN"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Students may follow grit interview to improve it</a:t>
            </a:r>
            <a:endParaRPr lang="en-IN" dirty="0">
              <a:latin typeface="Arial" panose="020B0604020202020204" pitchFamily="34" charset="0"/>
              <a:cs typeface="Arial" panose="020B0604020202020204" pitchFamily="34" charset="0"/>
            </a:endParaRPr>
          </a:p>
          <a:p>
            <a:pPr>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83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Arial" panose="020B0604020202020204" pitchFamily="34" charset="0"/>
                <a:cs typeface="Arial" panose="020B0604020202020204" pitchFamily="34" charset="0"/>
              </a:rPr>
              <a:t>Bibliography</a:t>
            </a:r>
            <a:br>
              <a:rPr lang="en-IN" b="1" dirty="0"/>
            </a:br>
            <a:endParaRPr lang="en-IN" dirty="0"/>
          </a:p>
        </p:txBody>
      </p:sp>
      <p:sp>
        <p:nvSpPr>
          <p:cNvPr id="3" name="Content Placeholder 2"/>
          <p:cNvSpPr>
            <a:spLocks noGrp="1"/>
          </p:cNvSpPr>
          <p:nvPr>
            <p:ph idx="1"/>
          </p:nvPr>
        </p:nvSpPr>
        <p:spPr>
          <a:xfrm>
            <a:off x="0" y="1825624"/>
            <a:ext cx="12095018" cy="4879975"/>
          </a:xfrm>
        </p:spPr>
        <p:txBody>
          <a:bodyPr>
            <a:normAutofit fontScale="70000" lnSpcReduction="20000"/>
          </a:bodyPr>
          <a:lstStyle/>
          <a:p>
            <a:pPr>
              <a:lnSpc>
                <a:spcPct val="160000"/>
              </a:lnSpc>
            </a:pPr>
            <a:r>
              <a:rPr lang="en-IN" dirty="0" err="1">
                <a:latin typeface="Arial" panose="020B0604020202020204" pitchFamily="34" charset="0"/>
                <a:cs typeface="Arial" panose="020B0604020202020204" pitchFamily="34" charset="0"/>
              </a:rPr>
              <a:t>Frické</a:t>
            </a:r>
            <a:r>
              <a:rPr lang="en-IN" dirty="0">
                <a:latin typeface="Arial" panose="020B0604020202020204" pitchFamily="34" charset="0"/>
                <a:cs typeface="Arial" panose="020B0604020202020204" pitchFamily="34" charset="0"/>
              </a:rPr>
              <a:t>, M., 2019. The knowledge pyramid: the DIKW hierarchy. </a:t>
            </a:r>
            <a:r>
              <a:rPr lang="en-IN" i="1" dirty="0">
                <a:latin typeface="Arial" panose="020B0604020202020204" pitchFamily="34" charset="0"/>
                <a:cs typeface="Arial" panose="020B0604020202020204" pitchFamily="34" charset="0"/>
              </a:rPr>
              <a:t>KO KNOWLEDGE ORGANIZATION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46</a:t>
            </a:r>
            <a:r>
              <a:rPr lang="en-IN" dirty="0">
                <a:latin typeface="Arial" panose="020B0604020202020204" pitchFamily="34" charset="0"/>
                <a:cs typeface="Arial" panose="020B0604020202020204" pitchFamily="34" charset="0"/>
              </a:rPr>
              <a:t>(1), </a:t>
            </a:r>
            <a:r>
              <a:rPr lang="en-IN" dirty="0" err="1">
                <a:latin typeface="Arial" panose="020B0604020202020204" pitchFamily="34" charset="0"/>
                <a:cs typeface="Arial" panose="020B0604020202020204" pitchFamily="34" charset="0"/>
              </a:rPr>
              <a:t>pp.33</a:t>
            </a:r>
            <a:r>
              <a:rPr lang="en-IN" dirty="0">
                <a:latin typeface="Arial" panose="020B0604020202020204" pitchFamily="34" charset="0"/>
                <a:cs typeface="Arial" panose="020B0604020202020204" pitchFamily="34" charset="0"/>
              </a:rPr>
              <a:t>-46.</a:t>
            </a:r>
          </a:p>
          <a:p>
            <a:pPr>
              <a:lnSpc>
                <a:spcPct val="160000"/>
              </a:lnSpc>
            </a:pPr>
            <a:r>
              <a:rPr lang="en-IN" dirty="0">
                <a:latin typeface="Arial" panose="020B0604020202020204" pitchFamily="34" charset="0"/>
                <a:cs typeface="Arial" panose="020B0604020202020204" pitchFamily="34" charset="0"/>
              </a:rPr>
              <a:t>Mishra, </a:t>
            </a:r>
            <a:r>
              <a:rPr lang="en-IN" dirty="0" err="1">
                <a:latin typeface="Arial" panose="020B0604020202020204" pitchFamily="34" charset="0"/>
                <a:cs typeface="Arial" panose="020B0604020202020204" pitchFamily="34" charset="0"/>
              </a:rPr>
              <a:t>A.K</a:t>
            </a:r>
            <a:r>
              <a:rPr lang="en-IN" dirty="0">
                <a:latin typeface="Arial" panose="020B0604020202020204" pitchFamily="34" charset="0"/>
                <a:cs typeface="Arial" panose="020B0604020202020204" pitchFamily="34" charset="0"/>
              </a:rPr>
              <a:t>., 2018. A </a:t>
            </a:r>
            <a:r>
              <a:rPr lang="en-IN" dirty="0" err="1">
                <a:latin typeface="Arial" panose="020B0604020202020204" pitchFamily="34" charset="0"/>
                <a:cs typeface="Arial" panose="020B0604020202020204" pitchFamily="34" charset="0"/>
              </a:rPr>
              <a:t>dikw</a:t>
            </a:r>
            <a:r>
              <a:rPr lang="en-IN" dirty="0">
                <a:latin typeface="Arial" panose="020B0604020202020204" pitchFamily="34" charset="0"/>
                <a:cs typeface="Arial" panose="020B0604020202020204" pitchFamily="34" charset="0"/>
              </a:rPr>
              <a:t> architecture for cognitive engineering. </a:t>
            </a:r>
            <a:r>
              <a:rPr lang="en-IN" i="1" dirty="0" err="1">
                <a:latin typeface="Arial" panose="020B0604020202020204" pitchFamily="34" charset="0"/>
                <a:cs typeface="Arial" panose="020B0604020202020204" pitchFamily="34" charset="0"/>
              </a:rPr>
              <a:t>Procedia</a:t>
            </a:r>
            <a:r>
              <a:rPr lang="en-IN" i="1" dirty="0">
                <a:latin typeface="Arial" panose="020B0604020202020204" pitchFamily="34" charset="0"/>
                <a:cs typeface="Arial" panose="020B0604020202020204" pitchFamily="34" charset="0"/>
              </a:rPr>
              <a:t> computer science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123</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pp.285</a:t>
            </a:r>
            <a:r>
              <a:rPr lang="en-IN" dirty="0">
                <a:latin typeface="Arial" panose="020B0604020202020204" pitchFamily="34" charset="0"/>
                <a:cs typeface="Arial" panose="020B0604020202020204" pitchFamily="34" charset="0"/>
              </a:rPr>
              <a:t>-289.</a:t>
            </a:r>
          </a:p>
          <a:p>
            <a:pPr>
              <a:lnSpc>
                <a:spcPct val="160000"/>
              </a:lnSpc>
            </a:pPr>
            <a:r>
              <a:rPr lang="en-IN" dirty="0">
                <a:latin typeface="Arial" panose="020B0604020202020204" pitchFamily="34" charset="0"/>
                <a:cs typeface="Arial" panose="020B0604020202020204" pitchFamily="34" charset="0"/>
              </a:rPr>
              <a:t>Pretorius, </a:t>
            </a:r>
            <a:r>
              <a:rPr lang="en-IN" dirty="0" err="1">
                <a:latin typeface="Arial" panose="020B0604020202020204" pitchFamily="34" charset="0"/>
                <a:cs typeface="Arial" panose="020B0604020202020204" pitchFamily="34" charset="0"/>
              </a:rPr>
              <a:t>J.G</a:t>
            </a:r>
            <a:r>
              <a:rPr lang="en-IN" dirty="0">
                <a:latin typeface="Arial" panose="020B0604020202020204" pitchFamily="34" charset="0"/>
                <a:cs typeface="Arial" panose="020B0604020202020204" pitchFamily="34" charset="0"/>
              </a:rPr>
              <a:t>., Mathews, </a:t>
            </a:r>
            <a:r>
              <a:rPr lang="en-IN" dirty="0" err="1">
                <a:latin typeface="Arial" panose="020B0604020202020204" pitchFamily="34" charset="0"/>
                <a:cs typeface="Arial" panose="020B0604020202020204" pitchFamily="34" charset="0"/>
              </a:rPr>
              <a:t>M.J</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Maré</a:t>
            </a:r>
            <a:r>
              <a:rPr lang="en-IN" dirty="0">
                <a:latin typeface="Arial" panose="020B0604020202020204" pitchFamily="34" charset="0"/>
                <a:cs typeface="Arial" panose="020B0604020202020204" pitchFamily="34" charset="0"/>
              </a:rPr>
              <a:t>, P., </a:t>
            </a:r>
            <a:r>
              <a:rPr lang="en-IN" dirty="0" err="1">
                <a:latin typeface="Arial" panose="020B0604020202020204" pitchFamily="34" charset="0"/>
                <a:cs typeface="Arial" panose="020B0604020202020204" pitchFamily="34" charset="0"/>
              </a:rPr>
              <a:t>Kleingeld</a:t>
            </a:r>
            <a:r>
              <a:rPr lang="en-IN" dirty="0">
                <a:latin typeface="Arial" panose="020B0604020202020204" pitchFamily="34" charset="0"/>
                <a:cs typeface="Arial" panose="020B0604020202020204" pitchFamily="34" charset="0"/>
              </a:rPr>
              <a:t>, M. and Van </a:t>
            </a:r>
            <a:r>
              <a:rPr lang="en-IN" dirty="0" err="1">
                <a:latin typeface="Arial" panose="020B0604020202020204" pitchFamily="34" charset="0"/>
                <a:cs typeface="Arial" panose="020B0604020202020204" pitchFamily="34" charset="0"/>
              </a:rPr>
              <a:t>Rensburg</a:t>
            </a:r>
            <a:r>
              <a:rPr lang="en-IN" dirty="0">
                <a:latin typeface="Arial" panose="020B0604020202020204" pitchFamily="34" charset="0"/>
                <a:cs typeface="Arial" panose="020B0604020202020204" pitchFamily="34" charset="0"/>
              </a:rPr>
              <a:t>, J., 2019. Implementing a DIKW model on a deep mine cooling system. </a:t>
            </a:r>
            <a:r>
              <a:rPr lang="en-IN" i="1" dirty="0">
                <a:latin typeface="Arial" panose="020B0604020202020204" pitchFamily="34" charset="0"/>
                <a:cs typeface="Arial" panose="020B0604020202020204" pitchFamily="34" charset="0"/>
              </a:rPr>
              <a:t>International Journal of Mining Science and Technology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29</a:t>
            </a:r>
            <a:r>
              <a:rPr lang="en-IN" dirty="0">
                <a:latin typeface="Arial" panose="020B0604020202020204" pitchFamily="34" charset="0"/>
                <a:cs typeface="Arial" panose="020B0604020202020204" pitchFamily="34" charset="0"/>
              </a:rPr>
              <a:t>(2), </a:t>
            </a:r>
            <a:r>
              <a:rPr lang="en-IN" dirty="0" err="1">
                <a:latin typeface="Arial" panose="020B0604020202020204" pitchFamily="34" charset="0"/>
                <a:cs typeface="Arial" panose="020B0604020202020204" pitchFamily="34" charset="0"/>
              </a:rPr>
              <a:t>pp.319</a:t>
            </a:r>
            <a:r>
              <a:rPr lang="en-IN" dirty="0">
                <a:latin typeface="Arial" panose="020B0604020202020204" pitchFamily="34" charset="0"/>
                <a:cs typeface="Arial" panose="020B0604020202020204" pitchFamily="34" charset="0"/>
              </a:rPr>
              <a:t>-326.</a:t>
            </a:r>
          </a:p>
          <a:p>
            <a:pPr>
              <a:lnSpc>
                <a:spcPct val="160000"/>
              </a:lnSpc>
            </a:pPr>
            <a:r>
              <a:rPr lang="en-IN" dirty="0">
                <a:latin typeface="Arial" panose="020B0604020202020204" pitchFamily="34" charset="0"/>
                <a:cs typeface="Arial" panose="020B0604020202020204" pitchFamily="34" charset="0"/>
              </a:rPr>
              <a:t>Tang, X., Wang, </a:t>
            </a:r>
            <a:r>
              <a:rPr lang="en-IN" dirty="0" err="1">
                <a:latin typeface="Arial" panose="020B0604020202020204" pitchFamily="34" charset="0"/>
                <a:cs typeface="Arial" panose="020B0604020202020204" pitchFamily="34" charset="0"/>
              </a:rPr>
              <a:t>M.T</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Guo</a:t>
            </a:r>
            <a:r>
              <a:rPr lang="en-IN" dirty="0">
                <a:latin typeface="Arial" panose="020B0604020202020204" pitchFamily="34" charset="0"/>
                <a:cs typeface="Arial" panose="020B0604020202020204" pitchFamily="34" charset="0"/>
              </a:rPr>
              <a:t>, J. and </a:t>
            </a:r>
            <a:r>
              <a:rPr lang="en-IN" dirty="0" err="1">
                <a:latin typeface="Arial" panose="020B0604020202020204" pitchFamily="34" charset="0"/>
                <a:cs typeface="Arial" panose="020B0604020202020204" pitchFamily="34" charset="0"/>
              </a:rPr>
              <a:t>Salmela-Aro</a:t>
            </a:r>
            <a:r>
              <a:rPr lang="en-IN" dirty="0">
                <a:latin typeface="Arial" panose="020B0604020202020204" pitchFamily="34" charset="0"/>
                <a:cs typeface="Arial" panose="020B0604020202020204" pitchFamily="34" charset="0"/>
              </a:rPr>
              <a:t>, K., 2019. Building grit: The longitudinal pathways between </a:t>
            </a:r>
            <a:r>
              <a:rPr lang="en-IN" dirty="0" err="1">
                <a:latin typeface="Arial" panose="020B0604020202020204" pitchFamily="34" charset="0"/>
                <a:cs typeface="Arial" panose="020B0604020202020204" pitchFamily="34" charset="0"/>
              </a:rPr>
              <a:t>mindset</a:t>
            </a:r>
            <a:r>
              <a:rPr lang="en-IN" dirty="0">
                <a:latin typeface="Arial" panose="020B0604020202020204" pitchFamily="34" charset="0"/>
                <a:cs typeface="Arial" panose="020B0604020202020204" pitchFamily="34" charset="0"/>
              </a:rPr>
              <a:t>, commitment, grit, and academic outcomes. </a:t>
            </a:r>
            <a:r>
              <a:rPr lang="en-IN" i="1" dirty="0">
                <a:latin typeface="Arial" panose="020B0604020202020204" pitchFamily="34" charset="0"/>
                <a:cs typeface="Arial" panose="020B0604020202020204" pitchFamily="34" charset="0"/>
              </a:rPr>
              <a:t>Journal of Youth and Adolescence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48</a:t>
            </a:r>
            <a:r>
              <a:rPr lang="en-IN" dirty="0">
                <a:latin typeface="Arial" panose="020B0604020202020204" pitchFamily="34" charset="0"/>
                <a:cs typeface="Arial" panose="020B0604020202020204" pitchFamily="34" charset="0"/>
              </a:rPr>
              <a:t>(5), </a:t>
            </a:r>
            <a:r>
              <a:rPr lang="en-IN" dirty="0" err="1">
                <a:latin typeface="Arial" panose="020B0604020202020204" pitchFamily="34" charset="0"/>
                <a:cs typeface="Arial" panose="020B0604020202020204" pitchFamily="34" charset="0"/>
              </a:rPr>
              <a:t>pp.850</a:t>
            </a:r>
            <a:r>
              <a:rPr lang="en-IN" dirty="0">
                <a:latin typeface="Arial" panose="020B0604020202020204" pitchFamily="34" charset="0"/>
                <a:cs typeface="Arial" panose="020B0604020202020204" pitchFamily="34" charset="0"/>
              </a:rPr>
              <a:t>-863.</a:t>
            </a:r>
          </a:p>
          <a:p>
            <a:pPr>
              <a:lnSpc>
                <a:spcPct val="17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9467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The Importance of Saying Thank You - No Bug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237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2496</Words>
  <Application>Microsoft Office PowerPoint</Application>
  <PresentationFormat>Widescreen</PresentationFormat>
  <Paragraphs>88</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DIGITAL SKILLS AND RESEARCH METHODS</vt:lpstr>
      <vt:lpstr> INTRODUCTION</vt:lpstr>
      <vt:lpstr>CONCEPT OF DIKW</vt:lpstr>
      <vt:lpstr>DIKW: DATA</vt:lpstr>
      <vt:lpstr>DIKW: DATA (CONT’D.)</vt:lpstr>
      <vt:lpstr>DIKW: DATA (CONT’D.) </vt:lpstr>
      <vt:lpstr>DIKW: INFORMATION </vt:lpstr>
      <vt:lpstr>DIKW: KNOWLEDGE </vt:lpstr>
      <vt:lpstr>DIKW: WISDOM </vt:lpstr>
      <vt:lpstr>IMPROVEMENT </vt:lpstr>
      <vt:lpstr>CONCLUSION </vt:lpstr>
      <vt:lpstr>Bibliography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LENOVO</dc:creator>
  <cp:lastModifiedBy>Daniel Gordillo Rosales</cp:lastModifiedBy>
  <cp:revision>8</cp:revision>
  <dcterms:created xsi:type="dcterms:W3CDTF">2021-11-23T06:01:01Z</dcterms:created>
  <dcterms:modified xsi:type="dcterms:W3CDTF">2021-11-24T13:12:00Z</dcterms:modified>
</cp:coreProperties>
</file>