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92" r:id="rId5"/>
  </p:sldMasterIdLst>
  <p:sldIdLst>
    <p:sldId id="281" r:id="rId6"/>
    <p:sldId id="265" r:id="rId7"/>
    <p:sldId id="269" r:id="rId8"/>
    <p:sldId id="272" r:id="rId9"/>
    <p:sldId id="285" r:id="rId10"/>
    <p:sldId id="284" r:id="rId11"/>
    <p:sldId id="270" r:id="rId12"/>
    <p:sldId id="273" r:id="rId13"/>
    <p:sldId id="274" r:id="rId14"/>
    <p:sldId id="266" r:id="rId15"/>
    <p:sldId id="282" r:id="rId16"/>
    <p:sldId id="283" r:id="rId17"/>
    <p:sldId id="277" r:id="rId18"/>
    <p:sldId id="286" r:id="rId19"/>
    <p:sldId id="287" r:id="rId20"/>
    <p:sldId id="288" r:id="rId21"/>
    <p:sldId id="289" r:id="rId22"/>
    <p:sldId id="256" r:id="rId23"/>
    <p:sldId id="261" r:id="rId24"/>
    <p:sldId id="260" r:id="rId25"/>
    <p:sldId id="257" r:id="rId26"/>
    <p:sldId id="264" r:id="rId27"/>
    <p:sldId id="258" r:id="rId28"/>
    <p:sldId id="275" r:id="rId29"/>
    <p:sldId id="263" r:id="rId30"/>
    <p:sldId id="276" r:id="rId31"/>
    <p:sldId id="259" r:id="rId32"/>
    <p:sldId id="290" r:id="rId33"/>
    <p:sldId id="267" r:id="rId34"/>
    <p:sldId id="26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3" autoAdjust="0"/>
    <p:restoredTop sz="94660"/>
  </p:normalViewPr>
  <p:slideViewPr>
    <p:cSldViewPr snapToGrid="0">
      <p:cViewPr varScale="1">
        <p:scale>
          <a:sx n="87" d="100"/>
          <a:sy n="87" d="100"/>
        </p:scale>
        <p:origin x="5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10E86F-25EB-4934-A971-21E4100ABE41}" type="doc">
      <dgm:prSet loTypeId="urn:microsoft.com/office/officeart/2005/8/layout/hierarchy6" loCatId="hierarchy" qsTypeId="urn:microsoft.com/office/officeart/2005/8/quickstyle/simple1" qsCatId="simple" csTypeId="urn:microsoft.com/office/officeart/2005/8/colors/colorful3" csCatId="colorful" phldr="1"/>
      <dgm:spPr/>
      <dgm:t>
        <a:bodyPr/>
        <a:lstStyle/>
        <a:p>
          <a:endParaRPr lang="en-US"/>
        </a:p>
      </dgm:t>
    </dgm:pt>
    <dgm:pt modelId="{EC47CB8A-8DD7-451A-B9E9-49A2C62DA663}">
      <dgm:prSet phldrT="[Text]" custT="1"/>
      <dgm:spPr/>
      <dgm:t>
        <a:bodyPr/>
        <a:lstStyle/>
        <a:p>
          <a:r>
            <a:rPr lang="en-US" sz="2000" dirty="0" smtClean="0"/>
            <a:t>Action Error</a:t>
          </a:r>
          <a:endParaRPr lang="en-US" sz="2000" dirty="0"/>
        </a:p>
      </dgm:t>
    </dgm:pt>
    <dgm:pt modelId="{345948A6-729C-46D3-99BF-59FA33990824}" type="parTrans" cxnId="{5F16A3E4-2EF2-4971-AE0E-8A6E2C458C0D}">
      <dgm:prSet/>
      <dgm:spPr/>
      <dgm:t>
        <a:bodyPr/>
        <a:lstStyle/>
        <a:p>
          <a:endParaRPr lang="en-US" sz="2400"/>
        </a:p>
      </dgm:t>
    </dgm:pt>
    <dgm:pt modelId="{3574C942-272F-4899-95BD-69235E91578B}" type="sibTrans" cxnId="{5F16A3E4-2EF2-4971-AE0E-8A6E2C458C0D}">
      <dgm:prSet/>
      <dgm:spPr/>
      <dgm:t>
        <a:bodyPr/>
        <a:lstStyle/>
        <a:p>
          <a:endParaRPr lang="en-US" sz="2400"/>
        </a:p>
      </dgm:t>
    </dgm:pt>
    <dgm:pt modelId="{24FCE001-C6CA-447B-A1CA-8B242FED1480}">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000" dirty="0" smtClean="0"/>
            <a:t>Thinking Error</a:t>
          </a:r>
          <a:r>
            <a:rPr lang="en-GB" sz="2000" dirty="0" smtClean="0"/>
            <a:t> (decision making failures)</a:t>
          </a:r>
          <a:endParaRPr lang="en-US" sz="2000" dirty="0" smtClean="0"/>
        </a:p>
      </dgm:t>
    </dgm:pt>
    <dgm:pt modelId="{FD472A51-7A27-4905-906A-76D0DDE9A915}" type="parTrans" cxnId="{E5E0400E-3458-4D30-92AD-53484AF41419}">
      <dgm:prSet/>
      <dgm:spPr/>
      <dgm:t>
        <a:bodyPr/>
        <a:lstStyle/>
        <a:p>
          <a:endParaRPr lang="en-US" sz="2400"/>
        </a:p>
      </dgm:t>
    </dgm:pt>
    <dgm:pt modelId="{1DE971FA-DABB-4CBF-85A6-B3CDC0A7A738}" type="sibTrans" cxnId="{E5E0400E-3458-4D30-92AD-53484AF41419}">
      <dgm:prSet/>
      <dgm:spPr/>
      <dgm:t>
        <a:bodyPr/>
        <a:lstStyle/>
        <a:p>
          <a:endParaRPr lang="en-US" sz="2400"/>
        </a:p>
      </dgm:t>
    </dgm:pt>
    <dgm:pt modelId="{426EDAAA-7E2C-4AC2-A6C7-6D0393C83FB8}">
      <dgm:prSet phldrT="[Text]" custT="1"/>
      <dgm:spPr/>
      <dgm:t>
        <a:bodyPr/>
        <a:lstStyle/>
        <a:p>
          <a:r>
            <a:rPr lang="en-US" sz="3200" dirty="0" smtClean="0"/>
            <a:t>Human Error</a:t>
          </a:r>
          <a:endParaRPr lang="en-US" sz="3200" dirty="0"/>
        </a:p>
      </dgm:t>
    </dgm:pt>
    <dgm:pt modelId="{0D259F08-D9BC-4115-9822-B2707BE2A721}" type="sibTrans" cxnId="{5D39C427-4611-4806-B791-A33BB6D66D52}">
      <dgm:prSet/>
      <dgm:spPr/>
      <dgm:t>
        <a:bodyPr/>
        <a:lstStyle/>
        <a:p>
          <a:endParaRPr lang="en-US" sz="2400"/>
        </a:p>
      </dgm:t>
    </dgm:pt>
    <dgm:pt modelId="{6438F94C-CB7C-4A76-90E4-F84EE407464F}" type="parTrans" cxnId="{5D39C427-4611-4806-B791-A33BB6D66D52}">
      <dgm:prSet/>
      <dgm:spPr/>
      <dgm:t>
        <a:bodyPr/>
        <a:lstStyle/>
        <a:p>
          <a:endParaRPr lang="en-US" sz="2400"/>
        </a:p>
      </dgm:t>
    </dgm:pt>
    <dgm:pt modelId="{EAC93D19-B102-47CF-B122-777B99B5002C}">
      <dgm:prSet custT="1"/>
      <dgm:spPr/>
      <dgm:t>
        <a:bodyPr/>
        <a:lstStyle/>
        <a:p>
          <a:r>
            <a:rPr lang="en-GB" sz="2000" dirty="0" smtClean="0"/>
            <a:t>action based slips </a:t>
          </a:r>
          <a:endParaRPr lang="en-US" sz="2000" dirty="0"/>
        </a:p>
      </dgm:t>
    </dgm:pt>
    <dgm:pt modelId="{FEBAA2DB-686D-43FC-BB77-5378094DBCD5}" type="parTrans" cxnId="{CD974DCB-AA22-4A22-9ECC-07753D72C630}">
      <dgm:prSet/>
      <dgm:spPr/>
      <dgm:t>
        <a:bodyPr/>
        <a:lstStyle/>
        <a:p>
          <a:endParaRPr lang="en-US" sz="2400"/>
        </a:p>
      </dgm:t>
    </dgm:pt>
    <dgm:pt modelId="{DFF0D5DB-38EF-4CC1-97E1-3E0F64A20251}" type="sibTrans" cxnId="{CD974DCB-AA22-4A22-9ECC-07753D72C630}">
      <dgm:prSet/>
      <dgm:spPr/>
      <dgm:t>
        <a:bodyPr/>
        <a:lstStyle/>
        <a:p>
          <a:endParaRPr lang="en-US" sz="2400"/>
        </a:p>
      </dgm:t>
    </dgm:pt>
    <dgm:pt modelId="{A571191C-FBB5-4DFC-B93C-A075473A785C}">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000" dirty="0" smtClean="0"/>
            <a:t>memory based lapses</a:t>
          </a:r>
        </a:p>
      </dgm:t>
    </dgm:pt>
    <dgm:pt modelId="{DDDDC84B-D9C0-4574-A149-58CF87559EC1}" type="parTrans" cxnId="{AB4FD861-57D2-4183-9375-40833F45DEEF}">
      <dgm:prSet/>
      <dgm:spPr/>
      <dgm:t>
        <a:bodyPr/>
        <a:lstStyle/>
        <a:p>
          <a:endParaRPr lang="en-US" sz="2400"/>
        </a:p>
      </dgm:t>
    </dgm:pt>
    <dgm:pt modelId="{580F64FC-FA72-4D28-AD83-6C6A870D3223}" type="sibTrans" cxnId="{AB4FD861-57D2-4183-9375-40833F45DEEF}">
      <dgm:prSet/>
      <dgm:spPr/>
      <dgm:t>
        <a:bodyPr/>
        <a:lstStyle/>
        <a:p>
          <a:endParaRPr lang="en-US" sz="2400"/>
        </a:p>
      </dgm:t>
    </dgm:pt>
    <dgm:pt modelId="{7338318A-C612-4BCE-A826-E9E56C80CD30}">
      <dgm:prSet custT="1"/>
      <dgm:spPr/>
      <dgm:t>
        <a:bodyPr/>
        <a:lstStyle/>
        <a:p>
          <a:r>
            <a:rPr lang="en-GB" sz="2000" dirty="0" smtClean="0"/>
            <a:t>rule based mistake </a:t>
          </a:r>
          <a:endParaRPr lang="en-US" sz="2000" dirty="0"/>
        </a:p>
      </dgm:t>
    </dgm:pt>
    <dgm:pt modelId="{543FC8DD-C55A-4884-A94E-7935390A76A5}" type="parTrans" cxnId="{C814BD6A-D4BB-4ED6-A066-D2130613DA1A}">
      <dgm:prSet/>
      <dgm:spPr/>
      <dgm:t>
        <a:bodyPr/>
        <a:lstStyle/>
        <a:p>
          <a:endParaRPr lang="en-US" sz="2400"/>
        </a:p>
      </dgm:t>
    </dgm:pt>
    <dgm:pt modelId="{101CE374-F5F4-4C6D-88FA-B2474B3FFF41}" type="sibTrans" cxnId="{C814BD6A-D4BB-4ED6-A066-D2130613DA1A}">
      <dgm:prSet/>
      <dgm:spPr/>
      <dgm:t>
        <a:bodyPr/>
        <a:lstStyle/>
        <a:p>
          <a:endParaRPr lang="en-US" sz="2400"/>
        </a:p>
      </dgm:t>
    </dgm:pt>
    <dgm:pt modelId="{91C870BD-2D1A-4398-BADB-29871B7612CD}">
      <dgm:prSet custT="1"/>
      <dgm:spPr/>
      <dgm:t>
        <a:bodyPr/>
        <a:lstStyle/>
        <a:p>
          <a:r>
            <a:rPr lang="en-GB" sz="2000" dirty="0" smtClean="0"/>
            <a:t>knowledge based mistake </a:t>
          </a:r>
          <a:endParaRPr lang="en-US" sz="2000" dirty="0"/>
        </a:p>
      </dgm:t>
    </dgm:pt>
    <dgm:pt modelId="{26BEE6C9-B3C3-417A-825D-07EA0D496B16}" type="parTrans" cxnId="{17238EBB-FE8A-4355-A368-EDE7FA5BC351}">
      <dgm:prSet/>
      <dgm:spPr/>
      <dgm:t>
        <a:bodyPr/>
        <a:lstStyle/>
        <a:p>
          <a:endParaRPr lang="en-US" sz="2400"/>
        </a:p>
      </dgm:t>
    </dgm:pt>
    <dgm:pt modelId="{79589666-18BD-44C7-970B-EC70FE8F69CE}" type="sibTrans" cxnId="{17238EBB-FE8A-4355-A368-EDE7FA5BC351}">
      <dgm:prSet/>
      <dgm:spPr/>
      <dgm:t>
        <a:bodyPr/>
        <a:lstStyle/>
        <a:p>
          <a:endParaRPr lang="en-US" sz="2400"/>
        </a:p>
      </dgm:t>
    </dgm:pt>
    <dgm:pt modelId="{A645E1C5-F255-4756-B67B-AA48072D373A}" type="pres">
      <dgm:prSet presAssocID="{4010E86F-25EB-4934-A971-21E4100ABE41}" presName="mainComposite" presStyleCnt="0">
        <dgm:presLayoutVars>
          <dgm:chPref val="1"/>
          <dgm:dir/>
          <dgm:animOne val="branch"/>
          <dgm:animLvl val="lvl"/>
          <dgm:resizeHandles val="exact"/>
        </dgm:presLayoutVars>
      </dgm:prSet>
      <dgm:spPr/>
    </dgm:pt>
    <dgm:pt modelId="{397244DF-17E1-467C-87D0-5B7A0502CE5B}" type="pres">
      <dgm:prSet presAssocID="{4010E86F-25EB-4934-A971-21E4100ABE41}" presName="hierFlow" presStyleCnt="0"/>
      <dgm:spPr/>
    </dgm:pt>
    <dgm:pt modelId="{100AF963-D866-4980-B935-A4DD31192ECD}" type="pres">
      <dgm:prSet presAssocID="{4010E86F-25EB-4934-A971-21E4100ABE41}" presName="hierChild1" presStyleCnt="0">
        <dgm:presLayoutVars>
          <dgm:chPref val="1"/>
          <dgm:animOne val="branch"/>
          <dgm:animLvl val="lvl"/>
        </dgm:presLayoutVars>
      </dgm:prSet>
      <dgm:spPr/>
    </dgm:pt>
    <dgm:pt modelId="{85F90E87-ADEE-4693-8B3F-1B69574116FC}" type="pres">
      <dgm:prSet presAssocID="{426EDAAA-7E2C-4AC2-A6C7-6D0393C83FB8}" presName="Name14" presStyleCnt="0"/>
      <dgm:spPr/>
    </dgm:pt>
    <dgm:pt modelId="{4B7F34FD-6EFB-4D81-A35A-40C40A9DF346}" type="pres">
      <dgm:prSet presAssocID="{426EDAAA-7E2C-4AC2-A6C7-6D0393C83FB8}" presName="level1Shape" presStyleLbl="node0" presStyleIdx="0" presStyleCnt="1" custLinFactNeighborX="0" custLinFactNeighborY="1832">
        <dgm:presLayoutVars>
          <dgm:chPref val="3"/>
        </dgm:presLayoutVars>
      </dgm:prSet>
      <dgm:spPr/>
      <dgm:t>
        <a:bodyPr/>
        <a:lstStyle/>
        <a:p>
          <a:endParaRPr lang="en-US"/>
        </a:p>
      </dgm:t>
    </dgm:pt>
    <dgm:pt modelId="{5018F068-BF85-402E-AC9B-F0753B34A57C}" type="pres">
      <dgm:prSet presAssocID="{426EDAAA-7E2C-4AC2-A6C7-6D0393C83FB8}" presName="hierChild2" presStyleCnt="0"/>
      <dgm:spPr/>
    </dgm:pt>
    <dgm:pt modelId="{8BBCE215-9C78-48B5-BF6D-F082641539B3}" type="pres">
      <dgm:prSet presAssocID="{345948A6-729C-46D3-99BF-59FA33990824}" presName="Name19" presStyleLbl="parChTrans1D2" presStyleIdx="0" presStyleCnt="2"/>
      <dgm:spPr/>
    </dgm:pt>
    <dgm:pt modelId="{F33171E9-B622-4B64-8391-B84DBDC3CA0E}" type="pres">
      <dgm:prSet presAssocID="{EC47CB8A-8DD7-451A-B9E9-49A2C62DA663}" presName="Name21" presStyleCnt="0"/>
      <dgm:spPr/>
    </dgm:pt>
    <dgm:pt modelId="{1D82614C-E031-4E88-BB58-768D16E84E62}" type="pres">
      <dgm:prSet presAssocID="{EC47CB8A-8DD7-451A-B9E9-49A2C62DA663}" presName="level2Shape" presStyleLbl="node2" presStyleIdx="0" presStyleCnt="2"/>
      <dgm:spPr/>
    </dgm:pt>
    <dgm:pt modelId="{CD8D3EF8-9D33-4C47-8DCB-B03B98080C82}" type="pres">
      <dgm:prSet presAssocID="{EC47CB8A-8DD7-451A-B9E9-49A2C62DA663}" presName="hierChild3" presStyleCnt="0"/>
      <dgm:spPr/>
    </dgm:pt>
    <dgm:pt modelId="{9376BE9D-BE96-44ED-A022-C48950508D1E}" type="pres">
      <dgm:prSet presAssocID="{FEBAA2DB-686D-43FC-BB77-5378094DBCD5}" presName="Name19" presStyleLbl="parChTrans1D3" presStyleIdx="0" presStyleCnt="4"/>
      <dgm:spPr/>
    </dgm:pt>
    <dgm:pt modelId="{CE1C1ECF-8C4D-44F7-AA4D-FADB48D7E4F5}" type="pres">
      <dgm:prSet presAssocID="{EAC93D19-B102-47CF-B122-777B99B5002C}" presName="Name21" presStyleCnt="0"/>
      <dgm:spPr/>
    </dgm:pt>
    <dgm:pt modelId="{4D78BC4C-EED7-4C60-B48B-50C588806D60}" type="pres">
      <dgm:prSet presAssocID="{EAC93D19-B102-47CF-B122-777B99B5002C}" presName="level2Shape" presStyleLbl="node3" presStyleIdx="0" presStyleCnt="4"/>
      <dgm:spPr/>
    </dgm:pt>
    <dgm:pt modelId="{3C6B536A-E566-4F17-BB48-2A91CAE29312}" type="pres">
      <dgm:prSet presAssocID="{EAC93D19-B102-47CF-B122-777B99B5002C}" presName="hierChild3" presStyleCnt="0"/>
      <dgm:spPr/>
    </dgm:pt>
    <dgm:pt modelId="{7C5E9F37-E878-4AA2-92D3-ED44D073DFC4}" type="pres">
      <dgm:prSet presAssocID="{DDDDC84B-D9C0-4574-A149-58CF87559EC1}" presName="Name19" presStyleLbl="parChTrans1D3" presStyleIdx="1" presStyleCnt="4"/>
      <dgm:spPr/>
    </dgm:pt>
    <dgm:pt modelId="{0F3E6D3E-312E-4352-A2E0-93114A20CDD0}" type="pres">
      <dgm:prSet presAssocID="{A571191C-FBB5-4DFC-B93C-A075473A785C}" presName="Name21" presStyleCnt="0"/>
      <dgm:spPr/>
    </dgm:pt>
    <dgm:pt modelId="{1C23122B-75B8-4078-8E33-C03DF4C23FC9}" type="pres">
      <dgm:prSet presAssocID="{A571191C-FBB5-4DFC-B93C-A075473A785C}" presName="level2Shape" presStyleLbl="node3" presStyleIdx="1" presStyleCnt="4"/>
      <dgm:spPr/>
      <dgm:t>
        <a:bodyPr/>
        <a:lstStyle/>
        <a:p>
          <a:endParaRPr lang="en-US"/>
        </a:p>
      </dgm:t>
    </dgm:pt>
    <dgm:pt modelId="{EDDF9363-2BC5-4AFE-A345-2C1586ACF56B}" type="pres">
      <dgm:prSet presAssocID="{A571191C-FBB5-4DFC-B93C-A075473A785C}" presName="hierChild3" presStyleCnt="0"/>
      <dgm:spPr/>
    </dgm:pt>
    <dgm:pt modelId="{8B3953E0-74F7-41FD-81E2-DF085C125759}" type="pres">
      <dgm:prSet presAssocID="{FD472A51-7A27-4905-906A-76D0DDE9A915}" presName="Name19" presStyleLbl="parChTrans1D2" presStyleIdx="1" presStyleCnt="2"/>
      <dgm:spPr/>
    </dgm:pt>
    <dgm:pt modelId="{1B309338-9843-4A9D-9573-4E608EDFDA11}" type="pres">
      <dgm:prSet presAssocID="{24FCE001-C6CA-447B-A1CA-8B242FED1480}" presName="Name21" presStyleCnt="0"/>
      <dgm:spPr/>
    </dgm:pt>
    <dgm:pt modelId="{02F8E429-C973-4B8F-8588-BF9F09922A15}" type="pres">
      <dgm:prSet presAssocID="{24FCE001-C6CA-447B-A1CA-8B242FED1480}" presName="level2Shape" presStyleLbl="node2" presStyleIdx="1" presStyleCnt="2"/>
      <dgm:spPr/>
      <dgm:t>
        <a:bodyPr/>
        <a:lstStyle/>
        <a:p>
          <a:endParaRPr lang="en-US"/>
        </a:p>
      </dgm:t>
    </dgm:pt>
    <dgm:pt modelId="{7FBD0F42-CBDB-4553-947E-35D5B29570A5}" type="pres">
      <dgm:prSet presAssocID="{24FCE001-C6CA-447B-A1CA-8B242FED1480}" presName="hierChild3" presStyleCnt="0"/>
      <dgm:spPr/>
    </dgm:pt>
    <dgm:pt modelId="{3E6FB48A-9FE8-462D-BA1C-1C254743947B}" type="pres">
      <dgm:prSet presAssocID="{543FC8DD-C55A-4884-A94E-7935390A76A5}" presName="Name19" presStyleLbl="parChTrans1D3" presStyleIdx="2" presStyleCnt="4"/>
      <dgm:spPr/>
    </dgm:pt>
    <dgm:pt modelId="{4D421BC7-2E67-465D-B4C4-5BF29FE4E9AC}" type="pres">
      <dgm:prSet presAssocID="{7338318A-C612-4BCE-A826-E9E56C80CD30}" presName="Name21" presStyleCnt="0"/>
      <dgm:spPr/>
    </dgm:pt>
    <dgm:pt modelId="{7ADDD5C0-8441-4A8C-8509-A222C2FCD992}" type="pres">
      <dgm:prSet presAssocID="{7338318A-C612-4BCE-A826-E9E56C80CD30}" presName="level2Shape" presStyleLbl="node3" presStyleIdx="2" presStyleCnt="4"/>
      <dgm:spPr/>
      <dgm:t>
        <a:bodyPr/>
        <a:lstStyle/>
        <a:p>
          <a:endParaRPr lang="en-US"/>
        </a:p>
      </dgm:t>
    </dgm:pt>
    <dgm:pt modelId="{CF3257CC-436D-4083-84DC-9A2D602DE6BD}" type="pres">
      <dgm:prSet presAssocID="{7338318A-C612-4BCE-A826-E9E56C80CD30}" presName="hierChild3" presStyleCnt="0"/>
      <dgm:spPr/>
    </dgm:pt>
    <dgm:pt modelId="{2181E92B-84BE-415D-A160-DB49626D2AAA}" type="pres">
      <dgm:prSet presAssocID="{26BEE6C9-B3C3-417A-825D-07EA0D496B16}" presName="Name19" presStyleLbl="parChTrans1D3" presStyleIdx="3" presStyleCnt="4"/>
      <dgm:spPr/>
    </dgm:pt>
    <dgm:pt modelId="{2A24B9B2-8456-4FB5-9D5C-5F3DA5C545A7}" type="pres">
      <dgm:prSet presAssocID="{91C870BD-2D1A-4398-BADB-29871B7612CD}" presName="Name21" presStyleCnt="0"/>
      <dgm:spPr/>
    </dgm:pt>
    <dgm:pt modelId="{F3495011-C655-4F2D-909E-F685AE4D168C}" type="pres">
      <dgm:prSet presAssocID="{91C870BD-2D1A-4398-BADB-29871B7612CD}" presName="level2Shape" presStyleLbl="node3" presStyleIdx="3" presStyleCnt="4"/>
      <dgm:spPr/>
    </dgm:pt>
    <dgm:pt modelId="{9C5E7EFA-0248-4390-8E03-E214B305693B}" type="pres">
      <dgm:prSet presAssocID="{91C870BD-2D1A-4398-BADB-29871B7612CD}" presName="hierChild3" presStyleCnt="0"/>
      <dgm:spPr/>
    </dgm:pt>
    <dgm:pt modelId="{985A5FF6-7D09-4756-86B4-AD7395F059FE}" type="pres">
      <dgm:prSet presAssocID="{4010E86F-25EB-4934-A971-21E4100ABE41}" presName="bgShapesFlow" presStyleCnt="0"/>
      <dgm:spPr/>
    </dgm:pt>
  </dgm:ptLst>
  <dgm:cxnLst>
    <dgm:cxn modelId="{EB2BE23D-CB22-4479-92D3-87856AFE7161}" type="presOf" srcId="{345948A6-729C-46D3-99BF-59FA33990824}" destId="{8BBCE215-9C78-48B5-BF6D-F082641539B3}" srcOrd="0" destOrd="0" presId="urn:microsoft.com/office/officeart/2005/8/layout/hierarchy6"/>
    <dgm:cxn modelId="{565DA77E-B116-4B89-AA9A-1D1B205BB10B}" type="presOf" srcId="{426EDAAA-7E2C-4AC2-A6C7-6D0393C83FB8}" destId="{4B7F34FD-6EFB-4D81-A35A-40C40A9DF346}" srcOrd="0" destOrd="0" presId="urn:microsoft.com/office/officeart/2005/8/layout/hierarchy6"/>
    <dgm:cxn modelId="{CBD30B63-3130-4FFB-9906-59B59C2A5AAB}" type="presOf" srcId="{543FC8DD-C55A-4884-A94E-7935390A76A5}" destId="{3E6FB48A-9FE8-462D-BA1C-1C254743947B}" srcOrd="0" destOrd="0" presId="urn:microsoft.com/office/officeart/2005/8/layout/hierarchy6"/>
    <dgm:cxn modelId="{629E60D7-1826-40DC-981D-82596D5BD4A3}" type="presOf" srcId="{EAC93D19-B102-47CF-B122-777B99B5002C}" destId="{4D78BC4C-EED7-4C60-B48B-50C588806D60}" srcOrd="0" destOrd="0" presId="urn:microsoft.com/office/officeart/2005/8/layout/hierarchy6"/>
    <dgm:cxn modelId="{549B3D3F-4906-48A1-9985-8A7F8C7372A7}" type="presOf" srcId="{26BEE6C9-B3C3-417A-825D-07EA0D496B16}" destId="{2181E92B-84BE-415D-A160-DB49626D2AAA}" srcOrd="0" destOrd="0" presId="urn:microsoft.com/office/officeart/2005/8/layout/hierarchy6"/>
    <dgm:cxn modelId="{5826ADA1-FC5B-4509-99CD-DC6B6821564F}" type="presOf" srcId="{91C870BD-2D1A-4398-BADB-29871B7612CD}" destId="{F3495011-C655-4F2D-909E-F685AE4D168C}" srcOrd="0" destOrd="0" presId="urn:microsoft.com/office/officeart/2005/8/layout/hierarchy6"/>
    <dgm:cxn modelId="{5A1A2F1B-9C20-4774-A58A-F9D4BC6EE40F}" type="presOf" srcId="{FD472A51-7A27-4905-906A-76D0DDE9A915}" destId="{8B3953E0-74F7-41FD-81E2-DF085C125759}" srcOrd="0" destOrd="0" presId="urn:microsoft.com/office/officeart/2005/8/layout/hierarchy6"/>
    <dgm:cxn modelId="{5D39C427-4611-4806-B791-A33BB6D66D52}" srcId="{4010E86F-25EB-4934-A971-21E4100ABE41}" destId="{426EDAAA-7E2C-4AC2-A6C7-6D0393C83FB8}" srcOrd="0" destOrd="0" parTransId="{6438F94C-CB7C-4A76-90E4-F84EE407464F}" sibTransId="{0D259F08-D9BC-4115-9822-B2707BE2A721}"/>
    <dgm:cxn modelId="{223DAC03-D7AF-4857-90D2-C1EC33C96D2E}" type="presOf" srcId="{A571191C-FBB5-4DFC-B93C-A075473A785C}" destId="{1C23122B-75B8-4078-8E33-C03DF4C23FC9}" srcOrd="0" destOrd="0" presId="urn:microsoft.com/office/officeart/2005/8/layout/hierarchy6"/>
    <dgm:cxn modelId="{5A28F2E8-A615-4F60-BBB1-21053B292F6B}" type="presOf" srcId="{24FCE001-C6CA-447B-A1CA-8B242FED1480}" destId="{02F8E429-C973-4B8F-8588-BF9F09922A15}" srcOrd="0" destOrd="0" presId="urn:microsoft.com/office/officeart/2005/8/layout/hierarchy6"/>
    <dgm:cxn modelId="{C814BD6A-D4BB-4ED6-A066-D2130613DA1A}" srcId="{24FCE001-C6CA-447B-A1CA-8B242FED1480}" destId="{7338318A-C612-4BCE-A826-E9E56C80CD30}" srcOrd="0" destOrd="0" parTransId="{543FC8DD-C55A-4884-A94E-7935390A76A5}" sibTransId="{101CE374-F5F4-4C6D-88FA-B2474B3FFF41}"/>
    <dgm:cxn modelId="{5F16A3E4-2EF2-4971-AE0E-8A6E2C458C0D}" srcId="{426EDAAA-7E2C-4AC2-A6C7-6D0393C83FB8}" destId="{EC47CB8A-8DD7-451A-B9E9-49A2C62DA663}" srcOrd="0" destOrd="0" parTransId="{345948A6-729C-46D3-99BF-59FA33990824}" sibTransId="{3574C942-272F-4899-95BD-69235E91578B}"/>
    <dgm:cxn modelId="{17238EBB-FE8A-4355-A368-EDE7FA5BC351}" srcId="{24FCE001-C6CA-447B-A1CA-8B242FED1480}" destId="{91C870BD-2D1A-4398-BADB-29871B7612CD}" srcOrd="1" destOrd="0" parTransId="{26BEE6C9-B3C3-417A-825D-07EA0D496B16}" sibTransId="{79589666-18BD-44C7-970B-EC70FE8F69CE}"/>
    <dgm:cxn modelId="{CE1372B2-32AC-4177-8494-DFB29BDE4635}" type="presOf" srcId="{EC47CB8A-8DD7-451A-B9E9-49A2C62DA663}" destId="{1D82614C-E031-4E88-BB58-768D16E84E62}" srcOrd="0" destOrd="0" presId="urn:microsoft.com/office/officeart/2005/8/layout/hierarchy6"/>
    <dgm:cxn modelId="{CD974DCB-AA22-4A22-9ECC-07753D72C630}" srcId="{EC47CB8A-8DD7-451A-B9E9-49A2C62DA663}" destId="{EAC93D19-B102-47CF-B122-777B99B5002C}" srcOrd="0" destOrd="0" parTransId="{FEBAA2DB-686D-43FC-BB77-5378094DBCD5}" sibTransId="{DFF0D5DB-38EF-4CC1-97E1-3E0F64A20251}"/>
    <dgm:cxn modelId="{AB4FD861-57D2-4183-9375-40833F45DEEF}" srcId="{EC47CB8A-8DD7-451A-B9E9-49A2C62DA663}" destId="{A571191C-FBB5-4DFC-B93C-A075473A785C}" srcOrd="1" destOrd="0" parTransId="{DDDDC84B-D9C0-4574-A149-58CF87559EC1}" sibTransId="{580F64FC-FA72-4D28-AD83-6C6A870D3223}"/>
    <dgm:cxn modelId="{EA22EC55-803C-4EB8-9751-8B12BD7F5286}" type="presOf" srcId="{FEBAA2DB-686D-43FC-BB77-5378094DBCD5}" destId="{9376BE9D-BE96-44ED-A022-C48950508D1E}" srcOrd="0" destOrd="0" presId="urn:microsoft.com/office/officeart/2005/8/layout/hierarchy6"/>
    <dgm:cxn modelId="{E5E0400E-3458-4D30-92AD-53484AF41419}" srcId="{426EDAAA-7E2C-4AC2-A6C7-6D0393C83FB8}" destId="{24FCE001-C6CA-447B-A1CA-8B242FED1480}" srcOrd="1" destOrd="0" parTransId="{FD472A51-7A27-4905-906A-76D0DDE9A915}" sibTransId="{1DE971FA-DABB-4CBF-85A6-B3CDC0A7A738}"/>
    <dgm:cxn modelId="{CC4B792B-2C02-432D-B544-238D391A447E}" type="presOf" srcId="{DDDDC84B-D9C0-4574-A149-58CF87559EC1}" destId="{7C5E9F37-E878-4AA2-92D3-ED44D073DFC4}" srcOrd="0" destOrd="0" presId="urn:microsoft.com/office/officeart/2005/8/layout/hierarchy6"/>
    <dgm:cxn modelId="{8A62D33C-0B2E-428A-8D5D-7734701CB234}" type="presOf" srcId="{7338318A-C612-4BCE-A826-E9E56C80CD30}" destId="{7ADDD5C0-8441-4A8C-8509-A222C2FCD992}" srcOrd="0" destOrd="0" presId="urn:microsoft.com/office/officeart/2005/8/layout/hierarchy6"/>
    <dgm:cxn modelId="{B271E6F7-40D7-454A-8708-0C817D490DEC}" type="presOf" srcId="{4010E86F-25EB-4934-A971-21E4100ABE41}" destId="{A645E1C5-F255-4756-B67B-AA48072D373A}" srcOrd="0" destOrd="0" presId="urn:microsoft.com/office/officeart/2005/8/layout/hierarchy6"/>
    <dgm:cxn modelId="{9D07100C-ABCF-44E2-BE77-37C4A2B781F0}" type="presParOf" srcId="{A645E1C5-F255-4756-B67B-AA48072D373A}" destId="{397244DF-17E1-467C-87D0-5B7A0502CE5B}" srcOrd="0" destOrd="0" presId="urn:microsoft.com/office/officeart/2005/8/layout/hierarchy6"/>
    <dgm:cxn modelId="{49642AFC-EBB1-4F93-9AA2-F855DC20F7FB}" type="presParOf" srcId="{397244DF-17E1-467C-87D0-5B7A0502CE5B}" destId="{100AF963-D866-4980-B935-A4DD31192ECD}" srcOrd="0" destOrd="0" presId="urn:microsoft.com/office/officeart/2005/8/layout/hierarchy6"/>
    <dgm:cxn modelId="{72B13498-1896-475C-A855-DFFFC4524F56}" type="presParOf" srcId="{100AF963-D866-4980-B935-A4DD31192ECD}" destId="{85F90E87-ADEE-4693-8B3F-1B69574116FC}" srcOrd="0" destOrd="0" presId="urn:microsoft.com/office/officeart/2005/8/layout/hierarchy6"/>
    <dgm:cxn modelId="{F64D9BDF-85C7-4826-80F8-3B3DD85147D1}" type="presParOf" srcId="{85F90E87-ADEE-4693-8B3F-1B69574116FC}" destId="{4B7F34FD-6EFB-4D81-A35A-40C40A9DF346}" srcOrd="0" destOrd="0" presId="urn:microsoft.com/office/officeart/2005/8/layout/hierarchy6"/>
    <dgm:cxn modelId="{DFAEE942-5EEA-46CE-AB63-BE07CE6DE4ED}" type="presParOf" srcId="{85F90E87-ADEE-4693-8B3F-1B69574116FC}" destId="{5018F068-BF85-402E-AC9B-F0753B34A57C}" srcOrd="1" destOrd="0" presId="urn:microsoft.com/office/officeart/2005/8/layout/hierarchy6"/>
    <dgm:cxn modelId="{432CA3DD-E249-4E33-954F-3A71B562C713}" type="presParOf" srcId="{5018F068-BF85-402E-AC9B-F0753B34A57C}" destId="{8BBCE215-9C78-48B5-BF6D-F082641539B3}" srcOrd="0" destOrd="0" presId="urn:microsoft.com/office/officeart/2005/8/layout/hierarchy6"/>
    <dgm:cxn modelId="{3D5476D2-8E11-4830-A792-77FC948A70CE}" type="presParOf" srcId="{5018F068-BF85-402E-AC9B-F0753B34A57C}" destId="{F33171E9-B622-4B64-8391-B84DBDC3CA0E}" srcOrd="1" destOrd="0" presId="urn:microsoft.com/office/officeart/2005/8/layout/hierarchy6"/>
    <dgm:cxn modelId="{0E64DE7A-3F70-44C5-B276-CFE5E1E60E1E}" type="presParOf" srcId="{F33171E9-B622-4B64-8391-B84DBDC3CA0E}" destId="{1D82614C-E031-4E88-BB58-768D16E84E62}" srcOrd="0" destOrd="0" presId="urn:microsoft.com/office/officeart/2005/8/layout/hierarchy6"/>
    <dgm:cxn modelId="{39621E62-05DC-4B7E-9660-9EB3B7D24B43}" type="presParOf" srcId="{F33171E9-B622-4B64-8391-B84DBDC3CA0E}" destId="{CD8D3EF8-9D33-4C47-8DCB-B03B98080C82}" srcOrd="1" destOrd="0" presId="urn:microsoft.com/office/officeart/2005/8/layout/hierarchy6"/>
    <dgm:cxn modelId="{3DFD4A89-B811-475E-BBA4-C983BB828ECD}" type="presParOf" srcId="{CD8D3EF8-9D33-4C47-8DCB-B03B98080C82}" destId="{9376BE9D-BE96-44ED-A022-C48950508D1E}" srcOrd="0" destOrd="0" presId="urn:microsoft.com/office/officeart/2005/8/layout/hierarchy6"/>
    <dgm:cxn modelId="{471534B3-B757-45DD-B385-CE5DF3651F2F}" type="presParOf" srcId="{CD8D3EF8-9D33-4C47-8DCB-B03B98080C82}" destId="{CE1C1ECF-8C4D-44F7-AA4D-FADB48D7E4F5}" srcOrd="1" destOrd="0" presId="urn:microsoft.com/office/officeart/2005/8/layout/hierarchy6"/>
    <dgm:cxn modelId="{CFBD3866-6F79-4E89-9F7B-FB6E87112115}" type="presParOf" srcId="{CE1C1ECF-8C4D-44F7-AA4D-FADB48D7E4F5}" destId="{4D78BC4C-EED7-4C60-B48B-50C588806D60}" srcOrd="0" destOrd="0" presId="urn:microsoft.com/office/officeart/2005/8/layout/hierarchy6"/>
    <dgm:cxn modelId="{B481B132-4C8E-4E1C-AC23-5EC0972B85DE}" type="presParOf" srcId="{CE1C1ECF-8C4D-44F7-AA4D-FADB48D7E4F5}" destId="{3C6B536A-E566-4F17-BB48-2A91CAE29312}" srcOrd="1" destOrd="0" presId="urn:microsoft.com/office/officeart/2005/8/layout/hierarchy6"/>
    <dgm:cxn modelId="{EA47E3F1-18E3-437F-82F5-D2F73A52D017}" type="presParOf" srcId="{CD8D3EF8-9D33-4C47-8DCB-B03B98080C82}" destId="{7C5E9F37-E878-4AA2-92D3-ED44D073DFC4}" srcOrd="2" destOrd="0" presId="urn:microsoft.com/office/officeart/2005/8/layout/hierarchy6"/>
    <dgm:cxn modelId="{354BC6F1-25C6-419D-9968-E9918AA55E9A}" type="presParOf" srcId="{CD8D3EF8-9D33-4C47-8DCB-B03B98080C82}" destId="{0F3E6D3E-312E-4352-A2E0-93114A20CDD0}" srcOrd="3" destOrd="0" presId="urn:microsoft.com/office/officeart/2005/8/layout/hierarchy6"/>
    <dgm:cxn modelId="{76DB415D-2484-4579-A19C-34F3B5417D8B}" type="presParOf" srcId="{0F3E6D3E-312E-4352-A2E0-93114A20CDD0}" destId="{1C23122B-75B8-4078-8E33-C03DF4C23FC9}" srcOrd="0" destOrd="0" presId="urn:microsoft.com/office/officeart/2005/8/layout/hierarchy6"/>
    <dgm:cxn modelId="{848426D3-074A-4386-B641-B5EB1CC8E843}" type="presParOf" srcId="{0F3E6D3E-312E-4352-A2E0-93114A20CDD0}" destId="{EDDF9363-2BC5-4AFE-A345-2C1586ACF56B}" srcOrd="1" destOrd="0" presId="urn:microsoft.com/office/officeart/2005/8/layout/hierarchy6"/>
    <dgm:cxn modelId="{00D433A5-F835-40F5-BD53-B69668995BEC}" type="presParOf" srcId="{5018F068-BF85-402E-AC9B-F0753B34A57C}" destId="{8B3953E0-74F7-41FD-81E2-DF085C125759}" srcOrd="2" destOrd="0" presId="urn:microsoft.com/office/officeart/2005/8/layout/hierarchy6"/>
    <dgm:cxn modelId="{CC0BD3BD-4CB3-4F41-9CA0-A5FC26C26590}" type="presParOf" srcId="{5018F068-BF85-402E-AC9B-F0753B34A57C}" destId="{1B309338-9843-4A9D-9573-4E608EDFDA11}" srcOrd="3" destOrd="0" presId="urn:microsoft.com/office/officeart/2005/8/layout/hierarchy6"/>
    <dgm:cxn modelId="{903E9CA7-D7FF-4869-8EB3-E9DBC54FF534}" type="presParOf" srcId="{1B309338-9843-4A9D-9573-4E608EDFDA11}" destId="{02F8E429-C973-4B8F-8588-BF9F09922A15}" srcOrd="0" destOrd="0" presId="urn:microsoft.com/office/officeart/2005/8/layout/hierarchy6"/>
    <dgm:cxn modelId="{DFA51CF0-4F85-47E5-85E9-00D1C59F63CB}" type="presParOf" srcId="{1B309338-9843-4A9D-9573-4E608EDFDA11}" destId="{7FBD0F42-CBDB-4553-947E-35D5B29570A5}" srcOrd="1" destOrd="0" presId="urn:microsoft.com/office/officeart/2005/8/layout/hierarchy6"/>
    <dgm:cxn modelId="{EB57DD48-791E-46AF-A0FA-97F0650ACA89}" type="presParOf" srcId="{7FBD0F42-CBDB-4553-947E-35D5B29570A5}" destId="{3E6FB48A-9FE8-462D-BA1C-1C254743947B}" srcOrd="0" destOrd="0" presId="urn:microsoft.com/office/officeart/2005/8/layout/hierarchy6"/>
    <dgm:cxn modelId="{484E243A-5D09-430C-9EC9-A2E48D1DC5CD}" type="presParOf" srcId="{7FBD0F42-CBDB-4553-947E-35D5B29570A5}" destId="{4D421BC7-2E67-465D-B4C4-5BF29FE4E9AC}" srcOrd="1" destOrd="0" presId="urn:microsoft.com/office/officeart/2005/8/layout/hierarchy6"/>
    <dgm:cxn modelId="{34A146AB-608D-40CF-972C-C8572DCEFEBC}" type="presParOf" srcId="{4D421BC7-2E67-465D-B4C4-5BF29FE4E9AC}" destId="{7ADDD5C0-8441-4A8C-8509-A222C2FCD992}" srcOrd="0" destOrd="0" presId="urn:microsoft.com/office/officeart/2005/8/layout/hierarchy6"/>
    <dgm:cxn modelId="{BD192DD0-7E65-4246-94A4-C8420C27F8CD}" type="presParOf" srcId="{4D421BC7-2E67-465D-B4C4-5BF29FE4E9AC}" destId="{CF3257CC-436D-4083-84DC-9A2D602DE6BD}" srcOrd="1" destOrd="0" presId="urn:microsoft.com/office/officeart/2005/8/layout/hierarchy6"/>
    <dgm:cxn modelId="{A38A824B-06B0-428A-B958-A40B2F66E4A6}" type="presParOf" srcId="{7FBD0F42-CBDB-4553-947E-35D5B29570A5}" destId="{2181E92B-84BE-415D-A160-DB49626D2AAA}" srcOrd="2" destOrd="0" presId="urn:microsoft.com/office/officeart/2005/8/layout/hierarchy6"/>
    <dgm:cxn modelId="{70B5635D-7B9C-473F-8A1D-3E9805BC653B}" type="presParOf" srcId="{7FBD0F42-CBDB-4553-947E-35D5B29570A5}" destId="{2A24B9B2-8456-4FB5-9D5C-5F3DA5C545A7}" srcOrd="3" destOrd="0" presId="urn:microsoft.com/office/officeart/2005/8/layout/hierarchy6"/>
    <dgm:cxn modelId="{861FF073-BF3F-44F4-AFB3-2B92B704F996}" type="presParOf" srcId="{2A24B9B2-8456-4FB5-9D5C-5F3DA5C545A7}" destId="{F3495011-C655-4F2D-909E-F685AE4D168C}" srcOrd="0" destOrd="0" presId="urn:microsoft.com/office/officeart/2005/8/layout/hierarchy6"/>
    <dgm:cxn modelId="{A2439808-BCB6-4D9B-9C34-CCC5E97C817E}" type="presParOf" srcId="{2A24B9B2-8456-4FB5-9D5C-5F3DA5C545A7}" destId="{9C5E7EFA-0248-4390-8E03-E214B305693B}" srcOrd="1" destOrd="0" presId="urn:microsoft.com/office/officeart/2005/8/layout/hierarchy6"/>
    <dgm:cxn modelId="{8C58DFE9-9646-4B0B-A574-365AAC5E0C21}" type="presParOf" srcId="{A645E1C5-F255-4756-B67B-AA48072D373A}" destId="{985A5FF6-7D09-4756-86B4-AD7395F059FE}" srcOrd="1" destOrd="0" presId="urn:microsoft.com/office/officeart/2005/8/layout/hierarchy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B72CAC-9772-4B47-9AD6-48328744A9C5}"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9813072A-0C0B-415C-AAC8-B660AC59E6BF}">
      <dgm:prSet phldrT="[Text]"/>
      <dgm:spPr/>
      <dgm:t>
        <a:bodyPr/>
        <a:lstStyle/>
        <a:p>
          <a:r>
            <a:rPr lang="en-US" dirty="0" smtClean="0"/>
            <a:t>Violations</a:t>
          </a:r>
          <a:endParaRPr lang="en-US" dirty="0"/>
        </a:p>
      </dgm:t>
    </dgm:pt>
    <dgm:pt modelId="{9D4A21E7-365C-428B-AD8A-D615E3C3330F}" type="parTrans" cxnId="{C5F8BD24-CEB0-45B6-96A6-FBCD3161D4BB}">
      <dgm:prSet/>
      <dgm:spPr/>
      <dgm:t>
        <a:bodyPr/>
        <a:lstStyle/>
        <a:p>
          <a:endParaRPr lang="en-US"/>
        </a:p>
      </dgm:t>
    </dgm:pt>
    <dgm:pt modelId="{F5B10133-51DB-4F71-8BAF-2A8B1F54E6B3}" type="sibTrans" cxnId="{C5F8BD24-CEB0-45B6-96A6-FBCD3161D4BB}">
      <dgm:prSet/>
      <dgm:spPr/>
      <dgm:t>
        <a:bodyPr/>
        <a:lstStyle/>
        <a:p>
          <a:endParaRPr lang="en-US"/>
        </a:p>
      </dgm:t>
    </dgm:pt>
    <dgm:pt modelId="{F287CC25-ECF4-41BE-99A0-3999D84BF7D6}">
      <dgm:prSet phldrT="[Text]"/>
      <dgm:spPr/>
      <dgm:t>
        <a:bodyPr/>
        <a:lstStyle/>
        <a:p>
          <a:r>
            <a:rPr lang="en-US" dirty="0" smtClean="0"/>
            <a:t>Routine</a:t>
          </a:r>
          <a:endParaRPr lang="en-US" dirty="0"/>
        </a:p>
      </dgm:t>
    </dgm:pt>
    <dgm:pt modelId="{A4FFFF82-0D82-4C2F-92AF-46B1E3647DFA}" type="parTrans" cxnId="{2FEACBAE-0A3F-4DA2-9C0D-AD54429C88A4}">
      <dgm:prSet/>
      <dgm:spPr/>
      <dgm:t>
        <a:bodyPr/>
        <a:lstStyle/>
        <a:p>
          <a:endParaRPr lang="en-US"/>
        </a:p>
      </dgm:t>
    </dgm:pt>
    <dgm:pt modelId="{D6BFFA73-E1D5-4C54-9979-03BE219C2179}" type="sibTrans" cxnId="{2FEACBAE-0A3F-4DA2-9C0D-AD54429C88A4}">
      <dgm:prSet/>
      <dgm:spPr/>
      <dgm:t>
        <a:bodyPr/>
        <a:lstStyle/>
        <a:p>
          <a:endParaRPr lang="en-US"/>
        </a:p>
      </dgm:t>
    </dgm:pt>
    <dgm:pt modelId="{27961BDB-7972-44EF-819D-79D328B72777}">
      <dgm:prSet phldrT="[Text]"/>
      <dgm:spPr/>
      <dgm:t>
        <a:bodyPr/>
        <a:lstStyle/>
        <a:p>
          <a:r>
            <a:rPr lang="en-US" dirty="0" smtClean="0"/>
            <a:t>Situational</a:t>
          </a:r>
          <a:endParaRPr lang="en-US" dirty="0"/>
        </a:p>
      </dgm:t>
    </dgm:pt>
    <dgm:pt modelId="{4026A6DD-0D50-4068-BF8E-5A17CF202805}" type="parTrans" cxnId="{E1D7EA2D-F845-4A67-87CD-F56EEE9658CF}">
      <dgm:prSet/>
      <dgm:spPr/>
      <dgm:t>
        <a:bodyPr/>
        <a:lstStyle/>
        <a:p>
          <a:endParaRPr lang="en-US"/>
        </a:p>
      </dgm:t>
    </dgm:pt>
    <dgm:pt modelId="{39D50F3C-C120-4877-94A3-74A3184019AB}" type="sibTrans" cxnId="{E1D7EA2D-F845-4A67-87CD-F56EEE9658CF}">
      <dgm:prSet/>
      <dgm:spPr/>
      <dgm:t>
        <a:bodyPr/>
        <a:lstStyle/>
        <a:p>
          <a:endParaRPr lang="en-US"/>
        </a:p>
      </dgm:t>
    </dgm:pt>
    <dgm:pt modelId="{87A104DE-D9DC-4F81-9538-5BAB24289C43}">
      <dgm:prSet phldrT="[Text]"/>
      <dgm:spPr/>
      <dgm:t>
        <a:bodyPr/>
        <a:lstStyle/>
        <a:p>
          <a:r>
            <a:rPr lang="en-US" dirty="0" smtClean="0"/>
            <a:t>Exceptional </a:t>
          </a:r>
          <a:endParaRPr lang="en-US" dirty="0"/>
        </a:p>
      </dgm:t>
    </dgm:pt>
    <dgm:pt modelId="{2491C3A7-AC0C-4C44-9043-13074B0A8F74}" type="parTrans" cxnId="{4706A3D2-2486-408F-A2FC-2839BB0ADCE9}">
      <dgm:prSet/>
      <dgm:spPr/>
      <dgm:t>
        <a:bodyPr/>
        <a:lstStyle/>
        <a:p>
          <a:endParaRPr lang="en-US"/>
        </a:p>
      </dgm:t>
    </dgm:pt>
    <dgm:pt modelId="{2D48A3F5-8129-42CE-AF63-0C6924494C9C}" type="sibTrans" cxnId="{4706A3D2-2486-408F-A2FC-2839BB0ADCE9}">
      <dgm:prSet/>
      <dgm:spPr/>
      <dgm:t>
        <a:bodyPr/>
        <a:lstStyle/>
        <a:p>
          <a:endParaRPr lang="en-US"/>
        </a:p>
      </dgm:t>
    </dgm:pt>
    <dgm:pt modelId="{DE3ADCAD-A5A5-4534-A951-1416E6E33F88}" type="pres">
      <dgm:prSet presAssocID="{6AB72CAC-9772-4B47-9AD6-48328744A9C5}" presName="hierChild1" presStyleCnt="0">
        <dgm:presLayoutVars>
          <dgm:orgChart val="1"/>
          <dgm:chPref val="1"/>
          <dgm:dir/>
          <dgm:animOne val="branch"/>
          <dgm:animLvl val="lvl"/>
          <dgm:resizeHandles/>
        </dgm:presLayoutVars>
      </dgm:prSet>
      <dgm:spPr/>
    </dgm:pt>
    <dgm:pt modelId="{DD85E799-8591-45FE-80D2-44345120C7DF}" type="pres">
      <dgm:prSet presAssocID="{9813072A-0C0B-415C-AAC8-B660AC59E6BF}" presName="hierRoot1" presStyleCnt="0">
        <dgm:presLayoutVars>
          <dgm:hierBranch val="init"/>
        </dgm:presLayoutVars>
      </dgm:prSet>
      <dgm:spPr/>
    </dgm:pt>
    <dgm:pt modelId="{3FD1AAE5-F36F-401D-A5C7-5F07B1681688}" type="pres">
      <dgm:prSet presAssocID="{9813072A-0C0B-415C-AAC8-B660AC59E6BF}" presName="rootComposite1" presStyleCnt="0"/>
      <dgm:spPr/>
    </dgm:pt>
    <dgm:pt modelId="{E7F5C06D-DC44-4E18-B2B6-7CCADC7D9DB4}" type="pres">
      <dgm:prSet presAssocID="{9813072A-0C0B-415C-AAC8-B660AC59E6BF}" presName="rootText1" presStyleLbl="node0" presStyleIdx="0" presStyleCnt="1">
        <dgm:presLayoutVars>
          <dgm:chPref val="3"/>
        </dgm:presLayoutVars>
      </dgm:prSet>
      <dgm:spPr/>
    </dgm:pt>
    <dgm:pt modelId="{D69831E3-168D-4176-87C3-B2E5194A24CC}" type="pres">
      <dgm:prSet presAssocID="{9813072A-0C0B-415C-AAC8-B660AC59E6BF}" presName="rootConnector1" presStyleLbl="node1" presStyleIdx="0" presStyleCnt="0"/>
      <dgm:spPr/>
    </dgm:pt>
    <dgm:pt modelId="{25684AB1-8B63-43AE-B306-36519F617AD7}" type="pres">
      <dgm:prSet presAssocID="{9813072A-0C0B-415C-AAC8-B660AC59E6BF}" presName="hierChild2" presStyleCnt="0"/>
      <dgm:spPr/>
    </dgm:pt>
    <dgm:pt modelId="{56589F70-BE8C-4EBF-865B-F8067013F312}" type="pres">
      <dgm:prSet presAssocID="{A4FFFF82-0D82-4C2F-92AF-46B1E3647DFA}" presName="Name37" presStyleLbl="parChTrans1D2" presStyleIdx="0" presStyleCnt="3"/>
      <dgm:spPr/>
    </dgm:pt>
    <dgm:pt modelId="{81121499-7D3E-4C67-B94A-2884003EF6A8}" type="pres">
      <dgm:prSet presAssocID="{F287CC25-ECF4-41BE-99A0-3999D84BF7D6}" presName="hierRoot2" presStyleCnt="0">
        <dgm:presLayoutVars>
          <dgm:hierBranch val="init"/>
        </dgm:presLayoutVars>
      </dgm:prSet>
      <dgm:spPr/>
    </dgm:pt>
    <dgm:pt modelId="{A218BEA5-2A36-48A6-BAD4-C223B7BD7D46}" type="pres">
      <dgm:prSet presAssocID="{F287CC25-ECF4-41BE-99A0-3999D84BF7D6}" presName="rootComposite" presStyleCnt="0"/>
      <dgm:spPr/>
    </dgm:pt>
    <dgm:pt modelId="{1490D18D-18C9-44A5-8E6A-7C04468CF36E}" type="pres">
      <dgm:prSet presAssocID="{F287CC25-ECF4-41BE-99A0-3999D84BF7D6}" presName="rootText" presStyleLbl="node2" presStyleIdx="0" presStyleCnt="3">
        <dgm:presLayoutVars>
          <dgm:chPref val="3"/>
        </dgm:presLayoutVars>
      </dgm:prSet>
      <dgm:spPr/>
    </dgm:pt>
    <dgm:pt modelId="{A9CE93C7-11C6-4743-9AFD-1A266E79877F}" type="pres">
      <dgm:prSet presAssocID="{F287CC25-ECF4-41BE-99A0-3999D84BF7D6}" presName="rootConnector" presStyleLbl="node2" presStyleIdx="0" presStyleCnt="3"/>
      <dgm:spPr/>
    </dgm:pt>
    <dgm:pt modelId="{5FC67E28-484B-4441-9014-EC0202D22FC5}" type="pres">
      <dgm:prSet presAssocID="{F287CC25-ECF4-41BE-99A0-3999D84BF7D6}" presName="hierChild4" presStyleCnt="0"/>
      <dgm:spPr/>
    </dgm:pt>
    <dgm:pt modelId="{EE01DFD1-8EAB-47DC-BBE3-CE46133C6669}" type="pres">
      <dgm:prSet presAssocID="{F287CC25-ECF4-41BE-99A0-3999D84BF7D6}" presName="hierChild5" presStyleCnt="0"/>
      <dgm:spPr/>
    </dgm:pt>
    <dgm:pt modelId="{ED7E3787-70CD-499C-9AE4-197F717FA038}" type="pres">
      <dgm:prSet presAssocID="{4026A6DD-0D50-4068-BF8E-5A17CF202805}" presName="Name37" presStyleLbl="parChTrans1D2" presStyleIdx="1" presStyleCnt="3"/>
      <dgm:spPr/>
    </dgm:pt>
    <dgm:pt modelId="{04C0DDC5-7598-47FC-8D03-02D428517C0B}" type="pres">
      <dgm:prSet presAssocID="{27961BDB-7972-44EF-819D-79D328B72777}" presName="hierRoot2" presStyleCnt="0">
        <dgm:presLayoutVars>
          <dgm:hierBranch val="init"/>
        </dgm:presLayoutVars>
      </dgm:prSet>
      <dgm:spPr/>
    </dgm:pt>
    <dgm:pt modelId="{7B3590A6-85EA-4080-8DF3-0836AE28212F}" type="pres">
      <dgm:prSet presAssocID="{27961BDB-7972-44EF-819D-79D328B72777}" presName="rootComposite" presStyleCnt="0"/>
      <dgm:spPr/>
    </dgm:pt>
    <dgm:pt modelId="{0776FFA5-3247-44AC-819C-470688649873}" type="pres">
      <dgm:prSet presAssocID="{27961BDB-7972-44EF-819D-79D328B72777}" presName="rootText" presStyleLbl="node2" presStyleIdx="1" presStyleCnt="3">
        <dgm:presLayoutVars>
          <dgm:chPref val="3"/>
        </dgm:presLayoutVars>
      </dgm:prSet>
      <dgm:spPr/>
    </dgm:pt>
    <dgm:pt modelId="{A690BD60-7F2F-465E-AD4B-DB4049354719}" type="pres">
      <dgm:prSet presAssocID="{27961BDB-7972-44EF-819D-79D328B72777}" presName="rootConnector" presStyleLbl="node2" presStyleIdx="1" presStyleCnt="3"/>
      <dgm:spPr/>
    </dgm:pt>
    <dgm:pt modelId="{419FCECA-F2C9-4949-BD71-8A91483BEBD3}" type="pres">
      <dgm:prSet presAssocID="{27961BDB-7972-44EF-819D-79D328B72777}" presName="hierChild4" presStyleCnt="0"/>
      <dgm:spPr/>
    </dgm:pt>
    <dgm:pt modelId="{AEEFA070-B9B0-40AC-AF62-95ED710BBE1E}" type="pres">
      <dgm:prSet presAssocID="{27961BDB-7972-44EF-819D-79D328B72777}" presName="hierChild5" presStyleCnt="0"/>
      <dgm:spPr/>
    </dgm:pt>
    <dgm:pt modelId="{C16B6FC4-A5FA-4E69-B49C-006F874F3EC9}" type="pres">
      <dgm:prSet presAssocID="{2491C3A7-AC0C-4C44-9043-13074B0A8F74}" presName="Name37" presStyleLbl="parChTrans1D2" presStyleIdx="2" presStyleCnt="3"/>
      <dgm:spPr/>
    </dgm:pt>
    <dgm:pt modelId="{B6213AF9-C711-4CEC-932C-B824B3CE79A7}" type="pres">
      <dgm:prSet presAssocID="{87A104DE-D9DC-4F81-9538-5BAB24289C43}" presName="hierRoot2" presStyleCnt="0">
        <dgm:presLayoutVars>
          <dgm:hierBranch val="init"/>
        </dgm:presLayoutVars>
      </dgm:prSet>
      <dgm:spPr/>
    </dgm:pt>
    <dgm:pt modelId="{87992D5C-8C49-4EFA-9E2B-3CCA93BA6E05}" type="pres">
      <dgm:prSet presAssocID="{87A104DE-D9DC-4F81-9538-5BAB24289C43}" presName="rootComposite" presStyleCnt="0"/>
      <dgm:spPr/>
    </dgm:pt>
    <dgm:pt modelId="{C0AB505F-3B6F-4FE5-BE78-0555B78B5A19}" type="pres">
      <dgm:prSet presAssocID="{87A104DE-D9DC-4F81-9538-5BAB24289C43}" presName="rootText" presStyleLbl="node2" presStyleIdx="2" presStyleCnt="3">
        <dgm:presLayoutVars>
          <dgm:chPref val="3"/>
        </dgm:presLayoutVars>
      </dgm:prSet>
      <dgm:spPr/>
    </dgm:pt>
    <dgm:pt modelId="{22808AE7-BD58-49EA-967E-8CBA4684F2A9}" type="pres">
      <dgm:prSet presAssocID="{87A104DE-D9DC-4F81-9538-5BAB24289C43}" presName="rootConnector" presStyleLbl="node2" presStyleIdx="2" presStyleCnt="3"/>
      <dgm:spPr/>
    </dgm:pt>
    <dgm:pt modelId="{4645F490-F138-4C13-A7CE-F60526E2629B}" type="pres">
      <dgm:prSet presAssocID="{87A104DE-D9DC-4F81-9538-5BAB24289C43}" presName="hierChild4" presStyleCnt="0"/>
      <dgm:spPr/>
    </dgm:pt>
    <dgm:pt modelId="{1C038E1F-8606-4123-AFAD-E480F76853A5}" type="pres">
      <dgm:prSet presAssocID="{87A104DE-D9DC-4F81-9538-5BAB24289C43}" presName="hierChild5" presStyleCnt="0"/>
      <dgm:spPr/>
    </dgm:pt>
    <dgm:pt modelId="{C32CCEB9-024E-449D-9F21-E39CFE488322}" type="pres">
      <dgm:prSet presAssocID="{9813072A-0C0B-415C-AAC8-B660AC59E6BF}" presName="hierChild3" presStyleCnt="0"/>
      <dgm:spPr/>
    </dgm:pt>
  </dgm:ptLst>
  <dgm:cxnLst>
    <dgm:cxn modelId="{59304713-3A66-40B7-A569-5E73067AAEEB}" type="presOf" srcId="{F287CC25-ECF4-41BE-99A0-3999D84BF7D6}" destId="{1490D18D-18C9-44A5-8E6A-7C04468CF36E}" srcOrd="0" destOrd="0" presId="urn:microsoft.com/office/officeart/2005/8/layout/orgChart1"/>
    <dgm:cxn modelId="{EAC4CCD8-133E-4682-9F51-C65191E75511}" type="presOf" srcId="{9813072A-0C0B-415C-AAC8-B660AC59E6BF}" destId="{D69831E3-168D-4176-87C3-B2E5194A24CC}" srcOrd="1" destOrd="0" presId="urn:microsoft.com/office/officeart/2005/8/layout/orgChart1"/>
    <dgm:cxn modelId="{7B2060E8-6FCA-4D8B-93D3-27718287B21A}" type="presOf" srcId="{9813072A-0C0B-415C-AAC8-B660AC59E6BF}" destId="{E7F5C06D-DC44-4E18-B2B6-7CCADC7D9DB4}" srcOrd="0" destOrd="0" presId="urn:microsoft.com/office/officeart/2005/8/layout/orgChart1"/>
    <dgm:cxn modelId="{E1D7EA2D-F845-4A67-87CD-F56EEE9658CF}" srcId="{9813072A-0C0B-415C-AAC8-B660AC59E6BF}" destId="{27961BDB-7972-44EF-819D-79D328B72777}" srcOrd="1" destOrd="0" parTransId="{4026A6DD-0D50-4068-BF8E-5A17CF202805}" sibTransId="{39D50F3C-C120-4877-94A3-74A3184019AB}"/>
    <dgm:cxn modelId="{8F9042F0-BBFF-4B0E-BE79-5A610ADCF4F2}" type="presOf" srcId="{A4FFFF82-0D82-4C2F-92AF-46B1E3647DFA}" destId="{56589F70-BE8C-4EBF-865B-F8067013F312}" srcOrd="0" destOrd="0" presId="urn:microsoft.com/office/officeart/2005/8/layout/orgChart1"/>
    <dgm:cxn modelId="{5467935B-BD98-4EE0-8FC0-91B3BD3F0421}" type="presOf" srcId="{F287CC25-ECF4-41BE-99A0-3999D84BF7D6}" destId="{A9CE93C7-11C6-4743-9AFD-1A266E79877F}" srcOrd="1" destOrd="0" presId="urn:microsoft.com/office/officeart/2005/8/layout/orgChart1"/>
    <dgm:cxn modelId="{9CFC94B9-3A60-4F50-B6EE-3A11D775847C}" type="presOf" srcId="{87A104DE-D9DC-4F81-9538-5BAB24289C43}" destId="{22808AE7-BD58-49EA-967E-8CBA4684F2A9}" srcOrd="1" destOrd="0" presId="urn:microsoft.com/office/officeart/2005/8/layout/orgChart1"/>
    <dgm:cxn modelId="{C5F8BD24-CEB0-45B6-96A6-FBCD3161D4BB}" srcId="{6AB72CAC-9772-4B47-9AD6-48328744A9C5}" destId="{9813072A-0C0B-415C-AAC8-B660AC59E6BF}" srcOrd="0" destOrd="0" parTransId="{9D4A21E7-365C-428B-AD8A-D615E3C3330F}" sibTransId="{F5B10133-51DB-4F71-8BAF-2A8B1F54E6B3}"/>
    <dgm:cxn modelId="{5B764BC5-8BDE-4389-94B1-6FCBF04EEDE6}" type="presOf" srcId="{6AB72CAC-9772-4B47-9AD6-48328744A9C5}" destId="{DE3ADCAD-A5A5-4534-A951-1416E6E33F88}" srcOrd="0" destOrd="0" presId="urn:microsoft.com/office/officeart/2005/8/layout/orgChart1"/>
    <dgm:cxn modelId="{5840DC37-73E9-40C0-AF05-D1B68752C608}" type="presOf" srcId="{2491C3A7-AC0C-4C44-9043-13074B0A8F74}" destId="{C16B6FC4-A5FA-4E69-B49C-006F874F3EC9}" srcOrd="0" destOrd="0" presId="urn:microsoft.com/office/officeart/2005/8/layout/orgChart1"/>
    <dgm:cxn modelId="{1DC616A0-F5B0-424A-B3AD-F672F1087D84}" type="presOf" srcId="{27961BDB-7972-44EF-819D-79D328B72777}" destId="{A690BD60-7F2F-465E-AD4B-DB4049354719}" srcOrd="1" destOrd="0" presId="urn:microsoft.com/office/officeart/2005/8/layout/orgChart1"/>
    <dgm:cxn modelId="{C7CED445-7E2A-4402-8826-F764068643B8}" type="presOf" srcId="{87A104DE-D9DC-4F81-9538-5BAB24289C43}" destId="{C0AB505F-3B6F-4FE5-BE78-0555B78B5A19}" srcOrd="0" destOrd="0" presId="urn:microsoft.com/office/officeart/2005/8/layout/orgChart1"/>
    <dgm:cxn modelId="{2FEACBAE-0A3F-4DA2-9C0D-AD54429C88A4}" srcId="{9813072A-0C0B-415C-AAC8-B660AC59E6BF}" destId="{F287CC25-ECF4-41BE-99A0-3999D84BF7D6}" srcOrd="0" destOrd="0" parTransId="{A4FFFF82-0D82-4C2F-92AF-46B1E3647DFA}" sibTransId="{D6BFFA73-E1D5-4C54-9979-03BE219C2179}"/>
    <dgm:cxn modelId="{5212DE26-FABC-4D6D-9A9B-9F5B11CDA9BF}" type="presOf" srcId="{4026A6DD-0D50-4068-BF8E-5A17CF202805}" destId="{ED7E3787-70CD-499C-9AE4-197F717FA038}" srcOrd="0" destOrd="0" presId="urn:microsoft.com/office/officeart/2005/8/layout/orgChart1"/>
    <dgm:cxn modelId="{4BE34F07-9CBC-4658-B05A-608E249A1557}" type="presOf" srcId="{27961BDB-7972-44EF-819D-79D328B72777}" destId="{0776FFA5-3247-44AC-819C-470688649873}" srcOrd="0" destOrd="0" presId="urn:microsoft.com/office/officeart/2005/8/layout/orgChart1"/>
    <dgm:cxn modelId="{4706A3D2-2486-408F-A2FC-2839BB0ADCE9}" srcId="{9813072A-0C0B-415C-AAC8-B660AC59E6BF}" destId="{87A104DE-D9DC-4F81-9538-5BAB24289C43}" srcOrd="2" destOrd="0" parTransId="{2491C3A7-AC0C-4C44-9043-13074B0A8F74}" sibTransId="{2D48A3F5-8129-42CE-AF63-0C6924494C9C}"/>
    <dgm:cxn modelId="{FA51E511-B2B5-4DAE-9B7E-3DDAB4E4D730}" type="presParOf" srcId="{DE3ADCAD-A5A5-4534-A951-1416E6E33F88}" destId="{DD85E799-8591-45FE-80D2-44345120C7DF}" srcOrd="0" destOrd="0" presId="urn:microsoft.com/office/officeart/2005/8/layout/orgChart1"/>
    <dgm:cxn modelId="{2F379397-2715-47B3-8924-C3D2E5A2603F}" type="presParOf" srcId="{DD85E799-8591-45FE-80D2-44345120C7DF}" destId="{3FD1AAE5-F36F-401D-A5C7-5F07B1681688}" srcOrd="0" destOrd="0" presId="urn:microsoft.com/office/officeart/2005/8/layout/orgChart1"/>
    <dgm:cxn modelId="{C301575E-D72F-4D3D-B85E-27D98AD253B4}" type="presParOf" srcId="{3FD1AAE5-F36F-401D-A5C7-5F07B1681688}" destId="{E7F5C06D-DC44-4E18-B2B6-7CCADC7D9DB4}" srcOrd="0" destOrd="0" presId="urn:microsoft.com/office/officeart/2005/8/layout/orgChart1"/>
    <dgm:cxn modelId="{CDBE90E2-2232-458B-A411-448F4835CEE2}" type="presParOf" srcId="{3FD1AAE5-F36F-401D-A5C7-5F07B1681688}" destId="{D69831E3-168D-4176-87C3-B2E5194A24CC}" srcOrd="1" destOrd="0" presId="urn:microsoft.com/office/officeart/2005/8/layout/orgChart1"/>
    <dgm:cxn modelId="{E6B954AD-66C9-4457-BCFD-D1DE2A28B25D}" type="presParOf" srcId="{DD85E799-8591-45FE-80D2-44345120C7DF}" destId="{25684AB1-8B63-43AE-B306-36519F617AD7}" srcOrd="1" destOrd="0" presId="urn:microsoft.com/office/officeart/2005/8/layout/orgChart1"/>
    <dgm:cxn modelId="{C9DAFC7E-515A-40CA-BD21-BD01BB91E960}" type="presParOf" srcId="{25684AB1-8B63-43AE-B306-36519F617AD7}" destId="{56589F70-BE8C-4EBF-865B-F8067013F312}" srcOrd="0" destOrd="0" presId="urn:microsoft.com/office/officeart/2005/8/layout/orgChart1"/>
    <dgm:cxn modelId="{65F9A5D0-9854-45EE-98D0-5304B6155FF1}" type="presParOf" srcId="{25684AB1-8B63-43AE-B306-36519F617AD7}" destId="{81121499-7D3E-4C67-B94A-2884003EF6A8}" srcOrd="1" destOrd="0" presId="urn:microsoft.com/office/officeart/2005/8/layout/orgChart1"/>
    <dgm:cxn modelId="{ACFAB16E-466C-484E-A039-56BC9013222D}" type="presParOf" srcId="{81121499-7D3E-4C67-B94A-2884003EF6A8}" destId="{A218BEA5-2A36-48A6-BAD4-C223B7BD7D46}" srcOrd="0" destOrd="0" presId="urn:microsoft.com/office/officeart/2005/8/layout/orgChart1"/>
    <dgm:cxn modelId="{3942F109-E55F-48D7-B9CD-F9CE7BCE5032}" type="presParOf" srcId="{A218BEA5-2A36-48A6-BAD4-C223B7BD7D46}" destId="{1490D18D-18C9-44A5-8E6A-7C04468CF36E}" srcOrd="0" destOrd="0" presId="urn:microsoft.com/office/officeart/2005/8/layout/orgChart1"/>
    <dgm:cxn modelId="{0CCDB72D-9052-4E5B-9AE9-EF0CBA17D8CA}" type="presParOf" srcId="{A218BEA5-2A36-48A6-BAD4-C223B7BD7D46}" destId="{A9CE93C7-11C6-4743-9AFD-1A266E79877F}" srcOrd="1" destOrd="0" presId="urn:microsoft.com/office/officeart/2005/8/layout/orgChart1"/>
    <dgm:cxn modelId="{DE5C1E25-654A-4A63-BB92-A92405E30E86}" type="presParOf" srcId="{81121499-7D3E-4C67-B94A-2884003EF6A8}" destId="{5FC67E28-484B-4441-9014-EC0202D22FC5}" srcOrd="1" destOrd="0" presId="urn:microsoft.com/office/officeart/2005/8/layout/orgChart1"/>
    <dgm:cxn modelId="{19F50852-5B61-46AF-B419-E71A690988D2}" type="presParOf" srcId="{81121499-7D3E-4C67-B94A-2884003EF6A8}" destId="{EE01DFD1-8EAB-47DC-BBE3-CE46133C6669}" srcOrd="2" destOrd="0" presId="urn:microsoft.com/office/officeart/2005/8/layout/orgChart1"/>
    <dgm:cxn modelId="{7F9E3533-1B9D-477B-8FAB-02C4A19BDD48}" type="presParOf" srcId="{25684AB1-8B63-43AE-B306-36519F617AD7}" destId="{ED7E3787-70CD-499C-9AE4-197F717FA038}" srcOrd="2" destOrd="0" presId="urn:microsoft.com/office/officeart/2005/8/layout/orgChart1"/>
    <dgm:cxn modelId="{A88AF141-B557-4E8D-BBFB-68B71BDEB4B8}" type="presParOf" srcId="{25684AB1-8B63-43AE-B306-36519F617AD7}" destId="{04C0DDC5-7598-47FC-8D03-02D428517C0B}" srcOrd="3" destOrd="0" presId="urn:microsoft.com/office/officeart/2005/8/layout/orgChart1"/>
    <dgm:cxn modelId="{10949BD0-83D9-4ACE-8A4A-1B638BCF0045}" type="presParOf" srcId="{04C0DDC5-7598-47FC-8D03-02D428517C0B}" destId="{7B3590A6-85EA-4080-8DF3-0836AE28212F}" srcOrd="0" destOrd="0" presId="urn:microsoft.com/office/officeart/2005/8/layout/orgChart1"/>
    <dgm:cxn modelId="{D31B5ED7-CF46-46C8-B2B4-83E3265F0D67}" type="presParOf" srcId="{7B3590A6-85EA-4080-8DF3-0836AE28212F}" destId="{0776FFA5-3247-44AC-819C-470688649873}" srcOrd="0" destOrd="0" presId="urn:microsoft.com/office/officeart/2005/8/layout/orgChart1"/>
    <dgm:cxn modelId="{87910E21-C46C-4D05-8A31-20AF7DE331BE}" type="presParOf" srcId="{7B3590A6-85EA-4080-8DF3-0836AE28212F}" destId="{A690BD60-7F2F-465E-AD4B-DB4049354719}" srcOrd="1" destOrd="0" presId="urn:microsoft.com/office/officeart/2005/8/layout/orgChart1"/>
    <dgm:cxn modelId="{5E42517B-5F34-4147-930C-CC1F44DFC29D}" type="presParOf" srcId="{04C0DDC5-7598-47FC-8D03-02D428517C0B}" destId="{419FCECA-F2C9-4949-BD71-8A91483BEBD3}" srcOrd="1" destOrd="0" presId="urn:microsoft.com/office/officeart/2005/8/layout/orgChart1"/>
    <dgm:cxn modelId="{8E4BDAB6-8A0D-458F-ABCD-E380B475CB3F}" type="presParOf" srcId="{04C0DDC5-7598-47FC-8D03-02D428517C0B}" destId="{AEEFA070-B9B0-40AC-AF62-95ED710BBE1E}" srcOrd="2" destOrd="0" presId="urn:microsoft.com/office/officeart/2005/8/layout/orgChart1"/>
    <dgm:cxn modelId="{804FC8A9-4631-458F-A026-06B9CCAC8CDA}" type="presParOf" srcId="{25684AB1-8B63-43AE-B306-36519F617AD7}" destId="{C16B6FC4-A5FA-4E69-B49C-006F874F3EC9}" srcOrd="4" destOrd="0" presId="urn:microsoft.com/office/officeart/2005/8/layout/orgChart1"/>
    <dgm:cxn modelId="{439FE54D-9546-41F5-BB4E-637129DDE730}" type="presParOf" srcId="{25684AB1-8B63-43AE-B306-36519F617AD7}" destId="{B6213AF9-C711-4CEC-932C-B824B3CE79A7}" srcOrd="5" destOrd="0" presId="urn:microsoft.com/office/officeart/2005/8/layout/orgChart1"/>
    <dgm:cxn modelId="{58D88FFC-8DC7-460C-9A6C-C71FBC97E9C3}" type="presParOf" srcId="{B6213AF9-C711-4CEC-932C-B824B3CE79A7}" destId="{87992D5C-8C49-4EFA-9E2B-3CCA93BA6E05}" srcOrd="0" destOrd="0" presId="urn:microsoft.com/office/officeart/2005/8/layout/orgChart1"/>
    <dgm:cxn modelId="{65CDF867-3F37-4EE3-8267-95750A0525D7}" type="presParOf" srcId="{87992D5C-8C49-4EFA-9E2B-3CCA93BA6E05}" destId="{C0AB505F-3B6F-4FE5-BE78-0555B78B5A19}" srcOrd="0" destOrd="0" presId="urn:microsoft.com/office/officeart/2005/8/layout/orgChart1"/>
    <dgm:cxn modelId="{984853F7-EB02-40ED-A5C1-5D9FDEBE69D4}" type="presParOf" srcId="{87992D5C-8C49-4EFA-9E2B-3CCA93BA6E05}" destId="{22808AE7-BD58-49EA-967E-8CBA4684F2A9}" srcOrd="1" destOrd="0" presId="urn:microsoft.com/office/officeart/2005/8/layout/orgChart1"/>
    <dgm:cxn modelId="{99AA4880-8553-48CD-918E-113171D1DE30}" type="presParOf" srcId="{B6213AF9-C711-4CEC-932C-B824B3CE79A7}" destId="{4645F490-F138-4C13-A7CE-F60526E2629B}" srcOrd="1" destOrd="0" presId="urn:microsoft.com/office/officeart/2005/8/layout/orgChart1"/>
    <dgm:cxn modelId="{E7EA40AD-0732-40ED-AD17-8EAE90620007}" type="presParOf" srcId="{B6213AF9-C711-4CEC-932C-B824B3CE79A7}" destId="{1C038E1F-8606-4123-AFAD-E480F76853A5}" srcOrd="2" destOrd="0" presId="urn:microsoft.com/office/officeart/2005/8/layout/orgChart1"/>
    <dgm:cxn modelId="{7ADF701D-9BFD-4864-8033-110179E59153}" type="presParOf" srcId="{DD85E799-8591-45FE-80D2-44345120C7DF}" destId="{C32CCEB9-024E-449D-9F21-E39CFE488322}"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F34FD-6EFB-4D81-A35A-40C40A9DF346}">
      <dsp:nvSpPr>
        <dsp:cNvPr id="0" name=""/>
        <dsp:cNvSpPr/>
      </dsp:nvSpPr>
      <dsp:spPr>
        <a:xfrm>
          <a:off x="3817582" y="23337"/>
          <a:ext cx="1867610" cy="124507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Human Error</a:t>
          </a:r>
          <a:endParaRPr lang="en-US" sz="3200" kern="1200" dirty="0"/>
        </a:p>
      </dsp:txBody>
      <dsp:txXfrm>
        <a:off x="3854049" y="59804"/>
        <a:ext cx="1794676" cy="1172139"/>
      </dsp:txXfrm>
    </dsp:sp>
    <dsp:sp modelId="{8BBCE215-9C78-48B5-BF6D-F082641539B3}">
      <dsp:nvSpPr>
        <dsp:cNvPr id="0" name=""/>
        <dsp:cNvSpPr/>
      </dsp:nvSpPr>
      <dsp:spPr>
        <a:xfrm>
          <a:off x="2323493" y="1268411"/>
          <a:ext cx="2427894" cy="475219"/>
        </a:xfrm>
        <a:custGeom>
          <a:avLst/>
          <a:gdLst/>
          <a:ahLst/>
          <a:cxnLst/>
          <a:rect l="0" t="0" r="0" b="0"/>
          <a:pathLst>
            <a:path>
              <a:moveTo>
                <a:pt x="2427894" y="0"/>
              </a:moveTo>
              <a:lnTo>
                <a:pt x="2427894" y="237609"/>
              </a:lnTo>
              <a:lnTo>
                <a:pt x="0" y="237609"/>
              </a:lnTo>
              <a:lnTo>
                <a:pt x="0" y="475219"/>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D82614C-E031-4E88-BB58-768D16E84E62}">
      <dsp:nvSpPr>
        <dsp:cNvPr id="0" name=""/>
        <dsp:cNvSpPr/>
      </dsp:nvSpPr>
      <dsp:spPr>
        <a:xfrm>
          <a:off x="1389688" y="1743631"/>
          <a:ext cx="1867610" cy="124507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Action Error</a:t>
          </a:r>
          <a:endParaRPr lang="en-US" sz="2000" kern="1200" dirty="0"/>
        </a:p>
      </dsp:txBody>
      <dsp:txXfrm>
        <a:off x="1426155" y="1780098"/>
        <a:ext cx="1794676" cy="1172139"/>
      </dsp:txXfrm>
    </dsp:sp>
    <dsp:sp modelId="{9376BE9D-BE96-44ED-A022-C48950508D1E}">
      <dsp:nvSpPr>
        <dsp:cNvPr id="0" name=""/>
        <dsp:cNvSpPr/>
      </dsp:nvSpPr>
      <dsp:spPr>
        <a:xfrm>
          <a:off x="1109546" y="2988705"/>
          <a:ext cx="1213947" cy="498029"/>
        </a:xfrm>
        <a:custGeom>
          <a:avLst/>
          <a:gdLst/>
          <a:ahLst/>
          <a:cxnLst/>
          <a:rect l="0" t="0" r="0" b="0"/>
          <a:pathLst>
            <a:path>
              <a:moveTo>
                <a:pt x="1213947" y="0"/>
              </a:moveTo>
              <a:lnTo>
                <a:pt x="1213947" y="249014"/>
              </a:lnTo>
              <a:lnTo>
                <a:pt x="0" y="249014"/>
              </a:lnTo>
              <a:lnTo>
                <a:pt x="0" y="49802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D78BC4C-EED7-4C60-B48B-50C588806D60}">
      <dsp:nvSpPr>
        <dsp:cNvPr id="0" name=""/>
        <dsp:cNvSpPr/>
      </dsp:nvSpPr>
      <dsp:spPr>
        <a:xfrm>
          <a:off x="175741" y="3486734"/>
          <a:ext cx="1867610" cy="12450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action based slips </a:t>
          </a:r>
          <a:endParaRPr lang="en-US" sz="2000" kern="1200" dirty="0"/>
        </a:p>
      </dsp:txBody>
      <dsp:txXfrm>
        <a:off x="212208" y="3523201"/>
        <a:ext cx="1794676" cy="1172139"/>
      </dsp:txXfrm>
    </dsp:sp>
    <dsp:sp modelId="{7C5E9F37-E878-4AA2-92D3-ED44D073DFC4}">
      <dsp:nvSpPr>
        <dsp:cNvPr id="0" name=""/>
        <dsp:cNvSpPr/>
      </dsp:nvSpPr>
      <dsp:spPr>
        <a:xfrm>
          <a:off x="2323493" y="2988705"/>
          <a:ext cx="1213947" cy="498029"/>
        </a:xfrm>
        <a:custGeom>
          <a:avLst/>
          <a:gdLst/>
          <a:ahLst/>
          <a:cxnLst/>
          <a:rect l="0" t="0" r="0" b="0"/>
          <a:pathLst>
            <a:path>
              <a:moveTo>
                <a:pt x="0" y="0"/>
              </a:moveTo>
              <a:lnTo>
                <a:pt x="0" y="249014"/>
              </a:lnTo>
              <a:lnTo>
                <a:pt x="1213947" y="249014"/>
              </a:lnTo>
              <a:lnTo>
                <a:pt x="1213947" y="49802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23122B-75B8-4078-8E33-C03DF4C23FC9}">
      <dsp:nvSpPr>
        <dsp:cNvPr id="0" name=""/>
        <dsp:cNvSpPr/>
      </dsp:nvSpPr>
      <dsp:spPr>
        <a:xfrm>
          <a:off x="2603635" y="3486734"/>
          <a:ext cx="1867610" cy="12450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000" kern="1200" dirty="0" smtClean="0"/>
            <a:t>memory based lapses</a:t>
          </a:r>
        </a:p>
      </dsp:txBody>
      <dsp:txXfrm>
        <a:off x="2640102" y="3523201"/>
        <a:ext cx="1794676" cy="1172139"/>
      </dsp:txXfrm>
    </dsp:sp>
    <dsp:sp modelId="{8B3953E0-74F7-41FD-81E2-DF085C125759}">
      <dsp:nvSpPr>
        <dsp:cNvPr id="0" name=""/>
        <dsp:cNvSpPr/>
      </dsp:nvSpPr>
      <dsp:spPr>
        <a:xfrm>
          <a:off x="4751387" y="1268411"/>
          <a:ext cx="2427894" cy="475219"/>
        </a:xfrm>
        <a:custGeom>
          <a:avLst/>
          <a:gdLst/>
          <a:ahLst/>
          <a:cxnLst/>
          <a:rect l="0" t="0" r="0" b="0"/>
          <a:pathLst>
            <a:path>
              <a:moveTo>
                <a:pt x="0" y="0"/>
              </a:moveTo>
              <a:lnTo>
                <a:pt x="0" y="237609"/>
              </a:lnTo>
              <a:lnTo>
                <a:pt x="2427894" y="237609"/>
              </a:lnTo>
              <a:lnTo>
                <a:pt x="2427894" y="475219"/>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2F8E429-C973-4B8F-8588-BF9F09922A15}">
      <dsp:nvSpPr>
        <dsp:cNvPr id="0" name=""/>
        <dsp:cNvSpPr/>
      </dsp:nvSpPr>
      <dsp:spPr>
        <a:xfrm>
          <a:off x="6245476" y="1743631"/>
          <a:ext cx="1867610" cy="124507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000" kern="1200" dirty="0" smtClean="0"/>
            <a:t>Thinking Error</a:t>
          </a:r>
          <a:r>
            <a:rPr lang="en-GB" sz="2000" kern="1200" dirty="0" smtClean="0"/>
            <a:t> (decision making failures)</a:t>
          </a:r>
          <a:endParaRPr lang="en-US" sz="2000" kern="1200" dirty="0" smtClean="0"/>
        </a:p>
      </dsp:txBody>
      <dsp:txXfrm>
        <a:off x="6281943" y="1780098"/>
        <a:ext cx="1794676" cy="1172139"/>
      </dsp:txXfrm>
    </dsp:sp>
    <dsp:sp modelId="{3E6FB48A-9FE8-462D-BA1C-1C254743947B}">
      <dsp:nvSpPr>
        <dsp:cNvPr id="0" name=""/>
        <dsp:cNvSpPr/>
      </dsp:nvSpPr>
      <dsp:spPr>
        <a:xfrm>
          <a:off x="5965334" y="2988705"/>
          <a:ext cx="1213947" cy="498029"/>
        </a:xfrm>
        <a:custGeom>
          <a:avLst/>
          <a:gdLst/>
          <a:ahLst/>
          <a:cxnLst/>
          <a:rect l="0" t="0" r="0" b="0"/>
          <a:pathLst>
            <a:path>
              <a:moveTo>
                <a:pt x="1213947" y="0"/>
              </a:moveTo>
              <a:lnTo>
                <a:pt x="1213947" y="249014"/>
              </a:lnTo>
              <a:lnTo>
                <a:pt x="0" y="249014"/>
              </a:lnTo>
              <a:lnTo>
                <a:pt x="0" y="49802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DDD5C0-8441-4A8C-8509-A222C2FCD992}">
      <dsp:nvSpPr>
        <dsp:cNvPr id="0" name=""/>
        <dsp:cNvSpPr/>
      </dsp:nvSpPr>
      <dsp:spPr>
        <a:xfrm>
          <a:off x="5031529" y="3486734"/>
          <a:ext cx="1867610" cy="12450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rule based mistake </a:t>
          </a:r>
          <a:endParaRPr lang="en-US" sz="2000" kern="1200" dirty="0"/>
        </a:p>
      </dsp:txBody>
      <dsp:txXfrm>
        <a:off x="5067996" y="3523201"/>
        <a:ext cx="1794676" cy="1172139"/>
      </dsp:txXfrm>
    </dsp:sp>
    <dsp:sp modelId="{2181E92B-84BE-415D-A160-DB49626D2AAA}">
      <dsp:nvSpPr>
        <dsp:cNvPr id="0" name=""/>
        <dsp:cNvSpPr/>
      </dsp:nvSpPr>
      <dsp:spPr>
        <a:xfrm>
          <a:off x="7179281" y="2988705"/>
          <a:ext cx="1213947" cy="498029"/>
        </a:xfrm>
        <a:custGeom>
          <a:avLst/>
          <a:gdLst/>
          <a:ahLst/>
          <a:cxnLst/>
          <a:rect l="0" t="0" r="0" b="0"/>
          <a:pathLst>
            <a:path>
              <a:moveTo>
                <a:pt x="0" y="0"/>
              </a:moveTo>
              <a:lnTo>
                <a:pt x="0" y="249014"/>
              </a:lnTo>
              <a:lnTo>
                <a:pt x="1213947" y="249014"/>
              </a:lnTo>
              <a:lnTo>
                <a:pt x="1213947" y="49802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3495011-C655-4F2D-909E-F685AE4D168C}">
      <dsp:nvSpPr>
        <dsp:cNvPr id="0" name=""/>
        <dsp:cNvSpPr/>
      </dsp:nvSpPr>
      <dsp:spPr>
        <a:xfrm>
          <a:off x="7459423" y="3486734"/>
          <a:ext cx="1867610" cy="12450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knowledge based mistake </a:t>
          </a:r>
          <a:endParaRPr lang="en-US" sz="2000" kern="1200" dirty="0"/>
        </a:p>
      </dsp:txBody>
      <dsp:txXfrm>
        <a:off x="7495890" y="3523201"/>
        <a:ext cx="1794676" cy="1172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6B6FC4-A5FA-4E69-B49C-006F874F3EC9}">
      <dsp:nvSpPr>
        <dsp:cNvPr id="0" name=""/>
        <dsp:cNvSpPr/>
      </dsp:nvSpPr>
      <dsp:spPr>
        <a:xfrm>
          <a:off x="5257800" y="1852864"/>
          <a:ext cx="3719932" cy="645608"/>
        </a:xfrm>
        <a:custGeom>
          <a:avLst/>
          <a:gdLst/>
          <a:ahLst/>
          <a:cxnLst/>
          <a:rect l="0" t="0" r="0" b="0"/>
          <a:pathLst>
            <a:path>
              <a:moveTo>
                <a:pt x="0" y="0"/>
              </a:moveTo>
              <a:lnTo>
                <a:pt x="0" y="322804"/>
              </a:lnTo>
              <a:lnTo>
                <a:pt x="3719932" y="322804"/>
              </a:lnTo>
              <a:lnTo>
                <a:pt x="3719932" y="64560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7E3787-70CD-499C-9AE4-197F717FA038}">
      <dsp:nvSpPr>
        <dsp:cNvPr id="0" name=""/>
        <dsp:cNvSpPr/>
      </dsp:nvSpPr>
      <dsp:spPr>
        <a:xfrm>
          <a:off x="5212080" y="1852864"/>
          <a:ext cx="91440" cy="645608"/>
        </a:xfrm>
        <a:custGeom>
          <a:avLst/>
          <a:gdLst/>
          <a:ahLst/>
          <a:cxnLst/>
          <a:rect l="0" t="0" r="0" b="0"/>
          <a:pathLst>
            <a:path>
              <a:moveTo>
                <a:pt x="45720" y="0"/>
              </a:moveTo>
              <a:lnTo>
                <a:pt x="45720" y="64560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6589F70-BE8C-4EBF-865B-F8067013F312}">
      <dsp:nvSpPr>
        <dsp:cNvPr id="0" name=""/>
        <dsp:cNvSpPr/>
      </dsp:nvSpPr>
      <dsp:spPr>
        <a:xfrm>
          <a:off x="1537867" y="1852864"/>
          <a:ext cx="3719932" cy="645608"/>
        </a:xfrm>
        <a:custGeom>
          <a:avLst/>
          <a:gdLst/>
          <a:ahLst/>
          <a:cxnLst/>
          <a:rect l="0" t="0" r="0" b="0"/>
          <a:pathLst>
            <a:path>
              <a:moveTo>
                <a:pt x="3719932" y="0"/>
              </a:moveTo>
              <a:lnTo>
                <a:pt x="3719932" y="322804"/>
              </a:lnTo>
              <a:lnTo>
                <a:pt x="0" y="322804"/>
              </a:lnTo>
              <a:lnTo>
                <a:pt x="0" y="64560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F5C06D-DC44-4E18-B2B6-7CCADC7D9DB4}">
      <dsp:nvSpPr>
        <dsp:cNvPr id="0" name=""/>
        <dsp:cNvSpPr/>
      </dsp:nvSpPr>
      <dsp:spPr>
        <a:xfrm>
          <a:off x="3720638" y="315702"/>
          <a:ext cx="3074323" cy="153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2222500">
            <a:lnSpc>
              <a:spcPct val="90000"/>
            </a:lnSpc>
            <a:spcBef>
              <a:spcPct val="0"/>
            </a:spcBef>
            <a:spcAft>
              <a:spcPct val="35000"/>
            </a:spcAft>
          </a:pPr>
          <a:r>
            <a:rPr lang="en-US" sz="5000" kern="1200" dirty="0" smtClean="0"/>
            <a:t>Violations</a:t>
          </a:r>
          <a:endParaRPr lang="en-US" sz="5000" kern="1200" dirty="0"/>
        </a:p>
      </dsp:txBody>
      <dsp:txXfrm>
        <a:off x="3720638" y="315702"/>
        <a:ext cx="3074323" cy="1537161"/>
      </dsp:txXfrm>
    </dsp:sp>
    <dsp:sp modelId="{1490D18D-18C9-44A5-8E6A-7C04468CF36E}">
      <dsp:nvSpPr>
        <dsp:cNvPr id="0" name=""/>
        <dsp:cNvSpPr/>
      </dsp:nvSpPr>
      <dsp:spPr>
        <a:xfrm>
          <a:off x="706" y="2498473"/>
          <a:ext cx="3074323" cy="153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2222500">
            <a:lnSpc>
              <a:spcPct val="90000"/>
            </a:lnSpc>
            <a:spcBef>
              <a:spcPct val="0"/>
            </a:spcBef>
            <a:spcAft>
              <a:spcPct val="35000"/>
            </a:spcAft>
          </a:pPr>
          <a:r>
            <a:rPr lang="en-US" sz="5000" kern="1200" dirty="0" smtClean="0"/>
            <a:t>Routine</a:t>
          </a:r>
          <a:endParaRPr lang="en-US" sz="5000" kern="1200" dirty="0"/>
        </a:p>
      </dsp:txBody>
      <dsp:txXfrm>
        <a:off x="706" y="2498473"/>
        <a:ext cx="3074323" cy="1537161"/>
      </dsp:txXfrm>
    </dsp:sp>
    <dsp:sp modelId="{0776FFA5-3247-44AC-819C-470688649873}">
      <dsp:nvSpPr>
        <dsp:cNvPr id="0" name=""/>
        <dsp:cNvSpPr/>
      </dsp:nvSpPr>
      <dsp:spPr>
        <a:xfrm>
          <a:off x="3720638" y="2498473"/>
          <a:ext cx="3074323" cy="153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2222500">
            <a:lnSpc>
              <a:spcPct val="90000"/>
            </a:lnSpc>
            <a:spcBef>
              <a:spcPct val="0"/>
            </a:spcBef>
            <a:spcAft>
              <a:spcPct val="35000"/>
            </a:spcAft>
          </a:pPr>
          <a:r>
            <a:rPr lang="en-US" sz="5000" kern="1200" dirty="0" smtClean="0"/>
            <a:t>Situational</a:t>
          </a:r>
          <a:endParaRPr lang="en-US" sz="5000" kern="1200" dirty="0"/>
        </a:p>
      </dsp:txBody>
      <dsp:txXfrm>
        <a:off x="3720638" y="2498473"/>
        <a:ext cx="3074323" cy="1537161"/>
      </dsp:txXfrm>
    </dsp:sp>
    <dsp:sp modelId="{C0AB505F-3B6F-4FE5-BE78-0555B78B5A19}">
      <dsp:nvSpPr>
        <dsp:cNvPr id="0" name=""/>
        <dsp:cNvSpPr/>
      </dsp:nvSpPr>
      <dsp:spPr>
        <a:xfrm>
          <a:off x="7440570" y="2498473"/>
          <a:ext cx="3074323" cy="153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2222500">
            <a:lnSpc>
              <a:spcPct val="90000"/>
            </a:lnSpc>
            <a:spcBef>
              <a:spcPct val="0"/>
            </a:spcBef>
            <a:spcAft>
              <a:spcPct val="35000"/>
            </a:spcAft>
          </a:pPr>
          <a:r>
            <a:rPr lang="en-US" sz="5000" kern="1200" dirty="0" smtClean="0"/>
            <a:t>Exceptional </a:t>
          </a:r>
          <a:endParaRPr lang="en-US" sz="5000" kern="1200" dirty="0"/>
        </a:p>
      </dsp:txBody>
      <dsp:txXfrm>
        <a:off x="7440570" y="2498473"/>
        <a:ext cx="3074323" cy="153716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CA"/>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CA"/>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1400589E-9488-467C-BE9D-D5A9E0C6F8FB}" type="slidenum">
              <a:rPr lang="en-US" altLang="en-US"/>
              <a:pPr/>
              <a:t>‹#›</a:t>
            </a:fld>
            <a:endParaRPr lang="en-US" altLang="en-US"/>
          </a:p>
        </p:txBody>
      </p:sp>
    </p:spTree>
    <p:extLst>
      <p:ext uri="{BB962C8B-B14F-4D97-AF65-F5344CB8AC3E}">
        <p14:creationId xmlns:p14="http://schemas.microsoft.com/office/powerpoint/2010/main" val="1941292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8525A2E1-E025-44BB-9229-6285175BEF57}" type="slidenum">
              <a:rPr lang="en-US" altLang="en-US"/>
              <a:pPr/>
              <a:t>‹#›</a:t>
            </a:fld>
            <a:endParaRPr lang="en-US" altLang="en-US"/>
          </a:p>
        </p:txBody>
      </p:sp>
    </p:spTree>
    <p:extLst>
      <p:ext uri="{BB962C8B-B14F-4D97-AF65-F5344CB8AC3E}">
        <p14:creationId xmlns:p14="http://schemas.microsoft.com/office/powerpoint/2010/main" val="2820047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CA"/>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0726D32B-BC77-4634-A742-869A512F57D7}" type="slidenum">
              <a:rPr lang="en-US" altLang="en-US"/>
              <a:pPr/>
              <a:t>‹#›</a:t>
            </a:fld>
            <a:endParaRPr lang="en-US" altLang="en-US"/>
          </a:p>
        </p:txBody>
      </p:sp>
    </p:spTree>
    <p:extLst>
      <p:ext uri="{BB962C8B-B14F-4D97-AF65-F5344CB8AC3E}">
        <p14:creationId xmlns:p14="http://schemas.microsoft.com/office/powerpoint/2010/main" val="3894479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Content Placeholder 2"/>
          <p:cNvSpPr>
            <a:spLocks noGrp="1"/>
          </p:cNvSpPr>
          <p:nvPr>
            <p:ph sz="half" idx="1"/>
          </p:nvPr>
        </p:nvSpPr>
        <p:spPr>
          <a:xfrm>
            <a:off x="876300" y="169862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6464300" y="169862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326E966D-E5E7-4C0B-8F00-9D4F55BD7A18}" type="slidenum">
              <a:rPr lang="en-US" altLang="en-US"/>
              <a:pPr/>
              <a:t>‹#›</a:t>
            </a:fld>
            <a:endParaRPr lang="en-US" altLang="en-US"/>
          </a:p>
        </p:txBody>
      </p:sp>
    </p:spTree>
    <p:extLst>
      <p:ext uri="{BB962C8B-B14F-4D97-AF65-F5344CB8AC3E}">
        <p14:creationId xmlns:p14="http://schemas.microsoft.com/office/powerpoint/2010/main" val="2524202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CA"/>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D75BAB2A-5773-4B25-ABAF-09356309AF7D}" type="slidenum">
              <a:rPr lang="en-US" altLang="en-US"/>
              <a:pPr/>
              <a:t>‹#›</a:t>
            </a:fld>
            <a:endParaRPr lang="en-US" altLang="en-US"/>
          </a:p>
        </p:txBody>
      </p:sp>
    </p:spTree>
    <p:extLst>
      <p:ext uri="{BB962C8B-B14F-4D97-AF65-F5344CB8AC3E}">
        <p14:creationId xmlns:p14="http://schemas.microsoft.com/office/powerpoint/2010/main" val="1928132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fld id="{2245D0CA-6B01-473B-9375-1EB05AB2BE30}" type="slidenum">
              <a:rPr lang="en-US" altLang="en-US"/>
              <a:pPr/>
              <a:t>‹#›</a:t>
            </a:fld>
            <a:endParaRPr lang="en-US" altLang="en-US"/>
          </a:p>
        </p:txBody>
      </p:sp>
    </p:spTree>
    <p:extLst>
      <p:ext uri="{BB962C8B-B14F-4D97-AF65-F5344CB8AC3E}">
        <p14:creationId xmlns:p14="http://schemas.microsoft.com/office/powerpoint/2010/main" val="1966884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fld id="{E4572444-A1E6-4984-BBF1-F46D1467BC86}" type="slidenum">
              <a:rPr lang="en-US" altLang="en-US"/>
              <a:pPr/>
              <a:t>‹#›</a:t>
            </a:fld>
            <a:endParaRPr lang="en-US" altLang="en-US"/>
          </a:p>
        </p:txBody>
      </p:sp>
    </p:spTree>
    <p:extLst>
      <p:ext uri="{BB962C8B-B14F-4D97-AF65-F5344CB8AC3E}">
        <p14:creationId xmlns:p14="http://schemas.microsoft.com/office/powerpoint/2010/main" val="2595141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CA"/>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4E608D6C-D052-4A36-ACE8-25474F878060}" type="slidenum">
              <a:rPr lang="en-US" altLang="en-US"/>
              <a:pPr/>
              <a:t>‹#›</a:t>
            </a:fld>
            <a:endParaRPr lang="en-US" altLang="en-US"/>
          </a:p>
        </p:txBody>
      </p:sp>
    </p:spTree>
    <p:extLst>
      <p:ext uri="{BB962C8B-B14F-4D97-AF65-F5344CB8AC3E}">
        <p14:creationId xmlns:p14="http://schemas.microsoft.com/office/powerpoint/2010/main" val="271153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CA"/>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CA"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9C11DD6C-36D7-4DC5-9B25-176B69147965}" type="slidenum">
              <a:rPr lang="en-US" altLang="en-US"/>
              <a:pPr/>
              <a:t>‹#›</a:t>
            </a:fld>
            <a:endParaRPr lang="en-US" altLang="en-US"/>
          </a:p>
        </p:txBody>
      </p:sp>
    </p:spTree>
    <p:extLst>
      <p:ext uri="{BB962C8B-B14F-4D97-AF65-F5344CB8AC3E}">
        <p14:creationId xmlns:p14="http://schemas.microsoft.com/office/powerpoint/2010/main" val="1660815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CA"/>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A376F540-F783-49CE-8387-0FCA07CF00ED}" type="slidenum">
              <a:rPr lang="en-US" altLang="en-US"/>
              <a:pPr/>
              <a:t>‹#›</a:t>
            </a:fld>
            <a:endParaRPr lang="en-US" altLang="en-US"/>
          </a:p>
        </p:txBody>
      </p:sp>
    </p:spTree>
    <p:extLst>
      <p:ext uri="{BB962C8B-B14F-4D97-AF65-F5344CB8AC3E}">
        <p14:creationId xmlns:p14="http://schemas.microsoft.com/office/powerpoint/2010/main" val="768030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05900" y="330200"/>
            <a:ext cx="2743200" cy="5894388"/>
          </a:xfrm>
        </p:spPr>
        <p:txBody>
          <a:bodyPr vert="eaVert"/>
          <a:lstStyle/>
          <a:p>
            <a:r>
              <a:rPr lang="en-US" smtClean="0"/>
              <a:t>Click to edit Master title style</a:t>
            </a:r>
            <a:endParaRPr lang="en-CA"/>
          </a:p>
        </p:txBody>
      </p:sp>
      <p:sp>
        <p:nvSpPr>
          <p:cNvPr id="3" name="Vertical Text Placeholder 2"/>
          <p:cNvSpPr>
            <a:spLocks noGrp="1"/>
          </p:cNvSpPr>
          <p:nvPr>
            <p:ph type="body" orient="vert" idx="1"/>
          </p:nvPr>
        </p:nvSpPr>
        <p:spPr>
          <a:xfrm>
            <a:off x="876300" y="330200"/>
            <a:ext cx="8026400" cy="5894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F9760E6D-2C4C-4895-8F18-1B4B11CC2CC6}" type="slidenum">
              <a:rPr lang="en-US" altLang="en-US"/>
              <a:pPr/>
              <a:t>‹#›</a:t>
            </a:fld>
            <a:endParaRPr lang="en-US" altLang="en-US"/>
          </a:p>
        </p:txBody>
      </p:sp>
    </p:spTree>
    <p:extLst>
      <p:ext uri="{BB962C8B-B14F-4D97-AF65-F5344CB8AC3E}">
        <p14:creationId xmlns:p14="http://schemas.microsoft.com/office/powerpoint/2010/main" val="1305303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876300" y="330201"/>
            <a:ext cx="8492067" cy="1185863"/>
          </a:xfrm>
        </p:spPr>
        <p:txBody>
          <a:bodyPr/>
          <a:lstStyle/>
          <a:p>
            <a:r>
              <a:rPr lang="en-US" smtClean="0"/>
              <a:t>Click to edit Master title style</a:t>
            </a:r>
            <a:endParaRPr lang="en-CA"/>
          </a:p>
        </p:txBody>
      </p:sp>
      <p:sp>
        <p:nvSpPr>
          <p:cNvPr id="3" name="Text Placeholder 2"/>
          <p:cNvSpPr>
            <a:spLocks noGrp="1"/>
          </p:cNvSpPr>
          <p:nvPr>
            <p:ph type="body" sz="half" idx="1"/>
          </p:nvPr>
        </p:nvSpPr>
        <p:spPr>
          <a:xfrm>
            <a:off x="876300" y="1698625"/>
            <a:ext cx="10972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876300" y="4037014"/>
            <a:ext cx="10972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C8964A25-707C-4644-A1E1-96637E28C304}" type="slidenum">
              <a:rPr lang="en-US" altLang="en-US"/>
              <a:pPr/>
              <a:t>‹#›</a:t>
            </a:fld>
            <a:endParaRPr lang="en-US" altLang="en-US"/>
          </a:p>
        </p:txBody>
      </p:sp>
    </p:spTree>
    <p:extLst>
      <p:ext uri="{BB962C8B-B14F-4D97-AF65-F5344CB8AC3E}">
        <p14:creationId xmlns:p14="http://schemas.microsoft.com/office/powerpoint/2010/main" val="22000503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4F557D-1118-4354-8EF2-4F06A70D40C7}" type="datetimeFigureOut">
              <a:rPr lang="en-GB" smtClean="0"/>
              <a:t>06/12/2020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2365597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4F557D-1118-4354-8EF2-4F06A70D40C7}" type="datetimeFigureOut">
              <a:rPr lang="en-GB" smtClean="0"/>
              <a:t>06/12/2020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10354436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74F557D-1118-4354-8EF2-4F06A70D40C7}" type="datetimeFigureOut">
              <a:rPr lang="en-GB" smtClean="0"/>
              <a:t>06/12/2020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35038594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4F557D-1118-4354-8EF2-4F06A70D40C7}" type="datetimeFigureOut">
              <a:rPr lang="en-GB" smtClean="0"/>
              <a:t>06/12/2020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32754025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4F557D-1118-4354-8EF2-4F06A70D40C7}" type="datetimeFigureOut">
              <a:rPr lang="en-GB" smtClean="0"/>
              <a:t>06/12/2020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34924351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4F557D-1118-4354-8EF2-4F06A70D40C7}" type="datetimeFigureOut">
              <a:rPr lang="en-GB" smtClean="0"/>
              <a:t>06/12/2020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36310231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4F557D-1118-4354-8EF2-4F06A70D40C7}" type="datetimeFigureOut">
              <a:rPr lang="en-GB" smtClean="0"/>
              <a:t>06/12/2020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42267452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74F557D-1118-4354-8EF2-4F06A70D40C7}" type="datetimeFigureOut">
              <a:rPr lang="en-GB" smtClean="0"/>
              <a:t>06/12/2020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17461499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74F557D-1118-4354-8EF2-4F06A70D40C7}" type="datetimeFigureOut">
              <a:rPr lang="en-GB" smtClean="0"/>
              <a:t>06/12/2020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26740031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4F557D-1118-4354-8EF2-4F06A70D40C7}" type="datetimeFigureOut">
              <a:rPr lang="en-GB" smtClean="0"/>
              <a:t>06/12/2020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1958715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4F557D-1118-4354-8EF2-4F06A70D40C7}" type="datetimeFigureOut">
              <a:rPr lang="en-GB" smtClean="0"/>
              <a:t>06/12/2020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26460244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876300" y="330201"/>
            <a:ext cx="8492067" cy="1185863"/>
          </a:xfrm>
        </p:spPr>
        <p:txBody>
          <a:bodyPr/>
          <a:lstStyle/>
          <a:p>
            <a:r>
              <a:rPr lang="en-US" smtClean="0"/>
              <a:t>Click to edit Master title style</a:t>
            </a:r>
            <a:endParaRPr lang="en-CA"/>
          </a:p>
        </p:txBody>
      </p:sp>
      <p:sp>
        <p:nvSpPr>
          <p:cNvPr id="3" name="Text Placeholder 2"/>
          <p:cNvSpPr>
            <a:spLocks noGrp="1"/>
          </p:cNvSpPr>
          <p:nvPr>
            <p:ph type="body" sz="half" idx="1"/>
          </p:nvPr>
        </p:nvSpPr>
        <p:spPr>
          <a:xfrm>
            <a:off x="876300" y="1698625"/>
            <a:ext cx="10972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876300" y="4037014"/>
            <a:ext cx="10972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C8964A25-707C-4644-A1E1-96637E28C304}" type="slidenum">
              <a:rPr lang="en-US" altLang="en-US"/>
              <a:pPr/>
              <a:t>‹#›</a:t>
            </a:fld>
            <a:endParaRPr lang="en-US" altLang="en-US"/>
          </a:p>
        </p:txBody>
      </p:sp>
    </p:spTree>
    <p:extLst>
      <p:ext uri="{BB962C8B-B14F-4D97-AF65-F5344CB8AC3E}">
        <p14:creationId xmlns:p14="http://schemas.microsoft.com/office/powerpoint/2010/main" val="747879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876300" y="330201"/>
            <a:ext cx="8492067" cy="1185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Text Placeholder 2"/>
          <p:cNvSpPr>
            <a:spLocks noGrp="1"/>
          </p:cNvSpPr>
          <p:nvPr>
            <p:ph type="body" idx="1"/>
          </p:nvPr>
        </p:nvSpPr>
        <p:spPr bwMode="auto">
          <a:xfrm>
            <a:off x="876300" y="1698626"/>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3712634" y="6424614"/>
            <a:ext cx="986367" cy="365125"/>
          </a:xfrm>
          <a:prstGeom prst="rect">
            <a:avLst/>
          </a:prstGeom>
        </p:spPr>
        <p:txBody>
          <a:bodyPr vert="horz" wrap="square" lIns="91440" tIns="45720" rIns="91440" bIns="45720" numCol="1" anchor="ctr" anchorCtr="0" compatLnSpc="1">
            <a:prstTxWarp prst="textNoShape">
              <a:avLst/>
            </a:prstTxWarp>
          </a:bodyPr>
          <a:lstStyle>
            <a:lvl1pPr algn="ctr">
              <a:defRPr sz="1000" smtClean="0">
                <a:solidFill>
                  <a:srgbClr val="B9C273"/>
                </a:solidFill>
                <a:latin typeface="+mn-lt"/>
                <a:cs typeface="Arial" charset="0"/>
              </a:defRPr>
            </a:lvl1pPr>
          </a:lstStyle>
          <a:p>
            <a:pPr>
              <a:defRPr/>
            </a:pPr>
            <a:endParaRPr lang="en-US"/>
          </a:p>
        </p:txBody>
      </p:sp>
      <p:sp>
        <p:nvSpPr>
          <p:cNvPr id="5" name="Footer Placeholder 4"/>
          <p:cNvSpPr>
            <a:spLocks noGrp="1"/>
          </p:cNvSpPr>
          <p:nvPr>
            <p:ph type="ftr" sz="quarter" idx="3"/>
          </p:nvPr>
        </p:nvSpPr>
        <p:spPr>
          <a:xfrm>
            <a:off x="876300" y="6424614"/>
            <a:ext cx="2802467" cy="365125"/>
          </a:xfrm>
          <a:prstGeom prst="rect">
            <a:avLst/>
          </a:prstGeom>
        </p:spPr>
        <p:txBody>
          <a:bodyPr vert="horz" wrap="square" lIns="91440" tIns="45720" rIns="91440" bIns="45720" numCol="1" anchor="ctr" anchorCtr="0" compatLnSpc="1">
            <a:prstTxWarp prst="textNoShape">
              <a:avLst/>
            </a:prstTxWarp>
          </a:bodyPr>
          <a:lstStyle>
            <a:lvl1pPr>
              <a:defRPr sz="1000" smtClean="0">
                <a:solidFill>
                  <a:srgbClr val="B9C273"/>
                </a:solidFill>
                <a:latin typeface="+mn-lt"/>
                <a:cs typeface="Arial" charset="0"/>
              </a:defRPr>
            </a:lvl1pPr>
          </a:lstStyle>
          <a:p>
            <a:pPr>
              <a:defRPr/>
            </a:pPr>
            <a:endParaRPr lang="en-US"/>
          </a:p>
        </p:txBody>
      </p:sp>
      <p:sp>
        <p:nvSpPr>
          <p:cNvPr id="6" name="Slide Number Placeholder 5"/>
          <p:cNvSpPr>
            <a:spLocks noGrp="1"/>
          </p:cNvSpPr>
          <p:nvPr>
            <p:ph type="sldNum" sz="quarter" idx="4"/>
          </p:nvPr>
        </p:nvSpPr>
        <p:spPr>
          <a:xfrm>
            <a:off x="4732867" y="6424614"/>
            <a:ext cx="988484" cy="365125"/>
          </a:xfrm>
          <a:prstGeom prst="rect">
            <a:avLst/>
          </a:prstGeom>
        </p:spPr>
        <p:txBody>
          <a:bodyPr vert="horz" wrap="square" lIns="91440" tIns="45720" rIns="91440" bIns="45720" numCol="1" anchor="ctr" anchorCtr="0" compatLnSpc="1">
            <a:prstTxWarp prst="textNoShape">
              <a:avLst/>
            </a:prstTxWarp>
          </a:bodyPr>
          <a:lstStyle>
            <a:lvl1pPr algn="r">
              <a:defRPr sz="1000">
                <a:solidFill>
                  <a:srgbClr val="B9C273"/>
                </a:solidFill>
                <a:latin typeface="Times New Roman" panose="02020603050405020304" pitchFamily="18" charset="0"/>
              </a:defRPr>
            </a:lvl1pPr>
          </a:lstStyle>
          <a:p>
            <a:fld id="{721D9DC7-5D8E-487E-8ED8-58AAA19F0344}" type="slidenum">
              <a:rPr lang="en-US" altLang="en-US"/>
              <a:pPr/>
              <a:t>‹#›</a:t>
            </a:fld>
            <a:endParaRPr lang="en-US" altLang="en-US"/>
          </a:p>
        </p:txBody>
      </p:sp>
    </p:spTree>
    <p:extLst>
      <p:ext uri="{BB962C8B-B14F-4D97-AF65-F5344CB8AC3E}">
        <p14:creationId xmlns:p14="http://schemas.microsoft.com/office/powerpoint/2010/main" val="21413564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457200" rtl="0" eaLnBrk="0" fontAlgn="base" hangingPunct="0">
        <a:spcBef>
          <a:spcPct val="0"/>
        </a:spcBef>
        <a:spcAft>
          <a:spcPct val="0"/>
        </a:spcAft>
        <a:defRPr sz="3800">
          <a:solidFill>
            <a:schemeClr val="bg1"/>
          </a:solidFill>
          <a:latin typeface="+mj-lt"/>
          <a:ea typeface="+mj-ea"/>
          <a:cs typeface="+mj-cs"/>
        </a:defRPr>
      </a:lvl1pPr>
      <a:lvl2pPr algn="l" defTabSz="457200" rtl="0" eaLnBrk="0" fontAlgn="base" hangingPunct="0">
        <a:spcBef>
          <a:spcPct val="0"/>
        </a:spcBef>
        <a:spcAft>
          <a:spcPct val="0"/>
        </a:spcAft>
        <a:defRPr sz="3800">
          <a:solidFill>
            <a:schemeClr val="bg1"/>
          </a:solidFill>
          <a:latin typeface="Arial" charset="0"/>
        </a:defRPr>
      </a:lvl2pPr>
      <a:lvl3pPr algn="l" defTabSz="457200" rtl="0" eaLnBrk="0" fontAlgn="base" hangingPunct="0">
        <a:spcBef>
          <a:spcPct val="0"/>
        </a:spcBef>
        <a:spcAft>
          <a:spcPct val="0"/>
        </a:spcAft>
        <a:defRPr sz="3800">
          <a:solidFill>
            <a:schemeClr val="bg1"/>
          </a:solidFill>
          <a:latin typeface="Arial" charset="0"/>
        </a:defRPr>
      </a:lvl3pPr>
      <a:lvl4pPr algn="l" defTabSz="457200" rtl="0" eaLnBrk="0" fontAlgn="base" hangingPunct="0">
        <a:spcBef>
          <a:spcPct val="0"/>
        </a:spcBef>
        <a:spcAft>
          <a:spcPct val="0"/>
        </a:spcAft>
        <a:defRPr sz="3800">
          <a:solidFill>
            <a:schemeClr val="bg1"/>
          </a:solidFill>
          <a:latin typeface="Arial" charset="0"/>
        </a:defRPr>
      </a:lvl4pPr>
      <a:lvl5pPr algn="l" defTabSz="457200" rtl="0" eaLnBrk="0" fontAlgn="base" hangingPunct="0">
        <a:spcBef>
          <a:spcPct val="0"/>
        </a:spcBef>
        <a:spcAft>
          <a:spcPct val="0"/>
        </a:spcAft>
        <a:defRPr sz="3800">
          <a:solidFill>
            <a:schemeClr val="bg1"/>
          </a:solidFill>
          <a:latin typeface="Arial" charset="0"/>
        </a:defRPr>
      </a:lvl5pPr>
      <a:lvl6pPr marL="457200" algn="l" defTabSz="457200" rtl="0" fontAlgn="base">
        <a:spcBef>
          <a:spcPct val="0"/>
        </a:spcBef>
        <a:spcAft>
          <a:spcPct val="0"/>
        </a:spcAft>
        <a:defRPr sz="3800">
          <a:solidFill>
            <a:schemeClr val="bg1"/>
          </a:solidFill>
          <a:latin typeface="Arial" charset="0"/>
        </a:defRPr>
      </a:lvl6pPr>
      <a:lvl7pPr marL="914400" algn="l" defTabSz="457200" rtl="0" fontAlgn="base">
        <a:spcBef>
          <a:spcPct val="0"/>
        </a:spcBef>
        <a:spcAft>
          <a:spcPct val="0"/>
        </a:spcAft>
        <a:defRPr sz="3800">
          <a:solidFill>
            <a:schemeClr val="bg1"/>
          </a:solidFill>
          <a:latin typeface="Arial" charset="0"/>
        </a:defRPr>
      </a:lvl7pPr>
      <a:lvl8pPr marL="1371600" algn="l" defTabSz="457200" rtl="0" fontAlgn="base">
        <a:spcBef>
          <a:spcPct val="0"/>
        </a:spcBef>
        <a:spcAft>
          <a:spcPct val="0"/>
        </a:spcAft>
        <a:defRPr sz="3800">
          <a:solidFill>
            <a:schemeClr val="bg1"/>
          </a:solidFill>
          <a:latin typeface="Arial" charset="0"/>
        </a:defRPr>
      </a:lvl8pPr>
      <a:lvl9pPr marL="1828800" algn="l" defTabSz="457200" rtl="0" fontAlgn="base">
        <a:spcBef>
          <a:spcPct val="0"/>
        </a:spcBef>
        <a:spcAft>
          <a:spcPct val="0"/>
        </a:spcAft>
        <a:defRPr sz="3800">
          <a:solidFill>
            <a:schemeClr val="bg1"/>
          </a:solidFill>
          <a:latin typeface="Arial" charset="0"/>
        </a:defRPr>
      </a:lvl9pPr>
    </p:titleStyle>
    <p:bodyStyle>
      <a:lvl1pPr marL="342900" indent="-342900" algn="l" defTabSz="457200" rtl="0" eaLnBrk="0" fontAlgn="base" hangingPunct="0">
        <a:spcBef>
          <a:spcPct val="20000"/>
        </a:spcBef>
        <a:spcAft>
          <a:spcPct val="0"/>
        </a:spcAft>
        <a:buClr>
          <a:schemeClr val="tx2"/>
        </a:buClr>
        <a:buFont typeface="Wingdings" panose="05000000000000000000" pitchFamily="2" charset="2"/>
        <a:buChar char="§"/>
        <a:defRPr sz="3200">
          <a:solidFill>
            <a:schemeClr val="tx1"/>
          </a:solidFill>
          <a:latin typeface="+mn-lt"/>
          <a:ea typeface="+mn-ea"/>
          <a:cs typeface="+mn-cs"/>
        </a:defRPr>
      </a:lvl1pPr>
      <a:lvl2pPr marL="742950" indent="-285750" algn="l" defTabSz="457200" rtl="0" eaLnBrk="0" fontAlgn="base" hangingPunct="0">
        <a:spcBef>
          <a:spcPct val="20000"/>
        </a:spcBef>
        <a:spcAft>
          <a:spcPct val="0"/>
        </a:spcAft>
        <a:buFont typeface="Arial" panose="020B0604020202020204" pitchFamily="34" charset="0"/>
        <a:buChar char="–"/>
        <a:defRPr sz="2800">
          <a:solidFill>
            <a:schemeClr val="tx1"/>
          </a:solidFill>
          <a:latin typeface="+mn-lt"/>
        </a:defRPr>
      </a:lvl2pPr>
      <a:lvl3pPr marL="1143000" indent="-228600" algn="l" defTabSz="457200" rtl="0" eaLnBrk="0" fontAlgn="base" hangingPunct="0">
        <a:spcBef>
          <a:spcPct val="20000"/>
        </a:spcBef>
        <a:spcAft>
          <a:spcPct val="0"/>
        </a:spcAft>
        <a:buFont typeface="Arial" panose="020B0604020202020204" pitchFamily="34" charset="0"/>
        <a:buChar char="•"/>
        <a:defRPr sz="2400">
          <a:solidFill>
            <a:schemeClr val="tx1"/>
          </a:solidFill>
          <a:latin typeface="+mn-lt"/>
        </a:defRPr>
      </a:lvl3pPr>
      <a:lvl4pPr marL="1600200" indent="-228600" algn="l" defTabSz="457200" rtl="0" eaLnBrk="0" fontAlgn="base" hangingPunct="0">
        <a:spcBef>
          <a:spcPct val="20000"/>
        </a:spcBef>
        <a:spcAft>
          <a:spcPct val="0"/>
        </a:spcAft>
        <a:buFont typeface="Arial" panose="020B0604020202020204" pitchFamily="34" charset="0"/>
        <a:buChar char="–"/>
        <a:defRPr sz="2000">
          <a:solidFill>
            <a:schemeClr val="tx1"/>
          </a:solidFill>
          <a:latin typeface="+mn-lt"/>
        </a:defRPr>
      </a:lvl4pPr>
      <a:lvl5pPr marL="2057400" indent="-228600" algn="l" defTabSz="457200" rtl="0" eaLnBrk="0" fontAlgn="base" hangingPunct="0">
        <a:spcBef>
          <a:spcPct val="20000"/>
        </a:spcBef>
        <a:spcAft>
          <a:spcPct val="0"/>
        </a:spcAft>
        <a:buFont typeface="Arial" panose="020B0604020202020204" pitchFamily="34" charset="0"/>
        <a:buChar char="»"/>
        <a:defRPr sz="2000">
          <a:solidFill>
            <a:schemeClr val="tx1"/>
          </a:solidFill>
          <a:latin typeface="+mn-lt"/>
        </a:defRPr>
      </a:lvl5pPr>
      <a:lvl6pPr marL="2514600" indent="-228600" algn="l" defTabSz="457200" rtl="0" fontAlgn="base">
        <a:spcBef>
          <a:spcPct val="20000"/>
        </a:spcBef>
        <a:spcAft>
          <a:spcPct val="0"/>
        </a:spcAft>
        <a:buFont typeface="Arial" charset="0"/>
        <a:buChar char="»"/>
        <a:defRPr sz="2000">
          <a:solidFill>
            <a:schemeClr val="tx1"/>
          </a:solidFill>
          <a:latin typeface="+mn-lt"/>
        </a:defRPr>
      </a:lvl6pPr>
      <a:lvl7pPr marL="2971800" indent="-228600" algn="l" defTabSz="457200" rtl="0" fontAlgn="base">
        <a:spcBef>
          <a:spcPct val="20000"/>
        </a:spcBef>
        <a:spcAft>
          <a:spcPct val="0"/>
        </a:spcAft>
        <a:buFont typeface="Arial" charset="0"/>
        <a:buChar char="»"/>
        <a:defRPr sz="2000">
          <a:solidFill>
            <a:schemeClr val="tx1"/>
          </a:solidFill>
          <a:latin typeface="+mn-lt"/>
        </a:defRPr>
      </a:lvl7pPr>
      <a:lvl8pPr marL="3429000" indent="-228600" algn="l" defTabSz="457200" rtl="0" fontAlgn="base">
        <a:spcBef>
          <a:spcPct val="20000"/>
        </a:spcBef>
        <a:spcAft>
          <a:spcPct val="0"/>
        </a:spcAft>
        <a:buFont typeface="Arial" charset="0"/>
        <a:buChar char="»"/>
        <a:defRPr sz="2000">
          <a:solidFill>
            <a:schemeClr val="tx1"/>
          </a:solidFill>
          <a:latin typeface="+mn-lt"/>
        </a:defRPr>
      </a:lvl8pPr>
      <a:lvl9pPr marL="3886200" indent="-228600" algn="l" defTabSz="457200" rtl="0" fontAlgn="base">
        <a:spcBef>
          <a:spcPct val="20000"/>
        </a:spcBef>
        <a:spcAft>
          <a:spcPct val="0"/>
        </a:spcAft>
        <a:buFont typeface="Arial"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1D9DC7-5D8E-487E-8ED8-58AAA19F0344}" type="slidenum">
              <a:rPr lang="en-US" altLang="en-US" smtClean="0"/>
              <a:pPr/>
              <a:t>‹#›</a:t>
            </a:fld>
            <a:endParaRPr lang="en-US" altLang="en-US"/>
          </a:p>
        </p:txBody>
      </p:sp>
    </p:spTree>
    <p:extLst>
      <p:ext uri="{BB962C8B-B14F-4D97-AF65-F5344CB8AC3E}">
        <p14:creationId xmlns:p14="http://schemas.microsoft.com/office/powerpoint/2010/main" val="3805624339"/>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emf"/><Relationship Id="rId7" Type="http://schemas.openxmlformats.org/officeDocument/2006/relationships/diagramColors" Target="../diagrams/colors1.xml"/><Relationship Id="rId2" Type="http://schemas.openxmlformats.org/officeDocument/2006/relationships/image" Target="../media/image6.emf"/><Relationship Id="rId1" Type="http://schemas.openxmlformats.org/officeDocument/2006/relationships/slideLayout" Target="../slideLayouts/slideLayout1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XINCYII2K0c" TargetMode="Externa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XINCYII2K0c" TargetMode="External"/><Relationship Id="rId2" Type="http://schemas.openxmlformats.org/officeDocument/2006/relationships/hyperlink" Target="https://oeapng.info/downloads/download-info/4-1b-emergencies-and-critical-incidents-overview/" TargetMode="External"/><Relationship Id="rId1" Type="http://schemas.openxmlformats.org/officeDocument/2006/relationships/slideLayout" Target="../slideLayouts/slideLayout14.xml"/><Relationship Id="rId5" Type="http://schemas.openxmlformats.org/officeDocument/2006/relationships/hyperlink" Target="http://www.who.int/en/" TargetMode="External"/><Relationship Id="rId4" Type="http://schemas.openxmlformats.org/officeDocument/2006/relationships/hyperlink" Target="https://www.youtube.com/watch?v=JRCMxfBULB4"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Lecture Content:</a:t>
            </a:r>
            <a:endParaRPr lang="en-GB" b="1" dirty="0"/>
          </a:p>
        </p:txBody>
      </p:sp>
      <p:sp>
        <p:nvSpPr>
          <p:cNvPr id="3" name="Content Placeholder 2"/>
          <p:cNvSpPr>
            <a:spLocks noGrp="1"/>
          </p:cNvSpPr>
          <p:nvPr>
            <p:ph idx="1"/>
          </p:nvPr>
        </p:nvSpPr>
        <p:spPr/>
        <p:txBody>
          <a:bodyPr/>
          <a:lstStyle/>
          <a:p>
            <a:pPr marL="0" indent="0">
              <a:buNone/>
            </a:pPr>
            <a:r>
              <a:rPr lang="en-GB" dirty="0" smtClean="0"/>
              <a:t>Revision of key terms</a:t>
            </a:r>
          </a:p>
          <a:p>
            <a:pPr marL="0" indent="0">
              <a:buNone/>
            </a:pPr>
            <a:r>
              <a:rPr lang="en-GB" dirty="0" smtClean="0"/>
              <a:t>Develop an awareness of complexity- from </a:t>
            </a:r>
            <a:r>
              <a:rPr lang="en-GB" b="1" i="1" dirty="0" smtClean="0"/>
              <a:t>monocausality</a:t>
            </a:r>
            <a:r>
              <a:rPr lang="en-GB" dirty="0" smtClean="0"/>
              <a:t> to </a:t>
            </a:r>
            <a:r>
              <a:rPr lang="en-GB" b="1" i="1" dirty="0" smtClean="0"/>
              <a:t>multifactorialism</a:t>
            </a:r>
          </a:p>
          <a:p>
            <a:pPr marL="0" indent="0">
              <a:buNone/>
            </a:pPr>
            <a:r>
              <a:rPr lang="en-GB" dirty="0" smtClean="0"/>
              <a:t>Differentiate </a:t>
            </a:r>
            <a:r>
              <a:rPr lang="en-GB" b="1" i="1" dirty="0" smtClean="0"/>
              <a:t>individual accidents </a:t>
            </a:r>
            <a:r>
              <a:rPr lang="en-GB" dirty="0" smtClean="0"/>
              <a:t>from</a:t>
            </a:r>
            <a:r>
              <a:rPr lang="en-GB" b="1" i="1" dirty="0" smtClean="0"/>
              <a:t> organisational accidents</a:t>
            </a:r>
          </a:p>
          <a:p>
            <a:pPr marL="0" indent="0">
              <a:buNone/>
            </a:pPr>
            <a:r>
              <a:rPr lang="en-GB" dirty="0" smtClean="0"/>
              <a:t>Explore a t</a:t>
            </a:r>
            <a:r>
              <a:rPr lang="en-GB" dirty="0" smtClean="0"/>
              <a:t>ypology of </a:t>
            </a:r>
            <a:r>
              <a:rPr lang="en-GB" b="1" i="1" dirty="0" smtClean="0"/>
              <a:t>Human Failure</a:t>
            </a:r>
          </a:p>
          <a:p>
            <a:pPr marL="0" indent="0">
              <a:buNone/>
            </a:pPr>
            <a:r>
              <a:rPr lang="en-GB" dirty="0" smtClean="0"/>
              <a:t>Introduce Reason’s (1990) </a:t>
            </a:r>
            <a:r>
              <a:rPr lang="en-GB" b="1" i="1" dirty="0" smtClean="0"/>
              <a:t>Swiss Cheese Model </a:t>
            </a:r>
            <a:r>
              <a:rPr lang="en-GB" dirty="0" smtClean="0"/>
              <a:t>as a</a:t>
            </a:r>
            <a:r>
              <a:rPr lang="en-GB" b="1" i="1" dirty="0" smtClean="0"/>
              <a:t> systems thinking </a:t>
            </a:r>
            <a:r>
              <a:rPr lang="en-GB" dirty="0" smtClean="0"/>
              <a:t>approach to accident analysis</a:t>
            </a:r>
          </a:p>
          <a:p>
            <a:pPr marL="0" indent="0">
              <a:buNone/>
            </a:pPr>
            <a:r>
              <a:rPr lang="en-GB" dirty="0" smtClean="0"/>
              <a:t>Address questions about the second assessment</a:t>
            </a:r>
            <a:endParaRPr lang="en-GB" dirty="0" smtClean="0"/>
          </a:p>
        </p:txBody>
      </p:sp>
    </p:spTree>
    <p:extLst>
      <p:ext uri="{BB962C8B-B14F-4D97-AF65-F5344CB8AC3E}">
        <p14:creationId xmlns:p14="http://schemas.microsoft.com/office/powerpoint/2010/main" val="6974278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135" y="500063"/>
            <a:ext cx="11975335" cy="1073151"/>
          </a:xfrm>
        </p:spPr>
        <p:txBody>
          <a:bodyPr>
            <a:normAutofit fontScale="90000"/>
          </a:bodyPr>
          <a:lstStyle/>
          <a:p>
            <a:pPr algn="ctr"/>
            <a:r>
              <a:rPr lang="en-GB" sz="3200" b="1" dirty="0" smtClean="0"/>
              <a:t>It is important that you use the correct terminology throughout your analysis</a:t>
            </a:r>
            <a:br>
              <a:rPr lang="en-GB" sz="3200" b="1" dirty="0" smtClean="0"/>
            </a:br>
            <a:r>
              <a:rPr lang="en-GB" sz="3200" b="1" dirty="0" smtClean="0"/>
              <a:t>what do you understand these terms to mean ?</a:t>
            </a:r>
            <a:endParaRPr lang="en-GB" sz="3200" b="1" dirty="0"/>
          </a:p>
        </p:txBody>
      </p:sp>
      <p:sp>
        <p:nvSpPr>
          <p:cNvPr id="5" name="TextBox 4"/>
          <p:cNvSpPr txBox="1"/>
          <p:nvPr/>
        </p:nvSpPr>
        <p:spPr>
          <a:xfrm>
            <a:off x="537418" y="1573214"/>
            <a:ext cx="10353675" cy="4555093"/>
          </a:xfrm>
          <a:prstGeom prst="rect">
            <a:avLst/>
          </a:prstGeom>
          <a:noFill/>
        </p:spPr>
        <p:txBody>
          <a:bodyPr wrap="square" rtlCol="0">
            <a:spAutoFit/>
          </a:bodyPr>
          <a:lstStyle/>
          <a:p>
            <a:pPr lvl="0"/>
            <a:r>
              <a:rPr lang="en-GB" sz="3200" b="1" i="1" dirty="0" smtClean="0">
                <a:solidFill>
                  <a:schemeClr val="bg2">
                    <a:lumMod val="50000"/>
                  </a:schemeClr>
                </a:solidFill>
              </a:rPr>
              <a:t>Hazard:						</a:t>
            </a:r>
          </a:p>
          <a:p>
            <a:pPr lvl="0"/>
            <a:r>
              <a:rPr lang="en-GB" sz="3200" b="1" i="1" dirty="0">
                <a:solidFill>
                  <a:schemeClr val="bg2">
                    <a:lumMod val="50000"/>
                  </a:schemeClr>
                </a:solidFill>
              </a:rPr>
              <a:t>	</a:t>
            </a:r>
            <a:r>
              <a:rPr lang="en-GB" sz="3200" b="1" i="1" dirty="0" smtClean="0">
                <a:solidFill>
                  <a:schemeClr val="bg2">
                    <a:lumMod val="50000"/>
                  </a:schemeClr>
                </a:solidFill>
              </a:rPr>
              <a:t>								</a:t>
            </a:r>
            <a:r>
              <a:rPr lang="en-GB" sz="3200" b="1" i="1" dirty="0" smtClean="0">
                <a:solidFill>
                  <a:schemeClr val="bg2">
                    <a:lumMod val="50000"/>
                  </a:schemeClr>
                </a:solidFill>
              </a:rPr>
              <a:t>	Risk:</a:t>
            </a:r>
            <a:endParaRPr lang="en-GB" sz="3200" b="1" i="1" dirty="0" smtClean="0"/>
          </a:p>
          <a:p>
            <a:pPr lvl="0"/>
            <a:r>
              <a:rPr lang="en-GB" sz="3200" b="1" i="1" dirty="0" smtClean="0"/>
              <a:t>				</a:t>
            </a:r>
            <a:r>
              <a:rPr lang="en-GB" sz="3200" b="1" i="1" dirty="0" smtClean="0">
                <a:solidFill>
                  <a:schemeClr val="accent1">
                    <a:lumMod val="50000"/>
                  </a:schemeClr>
                </a:solidFill>
              </a:rPr>
              <a:t>Accident</a:t>
            </a:r>
            <a:r>
              <a:rPr lang="en-GB" sz="3200" i="1" dirty="0" smtClean="0">
                <a:solidFill>
                  <a:schemeClr val="accent1">
                    <a:lumMod val="50000"/>
                  </a:schemeClr>
                </a:solidFill>
              </a:rPr>
              <a:t>:  </a:t>
            </a:r>
          </a:p>
          <a:p>
            <a:pPr lvl="0"/>
            <a:r>
              <a:rPr lang="en-GB" sz="3200" b="1" i="1" dirty="0" smtClean="0">
                <a:solidFill>
                  <a:schemeClr val="accent6">
                    <a:lumMod val="50000"/>
                  </a:schemeClr>
                </a:solidFill>
              </a:rPr>
              <a:t>Incident</a:t>
            </a:r>
            <a:r>
              <a:rPr lang="en-GB" sz="3200" i="1" dirty="0" smtClean="0">
                <a:solidFill>
                  <a:schemeClr val="accent6">
                    <a:lumMod val="50000"/>
                  </a:schemeClr>
                </a:solidFill>
              </a:rPr>
              <a:t>:						</a:t>
            </a:r>
          </a:p>
          <a:p>
            <a:pPr lvl="0"/>
            <a:r>
              <a:rPr lang="en-GB" sz="3200" b="1" i="1" dirty="0">
                <a:solidFill>
                  <a:schemeClr val="accent6">
                    <a:lumMod val="50000"/>
                  </a:schemeClr>
                </a:solidFill>
              </a:rPr>
              <a:t>	</a:t>
            </a:r>
            <a:r>
              <a:rPr lang="en-GB" sz="3200" b="1" i="1" dirty="0" smtClean="0">
                <a:solidFill>
                  <a:schemeClr val="accent6">
                    <a:lumMod val="50000"/>
                  </a:schemeClr>
                </a:solidFill>
              </a:rPr>
              <a:t>						Control </a:t>
            </a:r>
            <a:r>
              <a:rPr lang="en-GB" sz="3200" b="1" i="1" dirty="0">
                <a:solidFill>
                  <a:schemeClr val="accent6">
                    <a:lumMod val="50000"/>
                  </a:schemeClr>
                </a:solidFill>
              </a:rPr>
              <a:t>Measure</a:t>
            </a:r>
            <a:r>
              <a:rPr lang="en-GB" sz="3200" b="1" i="1" dirty="0" smtClean="0">
                <a:solidFill>
                  <a:schemeClr val="accent6">
                    <a:lumMod val="50000"/>
                  </a:schemeClr>
                </a:solidFill>
              </a:rPr>
              <a:t>:</a:t>
            </a:r>
          </a:p>
          <a:p>
            <a:pPr lvl="0"/>
            <a:r>
              <a:rPr lang="en-GB" sz="3200" b="1" i="1" dirty="0" smtClean="0">
                <a:solidFill>
                  <a:prstClr val="black"/>
                </a:solidFill>
              </a:rPr>
              <a:t>				</a:t>
            </a:r>
            <a:r>
              <a:rPr lang="en-GB" sz="3200" b="1" i="1" dirty="0" smtClean="0">
                <a:solidFill>
                  <a:schemeClr val="accent2">
                    <a:lumMod val="50000"/>
                  </a:schemeClr>
                </a:solidFill>
              </a:rPr>
              <a:t>PPE:</a:t>
            </a:r>
          </a:p>
          <a:p>
            <a:pPr lvl="0"/>
            <a:endParaRPr lang="en-GB" sz="3200" b="1" i="1" dirty="0" smtClean="0">
              <a:solidFill>
                <a:schemeClr val="accent2">
                  <a:lumMod val="50000"/>
                </a:schemeClr>
              </a:solidFill>
            </a:endParaRPr>
          </a:p>
          <a:p>
            <a:pPr lvl="0" algn="ctr"/>
            <a:r>
              <a:rPr lang="en-GB" sz="4800" b="1" i="1" dirty="0" smtClean="0">
                <a:solidFill>
                  <a:schemeClr val="accent4">
                    <a:lumMod val="75000"/>
                  </a:schemeClr>
                </a:solidFill>
              </a:rPr>
              <a:t>Critical Incident:</a:t>
            </a:r>
            <a:endParaRPr lang="en-GB" sz="4800" b="1" i="1" dirty="0">
              <a:solidFill>
                <a:schemeClr val="accent4">
                  <a:lumMod val="75000"/>
                </a:schemeClr>
              </a:solidFill>
            </a:endParaRPr>
          </a:p>
          <a:p>
            <a:r>
              <a:rPr lang="en-GB" dirty="0" smtClean="0"/>
              <a:t> </a:t>
            </a:r>
            <a:endParaRPr lang="en-GB" dirty="0"/>
          </a:p>
        </p:txBody>
      </p:sp>
    </p:spTree>
    <p:extLst>
      <p:ext uri="{BB962C8B-B14F-4D97-AF65-F5344CB8AC3E}">
        <p14:creationId xmlns:p14="http://schemas.microsoft.com/office/powerpoint/2010/main" val="352319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000"/>
                                        <p:tgtEl>
                                          <p:spTgt spid="5">
                                            <p:txEl>
                                              <p:pRg st="4" end="4"/>
                                            </p:txEl>
                                          </p:spTgt>
                                        </p:tgtEl>
                                      </p:cBhvr>
                                    </p:animEffect>
                                    <p:anim calcmode="lin" valueType="num">
                                      <p:cBhvr>
                                        <p:cTn id="2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1000"/>
                                        <p:tgtEl>
                                          <p:spTgt spid="5">
                                            <p:txEl>
                                              <p:pRg st="5" end="5"/>
                                            </p:txEl>
                                          </p:spTgt>
                                        </p:tgtEl>
                                      </p:cBhvr>
                                    </p:animEffect>
                                    <p:anim calcmode="lin" valueType="num">
                                      <p:cBhvr>
                                        <p:cTn id="3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nodeType="clickEffect">
                                  <p:stCondLst>
                                    <p:cond delay="0"/>
                                  </p:stCondLst>
                                  <p:iterate type="lt">
                                    <p:tmPct val="0"/>
                                  </p:iterate>
                                  <p:childTnLst>
                                    <p:set>
                                      <p:cBhvr>
                                        <p:cTn id="38" dur="1" fill="hold">
                                          <p:stCondLst>
                                            <p:cond delay="0"/>
                                          </p:stCondLst>
                                        </p:cTn>
                                        <p:tgtEl>
                                          <p:spTgt spid="5">
                                            <p:txEl>
                                              <p:pRg st="7" end="7"/>
                                            </p:txEl>
                                          </p:spTgt>
                                        </p:tgtEl>
                                        <p:attrNameLst>
                                          <p:attrName>style.visibility</p:attrName>
                                        </p:attrNameLst>
                                      </p:cBhvr>
                                      <p:to>
                                        <p:strVal val="visible"/>
                                      </p:to>
                                    </p:set>
                                    <p:animEffect transition="in" filter="wipe(left)">
                                      <p:cBhvr>
                                        <p:cTn id="39" dur="500"/>
                                        <p:tgtEl>
                                          <p:spTgt spid="5">
                                            <p:txEl>
                                              <p:pRg st="7" end="7"/>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mph" presetSubtype="0" fill="hold" nodeType="clickEffect">
                                  <p:stCondLst>
                                    <p:cond delay="0"/>
                                  </p:stCondLst>
                                  <p:iterate type="lt">
                                    <p:tmPct val="4000"/>
                                  </p:iterate>
                                  <p:childTnLst>
                                    <p:set>
                                      <p:cBhvr override="childStyle">
                                        <p:cTn id="43" dur="500" fill="hold"/>
                                        <p:tgtEl>
                                          <p:spTgt spid="5">
                                            <p:txEl>
                                              <p:pRg st="7" end="7"/>
                                            </p:txEl>
                                          </p:spTgt>
                                        </p:tgtEl>
                                        <p:attrNameLst>
                                          <p:attrName>style.color</p:attrName>
                                        </p:attrNameLst>
                                      </p:cBhvr>
                                      <p:to>
                                        <p:clrVal>
                                          <a:schemeClr val="accent2"/>
                                        </p:clrVal>
                                      </p:to>
                                    </p:set>
                                    <p:set>
                                      <p:cBhvr>
                                        <p:cTn id="44" dur="500" fill="hold"/>
                                        <p:tgtEl>
                                          <p:spTgt spid="5">
                                            <p:txEl>
                                              <p:pRg st="7" end="7"/>
                                            </p:txEl>
                                          </p:spTgt>
                                        </p:tgtEl>
                                        <p:attrNameLst>
                                          <p:attrName>fillcolor</p:attrName>
                                        </p:attrNameLst>
                                      </p:cBhvr>
                                      <p:to>
                                        <p:clrVal>
                                          <a:schemeClr val="accent2"/>
                                        </p:clrVal>
                                      </p:to>
                                    </p:set>
                                    <p:set>
                                      <p:cBhvr>
                                        <p:cTn id="45" dur="500" fill="hold"/>
                                        <p:tgtEl>
                                          <p:spTgt spid="5">
                                            <p:txEl>
                                              <p:pRg st="7" end="7"/>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4787" y="269876"/>
            <a:ext cx="10972800" cy="7171194"/>
          </a:xfrm>
          <a:prstGeom prst="rect">
            <a:avLst/>
          </a:prstGeom>
          <a:noFill/>
        </p:spPr>
        <p:txBody>
          <a:bodyPr wrap="square" rtlCol="0">
            <a:spAutoFit/>
          </a:bodyPr>
          <a:lstStyle/>
          <a:p>
            <a:r>
              <a:rPr lang="en-GB" sz="2800" i="1" dirty="0" smtClean="0"/>
              <a:t>A </a:t>
            </a:r>
            <a:r>
              <a:rPr lang="en-GB" sz="2800" b="1" i="1" dirty="0" smtClean="0"/>
              <a:t>Hazard</a:t>
            </a:r>
            <a:r>
              <a:rPr lang="en-GB" sz="2800" i="1" dirty="0" smtClean="0"/>
              <a:t> is a potential source of harm or adverse health effect on a person or persons</a:t>
            </a:r>
          </a:p>
          <a:p>
            <a:endParaRPr lang="en-GB" sz="2800" b="1" i="1" dirty="0" smtClean="0"/>
          </a:p>
          <a:p>
            <a:r>
              <a:rPr lang="en-GB" sz="2800" b="1" i="1" dirty="0" smtClean="0"/>
              <a:t>Risk</a:t>
            </a:r>
            <a:r>
              <a:rPr lang="en-GB" sz="2800" i="1" dirty="0" smtClean="0"/>
              <a:t> is the likelihood that a person may be harmed or suffers adverse health effects if exposed to a hazard. </a:t>
            </a:r>
          </a:p>
          <a:p>
            <a:endParaRPr lang="en-GB" sz="2800" i="1" dirty="0" smtClean="0"/>
          </a:p>
          <a:p>
            <a:r>
              <a:rPr lang="en-GB" sz="2800" b="1" i="1" dirty="0" smtClean="0"/>
              <a:t>The level of risk </a:t>
            </a:r>
            <a:r>
              <a:rPr lang="en-GB" sz="2800" dirty="0" smtClean="0"/>
              <a:t>is determined from a combination of the likelihood of a specific undesirable event occurring and the severity of the consequences i.e., how often is it likely to happen, how many people could be affected and how bad would the likely injuries or ill health effects be?, </a:t>
            </a:r>
          </a:p>
          <a:p>
            <a:endParaRPr lang="en-GB" sz="2400" dirty="0"/>
          </a:p>
          <a:p>
            <a:r>
              <a:rPr lang="en-GB" sz="2400" dirty="0" smtClean="0"/>
              <a:t>The cold, deep, fast flowing water of the river Teifi is a hazard</a:t>
            </a:r>
            <a:r>
              <a:rPr lang="en-GB" sz="2400" b="1" dirty="0" smtClean="0"/>
              <a:t>.  </a:t>
            </a:r>
          </a:p>
          <a:p>
            <a:r>
              <a:rPr lang="en-GB" sz="2400" dirty="0" smtClean="0"/>
              <a:t>T</a:t>
            </a:r>
            <a:r>
              <a:rPr lang="en-GB" sz="2400" dirty="0" smtClean="0"/>
              <a:t>hese hazards do not present a risk to us, until we enter the river.  There are risks of drowning, hypothermia and injury by impact with rocks.  If five people try to cross the river the risk level is higher; if they do it at night or in flood conditions weather then the level of risk is further increased. </a:t>
            </a:r>
            <a:endParaRPr lang="en-GB" sz="2400" b="1"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3200" dirty="0">
              <a:solidFill>
                <a:prstClr val="black"/>
              </a:solidFill>
              <a:latin typeface="Calibri" panose="020F0502020204030204"/>
            </a:endParaRPr>
          </a:p>
        </p:txBody>
      </p:sp>
    </p:spTree>
    <p:extLst>
      <p:ext uri="{BB962C8B-B14F-4D97-AF65-F5344CB8AC3E}">
        <p14:creationId xmlns:p14="http://schemas.microsoft.com/office/powerpoint/2010/main" val="39474610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pPr lvl="0"/>
            <a:r>
              <a:rPr lang="en-GB" b="1" i="1" dirty="0"/>
              <a:t>Accident</a:t>
            </a:r>
            <a:r>
              <a:rPr lang="en-GB" i="1" dirty="0"/>
              <a:t>: an event that results in injury or ill health. </a:t>
            </a:r>
            <a:endParaRPr lang="en-GB" i="1" dirty="0" smtClean="0"/>
          </a:p>
          <a:p>
            <a:pPr marL="0" lvl="0" indent="0">
              <a:buNone/>
            </a:pPr>
            <a:endParaRPr lang="en-GB" b="1" i="1" dirty="0"/>
          </a:p>
          <a:p>
            <a:pPr lvl="0"/>
            <a:r>
              <a:rPr lang="en-GB" b="1" i="1" dirty="0"/>
              <a:t>Incident</a:t>
            </a:r>
            <a:r>
              <a:rPr lang="en-GB" i="1" dirty="0"/>
              <a:t>: near miss: an event not causing harm, but has the potential to cause injury or ill </a:t>
            </a:r>
            <a:r>
              <a:rPr lang="en-GB" i="1" dirty="0" smtClean="0"/>
              <a:t>health</a:t>
            </a:r>
          </a:p>
          <a:p>
            <a:pPr marL="0" lvl="0" indent="0">
              <a:buNone/>
            </a:pPr>
            <a:endParaRPr lang="en-GB" i="1" dirty="0">
              <a:solidFill>
                <a:prstClr val="black"/>
              </a:solidFill>
            </a:endParaRPr>
          </a:p>
          <a:p>
            <a:pPr lvl="0"/>
            <a:r>
              <a:rPr lang="en-GB" b="1" i="1" dirty="0">
                <a:solidFill>
                  <a:prstClr val="black"/>
                </a:solidFill>
              </a:rPr>
              <a:t>Control Measure: </a:t>
            </a:r>
            <a:r>
              <a:rPr lang="en-GB" dirty="0"/>
              <a:t>precautions put in place to reduce the level of risk </a:t>
            </a:r>
            <a:endParaRPr lang="en-GB" b="1" i="1" dirty="0">
              <a:solidFill>
                <a:prstClr val="black"/>
              </a:solidFill>
            </a:endParaRPr>
          </a:p>
          <a:p>
            <a:pPr lvl="0"/>
            <a:endParaRPr lang="en-GB" b="1" i="1" dirty="0">
              <a:solidFill>
                <a:prstClr val="black"/>
              </a:solidFill>
            </a:endParaRPr>
          </a:p>
          <a:p>
            <a:pPr lvl="0"/>
            <a:r>
              <a:rPr lang="en-GB" b="1" i="1" dirty="0">
                <a:solidFill>
                  <a:prstClr val="black"/>
                </a:solidFill>
              </a:rPr>
              <a:t>PPE</a:t>
            </a:r>
            <a:r>
              <a:rPr lang="en-GB" b="1" i="1" dirty="0" smtClean="0">
                <a:solidFill>
                  <a:prstClr val="black"/>
                </a:solidFill>
              </a:rPr>
              <a:t>: Personal protective equipment</a:t>
            </a:r>
            <a:endParaRPr lang="en-GB" sz="4400" b="1" i="1" dirty="0">
              <a:solidFill>
                <a:prstClr val="black"/>
              </a:solidFill>
            </a:endParaRPr>
          </a:p>
          <a:p>
            <a:endParaRPr lang="en-GB" dirty="0"/>
          </a:p>
        </p:txBody>
      </p:sp>
    </p:spTree>
    <p:extLst>
      <p:ext uri="{BB962C8B-B14F-4D97-AF65-F5344CB8AC3E}">
        <p14:creationId xmlns:p14="http://schemas.microsoft.com/office/powerpoint/2010/main" val="16016697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505" y="185243"/>
            <a:ext cx="10515600" cy="1325563"/>
          </a:xfrm>
        </p:spPr>
        <p:txBody>
          <a:bodyPr/>
          <a:lstStyle/>
          <a:p>
            <a:r>
              <a:rPr lang="en-GB" b="1" dirty="0" smtClean="0"/>
              <a:t>A Hierarchy of Emergencies </a:t>
            </a:r>
            <a:br>
              <a:rPr lang="en-GB" b="1" dirty="0" smtClean="0"/>
            </a:br>
            <a:endParaRPr lang="en-GB" dirty="0"/>
          </a:p>
        </p:txBody>
      </p:sp>
      <p:sp>
        <p:nvSpPr>
          <p:cNvPr id="3" name="Content Placeholder 2"/>
          <p:cNvSpPr>
            <a:spLocks noGrp="1"/>
          </p:cNvSpPr>
          <p:nvPr>
            <p:ph idx="1"/>
          </p:nvPr>
        </p:nvSpPr>
        <p:spPr>
          <a:xfrm>
            <a:off x="197370" y="1027906"/>
            <a:ext cx="11797259" cy="5702678"/>
          </a:xfrm>
        </p:spPr>
        <p:txBody>
          <a:bodyPr>
            <a:normAutofit fontScale="85000" lnSpcReduction="10000"/>
          </a:bodyPr>
          <a:lstStyle/>
          <a:p>
            <a:r>
              <a:rPr lang="en-GB" b="1" dirty="0" smtClean="0"/>
              <a:t>1</a:t>
            </a:r>
            <a:r>
              <a:rPr lang="en-GB" b="1" dirty="0"/>
              <a:t>. Incident: </a:t>
            </a:r>
            <a:r>
              <a:rPr lang="en-GB" dirty="0"/>
              <a:t>a situation that is dealt with by the </a:t>
            </a:r>
            <a:r>
              <a:rPr lang="en-GB" dirty="0" smtClean="0"/>
              <a:t>activity </a:t>
            </a:r>
            <a:r>
              <a:rPr lang="en-GB" dirty="0"/>
              <a:t>leadership team. This may, perhaps, involve some communication back to the establishment (e.g. a school) or to parents, and some support from the establishment, but the </a:t>
            </a:r>
            <a:r>
              <a:rPr lang="en-GB" dirty="0" smtClean="0"/>
              <a:t>leader remains </a:t>
            </a:r>
            <a:r>
              <a:rPr lang="en-GB" dirty="0"/>
              <a:t>in control and is able to cope</a:t>
            </a:r>
            <a:r>
              <a:rPr lang="en-GB" b="1" dirty="0"/>
              <a:t>. </a:t>
            </a:r>
            <a:endParaRPr lang="en-GB" dirty="0"/>
          </a:p>
          <a:p>
            <a:r>
              <a:rPr lang="en-GB" b="1" dirty="0"/>
              <a:t>2. Emergency: </a:t>
            </a:r>
            <a:r>
              <a:rPr lang="en-GB" dirty="0"/>
              <a:t>an incident which overwhelms the coping mechanisms of the </a:t>
            </a:r>
            <a:r>
              <a:rPr lang="en-GB" dirty="0" smtClean="0"/>
              <a:t>activity </a:t>
            </a:r>
            <a:r>
              <a:rPr lang="en-GB" dirty="0"/>
              <a:t>leadership team and which requires the establishment’s Emergency Plan </a:t>
            </a:r>
            <a:r>
              <a:rPr lang="en-GB" dirty="0" smtClean="0"/>
              <a:t>to </a:t>
            </a:r>
            <a:r>
              <a:rPr lang="en-GB" dirty="0"/>
              <a:t>be initiated. This </a:t>
            </a:r>
            <a:r>
              <a:rPr lang="en-GB" dirty="0" smtClean="0"/>
              <a:t>may involve communication </a:t>
            </a:r>
            <a:r>
              <a:rPr lang="en-GB" dirty="0" smtClean="0"/>
              <a:t>and support </a:t>
            </a:r>
            <a:r>
              <a:rPr lang="en-GB" dirty="0" smtClean="0"/>
              <a:t>from </a:t>
            </a:r>
            <a:r>
              <a:rPr lang="en-GB" dirty="0"/>
              <a:t>the employer </a:t>
            </a:r>
            <a:r>
              <a:rPr lang="en-GB" dirty="0" smtClean="0"/>
              <a:t>but </a:t>
            </a:r>
            <a:r>
              <a:rPr lang="en-GB" dirty="0"/>
              <a:t>the establishment takes control of the situation and is able to cope. </a:t>
            </a:r>
          </a:p>
          <a:p>
            <a:r>
              <a:rPr lang="en-GB" b="1" dirty="0"/>
              <a:t>3. Critical Incident: </a:t>
            </a:r>
            <a:r>
              <a:rPr lang="en-GB" dirty="0"/>
              <a:t>an incident which overwhelms the coping mechanisms of both the visit leadership team and the establishment, and which requires the employer's Critical Incident Plan to be initiated in addition to the establishment's Emergency Plan. The employer takes control of the situation and supports the establishment and the visit staff and participants. </a:t>
            </a:r>
            <a:endParaRPr lang="en-GB" dirty="0" smtClean="0"/>
          </a:p>
          <a:p>
            <a:r>
              <a:rPr lang="en-GB" b="1" dirty="0" smtClean="0"/>
              <a:t>4</a:t>
            </a:r>
            <a:r>
              <a:rPr lang="en-GB" b="1" dirty="0"/>
              <a:t>. Major Incident: </a:t>
            </a:r>
            <a:r>
              <a:rPr lang="en-GB" dirty="0"/>
              <a:t>an incident which (if in the UK) is declared as a major incident by the police, who will take control, and where the relevant Local Authority’s Major Incident Plan is </a:t>
            </a:r>
            <a:r>
              <a:rPr lang="en-GB" dirty="0" smtClean="0"/>
              <a:t>initiated. </a:t>
            </a:r>
            <a:r>
              <a:rPr lang="en-GB" dirty="0"/>
              <a:t>Both the establishment’s Emergency Plan and the employer’s Critical Incident Plan will be required in order to coordinate with the police or other authorities. </a:t>
            </a:r>
          </a:p>
          <a:p>
            <a:pPr marL="0" indent="0">
              <a:buNone/>
            </a:pPr>
            <a:endParaRPr lang="en-GB" dirty="0" smtClean="0"/>
          </a:p>
          <a:p>
            <a:pPr marL="0" indent="0" algn="r">
              <a:buNone/>
            </a:pPr>
            <a:r>
              <a:rPr lang="en-GB" dirty="0" smtClean="0"/>
              <a:t>Adapted from the Outdoor Education Advisers’ Panel (2020)</a:t>
            </a:r>
            <a:endParaRPr lang="en-GB" dirty="0"/>
          </a:p>
        </p:txBody>
      </p:sp>
    </p:spTree>
    <p:extLst>
      <p:ext uri="{BB962C8B-B14F-4D97-AF65-F5344CB8AC3E}">
        <p14:creationId xmlns:p14="http://schemas.microsoft.com/office/powerpoint/2010/main" val="11399772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Critical Incident</a:t>
            </a:r>
            <a:endParaRPr lang="en-GB" b="1" dirty="0"/>
          </a:p>
        </p:txBody>
      </p:sp>
      <p:sp>
        <p:nvSpPr>
          <p:cNvPr id="3" name="Content Placeholder 2"/>
          <p:cNvSpPr>
            <a:spLocks noGrp="1"/>
          </p:cNvSpPr>
          <p:nvPr>
            <p:ph idx="1"/>
          </p:nvPr>
        </p:nvSpPr>
        <p:spPr/>
        <p:txBody>
          <a:bodyPr/>
          <a:lstStyle/>
          <a:p>
            <a:r>
              <a:rPr lang="en-GB" dirty="0" smtClean="0"/>
              <a:t>The World Health Organisation (2006) defines a critical incident as ‘an event out of the range of normal experience – one which is: </a:t>
            </a:r>
          </a:p>
          <a:p>
            <a:r>
              <a:rPr lang="en-GB" dirty="0" smtClean="0"/>
              <a:t>sudden and unexpected, </a:t>
            </a:r>
          </a:p>
          <a:p>
            <a:r>
              <a:rPr lang="en-GB" dirty="0" smtClean="0"/>
              <a:t>makes you lose control, </a:t>
            </a:r>
          </a:p>
          <a:p>
            <a:r>
              <a:rPr lang="en-GB" dirty="0" smtClean="0"/>
              <a:t>involves the perception of a threat to life and </a:t>
            </a:r>
          </a:p>
          <a:p>
            <a:r>
              <a:rPr lang="en-GB" dirty="0" smtClean="0"/>
              <a:t>can include elements of physical or emotional loss.  </a:t>
            </a:r>
          </a:p>
          <a:p>
            <a:endParaRPr lang="en-GB" dirty="0"/>
          </a:p>
          <a:p>
            <a:pPr marL="0" indent="0">
              <a:buNone/>
            </a:pPr>
            <a:r>
              <a:rPr lang="en-GB" dirty="0" smtClean="0"/>
              <a:t>Often such events are sufficiently disturbing to overwhelm or threaten to overwhelm a person’s coping capacity.</a:t>
            </a:r>
            <a:endParaRPr lang="en-GB" dirty="0"/>
          </a:p>
        </p:txBody>
      </p:sp>
    </p:spTree>
    <p:extLst>
      <p:ext uri="{BB962C8B-B14F-4D97-AF65-F5344CB8AC3E}">
        <p14:creationId xmlns:p14="http://schemas.microsoft.com/office/powerpoint/2010/main" val="3297418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Fill in the health and safety blanks</a:t>
            </a:r>
            <a:endParaRPr lang="en-GB" dirty="0"/>
          </a:p>
        </p:txBody>
      </p:sp>
      <p:sp>
        <p:nvSpPr>
          <p:cNvPr id="6" name="Content Placeholder 5"/>
          <p:cNvSpPr>
            <a:spLocks noGrp="1"/>
          </p:cNvSpPr>
          <p:nvPr>
            <p:ph idx="1"/>
          </p:nvPr>
        </p:nvSpPr>
        <p:spPr/>
        <p:txBody>
          <a:bodyPr>
            <a:normAutofit/>
          </a:bodyPr>
          <a:lstStyle/>
          <a:p>
            <a:pPr marL="0" lvl="0" indent="0">
              <a:lnSpc>
                <a:spcPct val="100000"/>
              </a:lnSpc>
              <a:spcBef>
                <a:spcPts val="0"/>
              </a:spcBef>
              <a:buNone/>
            </a:pPr>
            <a:r>
              <a:rPr lang="en-GB" sz="1800" dirty="0">
                <a:solidFill>
                  <a:prstClr val="black"/>
                </a:solidFill>
              </a:rPr>
              <a:t>If there was </a:t>
            </a:r>
            <a:r>
              <a:rPr lang="en-GB" sz="1800" dirty="0" smtClean="0">
                <a:solidFill>
                  <a:prstClr val="black"/>
                </a:solidFill>
              </a:rPr>
              <a:t>ice on a path then </a:t>
            </a:r>
            <a:r>
              <a:rPr lang="en-GB" sz="1800" dirty="0">
                <a:solidFill>
                  <a:prstClr val="black"/>
                </a:solidFill>
              </a:rPr>
              <a:t>that </a:t>
            </a:r>
            <a:r>
              <a:rPr lang="en-GB" sz="1800" dirty="0" smtClean="0">
                <a:solidFill>
                  <a:prstClr val="black"/>
                </a:solidFill>
              </a:rPr>
              <a:t>ice </a:t>
            </a:r>
            <a:r>
              <a:rPr lang="en-GB" sz="1800" dirty="0">
                <a:solidFill>
                  <a:prstClr val="black"/>
                </a:solidFill>
              </a:rPr>
              <a:t>would present a slipping </a:t>
            </a:r>
            <a:r>
              <a:rPr lang="en-GB" sz="1800" dirty="0" smtClean="0">
                <a:solidFill>
                  <a:prstClr val="black"/>
                </a:solidFill>
              </a:rPr>
              <a:t>_______ </a:t>
            </a:r>
            <a:r>
              <a:rPr lang="en-GB" sz="1800" dirty="0">
                <a:solidFill>
                  <a:prstClr val="black"/>
                </a:solidFill>
              </a:rPr>
              <a:t>to persons w</a:t>
            </a:r>
            <a:r>
              <a:rPr lang="en-GB" sz="1800" dirty="0" smtClean="0">
                <a:solidFill>
                  <a:prstClr val="black"/>
                </a:solidFill>
              </a:rPr>
              <a:t>alking along it. </a:t>
            </a:r>
          </a:p>
          <a:p>
            <a:pPr marL="0" indent="0">
              <a:lnSpc>
                <a:spcPct val="100000"/>
              </a:lnSpc>
              <a:spcBef>
                <a:spcPts val="0"/>
              </a:spcBef>
              <a:buNone/>
            </a:pPr>
            <a:endParaRPr lang="en-GB" sz="1800" dirty="0" smtClean="0">
              <a:solidFill>
                <a:prstClr val="black"/>
              </a:solidFill>
            </a:endParaRPr>
          </a:p>
          <a:p>
            <a:pPr marL="0" indent="0">
              <a:lnSpc>
                <a:spcPct val="100000"/>
              </a:lnSpc>
              <a:spcBef>
                <a:spcPts val="0"/>
              </a:spcBef>
              <a:buNone/>
            </a:pPr>
            <a:r>
              <a:rPr lang="en-GB" sz="1800" dirty="0">
                <a:solidFill>
                  <a:prstClr val="black"/>
                </a:solidFill>
              </a:rPr>
              <a:t>If someone slipped on the ice </a:t>
            </a:r>
            <a:r>
              <a:rPr lang="en-GB" sz="1800" dirty="0" smtClean="0">
                <a:solidFill>
                  <a:prstClr val="black"/>
                </a:solidFill>
              </a:rPr>
              <a:t>but managed to break their fall so that there were no significant injuries this would be classed as an ____________</a:t>
            </a:r>
            <a:endParaRPr lang="en-GB" sz="1800" dirty="0">
              <a:solidFill>
                <a:prstClr val="black"/>
              </a:solidFill>
            </a:endParaRPr>
          </a:p>
          <a:p>
            <a:pPr marL="0" indent="0">
              <a:lnSpc>
                <a:spcPct val="100000"/>
              </a:lnSpc>
              <a:spcBef>
                <a:spcPts val="0"/>
              </a:spcBef>
              <a:buNone/>
            </a:pPr>
            <a:endParaRPr lang="en-GB" sz="1800" dirty="0" smtClean="0">
              <a:solidFill>
                <a:prstClr val="black"/>
              </a:solidFill>
            </a:endParaRPr>
          </a:p>
          <a:p>
            <a:pPr marL="0" indent="0">
              <a:lnSpc>
                <a:spcPct val="100000"/>
              </a:lnSpc>
              <a:spcBef>
                <a:spcPts val="0"/>
              </a:spcBef>
              <a:buNone/>
            </a:pPr>
            <a:r>
              <a:rPr lang="en-GB" sz="1800" dirty="0" smtClean="0">
                <a:solidFill>
                  <a:prstClr val="black"/>
                </a:solidFill>
              </a:rPr>
              <a:t>If </a:t>
            </a:r>
            <a:r>
              <a:rPr lang="en-GB" sz="1800" dirty="0">
                <a:solidFill>
                  <a:prstClr val="black"/>
                </a:solidFill>
              </a:rPr>
              <a:t>someone slipped on the </a:t>
            </a:r>
            <a:r>
              <a:rPr lang="en-GB" sz="1800" dirty="0" smtClean="0">
                <a:solidFill>
                  <a:prstClr val="black"/>
                </a:solidFill>
              </a:rPr>
              <a:t>ice </a:t>
            </a:r>
            <a:r>
              <a:rPr lang="en-GB" sz="1800" dirty="0">
                <a:solidFill>
                  <a:prstClr val="black"/>
                </a:solidFill>
              </a:rPr>
              <a:t>and hit their head on the </a:t>
            </a:r>
            <a:r>
              <a:rPr lang="en-GB" sz="1800" dirty="0" smtClean="0">
                <a:solidFill>
                  <a:prstClr val="black"/>
                </a:solidFill>
              </a:rPr>
              <a:t>floor, then there is a _______  of head injury.  This would be classed as an _____________</a:t>
            </a:r>
            <a:endParaRPr lang="en-GB" sz="1800" dirty="0">
              <a:solidFill>
                <a:prstClr val="black"/>
              </a:solidFill>
            </a:endParaRPr>
          </a:p>
          <a:p>
            <a:pPr marL="0" lvl="0" indent="0">
              <a:lnSpc>
                <a:spcPct val="100000"/>
              </a:lnSpc>
              <a:spcBef>
                <a:spcPts val="0"/>
              </a:spcBef>
              <a:buNone/>
            </a:pPr>
            <a:endParaRPr lang="en-GB" sz="1800" dirty="0">
              <a:solidFill>
                <a:prstClr val="black"/>
              </a:solidFill>
            </a:endParaRPr>
          </a:p>
          <a:p>
            <a:pPr marL="0" lvl="0" indent="0">
              <a:lnSpc>
                <a:spcPct val="100000"/>
              </a:lnSpc>
              <a:spcBef>
                <a:spcPts val="0"/>
              </a:spcBef>
              <a:buNone/>
            </a:pPr>
            <a:r>
              <a:rPr lang="en-GB" sz="1800" dirty="0" smtClean="0">
                <a:solidFill>
                  <a:prstClr val="black"/>
                </a:solidFill>
              </a:rPr>
              <a:t>If </a:t>
            </a:r>
            <a:r>
              <a:rPr lang="en-GB" sz="1800" dirty="0">
                <a:solidFill>
                  <a:prstClr val="black"/>
                </a:solidFill>
              </a:rPr>
              <a:t>access to </a:t>
            </a:r>
            <a:r>
              <a:rPr lang="en-GB" sz="1800" dirty="0" smtClean="0">
                <a:solidFill>
                  <a:prstClr val="black"/>
                </a:solidFill>
              </a:rPr>
              <a:t>the path was </a:t>
            </a:r>
            <a:r>
              <a:rPr lang="en-GB" sz="1800" dirty="0">
                <a:solidFill>
                  <a:prstClr val="black"/>
                </a:solidFill>
              </a:rPr>
              <a:t>prevented by a physical barrier then the </a:t>
            </a:r>
            <a:r>
              <a:rPr lang="en-GB" sz="1800" dirty="0" smtClean="0">
                <a:solidFill>
                  <a:prstClr val="black"/>
                </a:solidFill>
              </a:rPr>
              <a:t>______ would </a:t>
            </a:r>
            <a:r>
              <a:rPr lang="en-GB" sz="1800" dirty="0">
                <a:solidFill>
                  <a:prstClr val="black"/>
                </a:solidFill>
              </a:rPr>
              <a:t>remain though the </a:t>
            </a:r>
            <a:r>
              <a:rPr lang="en-GB" sz="1800" dirty="0" smtClean="0">
                <a:solidFill>
                  <a:prstClr val="black"/>
                </a:solidFill>
              </a:rPr>
              <a:t>____ </a:t>
            </a:r>
            <a:r>
              <a:rPr lang="en-GB" sz="1800" dirty="0">
                <a:solidFill>
                  <a:prstClr val="black"/>
                </a:solidFill>
              </a:rPr>
              <a:t>would be minimised. </a:t>
            </a:r>
            <a:endParaRPr lang="en-GB" sz="1800" dirty="0" smtClean="0">
              <a:solidFill>
                <a:prstClr val="black"/>
              </a:solidFill>
            </a:endParaRPr>
          </a:p>
          <a:p>
            <a:pPr marL="0" lvl="0" indent="0">
              <a:lnSpc>
                <a:spcPct val="100000"/>
              </a:lnSpc>
              <a:spcBef>
                <a:spcPts val="0"/>
              </a:spcBef>
              <a:buNone/>
            </a:pPr>
            <a:endParaRPr lang="en-GB" sz="1800" dirty="0" smtClean="0">
              <a:solidFill>
                <a:prstClr val="black"/>
              </a:solidFill>
            </a:endParaRPr>
          </a:p>
          <a:p>
            <a:pPr marL="0" lvl="0" indent="0">
              <a:lnSpc>
                <a:spcPct val="100000"/>
              </a:lnSpc>
              <a:spcBef>
                <a:spcPts val="0"/>
              </a:spcBef>
              <a:buNone/>
            </a:pPr>
            <a:r>
              <a:rPr lang="en-GB" sz="1800" dirty="0" smtClean="0">
                <a:solidFill>
                  <a:prstClr val="black"/>
                </a:solidFill>
              </a:rPr>
              <a:t>The barrier would therefore be an effective ___________   _____________.  Other effective __________  ________ would be an alternative path, studded shoes or personal protective equipment such as __________</a:t>
            </a:r>
            <a:endParaRPr lang="en-GB" sz="1800" dirty="0">
              <a:solidFill>
                <a:prstClr val="black"/>
              </a:solidFill>
            </a:endParaRPr>
          </a:p>
          <a:p>
            <a:pPr marL="0" indent="0">
              <a:buNone/>
            </a:pPr>
            <a:endParaRPr lang="en-GB" dirty="0"/>
          </a:p>
        </p:txBody>
      </p:sp>
    </p:spTree>
    <p:extLst>
      <p:ext uri="{BB962C8B-B14F-4D97-AF65-F5344CB8AC3E}">
        <p14:creationId xmlns:p14="http://schemas.microsoft.com/office/powerpoint/2010/main" val="1657665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1845" r="9366"/>
          <a:stretch/>
        </p:blipFill>
        <p:spPr>
          <a:xfrm>
            <a:off x="6711453" y="1869165"/>
            <a:ext cx="4907959" cy="4179093"/>
          </a:xfrm>
          <a:prstGeom prst="rect">
            <a:avLst/>
          </a:prstGeom>
        </p:spPr>
      </p:pic>
      <p:sp>
        <p:nvSpPr>
          <p:cNvPr id="2" name="Title 1"/>
          <p:cNvSpPr>
            <a:spLocks noGrp="1"/>
          </p:cNvSpPr>
          <p:nvPr>
            <p:ph type="title"/>
          </p:nvPr>
        </p:nvSpPr>
        <p:spPr>
          <a:xfrm>
            <a:off x="242889" y="393700"/>
            <a:ext cx="10515600" cy="1325563"/>
          </a:xfrm>
        </p:spPr>
        <p:txBody>
          <a:bodyPr/>
          <a:lstStyle/>
          <a:p>
            <a:r>
              <a:rPr lang="en-GB" b="1" dirty="0" smtClean="0"/>
              <a:t>The straw that broke the camel’s back</a:t>
            </a:r>
            <a:endParaRPr lang="en-GB" b="1" dirty="0"/>
          </a:p>
        </p:txBody>
      </p:sp>
      <p:sp>
        <p:nvSpPr>
          <p:cNvPr id="3" name="Content Placeholder 2"/>
          <p:cNvSpPr>
            <a:spLocks noGrp="1"/>
          </p:cNvSpPr>
          <p:nvPr>
            <p:ph idx="1"/>
          </p:nvPr>
        </p:nvSpPr>
        <p:spPr>
          <a:xfrm>
            <a:off x="242889" y="1664493"/>
            <a:ext cx="7329486" cy="5157788"/>
          </a:xfrm>
        </p:spPr>
        <p:txBody>
          <a:bodyPr>
            <a:normAutofit/>
          </a:bodyPr>
          <a:lstStyle/>
          <a:p>
            <a:pPr marL="0" indent="0">
              <a:buNone/>
            </a:pPr>
            <a:r>
              <a:rPr lang="en-GB" dirty="0"/>
              <a:t>A</a:t>
            </a:r>
            <a:r>
              <a:rPr lang="en-GB" dirty="0" smtClean="0"/>
              <a:t> </a:t>
            </a:r>
            <a:r>
              <a:rPr lang="en-GB" dirty="0"/>
              <a:t>camel </a:t>
            </a:r>
            <a:r>
              <a:rPr lang="en-GB" dirty="0" smtClean="0"/>
              <a:t>had been loaded to the absolute maximum weight it could carry.  When a single </a:t>
            </a:r>
            <a:r>
              <a:rPr lang="en-GB" dirty="0"/>
              <a:t>piece of additional straw </a:t>
            </a:r>
            <a:r>
              <a:rPr lang="en-GB" dirty="0" smtClean="0"/>
              <a:t>was added to the load, the animal collapsed.  </a:t>
            </a:r>
          </a:p>
          <a:p>
            <a:pPr marL="0" indent="0">
              <a:buNone/>
            </a:pPr>
            <a:r>
              <a:rPr lang="en-GB" dirty="0" smtClean="0"/>
              <a:t>The </a:t>
            </a:r>
            <a:r>
              <a:rPr lang="en-GB" dirty="0"/>
              <a:t>idiom, ‘the straw that broke the camel’s back</a:t>
            </a:r>
            <a:r>
              <a:rPr lang="en-GB" dirty="0" smtClean="0"/>
              <a:t>’, </a:t>
            </a:r>
            <a:r>
              <a:rPr lang="en-GB" dirty="0"/>
              <a:t>describes the seemingly minor or routine action that causes an unpredictably large and sudden reaction, because of the cumulative effect of small </a:t>
            </a:r>
            <a:r>
              <a:rPr lang="en-GB" dirty="0" smtClean="0"/>
              <a:t>actions.  </a:t>
            </a:r>
          </a:p>
          <a:p>
            <a:pPr marL="0" indent="0">
              <a:buNone/>
            </a:pPr>
            <a:r>
              <a:rPr lang="en-GB" dirty="0" smtClean="0"/>
              <a:t>It is used to refer to scenarios </a:t>
            </a:r>
            <a:r>
              <a:rPr lang="en-GB" dirty="0"/>
              <a:t>where </a:t>
            </a:r>
            <a:r>
              <a:rPr lang="en-GB" i="1" dirty="0"/>
              <a:t>a certain number of precipitating factors combine to produce an undesirable outcome</a:t>
            </a:r>
            <a:r>
              <a:rPr lang="en-GB" dirty="0"/>
              <a:t>. </a:t>
            </a:r>
          </a:p>
          <a:p>
            <a:endParaRPr lang="en-GB" dirty="0"/>
          </a:p>
        </p:txBody>
      </p:sp>
    </p:spTree>
    <p:extLst>
      <p:ext uri="{BB962C8B-B14F-4D97-AF65-F5344CB8AC3E}">
        <p14:creationId xmlns:p14="http://schemas.microsoft.com/office/powerpoint/2010/main" val="24380231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763" y="365125"/>
            <a:ext cx="11572875" cy="1325563"/>
          </a:xfrm>
        </p:spPr>
        <p:txBody>
          <a:bodyPr/>
          <a:lstStyle/>
          <a:p>
            <a:r>
              <a:rPr lang="en-GB" dirty="0" smtClean="0"/>
              <a:t>The straw that broke the camels back, continued…</a:t>
            </a:r>
            <a:endParaRPr lang="en-GB" dirty="0"/>
          </a:p>
        </p:txBody>
      </p:sp>
      <p:sp>
        <p:nvSpPr>
          <p:cNvPr id="3" name="Content Placeholder 2"/>
          <p:cNvSpPr>
            <a:spLocks noGrp="1"/>
          </p:cNvSpPr>
          <p:nvPr>
            <p:ph idx="1"/>
          </p:nvPr>
        </p:nvSpPr>
        <p:spPr>
          <a:xfrm>
            <a:off x="385763" y="1825625"/>
            <a:ext cx="11458575" cy="4846638"/>
          </a:xfrm>
        </p:spPr>
        <p:txBody>
          <a:bodyPr>
            <a:normAutofit/>
          </a:bodyPr>
          <a:lstStyle/>
          <a:p>
            <a:pPr marL="0" indent="0">
              <a:buNone/>
            </a:pPr>
            <a:r>
              <a:rPr lang="en-GB" dirty="0" smtClean="0"/>
              <a:t>In most instances, it is only the final event that is most noticeable and is routinely considered as the ‘unique cause’ of the outcome. </a:t>
            </a:r>
          </a:p>
          <a:p>
            <a:pPr marL="0" indent="0">
              <a:buNone/>
            </a:pPr>
            <a:r>
              <a:rPr lang="en-GB" dirty="0" smtClean="0"/>
              <a:t>The tendency for people to process events in this way, to otherwise implicate </a:t>
            </a:r>
            <a:r>
              <a:rPr lang="en-GB" b="1" i="1" dirty="0" smtClean="0"/>
              <a:t>monocausality</a:t>
            </a:r>
            <a:r>
              <a:rPr lang="en-GB" dirty="0" smtClean="0"/>
              <a:t> into their daily thinking, is simply a matter of habituation. </a:t>
            </a:r>
          </a:p>
          <a:p>
            <a:pPr marL="0" indent="0">
              <a:buNone/>
            </a:pPr>
            <a:r>
              <a:rPr lang="en-GB" dirty="0" smtClean="0"/>
              <a:t>Conversely, when deliberating over causality on a deeper level… one has to advance rudimentary conceptions of causality to that of complexity and </a:t>
            </a:r>
            <a:r>
              <a:rPr lang="en-GB" b="1" i="1" dirty="0" smtClean="0"/>
              <a:t>multifactorialism</a:t>
            </a:r>
          </a:p>
          <a:p>
            <a:pPr marL="0" indent="0">
              <a:buNone/>
            </a:pPr>
            <a:endParaRPr lang="en-GB" dirty="0" smtClean="0"/>
          </a:p>
          <a:p>
            <a:pPr marL="0" indent="0">
              <a:buNone/>
            </a:pPr>
            <a:endParaRPr lang="en-GB" dirty="0" smtClean="0"/>
          </a:p>
          <a:p>
            <a:pPr marL="0" indent="0" algn="r">
              <a:buNone/>
            </a:pPr>
            <a:r>
              <a:rPr lang="en-GB" dirty="0" smtClean="0"/>
              <a:t>(Rothman and Greenland, 2005 as cited in Hulme and Finch, 2015)</a:t>
            </a:r>
          </a:p>
        </p:txBody>
      </p:sp>
    </p:spTree>
    <p:extLst>
      <p:ext uri="{BB962C8B-B14F-4D97-AF65-F5344CB8AC3E}">
        <p14:creationId xmlns:p14="http://schemas.microsoft.com/office/powerpoint/2010/main" val="20964234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105333" y="4339067"/>
            <a:ext cx="809067" cy="1385656"/>
          </a:xfrm>
          <a:prstGeom prst="rect">
            <a:avLst/>
          </a:prstGeom>
        </p:spPr>
      </p:pic>
      <p:pic>
        <p:nvPicPr>
          <p:cNvPr id="7" name="Picture 6"/>
          <p:cNvPicPr>
            <a:picLocks noChangeAspect="1"/>
          </p:cNvPicPr>
          <p:nvPr/>
        </p:nvPicPr>
        <p:blipFill>
          <a:blip r:embed="rId3"/>
          <a:stretch>
            <a:fillRect/>
          </a:stretch>
        </p:blipFill>
        <p:spPr>
          <a:xfrm>
            <a:off x="9278911" y="4339066"/>
            <a:ext cx="2984214" cy="2518933"/>
          </a:xfrm>
          <a:prstGeom prst="rect">
            <a:avLst/>
          </a:prstGeom>
        </p:spPr>
      </p:pic>
      <p:sp>
        <p:nvSpPr>
          <p:cNvPr id="2" name="Title 1"/>
          <p:cNvSpPr>
            <a:spLocks noGrp="1"/>
          </p:cNvSpPr>
          <p:nvPr>
            <p:ph type="title"/>
          </p:nvPr>
        </p:nvSpPr>
        <p:spPr>
          <a:xfrm>
            <a:off x="540543" y="606721"/>
            <a:ext cx="5033963" cy="1325563"/>
          </a:xfrm>
        </p:spPr>
        <p:txBody>
          <a:bodyPr>
            <a:normAutofit/>
          </a:bodyPr>
          <a:lstStyle/>
          <a:p>
            <a:r>
              <a:rPr lang="en-GB" b="1" dirty="0" smtClean="0">
                <a:solidFill>
                  <a:srgbClr val="C00000"/>
                </a:solidFill>
              </a:rPr>
              <a:t>Individual Accidents</a:t>
            </a:r>
            <a:r>
              <a:rPr lang="en-GB" dirty="0" smtClean="0">
                <a:solidFill>
                  <a:srgbClr val="C00000"/>
                </a:solidFill>
              </a:rPr>
              <a:t>	</a:t>
            </a:r>
            <a:r>
              <a:rPr lang="en-GB" dirty="0" smtClean="0"/>
              <a:t>		</a:t>
            </a:r>
            <a:endParaRPr lang="en-GB" dirty="0">
              <a:solidFill>
                <a:schemeClr val="accent4">
                  <a:lumMod val="75000"/>
                </a:schemeClr>
              </a:solidFill>
            </a:endParaRPr>
          </a:p>
        </p:txBody>
      </p:sp>
      <p:sp>
        <p:nvSpPr>
          <p:cNvPr id="3" name="Content Placeholder 2"/>
          <p:cNvSpPr>
            <a:spLocks noGrp="1"/>
          </p:cNvSpPr>
          <p:nvPr>
            <p:ph sz="half" idx="1"/>
          </p:nvPr>
        </p:nvSpPr>
        <p:spPr>
          <a:xfrm>
            <a:off x="466725" y="1836737"/>
            <a:ext cx="5181600" cy="4351338"/>
          </a:xfrm>
        </p:spPr>
        <p:txBody>
          <a:bodyPr/>
          <a:lstStyle/>
          <a:p>
            <a:r>
              <a:rPr lang="en-GB" dirty="0" smtClean="0">
                <a:solidFill>
                  <a:srgbClr val="C00000"/>
                </a:solidFill>
                <a:latin typeface="Arial Narrow" panose="020B0606020202030204" pitchFamily="34" charset="0"/>
              </a:rPr>
              <a:t>The Brave Dave Crib </a:t>
            </a:r>
            <a:r>
              <a:rPr lang="en-GB" dirty="0" err="1" smtClean="0">
                <a:solidFill>
                  <a:srgbClr val="C00000"/>
                </a:solidFill>
                <a:latin typeface="Arial Narrow" panose="020B0606020202030204" pitchFamily="34" charset="0"/>
              </a:rPr>
              <a:t>Goch</a:t>
            </a:r>
            <a:r>
              <a:rPr lang="en-GB" dirty="0" smtClean="0">
                <a:solidFill>
                  <a:srgbClr val="C00000"/>
                </a:solidFill>
                <a:latin typeface="Arial Narrow" panose="020B0606020202030204" pitchFamily="34" charset="0"/>
              </a:rPr>
              <a:t> incident was (arguably) an </a:t>
            </a:r>
            <a:r>
              <a:rPr lang="en-GB" b="1" dirty="0" smtClean="0">
                <a:solidFill>
                  <a:srgbClr val="C00000"/>
                </a:solidFill>
                <a:latin typeface="Arial Narrow" panose="020B0606020202030204" pitchFamily="34" charset="0"/>
              </a:rPr>
              <a:t>individual accident</a:t>
            </a:r>
          </a:p>
          <a:p>
            <a:r>
              <a:rPr lang="en-GB" dirty="0" smtClean="0">
                <a:solidFill>
                  <a:srgbClr val="C00000"/>
                </a:solidFill>
                <a:latin typeface="Arial Narrow" panose="020B0606020202030204" pitchFamily="34" charset="0"/>
              </a:rPr>
              <a:t>The accident happened to an individual who chose to participate and he was responsible for himself. </a:t>
            </a:r>
            <a:endParaRPr lang="en-GB" dirty="0">
              <a:solidFill>
                <a:srgbClr val="C00000"/>
              </a:solidFill>
              <a:latin typeface="Arial Narrow" panose="020B0606020202030204" pitchFamily="34" charset="0"/>
            </a:endParaRPr>
          </a:p>
        </p:txBody>
      </p:sp>
      <p:sp>
        <p:nvSpPr>
          <p:cNvPr id="4" name="Content Placeholder 3"/>
          <p:cNvSpPr>
            <a:spLocks noGrp="1"/>
          </p:cNvSpPr>
          <p:nvPr>
            <p:ph sz="half" idx="2"/>
          </p:nvPr>
        </p:nvSpPr>
        <p:spPr>
          <a:xfrm>
            <a:off x="6072187" y="1825625"/>
            <a:ext cx="5181600" cy="4351338"/>
          </a:xfrm>
        </p:spPr>
        <p:txBody>
          <a:bodyPr/>
          <a:lstStyle/>
          <a:p>
            <a:r>
              <a:rPr lang="en-GB" dirty="0" smtClean="0">
                <a:solidFill>
                  <a:schemeClr val="accent4">
                    <a:lumMod val="75000"/>
                  </a:schemeClr>
                </a:solidFill>
                <a:latin typeface="Arial Narrow" panose="020B0606020202030204" pitchFamily="34" charset="0"/>
              </a:rPr>
              <a:t>The causes of </a:t>
            </a:r>
            <a:r>
              <a:rPr lang="en-GB" b="1" dirty="0" smtClean="0">
                <a:solidFill>
                  <a:schemeClr val="accent4">
                    <a:lumMod val="75000"/>
                  </a:schemeClr>
                </a:solidFill>
                <a:latin typeface="Arial Narrow" panose="020B0606020202030204" pitchFamily="34" charset="0"/>
              </a:rPr>
              <a:t>organisational accidents</a:t>
            </a:r>
            <a:r>
              <a:rPr lang="en-GB" dirty="0" smtClean="0">
                <a:solidFill>
                  <a:schemeClr val="accent4">
                    <a:lumMod val="75000"/>
                  </a:schemeClr>
                </a:solidFill>
                <a:latin typeface="Arial Narrow" panose="020B0606020202030204" pitchFamily="34" charset="0"/>
              </a:rPr>
              <a:t> involve the actions of numerous people and different levels within organisations and communities</a:t>
            </a:r>
          </a:p>
          <a:p>
            <a:r>
              <a:rPr lang="en-GB" b="1" dirty="0" smtClean="0">
                <a:solidFill>
                  <a:schemeClr val="accent4">
                    <a:lumMod val="75000"/>
                  </a:schemeClr>
                </a:solidFill>
                <a:latin typeface="Arial Narrow" panose="020B0606020202030204" pitchFamily="34" charset="0"/>
              </a:rPr>
              <a:t>They involve breaching measures that should protect vulnerable people from injuries</a:t>
            </a:r>
            <a:endParaRPr lang="en-GB" b="1" dirty="0">
              <a:solidFill>
                <a:schemeClr val="accent4">
                  <a:lumMod val="75000"/>
                </a:schemeClr>
              </a:solidFill>
              <a:latin typeface="Arial Narrow" panose="020B0606020202030204" pitchFamily="34" charset="0"/>
            </a:endParaRPr>
          </a:p>
        </p:txBody>
      </p:sp>
      <p:sp>
        <p:nvSpPr>
          <p:cNvPr id="5" name="TextBox 4"/>
          <p:cNvSpPr txBox="1"/>
          <p:nvPr/>
        </p:nvSpPr>
        <p:spPr>
          <a:xfrm>
            <a:off x="6072187" y="500061"/>
            <a:ext cx="5967412" cy="769441"/>
          </a:xfrm>
          <a:prstGeom prst="rect">
            <a:avLst/>
          </a:prstGeom>
          <a:noFill/>
        </p:spPr>
        <p:txBody>
          <a:bodyPr wrap="square" rtlCol="0">
            <a:spAutoFit/>
          </a:bodyPr>
          <a:lstStyle/>
          <a:p>
            <a:r>
              <a:rPr lang="en-GB" sz="4400" b="1" dirty="0">
                <a:solidFill>
                  <a:srgbClr val="FFC000">
                    <a:lumMod val="75000"/>
                  </a:srgbClr>
                </a:solidFill>
                <a:latin typeface="Calibri Light" panose="020F0302020204030204"/>
                <a:ea typeface="+mj-ea"/>
                <a:cs typeface="+mj-cs"/>
              </a:rPr>
              <a:t>Organisational Accidents</a:t>
            </a:r>
            <a:endParaRPr lang="en-GB" b="1" dirty="0"/>
          </a:p>
        </p:txBody>
      </p:sp>
    </p:spTree>
    <p:extLst>
      <p:ext uri="{BB962C8B-B14F-4D97-AF65-F5344CB8AC3E}">
        <p14:creationId xmlns:p14="http://schemas.microsoft.com/office/powerpoint/2010/main" val="22757487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50800" dir="5400000" algn="ctr" rotWithShape="0">
              <a:schemeClr val="bg1">
                <a:lumMod val="95000"/>
              </a:schemeClr>
            </a:outerShdw>
          </a:effectLst>
        </p:spPr>
        <p:txBody>
          <a:bodyPr>
            <a:noAutofit/>
          </a:bodyPr>
          <a:lstStyle/>
          <a:p>
            <a:pPr algn="ctr"/>
            <a:r>
              <a:rPr lang="en-GB" sz="11500" dirty="0" smtClean="0">
                <a:effectLst>
                  <a:outerShdw blurRad="50800" dist="50800" dir="5400000" algn="ctr" rotWithShape="0">
                    <a:schemeClr val="accent4"/>
                  </a:outerShdw>
                </a:effectLst>
              </a:rPr>
              <a:t>Human Failure</a:t>
            </a:r>
            <a:endParaRPr lang="en-GB" sz="11500" dirty="0">
              <a:effectLst>
                <a:outerShdw blurRad="50800" dist="50800" dir="5400000" algn="ctr" rotWithShape="0">
                  <a:schemeClr val="accent4"/>
                </a:outerShdw>
              </a:effectLst>
            </a:endParaRPr>
          </a:p>
        </p:txBody>
      </p:sp>
      <p:sp>
        <p:nvSpPr>
          <p:cNvPr id="9" name="Cloud Callout 8"/>
          <p:cNvSpPr/>
          <p:nvPr/>
        </p:nvSpPr>
        <p:spPr>
          <a:xfrm>
            <a:off x="6970143" y="1690688"/>
            <a:ext cx="5221857" cy="243264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b="1" dirty="0" smtClean="0">
                <a:ln w="22225">
                  <a:solidFill>
                    <a:schemeClr val="accent2"/>
                  </a:solidFill>
                  <a:prstDash val="solid"/>
                </a:ln>
                <a:solidFill>
                  <a:schemeClr val="accent2">
                    <a:lumMod val="40000"/>
                    <a:lumOff val="60000"/>
                  </a:schemeClr>
                </a:solidFill>
              </a:rPr>
              <a:t>Violations</a:t>
            </a:r>
            <a:endParaRPr lang="en-GB" sz="6000" b="1" dirty="0">
              <a:ln w="22225">
                <a:solidFill>
                  <a:schemeClr val="accent2"/>
                </a:solidFill>
                <a:prstDash val="solid"/>
              </a:ln>
              <a:solidFill>
                <a:schemeClr val="accent2">
                  <a:lumMod val="40000"/>
                  <a:lumOff val="60000"/>
                </a:schemeClr>
              </a:solidFill>
            </a:endParaRPr>
          </a:p>
        </p:txBody>
      </p:sp>
      <p:sp>
        <p:nvSpPr>
          <p:cNvPr id="10" name="Cloud Callout 9"/>
          <p:cNvSpPr/>
          <p:nvPr/>
        </p:nvSpPr>
        <p:spPr>
          <a:xfrm>
            <a:off x="458638" y="1966823"/>
            <a:ext cx="3854570" cy="2622430"/>
          </a:xfrm>
          <a:prstGeom prst="cloudCallout">
            <a:avLst>
              <a:gd name="adj1" fmla="val 45859"/>
              <a:gd name="adj2" fmla="val 651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Human Error</a:t>
            </a:r>
            <a:endParaRPr lang="en-GB" sz="4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32801285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normAutofit/>
          </a:bodyPr>
          <a:lstStyle/>
          <a:p>
            <a:r>
              <a:rPr lang="en-GB" sz="3200" dirty="0" smtClean="0"/>
              <a:t>Human Error</a:t>
            </a:r>
            <a:endParaRPr lang="en-GB" sz="3200" dirty="0"/>
          </a:p>
        </p:txBody>
      </p:sp>
      <p:sp>
        <p:nvSpPr>
          <p:cNvPr id="6" name="Content Placeholder 5"/>
          <p:cNvSpPr>
            <a:spLocks noGrp="1"/>
          </p:cNvSpPr>
          <p:nvPr>
            <p:ph sz="half" idx="2"/>
          </p:nvPr>
        </p:nvSpPr>
        <p:spPr/>
        <p:txBody>
          <a:bodyPr/>
          <a:lstStyle/>
          <a:p>
            <a:r>
              <a:rPr lang="en-GB" dirty="0" smtClean="0"/>
              <a:t>The intention is to carry out task correctly </a:t>
            </a:r>
          </a:p>
          <a:p>
            <a:r>
              <a:rPr lang="en-GB" dirty="0" smtClean="0"/>
              <a:t> Error comes from unintentional decision or action </a:t>
            </a:r>
            <a:endParaRPr lang="en-GB" dirty="0"/>
          </a:p>
        </p:txBody>
      </p:sp>
      <p:sp>
        <p:nvSpPr>
          <p:cNvPr id="7" name="Text Placeholder 6"/>
          <p:cNvSpPr>
            <a:spLocks noGrp="1"/>
          </p:cNvSpPr>
          <p:nvPr>
            <p:ph type="body" sz="quarter" idx="3"/>
          </p:nvPr>
        </p:nvSpPr>
        <p:spPr>
          <a:xfrm>
            <a:off x="6846758" y="1578497"/>
            <a:ext cx="5183188" cy="823912"/>
          </a:xfrm>
        </p:spPr>
        <p:txBody>
          <a:bodyPr>
            <a:normAutofit/>
          </a:bodyPr>
          <a:lstStyle/>
          <a:p>
            <a:r>
              <a:rPr lang="en-GB" sz="3200" dirty="0" smtClean="0"/>
              <a:t>Violations</a:t>
            </a:r>
            <a:endParaRPr lang="en-GB" sz="3200" dirty="0"/>
          </a:p>
        </p:txBody>
      </p:sp>
      <p:sp>
        <p:nvSpPr>
          <p:cNvPr id="8" name="Content Placeholder 7"/>
          <p:cNvSpPr>
            <a:spLocks noGrp="1"/>
          </p:cNvSpPr>
          <p:nvPr>
            <p:ph sz="quarter" idx="4"/>
          </p:nvPr>
        </p:nvSpPr>
        <p:spPr>
          <a:xfrm>
            <a:off x="6846758" y="2370164"/>
            <a:ext cx="5183188" cy="3684588"/>
          </a:xfrm>
        </p:spPr>
        <p:txBody>
          <a:bodyPr/>
          <a:lstStyle/>
          <a:p>
            <a:r>
              <a:rPr lang="en-GB" dirty="0" smtClean="0"/>
              <a:t>Intentional failures</a:t>
            </a:r>
          </a:p>
          <a:p>
            <a:r>
              <a:rPr lang="en-GB" dirty="0" smtClean="0"/>
              <a:t>Choices made to ignore or override protocols and procedures etc. </a:t>
            </a:r>
            <a:endParaRPr lang="en-GB" dirty="0"/>
          </a:p>
        </p:txBody>
      </p:sp>
      <p:sp>
        <p:nvSpPr>
          <p:cNvPr id="9" name="Title 1"/>
          <p:cNvSpPr>
            <a:spLocks noGrp="1"/>
          </p:cNvSpPr>
          <p:nvPr>
            <p:ph type="title"/>
          </p:nvPr>
        </p:nvSpPr>
        <p:spPr>
          <a:xfrm>
            <a:off x="739775" y="767556"/>
            <a:ext cx="10515600" cy="1325563"/>
          </a:xfrm>
        </p:spPr>
        <p:txBody>
          <a:bodyPr>
            <a:normAutofit/>
          </a:bodyPr>
          <a:lstStyle/>
          <a:p>
            <a:pPr algn="ctr"/>
            <a:r>
              <a:rPr lang="en-GB" b="1" dirty="0" smtClean="0">
                <a:solidFill>
                  <a:schemeClr val="accent1">
                    <a:lumMod val="50000"/>
                  </a:schemeClr>
                </a:solidFill>
                <a:latin typeface="+mn-lt"/>
              </a:rPr>
              <a:t>Human Failures</a:t>
            </a:r>
            <a:r>
              <a:rPr lang="en-GB" sz="2700" b="1" dirty="0" smtClean="0">
                <a:solidFill>
                  <a:schemeClr val="accent1">
                    <a:lumMod val="50000"/>
                  </a:schemeClr>
                </a:solidFill>
                <a:latin typeface="+mn-lt"/>
              </a:rPr>
              <a:t/>
            </a:r>
            <a:br>
              <a:rPr lang="en-GB" sz="2700" b="1" dirty="0" smtClean="0">
                <a:solidFill>
                  <a:schemeClr val="accent1">
                    <a:lumMod val="50000"/>
                  </a:schemeClr>
                </a:solidFill>
                <a:latin typeface="+mn-lt"/>
              </a:rPr>
            </a:br>
            <a:endParaRPr lang="en-GB" b="1" dirty="0">
              <a:solidFill>
                <a:schemeClr val="accent1">
                  <a:lumMod val="50000"/>
                </a:schemeClr>
              </a:solidFill>
              <a:latin typeface="+mn-lt"/>
            </a:endParaRPr>
          </a:p>
        </p:txBody>
      </p:sp>
    </p:spTree>
    <p:extLst>
      <p:ext uri="{BB962C8B-B14F-4D97-AF65-F5344CB8AC3E}">
        <p14:creationId xmlns:p14="http://schemas.microsoft.com/office/powerpoint/2010/main" val="16621062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9182217" y="2397125"/>
            <a:ext cx="3130313" cy="3350000"/>
          </a:xfrm>
          <a:prstGeom prst="rect">
            <a:avLst/>
          </a:prstGeom>
        </p:spPr>
      </p:pic>
      <p:pic>
        <p:nvPicPr>
          <p:cNvPr id="9" name="Picture 8"/>
          <p:cNvPicPr>
            <a:picLocks noChangeAspect="1"/>
          </p:cNvPicPr>
          <p:nvPr/>
        </p:nvPicPr>
        <p:blipFill>
          <a:blip r:embed="rId3"/>
          <a:stretch>
            <a:fillRect/>
          </a:stretch>
        </p:blipFill>
        <p:spPr>
          <a:xfrm>
            <a:off x="-95931" y="1682750"/>
            <a:ext cx="2996157" cy="3287467"/>
          </a:xfrm>
          <a:prstGeom prst="rect">
            <a:avLst/>
          </a:prstGeom>
        </p:spPr>
      </p:pic>
      <p:graphicFrame>
        <p:nvGraphicFramePr>
          <p:cNvPr id="4" name="Diagram 3"/>
          <p:cNvGraphicFramePr/>
          <p:nvPr>
            <p:extLst>
              <p:ext uri="{D42A27DB-BD31-4B8C-83A1-F6EECF244321}">
                <p14:modId xmlns:p14="http://schemas.microsoft.com/office/powerpoint/2010/main" val="3301166801"/>
              </p:ext>
            </p:extLst>
          </p:nvPr>
        </p:nvGraphicFramePr>
        <p:xfrm>
          <a:off x="1244599" y="1836737"/>
          <a:ext cx="9502775" cy="47323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p:cNvSpPr>
            <a:spLocks noGrp="1"/>
          </p:cNvSpPr>
          <p:nvPr>
            <p:ph type="title"/>
          </p:nvPr>
        </p:nvSpPr>
        <p:spPr>
          <a:xfrm>
            <a:off x="688179" y="357187"/>
            <a:ext cx="10615613" cy="1325563"/>
          </a:xfrm>
        </p:spPr>
        <p:txBody>
          <a:bodyPr>
            <a:normAutofit/>
          </a:bodyPr>
          <a:lstStyle/>
          <a:p>
            <a:pPr algn="ctr"/>
            <a:r>
              <a:rPr lang="en-GB" b="1" dirty="0" smtClean="0">
                <a:solidFill>
                  <a:schemeClr val="accent1">
                    <a:lumMod val="50000"/>
                  </a:schemeClr>
                </a:solidFill>
                <a:latin typeface="+mn-lt"/>
              </a:rPr>
              <a:t>Human Failure</a:t>
            </a:r>
            <a:r>
              <a:rPr lang="en-GB" b="1" dirty="0" smtClean="0">
                <a:solidFill>
                  <a:schemeClr val="accent1">
                    <a:lumMod val="50000"/>
                  </a:schemeClr>
                </a:solidFill>
                <a:latin typeface="+mn-lt"/>
              </a:rPr>
              <a:t/>
            </a:r>
            <a:br>
              <a:rPr lang="en-GB" b="1" dirty="0" smtClean="0">
                <a:solidFill>
                  <a:schemeClr val="accent1">
                    <a:lumMod val="50000"/>
                  </a:schemeClr>
                </a:solidFill>
                <a:latin typeface="+mn-lt"/>
              </a:rPr>
            </a:br>
            <a:endParaRPr lang="en-GB" dirty="0"/>
          </a:p>
        </p:txBody>
      </p:sp>
    </p:spTree>
    <p:extLst>
      <p:ext uri="{BB962C8B-B14F-4D97-AF65-F5344CB8AC3E}">
        <p14:creationId xmlns:p14="http://schemas.microsoft.com/office/powerpoint/2010/main" val="4535361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b="1" dirty="0" smtClean="0">
                <a:solidFill>
                  <a:schemeClr val="accent1">
                    <a:lumMod val="50000"/>
                  </a:schemeClr>
                </a:solidFill>
              </a:rPr>
              <a:t>Human Failure</a:t>
            </a:r>
            <a:endParaRPr lang="en-GB" sz="5400" b="1" dirty="0">
              <a:solidFill>
                <a:schemeClr val="accent1">
                  <a:lumMod val="50000"/>
                </a:schemeClr>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873997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93594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rPr>
              <a:t>Human Failure: video </a:t>
            </a:r>
            <a:endParaRPr lang="en-GB" b="1" dirty="0">
              <a:solidFill>
                <a:schemeClr val="accent1">
                  <a:lumMod val="50000"/>
                </a:schemeClr>
              </a:solidFill>
            </a:endParaRPr>
          </a:p>
        </p:txBody>
      </p:sp>
      <p:sp>
        <p:nvSpPr>
          <p:cNvPr id="3" name="Content Placeholder 2"/>
          <p:cNvSpPr>
            <a:spLocks noGrp="1"/>
          </p:cNvSpPr>
          <p:nvPr>
            <p:ph idx="1"/>
          </p:nvPr>
        </p:nvSpPr>
        <p:spPr>
          <a:xfrm>
            <a:off x="838200" y="1421970"/>
            <a:ext cx="10515600" cy="4351338"/>
          </a:xfrm>
        </p:spPr>
        <p:txBody>
          <a:bodyPr>
            <a:normAutofit lnSpcReduction="10000"/>
          </a:bodyPr>
          <a:lstStyle/>
          <a:p>
            <a:pPr marL="0" indent="0">
              <a:buNone/>
            </a:pPr>
            <a:r>
              <a:rPr lang="en-GB" dirty="0" smtClean="0"/>
              <a:t>Please watch the short video and provide an example of each type of human failure.  </a:t>
            </a:r>
          </a:p>
          <a:p>
            <a:pPr marL="0" indent="0">
              <a:buNone/>
            </a:pPr>
            <a:r>
              <a:rPr lang="en-GB" dirty="0" smtClean="0"/>
              <a:t>Your examples should specifically relate to outdoor adventurous activities and/or personal experiences.</a:t>
            </a:r>
          </a:p>
          <a:p>
            <a:pPr marL="0" indent="0">
              <a:buNone/>
            </a:pPr>
            <a:r>
              <a:rPr lang="en-GB" dirty="0" smtClean="0"/>
              <a:t>The video presentation is relatively simple.  You should pause at each statement and record your thoughts as you go along.  There is a template for you to use in the next two slides. </a:t>
            </a:r>
            <a:endParaRPr lang="en-GB" dirty="0"/>
          </a:p>
          <a:p>
            <a:pPr marL="0" indent="0">
              <a:buNone/>
            </a:pPr>
            <a:endParaRPr lang="en-GB" dirty="0" smtClean="0"/>
          </a:p>
          <a:p>
            <a:pPr marL="0" indent="0">
              <a:buNone/>
            </a:pPr>
            <a:r>
              <a:rPr lang="en-GB" dirty="0" smtClean="0"/>
              <a:t>Click the icon below to watch a 4:23 film from the University of East Anglia (2018) about Human Failure</a:t>
            </a:r>
            <a:endParaRPr lang="en-GB" dirty="0"/>
          </a:p>
        </p:txBody>
      </p:sp>
      <p:sp>
        <p:nvSpPr>
          <p:cNvPr id="4" name="Action Button: Movie 3">
            <a:hlinkClick r:id="rId2" highlightClick="1"/>
          </p:cNvPr>
          <p:cNvSpPr/>
          <p:nvPr/>
        </p:nvSpPr>
        <p:spPr>
          <a:xfrm>
            <a:off x="943131" y="5608416"/>
            <a:ext cx="1603948" cy="794478"/>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92587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490" y="453260"/>
            <a:ext cx="10515600" cy="1325563"/>
          </a:xfrm>
        </p:spPr>
        <p:txBody>
          <a:bodyPr/>
          <a:lstStyle/>
          <a:p>
            <a:r>
              <a:rPr lang="en-GB" b="1" dirty="0" smtClean="0">
                <a:solidFill>
                  <a:schemeClr val="accent1">
                    <a:lumMod val="50000"/>
                  </a:schemeClr>
                </a:solidFill>
                <a:latin typeface="+mn-lt"/>
              </a:rPr>
              <a:t>Human failure: </a:t>
            </a:r>
            <a:r>
              <a:rPr lang="en-US" b="1" dirty="0" smtClean="0">
                <a:solidFill>
                  <a:schemeClr val="accent1">
                    <a:lumMod val="50000"/>
                  </a:schemeClr>
                </a:solidFill>
                <a:latin typeface="+mn-lt"/>
              </a:rPr>
              <a:t>Human Error</a:t>
            </a:r>
            <a:br>
              <a:rPr lang="en-US" b="1" dirty="0" smtClean="0">
                <a:solidFill>
                  <a:schemeClr val="accent1">
                    <a:lumMod val="50000"/>
                  </a:schemeClr>
                </a:solidFill>
                <a:latin typeface="+mn-lt"/>
              </a:rPr>
            </a:br>
            <a:endParaRPr lang="en-GB" b="1" dirty="0">
              <a:solidFill>
                <a:schemeClr val="accent1">
                  <a:lumMod val="50000"/>
                </a:schemeClr>
              </a:solidFill>
              <a:latin typeface="+mn-lt"/>
            </a:endParaRPr>
          </a:p>
        </p:txBody>
      </p:sp>
      <p:sp>
        <p:nvSpPr>
          <p:cNvPr id="3" name="Content Placeholder 2"/>
          <p:cNvSpPr>
            <a:spLocks noGrp="1"/>
          </p:cNvSpPr>
          <p:nvPr>
            <p:ph idx="1"/>
          </p:nvPr>
        </p:nvSpPr>
        <p:spPr>
          <a:xfrm>
            <a:off x="319490" y="2321384"/>
            <a:ext cx="11688895" cy="4351338"/>
          </a:xfrm>
        </p:spPr>
        <p:txBody>
          <a:bodyPr>
            <a:normAutofit/>
          </a:bodyPr>
          <a:lstStyle/>
          <a:p>
            <a:pPr marL="0" indent="0">
              <a:buNone/>
            </a:pPr>
            <a:r>
              <a:rPr lang="en-US" b="1" dirty="0" smtClean="0">
                <a:solidFill>
                  <a:schemeClr val="accent1">
                    <a:lumMod val="50000"/>
                  </a:schemeClr>
                </a:solidFill>
              </a:rPr>
              <a:t>Give an </a:t>
            </a:r>
            <a:r>
              <a:rPr lang="en-US" b="1" dirty="0" smtClean="0">
                <a:solidFill>
                  <a:schemeClr val="accent1">
                    <a:lumMod val="50000"/>
                  </a:schemeClr>
                </a:solidFill>
              </a:rPr>
              <a:t>example from your OAE experiences for each category of human error:</a:t>
            </a:r>
          </a:p>
          <a:p>
            <a:pPr marL="0" indent="0">
              <a:buNone/>
            </a:pPr>
            <a:endParaRPr lang="en-US" dirty="0" smtClean="0">
              <a:solidFill>
                <a:schemeClr val="accent1">
                  <a:lumMod val="50000"/>
                </a:schemeClr>
              </a:solidFill>
            </a:endParaRPr>
          </a:p>
          <a:p>
            <a:r>
              <a:rPr lang="en-US" dirty="0" smtClean="0">
                <a:solidFill>
                  <a:schemeClr val="accent1">
                    <a:lumMod val="50000"/>
                  </a:schemeClr>
                </a:solidFill>
              </a:rPr>
              <a:t>Action Error: </a:t>
            </a:r>
            <a:r>
              <a:rPr lang="en-GB" dirty="0" smtClean="0">
                <a:solidFill>
                  <a:schemeClr val="accent1">
                    <a:lumMod val="50000"/>
                  </a:schemeClr>
                </a:solidFill>
              </a:rPr>
              <a:t>action based slips </a:t>
            </a:r>
          </a:p>
          <a:p>
            <a:r>
              <a:rPr lang="en-US" dirty="0" smtClean="0">
                <a:solidFill>
                  <a:schemeClr val="accent1">
                    <a:lumMod val="50000"/>
                  </a:schemeClr>
                </a:solidFill>
              </a:rPr>
              <a:t>Action Error: </a:t>
            </a:r>
            <a:r>
              <a:rPr lang="en-GB" dirty="0" smtClean="0">
                <a:solidFill>
                  <a:schemeClr val="accent1">
                    <a:lumMod val="50000"/>
                  </a:schemeClr>
                </a:solidFill>
              </a:rPr>
              <a:t>memory based lapses</a:t>
            </a:r>
          </a:p>
          <a:p>
            <a:pPr marL="0" indent="0">
              <a:buNone/>
            </a:pPr>
            <a:endParaRPr lang="en-GB" dirty="0">
              <a:solidFill>
                <a:schemeClr val="accent1">
                  <a:lumMod val="50000"/>
                </a:schemeClr>
              </a:solidFill>
            </a:endParaRPr>
          </a:p>
          <a:p>
            <a:r>
              <a:rPr lang="en-US" dirty="0" smtClean="0">
                <a:solidFill>
                  <a:schemeClr val="accent1">
                    <a:lumMod val="50000"/>
                  </a:schemeClr>
                </a:solidFill>
              </a:rPr>
              <a:t>Thinking Error</a:t>
            </a:r>
            <a:r>
              <a:rPr lang="en-GB" dirty="0" smtClean="0">
                <a:solidFill>
                  <a:schemeClr val="accent1">
                    <a:lumMod val="50000"/>
                  </a:schemeClr>
                </a:solidFill>
              </a:rPr>
              <a:t>: </a:t>
            </a:r>
            <a:r>
              <a:rPr lang="en-GB" dirty="0">
                <a:solidFill>
                  <a:schemeClr val="accent1">
                    <a:lumMod val="50000"/>
                  </a:schemeClr>
                </a:solidFill>
              </a:rPr>
              <a:t>r</a:t>
            </a:r>
            <a:r>
              <a:rPr lang="en-GB" dirty="0" smtClean="0">
                <a:solidFill>
                  <a:schemeClr val="accent1">
                    <a:lumMod val="50000"/>
                  </a:schemeClr>
                </a:solidFill>
              </a:rPr>
              <a:t>ule based mistake</a:t>
            </a:r>
          </a:p>
          <a:p>
            <a:r>
              <a:rPr lang="en-US" dirty="0" smtClean="0">
                <a:solidFill>
                  <a:schemeClr val="accent1">
                    <a:lumMod val="50000"/>
                  </a:schemeClr>
                </a:solidFill>
              </a:rPr>
              <a:t>Thinking Error</a:t>
            </a:r>
            <a:r>
              <a:rPr lang="en-GB" dirty="0" smtClean="0">
                <a:solidFill>
                  <a:schemeClr val="accent1">
                    <a:lumMod val="50000"/>
                  </a:schemeClr>
                </a:solidFill>
              </a:rPr>
              <a:t>: knowledge based mistake</a:t>
            </a:r>
            <a:endParaRPr lang="en-GB"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8409713" y="3868939"/>
            <a:ext cx="3034204" cy="2278473"/>
          </a:xfrm>
          <a:prstGeom prst="rect">
            <a:avLst/>
          </a:prstGeom>
        </p:spPr>
      </p:pic>
    </p:spTree>
    <p:extLst>
      <p:ext uri="{BB962C8B-B14F-4D97-AF65-F5344CB8AC3E}">
        <p14:creationId xmlns:p14="http://schemas.microsoft.com/office/powerpoint/2010/main" val="25596688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Human Failure: Violations</a:t>
            </a:r>
            <a:endParaRPr lang="en-GB" b="1" dirty="0">
              <a:solidFill>
                <a:schemeClr val="accent1">
                  <a:lumMod val="50000"/>
                </a:schemeClr>
              </a:solidFill>
              <a:latin typeface="+mn-lt"/>
            </a:endParaRPr>
          </a:p>
        </p:txBody>
      </p:sp>
      <p:sp>
        <p:nvSpPr>
          <p:cNvPr id="5" name="Content Placeholder 4"/>
          <p:cNvSpPr>
            <a:spLocks noGrp="1"/>
          </p:cNvSpPr>
          <p:nvPr>
            <p:ph idx="1"/>
          </p:nvPr>
        </p:nvSpPr>
        <p:spPr/>
        <p:txBody>
          <a:bodyPr/>
          <a:lstStyle/>
          <a:p>
            <a:pPr marL="0" indent="0">
              <a:buNone/>
            </a:pPr>
            <a:r>
              <a:rPr lang="en-US" b="1" dirty="0" smtClean="0">
                <a:solidFill>
                  <a:schemeClr val="accent1">
                    <a:lumMod val="50000"/>
                  </a:schemeClr>
                </a:solidFill>
              </a:rPr>
              <a:t>Give an example from your OAE experiences for each category of violations:</a:t>
            </a:r>
          </a:p>
          <a:p>
            <a:r>
              <a:rPr lang="en-US" dirty="0" smtClean="0">
                <a:solidFill>
                  <a:schemeClr val="accent1">
                    <a:lumMod val="50000"/>
                  </a:schemeClr>
                </a:solidFill>
              </a:rPr>
              <a:t>Routine violations</a:t>
            </a:r>
          </a:p>
          <a:p>
            <a:r>
              <a:rPr lang="en-US" dirty="0" smtClean="0">
                <a:solidFill>
                  <a:schemeClr val="accent1">
                    <a:lumMod val="50000"/>
                  </a:schemeClr>
                </a:solidFill>
              </a:rPr>
              <a:t>Situational violations</a:t>
            </a:r>
          </a:p>
          <a:p>
            <a:r>
              <a:rPr lang="en-US" dirty="0" smtClean="0">
                <a:solidFill>
                  <a:schemeClr val="accent1">
                    <a:lumMod val="50000"/>
                  </a:schemeClr>
                </a:solidFill>
              </a:rPr>
              <a:t>Exceptional violations</a:t>
            </a:r>
            <a:endParaRPr lang="en-US" dirty="0" smtClean="0">
              <a:solidFill>
                <a:schemeClr val="accent1">
                  <a:lumMod val="50000"/>
                </a:schemeClr>
              </a:solidFill>
            </a:endParaRPr>
          </a:p>
          <a:p>
            <a:endParaRPr lang="en-GB" dirty="0"/>
          </a:p>
        </p:txBody>
      </p:sp>
    </p:spTree>
    <p:extLst>
      <p:ext uri="{BB962C8B-B14F-4D97-AF65-F5344CB8AC3E}">
        <p14:creationId xmlns:p14="http://schemas.microsoft.com/office/powerpoint/2010/main" val="2997957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643063"/>
            <a:ext cx="12192000" cy="10144125"/>
          </a:xfrm>
          <a:prstGeom prst="rect">
            <a:avLst/>
          </a:prstGeom>
        </p:spPr>
      </p:pic>
      <p:sp>
        <p:nvSpPr>
          <p:cNvPr id="2" name="Title 1"/>
          <p:cNvSpPr>
            <a:spLocks noGrp="1"/>
          </p:cNvSpPr>
          <p:nvPr>
            <p:ph type="ctrTitle"/>
          </p:nvPr>
        </p:nvSpPr>
        <p:spPr/>
        <p:txBody>
          <a:bodyPr/>
          <a:lstStyle/>
          <a:p>
            <a:r>
              <a:rPr lang="en-GB" dirty="0" smtClean="0">
                <a:latin typeface="Arial Black" panose="020B0A04020102020204" pitchFamily="34" charset="0"/>
              </a:rPr>
              <a:t>The Swiss Cheese </a:t>
            </a:r>
            <a:r>
              <a:rPr lang="en-GB" dirty="0">
                <a:latin typeface="Arial Black" panose="020B0A04020102020204" pitchFamily="34" charset="0"/>
              </a:rPr>
              <a:t>M</a:t>
            </a:r>
            <a:r>
              <a:rPr lang="en-GB" dirty="0" smtClean="0">
                <a:latin typeface="Arial Black" panose="020B0A04020102020204" pitchFamily="34" charset="0"/>
              </a:rPr>
              <a:t>odel</a:t>
            </a:r>
            <a:endParaRPr lang="en-GB" dirty="0">
              <a:latin typeface="Arial Black" panose="020B0A04020102020204" pitchFamily="34" charset="0"/>
            </a:endParaRPr>
          </a:p>
        </p:txBody>
      </p:sp>
      <p:sp>
        <p:nvSpPr>
          <p:cNvPr id="3" name="Subtitle 2"/>
          <p:cNvSpPr>
            <a:spLocks noGrp="1"/>
          </p:cNvSpPr>
          <p:nvPr>
            <p:ph type="subTitle" idx="1"/>
          </p:nvPr>
        </p:nvSpPr>
        <p:spPr/>
        <p:txBody>
          <a:bodyPr>
            <a:normAutofit/>
          </a:bodyPr>
          <a:lstStyle/>
          <a:p>
            <a:r>
              <a:rPr lang="en-GB" sz="3200" dirty="0" smtClean="0"/>
              <a:t>A systems thinking approach to accident analysis</a:t>
            </a:r>
            <a:endParaRPr lang="en-GB" sz="3200" dirty="0"/>
          </a:p>
        </p:txBody>
      </p:sp>
    </p:spTree>
    <p:extLst>
      <p:ext uri="{BB962C8B-B14F-4D97-AF65-F5344CB8AC3E}">
        <p14:creationId xmlns:p14="http://schemas.microsoft.com/office/powerpoint/2010/main" val="310116794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300" y="330201"/>
            <a:ext cx="10396538" cy="1185863"/>
          </a:xfrm>
        </p:spPr>
        <p:txBody>
          <a:bodyPr>
            <a:normAutofit/>
          </a:bodyPr>
          <a:lstStyle/>
          <a:p>
            <a:r>
              <a:rPr lang="en-GB" dirty="0" smtClean="0"/>
              <a:t>Intro to The Swiss Cheese Model (CSM) </a:t>
            </a:r>
            <a:endParaRPr lang="en-GB" dirty="0"/>
          </a:p>
        </p:txBody>
      </p:sp>
      <p:sp>
        <p:nvSpPr>
          <p:cNvPr id="3" name="Text Placeholder 2"/>
          <p:cNvSpPr>
            <a:spLocks noGrp="1"/>
          </p:cNvSpPr>
          <p:nvPr>
            <p:ph type="body" sz="half" idx="1"/>
          </p:nvPr>
        </p:nvSpPr>
        <p:spPr>
          <a:xfrm>
            <a:off x="876300" y="1698624"/>
            <a:ext cx="10710649" cy="4823361"/>
          </a:xfrm>
        </p:spPr>
        <p:txBody>
          <a:bodyPr>
            <a:normAutofit lnSpcReduction="10000"/>
          </a:bodyPr>
          <a:lstStyle/>
          <a:p>
            <a:r>
              <a:rPr lang="en-GB" sz="2000" dirty="0" smtClean="0"/>
              <a:t>Reason (1997) envisages multiple layers of safety that exist in an organisation as slices of Swiss cheese</a:t>
            </a:r>
          </a:p>
          <a:p>
            <a:r>
              <a:rPr lang="en-GB" sz="2000" dirty="0" smtClean="0"/>
              <a:t>Hazards are contained by the slices- protective barriers</a:t>
            </a:r>
          </a:p>
          <a:p>
            <a:r>
              <a:rPr lang="en-GB" sz="2000" dirty="0" smtClean="0"/>
              <a:t>Barriers can be physical (e.g., equipment) or behavioural (e.g., quality of supervision)</a:t>
            </a:r>
          </a:p>
          <a:p>
            <a:r>
              <a:rPr lang="en-GB" sz="2000" dirty="0" smtClean="0"/>
              <a:t>Ideally each layer would be perfect, with no holes or weaknesses but in reality </a:t>
            </a:r>
            <a:r>
              <a:rPr lang="en-GB" sz="2000" dirty="0"/>
              <a:t>n</a:t>
            </a:r>
            <a:r>
              <a:rPr lang="en-GB" sz="2000" dirty="0" smtClean="0"/>
              <a:t>o layer is perfect, so the fewer holes and the more layers of safety the better</a:t>
            </a:r>
          </a:p>
          <a:p>
            <a:r>
              <a:rPr lang="en-GB" sz="2000" dirty="0" smtClean="0"/>
              <a:t>The model is dynamic- the holes move and change shape and size</a:t>
            </a:r>
          </a:p>
          <a:p>
            <a:r>
              <a:rPr lang="en-GB" sz="2000" dirty="0" smtClean="0"/>
              <a:t>If the holes from several layers happen to align, or a layer is removed or compromised, the system becomes permeable and the chances of a critical incident increase</a:t>
            </a:r>
          </a:p>
          <a:p>
            <a:r>
              <a:rPr lang="en-GB" sz="2000" dirty="0" smtClean="0"/>
              <a:t>Accidents are usually the end point of a series of events in which the situation becomes increasingly unsafe. </a:t>
            </a:r>
          </a:p>
          <a:p>
            <a:r>
              <a:rPr lang="en-GB" sz="2000" dirty="0" smtClean="0">
                <a:solidFill>
                  <a:srgbClr val="C00000"/>
                </a:solidFill>
              </a:rPr>
              <a:t>By looking beyond the immediate cause, back from the time the accident occurred and outwards, to the wider context, accident investigators can often identify weaknesses at the organisational level from which useful lessons can be learned. Reason illustrates how events can unfold in the form of an accident trajectory</a:t>
            </a:r>
            <a:endParaRPr lang="en-GB" sz="2000" dirty="0" smtClean="0">
              <a:solidFill>
                <a:srgbClr val="C00000"/>
              </a:solidFill>
            </a:endParaRPr>
          </a:p>
        </p:txBody>
      </p:sp>
    </p:spTree>
    <p:extLst>
      <p:ext uri="{BB962C8B-B14F-4D97-AF65-F5344CB8AC3E}">
        <p14:creationId xmlns:p14="http://schemas.microsoft.com/office/powerpoint/2010/main" val="19961067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8000" b="-18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96854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8587" y="257175"/>
            <a:ext cx="11844337" cy="6399416"/>
          </a:xfrm>
        </p:spPr>
      </p:pic>
    </p:spTree>
    <p:extLst>
      <p:ext uri="{BB962C8B-B14F-4D97-AF65-F5344CB8AC3E}">
        <p14:creationId xmlns:p14="http://schemas.microsoft.com/office/powerpoint/2010/main" val="30087414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0"/>
            <a:ext cx="11430000" cy="6858000"/>
          </a:xfrm>
          <a:prstGeom prst="rect">
            <a:avLst/>
          </a:prstGeom>
        </p:spPr>
      </p:pic>
    </p:spTree>
    <p:extLst>
      <p:ext uri="{BB962C8B-B14F-4D97-AF65-F5344CB8AC3E}">
        <p14:creationId xmlns:p14="http://schemas.microsoft.com/office/powerpoint/2010/main" val="37083936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114"/>
          <p:cNvSpPr>
            <a:spLocks noChangeArrowheads="1"/>
          </p:cNvSpPr>
          <p:nvPr/>
        </p:nvSpPr>
        <p:spPr bwMode="auto">
          <a:xfrm>
            <a:off x="434973" y="513160"/>
            <a:ext cx="7608889" cy="1200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r>
              <a:rPr lang="en-GB" altLang="en-US" sz="2400" dirty="0">
                <a:solidFill>
                  <a:srgbClr val="5C661E"/>
                </a:solidFill>
                <a:latin typeface="Tahoma" panose="020B0604030504040204" pitchFamily="34" charset="0"/>
              </a:rPr>
              <a:t>Some </a:t>
            </a:r>
            <a:r>
              <a:rPr lang="en-GB" altLang="en-US" sz="2400" dirty="0" smtClean="0">
                <a:solidFill>
                  <a:srgbClr val="5C661E"/>
                </a:solidFill>
                <a:latin typeface="Tahoma" panose="020B0604030504040204" pitchFamily="34" charset="0"/>
              </a:rPr>
              <a:t>cheese holes are due to </a:t>
            </a:r>
            <a:r>
              <a:rPr lang="en-GB" altLang="en-US" sz="2400" b="1" dirty="0">
                <a:solidFill>
                  <a:srgbClr val="5C661E"/>
                </a:solidFill>
                <a:latin typeface="Tahoma" panose="020B0604030504040204" pitchFamily="34" charset="0"/>
              </a:rPr>
              <a:t>active </a:t>
            </a:r>
            <a:r>
              <a:rPr lang="en-GB" altLang="en-US" sz="2400" b="1" dirty="0" smtClean="0">
                <a:solidFill>
                  <a:srgbClr val="5C661E"/>
                </a:solidFill>
                <a:latin typeface="Tahoma" panose="020B0604030504040204" pitchFamily="34" charset="0"/>
              </a:rPr>
              <a:t>failures</a:t>
            </a:r>
            <a:r>
              <a:rPr lang="en-GB" altLang="en-US" sz="2400" dirty="0" smtClean="0">
                <a:solidFill>
                  <a:srgbClr val="5C661E"/>
                </a:solidFill>
                <a:latin typeface="Tahoma" panose="020B0604030504040204" pitchFamily="34" charset="0"/>
              </a:rPr>
              <a:t>, e.g.,:</a:t>
            </a:r>
          </a:p>
          <a:p>
            <a:pPr fontAlgn="base">
              <a:spcBef>
                <a:spcPct val="0"/>
              </a:spcBef>
              <a:spcAft>
                <a:spcPct val="0"/>
              </a:spcAft>
            </a:pPr>
            <a:r>
              <a:rPr lang="en-GB" altLang="en-US" sz="2400" dirty="0" smtClean="0">
                <a:solidFill>
                  <a:srgbClr val="5C661E"/>
                </a:solidFill>
                <a:latin typeface="Tahoma" panose="020B0604030504040204" pitchFamily="34" charset="0"/>
              </a:rPr>
              <a:t>Errors and violations at the “sharp end”</a:t>
            </a:r>
          </a:p>
          <a:p>
            <a:pPr fontAlgn="base">
              <a:spcBef>
                <a:spcPct val="0"/>
              </a:spcBef>
              <a:spcAft>
                <a:spcPct val="0"/>
              </a:spcAft>
            </a:pPr>
            <a:r>
              <a:rPr lang="en-GB" altLang="en-US" sz="2400" dirty="0" smtClean="0">
                <a:solidFill>
                  <a:srgbClr val="5C661E"/>
                </a:solidFill>
                <a:latin typeface="Tahoma" panose="020B0604030504040204" pitchFamily="34" charset="0"/>
              </a:rPr>
              <a:t>These errors have a direct impact on the whole system</a:t>
            </a:r>
            <a:endParaRPr lang="en-GB" altLang="en-US" sz="2400" dirty="0">
              <a:solidFill>
                <a:srgbClr val="5C661E"/>
              </a:solidFill>
              <a:latin typeface="Tahoma" panose="020B0604030504040204" pitchFamily="34" charset="0"/>
            </a:endParaRPr>
          </a:p>
        </p:txBody>
      </p:sp>
      <p:sp>
        <p:nvSpPr>
          <p:cNvPr id="11379" name="Rectangle 115"/>
          <p:cNvSpPr>
            <a:spLocks noChangeArrowheads="1"/>
          </p:cNvSpPr>
          <p:nvPr/>
        </p:nvSpPr>
        <p:spPr bwMode="auto">
          <a:xfrm>
            <a:off x="3481389" y="5564189"/>
            <a:ext cx="8477249" cy="831639"/>
          </a:xfrm>
          <a:prstGeom prst="rect">
            <a:avLst/>
          </a:prstGeom>
          <a:noFill/>
          <a:ln w="9525">
            <a:noFill/>
            <a:miter lim="800000"/>
            <a:headEnd/>
            <a:tailEnd/>
          </a:ln>
          <a:effectLst/>
        </p:spPr>
        <p:txBody>
          <a:bodyPr wrap="square" lIns="92075" tIns="46038" rIns="92075" bIns="46038">
            <a:spAutoFit/>
          </a:bodyPr>
          <a:lstStyle/>
          <a:p>
            <a:pPr algn="r" eaLnBrk="0" fontAlgn="base" hangingPunct="0">
              <a:spcBef>
                <a:spcPct val="0"/>
              </a:spcBef>
              <a:spcAft>
                <a:spcPct val="0"/>
              </a:spcAft>
              <a:defRPr/>
            </a:pPr>
            <a:r>
              <a:rPr lang="en-GB" sz="2400" dirty="0">
                <a:solidFill>
                  <a:schemeClr val="accent2">
                    <a:lumMod val="50000"/>
                  </a:schemeClr>
                </a:solidFill>
                <a:latin typeface="Tahoma" pitchFamily="34" charset="0"/>
                <a:ea typeface="ＭＳ Ｐゴシック" panose="020B0600070205080204" pitchFamily="34" charset="-128"/>
                <a:cs typeface="Arial" charset="0"/>
              </a:rPr>
              <a:t>Other holes due </a:t>
            </a:r>
            <a:r>
              <a:rPr lang="en-GB" sz="2400" dirty="0" smtClean="0">
                <a:solidFill>
                  <a:schemeClr val="accent2">
                    <a:lumMod val="50000"/>
                  </a:schemeClr>
                </a:solidFill>
                <a:latin typeface="Tahoma" pitchFamily="34" charset="0"/>
                <a:ea typeface="ＭＳ Ｐゴシック" panose="020B0600070205080204" pitchFamily="34" charset="-128"/>
                <a:cs typeface="Arial" charset="0"/>
              </a:rPr>
              <a:t>to </a:t>
            </a:r>
            <a:r>
              <a:rPr lang="en-GB" sz="2400" b="1" dirty="0" smtClean="0">
                <a:solidFill>
                  <a:schemeClr val="accent2">
                    <a:lumMod val="50000"/>
                  </a:schemeClr>
                </a:solidFill>
                <a:latin typeface="Tahoma" pitchFamily="34" charset="0"/>
                <a:ea typeface="ＭＳ Ｐゴシック" panose="020B0600070205080204" pitchFamily="34" charset="-128"/>
                <a:cs typeface="Arial" charset="0"/>
              </a:rPr>
              <a:t>latent conditions</a:t>
            </a:r>
            <a:r>
              <a:rPr lang="en-GB" sz="2400" dirty="0" smtClean="0">
                <a:solidFill>
                  <a:schemeClr val="accent2">
                    <a:lumMod val="50000"/>
                  </a:schemeClr>
                </a:solidFill>
                <a:latin typeface="Tahoma" pitchFamily="34" charset="0"/>
                <a:ea typeface="ＭＳ Ｐゴシック" panose="020B0600070205080204" pitchFamily="34" charset="-128"/>
                <a:cs typeface="Arial" charset="0"/>
              </a:rPr>
              <a:t>, </a:t>
            </a:r>
          </a:p>
          <a:p>
            <a:pPr algn="r" eaLnBrk="0" fontAlgn="base" hangingPunct="0">
              <a:spcBef>
                <a:spcPct val="0"/>
              </a:spcBef>
              <a:spcAft>
                <a:spcPct val="0"/>
              </a:spcAft>
              <a:defRPr/>
            </a:pPr>
            <a:r>
              <a:rPr lang="en-GB" sz="2400" dirty="0" smtClean="0">
                <a:solidFill>
                  <a:schemeClr val="accent2">
                    <a:lumMod val="50000"/>
                  </a:schemeClr>
                </a:solidFill>
                <a:latin typeface="Tahoma" pitchFamily="34" charset="0"/>
                <a:ea typeface="ＭＳ Ｐゴシック" panose="020B0600070205080204" pitchFamily="34" charset="-128"/>
                <a:cs typeface="Arial" charset="0"/>
              </a:rPr>
              <a:t>e.g., organisational culture </a:t>
            </a:r>
            <a:endParaRPr lang="en-GB" sz="2400" dirty="0">
              <a:solidFill>
                <a:schemeClr val="accent2">
                  <a:lumMod val="50000"/>
                </a:schemeClr>
              </a:solidFill>
              <a:effectLst>
                <a:outerShdw blurRad="38100" dist="38100" dir="2700000" algn="tl">
                  <a:srgbClr val="C0C0C0"/>
                </a:outerShdw>
              </a:effectLst>
              <a:latin typeface="Tahoma" pitchFamily="34" charset="0"/>
              <a:ea typeface="ＭＳ Ｐゴシック" panose="020B0600070205080204" pitchFamily="34" charset="-128"/>
              <a:cs typeface="Arial" charset="0"/>
            </a:endParaRPr>
          </a:p>
        </p:txBody>
      </p:sp>
      <p:sp>
        <p:nvSpPr>
          <p:cNvPr id="30727" name="Freeform 139"/>
          <p:cNvSpPr>
            <a:spLocks/>
          </p:cNvSpPr>
          <p:nvPr/>
        </p:nvSpPr>
        <p:spPr bwMode="auto">
          <a:xfrm>
            <a:off x="4983163" y="3951288"/>
            <a:ext cx="1200150" cy="569912"/>
          </a:xfrm>
          <a:custGeom>
            <a:avLst/>
            <a:gdLst>
              <a:gd name="T0" fmla="*/ 0 w 756"/>
              <a:gd name="T1" fmla="*/ 314 h 359"/>
              <a:gd name="T2" fmla="*/ 28 w 756"/>
              <a:gd name="T3" fmla="*/ 358 h 359"/>
              <a:gd name="T4" fmla="*/ 750 w 756"/>
              <a:gd name="T5" fmla="*/ 45 h 359"/>
              <a:gd name="T6" fmla="*/ 751 w 756"/>
              <a:gd name="T7" fmla="*/ 39 h 359"/>
              <a:gd name="T8" fmla="*/ 751 w 756"/>
              <a:gd name="T9" fmla="*/ 34 h 359"/>
              <a:gd name="T10" fmla="*/ 753 w 756"/>
              <a:gd name="T11" fmla="*/ 31 h 359"/>
              <a:gd name="T12" fmla="*/ 753 w 756"/>
              <a:gd name="T13" fmla="*/ 26 h 359"/>
              <a:gd name="T14" fmla="*/ 753 w 756"/>
              <a:gd name="T15" fmla="*/ 21 h 359"/>
              <a:gd name="T16" fmla="*/ 753 w 756"/>
              <a:gd name="T17" fmla="*/ 15 h 359"/>
              <a:gd name="T18" fmla="*/ 753 w 756"/>
              <a:gd name="T19" fmla="*/ 8 h 359"/>
              <a:gd name="T20" fmla="*/ 755 w 756"/>
              <a:gd name="T21" fmla="*/ 0 h 359"/>
              <a:gd name="T22" fmla="*/ 0 w 756"/>
              <a:gd name="T23" fmla="*/ 314 h 3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56"/>
              <a:gd name="T37" fmla="*/ 0 h 359"/>
              <a:gd name="T38" fmla="*/ 756 w 756"/>
              <a:gd name="T39" fmla="*/ 359 h 35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56" h="359">
                <a:moveTo>
                  <a:pt x="0" y="314"/>
                </a:moveTo>
                <a:lnTo>
                  <a:pt x="28" y="358"/>
                </a:lnTo>
                <a:lnTo>
                  <a:pt x="750" y="45"/>
                </a:lnTo>
                <a:lnTo>
                  <a:pt x="751" y="39"/>
                </a:lnTo>
                <a:lnTo>
                  <a:pt x="751" y="34"/>
                </a:lnTo>
                <a:lnTo>
                  <a:pt x="753" y="31"/>
                </a:lnTo>
                <a:lnTo>
                  <a:pt x="753" y="26"/>
                </a:lnTo>
                <a:lnTo>
                  <a:pt x="753" y="21"/>
                </a:lnTo>
                <a:lnTo>
                  <a:pt x="753" y="15"/>
                </a:lnTo>
                <a:lnTo>
                  <a:pt x="753" y="8"/>
                </a:lnTo>
                <a:lnTo>
                  <a:pt x="755" y="0"/>
                </a:lnTo>
                <a:lnTo>
                  <a:pt x="0" y="314"/>
                </a:lnTo>
              </a:path>
            </a:pathLst>
          </a:custGeom>
          <a:noFill/>
          <a:ln w="12700" cap="rnd" cmpd="sng">
            <a:solidFill>
              <a:srgbClr val="99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28" name="Freeform 140"/>
          <p:cNvSpPr>
            <a:spLocks/>
          </p:cNvSpPr>
          <p:nvPr/>
        </p:nvSpPr>
        <p:spPr bwMode="auto">
          <a:xfrm>
            <a:off x="5167313" y="2625725"/>
            <a:ext cx="1331912" cy="2268538"/>
          </a:xfrm>
          <a:custGeom>
            <a:avLst/>
            <a:gdLst>
              <a:gd name="T0" fmla="*/ 720 w 839"/>
              <a:gd name="T1" fmla="*/ 13 h 1429"/>
              <a:gd name="T2" fmla="*/ 593 w 839"/>
              <a:gd name="T3" fmla="*/ 52 h 1429"/>
              <a:gd name="T4" fmla="*/ 461 w 839"/>
              <a:gd name="T5" fmla="*/ 102 h 1429"/>
              <a:gd name="T6" fmla="*/ 336 w 839"/>
              <a:gd name="T7" fmla="*/ 156 h 1429"/>
              <a:gd name="T8" fmla="*/ 284 w 839"/>
              <a:gd name="T9" fmla="*/ 196 h 1429"/>
              <a:gd name="T10" fmla="*/ 283 w 839"/>
              <a:gd name="T11" fmla="*/ 224 h 1429"/>
              <a:gd name="T12" fmla="*/ 271 w 839"/>
              <a:gd name="T13" fmla="*/ 247 h 1429"/>
              <a:gd name="T14" fmla="*/ 252 w 839"/>
              <a:gd name="T15" fmla="*/ 265 h 1429"/>
              <a:gd name="T16" fmla="*/ 229 w 839"/>
              <a:gd name="T17" fmla="*/ 276 h 1429"/>
              <a:gd name="T18" fmla="*/ 205 w 839"/>
              <a:gd name="T19" fmla="*/ 281 h 1429"/>
              <a:gd name="T20" fmla="*/ 182 w 839"/>
              <a:gd name="T21" fmla="*/ 279 h 1429"/>
              <a:gd name="T22" fmla="*/ 161 w 839"/>
              <a:gd name="T23" fmla="*/ 269 h 1429"/>
              <a:gd name="T24" fmla="*/ 131 w 839"/>
              <a:gd name="T25" fmla="*/ 276 h 1429"/>
              <a:gd name="T26" fmla="*/ 89 w 839"/>
              <a:gd name="T27" fmla="*/ 305 h 1429"/>
              <a:gd name="T28" fmla="*/ 52 w 839"/>
              <a:gd name="T29" fmla="*/ 334 h 1429"/>
              <a:gd name="T30" fmla="*/ 16 w 839"/>
              <a:gd name="T31" fmla="*/ 362 h 1429"/>
              <a:gd name="T32" fmla="*/ 13 w 839"/>
              <a:gd name="T33" fmla="*/ 429 h 1429"/>
              <a:gd name="T34" fmla="*/ 32 w 839"/>
              <a:gd name="T35" fmla="*/ 534 h 1429"/>
              <a:gd name="T36" fmla="*/ 50 w 839"/>
              <a:gd name="T37" fmla="*/ 638 h 1429"/>
              <a:gd name="T38" fmla="*/ 65 w 839"/>
              <a:gd name="T39" fmla="*/ 739 h 1429"/>
              <a:gd name="T40" fmla="*/ 83 w 839"/>
              <a:gd name="T41" fmla="*/ 791 h 1429"/>
              <a:gd name="T42" fmla="*/ 101 w 839"/>
              <a:gd name="T43" fmla="*/ 798 h 1429"/>
              <a:gd name="T44" fmla="*/ 123 w 839"/>
              <a:gd name="T45" fmla="*/ 812 h 1429"/>
              <a:gd name="T46" fmla="*/ 143 w 839"/>
              <a:gd name="T47" fmla="*/ 837 h 1429"/>
              <a:gd name="T48" fmla="*/ 154 w 839"/>
              <a:gd name="T49" fmla="*/ 866 h 1429"/>
              <a:gd name="T50" fmla="*/ 154 w 839"/>
              <a:gd name="T51" fmla="*/ 898 h 1429"/>
              <a:gd name="T52" fmla="*/ 146 w 839"/>
              <a:gd name="T53" fmla="*/ 929 h 1429"/>
              <a:gd name="T54" fmla="*/ 128 w 839"/>
              <a:gd name="T55" fmla="*/ 955 h 1429"/>
              <a:gd name="T56" fmla="*/ 102 w 839"/>
              <a:gd name="T57" fmla="*/ 976 h 1429"/>
              <a:gd name="T58" fmla="*/ 86 w 839"/>
              <a:gd name="T59" fmla="*/ 1014 h 1429"/>
              <a:gd name="T60" fmla="*/ 88 w 839"/>
              <a:gd name="T61" fmla="*/ 1082 h 1429"/>
              <a:gd name="T62" fmla="*/ 91 w 839"/>
              <a:gd name="T63" fmla="*/ 1155 h 1429"/>
              <a:gd name="T64" fmla="*/ 91 w 839"/>
              <a:gd name="T65" fmla="*/ 1230 h 1429"/>
              <a:gd name="T66" fmla="*/ 157 w 839"/>
              <a:gd name="T67" fmla="*/ 1279 h 1429"/>
              <a:gd name="T68" fmla="*/ 297 w 839"/>
              <a:gd name="T69" fmla="*/ 1311 h 1429"/>
              <a:gd name="T70" fmla="*/ 458 w 839"/>
              <a:gd name="T71" fmla="*/ 1350 h 1429"/>
              <a:gd name="T72" fmla="*/ 650 w 839"/>
              <a:gd name="T73" fmla="*/ 1399 h 1429"/>
              <a:gd name="T74" fmla="*/ 777 w 839"/>
              <a:gd name="T75" fmla="*/ 1360 h 1429"/>
              <a:gd name="T76" fmla="*/ 803 w 839"/>
              <a:gd name="T77" fmla="*/ 1204 h 1429"/>
              <a:gd name="T78" fmla="*/ 822 w 839"/>
              <a:gd name="T79" fmla="*/ 1032 h 1429"/>
              <a:gd name="T80" fmla="*/ 834 w 839"/>
              <a:gd name="T81" fmla="*/ 846 h 1429"/>
              <a:gd name="T82" fmla="*/ 837 w 839"/>
              <a:gd name="T83" fmla="*/ 728 h 1429"/>
              <a:gd name="T84" fmla="*/ 838 w 839"/>
              <a:gd name="T85" fmla="*/ 690 h 1429"/>
              <a:gd name="T86" fmla="*/ 838 w 839"/>
              <a:gd name="T87" fmla="*/ 656 h 1429"/>
              <a:gd name="T88" fmla="*/ 838 w 839"/>
              <a:gd name="T89" fmla="*/ 619 h 1429"/>
              <a:gd name="T90" fmla="*/ 827 w 839"/>
              <a:gd name="T91" fmla="*/ 596 h 1429"/>
              <a:gd name="T92" fmla="*/ 806 w 839"/>
              <a:gd name="T93" fmla="*/ 588 h 1429"/>
              <a:gd name="T94" fmla="*/ 788 w 839"/>
              <a:gd name="T95" fmla="*/ 578 h 1429"/>
              <a:gd name="T96" fmla="*/ 773 w 839"/>
              <a:gd name="T97" fmla="*/ 564 h 1429"/>
              <a:gd name="T98" fmla="*/ 762 w 839"/>
              <a:gd name="T99" fmla="*/ 546 h 1429"/>
              <a:gd name="T100" fmla="*/ 756 w 839"/>
              <a:gd name="T101" fmla="*/ 526 h 1429"/>
              <a:gd name="T102" fmla="*/ 749 w 839"/>
              <a:gd name="T103" fmla="*/ 494 h 1429"/>
              <a:gd name="T104" fmla="*/ 749 w 839"/>
              <a:gd name="T105" fmla="*/ 450 h 1429"/>
              <a:gd name="T106" fmla="*/ 760 w 839"/>
              <a:gd name="T107" fmla="*/ 409 h 1429"/>
              <a:gd name="T108" fmla="*/ 775 w 839"/>
              <a:gd name="T109" fmla="*/ 383 h 1429"/>
              <a:gd name="T110" fmla="*/ 786 w 839"/>
              <a:gd name="T111" fmla="*/ 369 h 1429"/>
              <a:gd name="T112" fmla="*/ 801 w 839"/>
              <a:gd name="T113" fmla="*/ 359 h 1429"/>
              <a:gd name="T114" fmla="*/ 817 w 839"/>
              <a:gd name="T115" fmla="*/ 352 h 1429"/>
              <a:gd name="T116" fmla="*/ 822 w 839"/>
              <a:gd name="T117" fmla="*/ 304 h 1429"/>
              <a:gd name="T118" fmla="*/ 812 w 839"/>
              <a:gd name="T119" fmla="*/ 214 h 1429"/>
              <a:gd name="T120" fmla="*/ 801 w 839"/>
              <a:gd name="T121" fmla="*/ 126 h 1429"/>
              <a:gd name="T122" fmla="*/ 785 w 839"/>
              <a:gd name="T123" fmla="*/ 42 h 142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39"/>
              <a:gd name="T187" fmla="*/ 0 h 1429"/>
              <a:gd name="T188" fmla="*/ 839 w 839"/>
              <a:gd name="T189" fmla="*/ 1429 h 1429"/>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39" h="1429">
                <a:moveTo>
                  <a:pt x="777" y="0"/>
                </a:moveTo>
                <a:lnTo>
                  <a:pt x="720" y="13"/>
                </a:lnTo>
                <a:lnTo>
                  <a:pt x="658" y="31"/>
                </a:lnTo>
                <a:lnTo>
                  <a:pt x="593" y="52"/>
                </a:lnTo>
                <a:lnTo>
                  <a:pt x="526" y="76"/>
                </a:lnTo>
                <a:lnTo>
                  <a:pt x="461" y="102"/>
                </a:lnTo>
                <a:lnTo>
                  <a:pt x="396" y="128"/>
                </a:lnTo>
                <a:lnTo>
                  <a:pt x="336" y="156"/>
                </a:lnTo>
                <a:lnTo>
                  <a:pt x="281" y="182"/>
                </a:lnTo>
                <a:lnTo>
                  <a:pt x="284" y="196"/>
                </a:lnTo>
                <a:lnTo>
                  <a:pt x="284" y="211"/>
                </a:lnTo>
                <a:lnTo>
                  <a:pt x="283" y="224"/>
                </a:lnTo>
                <a:lnTo>
                  <a:pt x="278" y="235"/>
                </a:lnTo>
                <a:lnTo>
                  <a:pt x="271" y="247"/>
                </a:lnTo>
                <a:lnTo>
                  <a:pt x="261" y="256"/>
                </a:lnTo>
                <a:lnTo>
                  <a:pt x="252" y="265"/>
                </a:lnTo>
                <a:lnTo>
                  <a:pt x="242" y="271"/>
                </a:lnTo>
                <a:lnTo>
                  <a:pt x="229" y="276"/>
                </a:lnTo>
                <a:lnTo>
                  <a:pt x="218" y="279"/>
                </a:lnTo>
                <a:lnTo>
                  <a:pt x="205" y="281"/>
                </a:lnTo>
                <a:lnTo>
                  <a:pt x="193" y="281"/>
                </a:lnTo>
                <a:lnTo>
                  <a:pt x="182" y="279"/>
                </a:lnTo>
                <a:lnTo>
                  <a:pt x="170" y="276"/>
                </a:lnTo>
                <a:lnTo>
                  <a:pt x="161" y="269"/>
                </a:lnTo>
                <a:lnTo>
                  <a:pt x="153" y="263"/>
                </a:lnTo>
                <a:lnTo>
                  <a:pt x="131" y="276"/>
                </a:lnTo>
                <a:lnTo>
                  <a:pt x="110" y="291"/>
                </a:lnTo>
                <a:lnTo>
                  <a:pt x="89" y="305"/>
                </a:lnTo>
                <a:lnTo>
                  <a:pt x="70" y="320"/>
                </a:lnTo>
                <a:lnTo>
                  <a:pt x="52" y="334"/>
                </a:lnTo>
                <a:lnTo>
                  <a:pt x="34" y="347"/>
                </a:lnTo>
                <a:lnTo>
                  <a:pt x="16" y="362"/>
                </a:lnTo>
                <a:lnTo>
                  <a:pt x="0" y="377"/>
                </a:lnTo>
                <a:lnTo>
                  <a:pt x="13" y="429"/>
                </a:lnTo>
                <a:lnTo>
                  <a:pt x="24" y="482"/>
                </a:lnTo>
                <a:lnTo>
                  <a:pt x="32" y="534"/>
                </a:lnTo>
                <a:lnTo>
                  <a:pt x="42" y="586"/>
                </a:lnTo>
                <a:lnTo>
                  <a:pt x="50" y="638"/>
                </a:lnTo>
                <a:lnTo>
                  <a:pt x="57" y="689"/>
                </a:lnTo>
                <a:lnTo>
                  <a:pt x="65" y="739"/>
                </a:lnTo>
                <a:lnTo>
                  <a:pt x="73" y="789"/>
                </a:lnTo>
                <a:lnTo>
                  <a:pt x="83" y="791"/>
                </a:lnTo>
                <a:lnTo>
                  <a:pt x="92" y="794"/>
                </a:lnTo>
                <a:lnTo>
                  <a:pt x="101" y="798"/>
                </a:lnTo>
                <a:lnTo>
                  <a:pt x="109" y="802"/>
                </a:lnTo>
                <a:lnTo>
                  <a:pt x="123" y="812"/>
                </a:lnTo>
                <a:lnTo>
                  <a:pt x="135" y="824"/>
                </a:lnTo>
                <a:lnTo>
                  <a:pt x="143" y="837"/>
                </a:lnTo>
                <a:lnTo>
                  <a:pt x="149" y="851"/>
                </a:lnTo>
                <a:lnTo>
                  <a:pt x="154" y="866"/>
                </a:lnTo>
                <a:lnTo>
                  <a:pt x="156" y="882"/>
                </a:lnTo>
                <a:lnTo>
                  <a:pt x="154" y="898"/>
                </a:lnTo>
                <a:lnTo>
                  <a:pt x="151" y="913"/>
                </a:lnTo>
                <a:lnTo>
                  <a:pt x="146" y="929"/>
                </a:lnTo>
                <a:lnTo>
                  <a:pt x="138" y="942"/>
                </a:lnTo>
                <a:lnTo>
                  <a:pt x="128" y="955"/>
                </a:lnTo>
                <a:lnTo>
                  <a:pt x="115" y="967"/>
                </a:lnTo>
                <a:lnTo>
                  <a:pt x="102" y="976"/>
                </a:lnTo>
                <a:lnTo>
                  <a:pt x="84" y="983"/>
                </a:lnTo>
                <a:lnTo>
                  <a:pt x="86" y="1014"/>
                </a:lnTo>
                <a:lnTo>
                  <a:pt x="88" y="1048"/>
                </a:lnTo>
                <a:lnTo>
                  <a:pt x="88" y="1082"/>
                </a:lnTo>
                <a:lnTo>
                  <a:pt x="89" y="1119"/>
                </a:lnTo>
                <a:lnTo>
                  <a:pt x="91" y="1155"/>
                </a:lnTo>
                <a:lnTo>
                  <a:pt x="91" y="1193"/>
                </a:lnTo>
                <a:lnTo>
                  <a:pt x="91" y="1230"/>
                </a:lnTo>
                <a:lnTo>
                  <a:pt x="91" y="1264"/>
                </a:lnTo>
                <a:lnTo>
                  <a:pt x="157" y="1279"/>
                </a:lnTo>
                <a:lnTo>
                  <a:pt x="226" y="1295"/>
                </a:lnTo>
                <a:lnTo>
                  <a:pt x="297" y="1311"/>
                </a:lnTo>
                <a:lnTo>
                  <a:pt x="375" y="1331"/>
                </a:lnTo>
                <a:lnTo>
                  <a:pt x="458" y="1350"/>
                </a:lnTo>
                <a:lnTo>
                  <a:pt x="549" y="1373"/>
                </a:lnTo>
                <a:lnTo>
                  <a:pt x="650" y="1399"/>
                </a:lnTo>
                <a:lnTo>
                  <a:pt x="762" y="1428"/>
                </a:lnTo>
                <a:lnTo>
                  <a:pt x="777" y="1360"/>
                </a:lnTo>
                <a:lnTo>
                  <a:pt x="791" y="1284"/>
                </a:lnTo>
                <a:lnTo>
                  <a:pt x="803" y="1204"/>
                </a:lnTo>
                <a:lnTo>
                  <a:pt x="812" y="1119"/>
                </a:lnTo>
                <a:lnTo>
                  <a:pt x="822" y="1032"/>
                </a:lnTo>
                <a:lnTo>
                  <a:pt x="829" y="939"/>
                </a:lnTo>
                <a:lnTo>
                  <a:pt x="834" y="846"/>
                </a:lnTo>
                <a:lnTo>
                  <a:pt x="837" y="750"/>
                </a:lnTo>
                <a:lnTo>
                  <a:pt x="837" y="728"/>
                </a:lnTo>
                <a:lnTo>
                  <a:pt x="838" y="708"/>
                </a:lnTo>
                <a:lnTo>
                  <a:pt x="838" y="690"/>
                </a:lnTo>
                <a:lnTo>
                  <a:pt x="838" y="674"/>
                </a:lnTo>
                <a:lnTo>
                  <a:pt x="838" y="656"/>
                </a:lnTo>
                <a:lnTo>
                  <a:pt x="838" y="640"/>
                </a:lnTo>
                <a:lnTo>
                  <a:pt x="838" y="619"/>
                </a:lnTo>
                <a:lnTo>
                  <a:pt x="838" y="598"/>
                </a:lnTo>
                <a:lnTo>
                  <a:pt x="827" y="596"/>
                </a:lnTo>
                <a:lnTo>
                  <a:pt x="816" y="593"/>
                </a:lnTo>
                <a:lnTo>
                  <a:pt x="806" y="588"/>
                </a:lnTo>
                <a:lnTo>
                  <a:pt x="796" y="583"/>
                </a:lnTo>
                <a:lnTo>
                  <a:pt x="788" y="578"/>
                </a:lnTo>
                <a:lnTo>
                  <a:pt x="780" y="570"/>
                </a:lnTo>
                <a:lnTo>
                  <a:pt x="773" y="564"/>
                </a:lnTo>
                <a:lnTo>
                  <a:pt x="769" y="555"/>
                </a:lnTo>
                <a:lnTo>
                  <a:pt x="762" y="546"/>
                </a:lnTo>
                <a:lnTo>
                  <a:pt x="759" y="536"/>
                </a:lnTo>
                <a:lnTo>
                  <a:pt x="756" y="526"/>
                </a:lnTo>
                <a:lnTo>
                  <a:pt x="752" y="516"/>
                </a:lnTo>
                <a:lnTo>
                  <a:pt x="749" y="494"/>
                </a:lnTo>
                <a:lnTo>
                  <a:pt x="747" y="473"/>
                </a:lnTo>
                <a:lnTo>
                  <a:pt x="749" y="450"/>
                </a:lnTo>
                <a:lnTo>
                  <a:pt x="754" y="429"/>
                </a:lnTo>
                <a:lnTo>
                  <a:pt x="760" y="409"/>
                </a:lnTo>
                <a:lnTo>
                  <a:pt x="770" y="391"/>
                </a:lnTo>
                <a:lnTo>
                  <a:pt x="775" y="383"/>
                </a:lnTo>
                <a:lnTo>
                  <a:pt x="780" y="375"/>
                </a:lnTo>
                <a:lnTo>
                  <a:pt x="786" y="369"/>
                </a:lnTo>
                <a:lnTo>
                  <a:pt x="795" y="364"/>
                </a:lnTo>
                <a:lnTo>
                  <a:pt x="801" y="359"/>
                </a:lnTo>
                <a:lnTo>
                  <a:pt x="809" y="356"/>
                </a:lnTo>
                <a:lnTo>
                  <a:pt x="817" y="352"/>
                </a:lnTo>
                <a:lnTo>
                  <a:pt x="827" y="351"/>
                </a:lnTo>
                <a:lnTo>
                  <a:pt x="822" y="304"/>
                </a:lnTo>
                <a:lnTo>
                  <a:pt x="819" y="258"/>
                </a:lnTo>
                <a:lnTo>
                  <a:pt x="812" y="214"/>
                </a:lnTo>
                <a:lnTo>
                  <a:pt x="808" y="170"/>
                </a:lnTo>
                <a:lnTo>
                  <a:pt x="801" y="126"/>
                </a:lnTo>
                <a:lnTo>
                  <a:pt x="793" y="84"/>
                </a:lnTo>
                <a:lnTo>
                  <a:pt x="785" y="42"/>
                </a:lnTo>
                <a:lnTo>
                  <a:pt x="777"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29" name="Freeform 141"/>
          <p:cNvSpPr>
            <a:spLocks/>
          </p:cNvSpPr>
          <p:nvPr/>
        </p:nvSpPr>
        <p:spPr bwMode="auto">
          <a:xfrm>
            <a:off x="7607301" y="3001964"/>
            <a:ext cx="1268413" cy="465137"/>
          </a:xfrm>
          <a:custGeom>
            <a:avLst/>
            <a:gdLst>
              <a:gd name="T0" fmla="*/ 21 w 799"/>
              <a:gd name="T1" fmla="*/ 292 h 293"/>
              <a:gd name="T2" fmla="*/ 798 w 799"/>
              <a:gd name="T3" fmla="*/ 21 h 293"/>
              <a:gd name="T4" fmla="*/ 798 w 799"/>
              <a:gd name="T5" fmla="*/ 19 h 293"/>
              <a:gd name="T6" fmla="*/ 798 w 799"/>
              <a:gd name="T7" fmla="*/ 16 h 293"/>
              <a:gd name="T8" fmla="*/ 797 w 799"/>
              <a:gd name="T9" fmla="*/ 15 h 293"/>
              <a:gd name="T10" fmla="*/ 797 w 799"/>
              <a:gd name="T11" fmla="*/ 11 h 293"/>
              <a:gd name="T12" fmla="*/ 797 w 799"/>
              <a:gd name="T13" fmla="*/ 10 h 293"/>
              <a:gd name="T14" fmla="*/ 795 w 799"/>
              <a:gd name="T15" fmla="*/ 6 h 293"/>
              <a:gd name="T16" fmla="*/ 795 w 799"/>
              <a:gd name="T17" fmla="*/ 3 h 293"/>
              <a:gd name="T18" fmla="*/ 793 w 799"/>
              <a:gd name="T19" fmla="*/ 0 h 293"/>
              <a:gd name="T20" fmla="*/ 0 w 799"/>
              <a:gd name="T21" fmla="*/ 255 h 293"/>
              <a:gd name="T22" fmla="*/ 21 w 799"/>
              <a:gd name="T23" fmla="*/ 292 h 29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9"/>
              <a:gd name="T37" fmla="*/ 0 h 293"/>
              <a:gd name="T38" fmla="*/ 799 w 799"/>
              <a:gd name="T39" fmla="*/ 293 h 29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9" h="293">
                <a:moveTo>
                  <a:pt x="21" y="292"/>
                </a:moveTo>
                <a:lnTo>
                  <a:pt x="798" y="21"/>
                </a:lnTo>
                <a:lnTo>
                  <a:pt x="798" y="19"/>
                </a:lnTo>
                <a:lnTo>
                  <a:pt x="798" y="16"/>
                </a:lnTo>
                <a:lnTo>
                  <a:pt x="797" y="15"/>
                </a:lnTo>
                <a:lnTo>
                  <a:pt x="797" y="11"/>
                </a:lnTo>
                <a:lnTo>
                  <a:pt x="797" y="10"/>
                </a:lnTo>
                <a:lnTo>
                  <a:pt x="795" y="6"/>
                </a:lnTo>
                <a:lnTo>
                  <a:pt x="795" y="3"/>
                </a:lnTo>
                <a:lnTo>
                  <a:pt x="793" y="0"/>
                </a:lnTo>
                <a:lnTo>
                  <a:pt x="0" y="255"/>
                </a:lnTo>
                <a:lnTo>
                  <a:pt x="21" y="292"/>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0" name="Freeform 142"/>
          <p:cNvSpPr>
            <a:spLocks/>
          </p:cNvSpPr>
          <p:nvPr/>
        </p:nvSpPr>
        <p:spPr bwMode="auto">
          <a:xfrm>
            <a:off x="7607301" y="3001964"/>
            <a:ext cx="1268413" cy="465137"/>
          </a:xfrm>
          <a:custGeom>
            <a:avLst/>
            <a:gdLst>
              <a:gd name="T0" fmla="*/ 21 w 799"/>
              <a:gd name="T1" fmla="*/ 292 h 293"/>
              <a:gd name="T2" fmla="*/ 798 w 799"/>
              <a:gd name="T3" fmla="*/ 21 h 293"/>
              <a:gd name="T4" fmla="*/ 798 w 799"/>
              <a:gd name="T5" fmla="*/ 19 h 293"/>
              <a:gd name="T6" fmla="*/ 798 w 799"/>
              <a:gd name="T7" fmla="*/ 16 h 293"/>
              <a:gd name="T8" fmla="*/ 797 w 799"/>
              <a:gd name="T9" fmla="*/ 15 h 293"/>
              <a:gd name="T10" fmla="*/ 797 w 799"/>
              <a:gd name="T11" fmla="*/ 11 h 293"/>
              <a:gd name="T12" fmla="*/ 797 w 799"/>
              <a:gd name="T13" fmla="*/ 10 h 293"/>
              <a:gd name="T14" fmla="*/ 795 w 799"/>
              <a:gd name="T15" fmla="*/ 6 h 293"/>
              <a:gd name="T16" fmla="*/ 795 w 799"/>
              <a:gd name="T17" fmla="*/ 3 h 293"/>
              <a:gd name="T18" fmla="*/ 793 w 799"/>
              <a:gd name="T19" fmla="*/ 0 h 293"/>
              <a:gd name="T20" fmla="*/ 0 w 799"/>
              <a:gd name="T21" fmla="*/ 255 h 293"/>
              <a:gd name="T22" fmla="*/ 21 w 799"/>
              <a:gd name="T23" fmla="*/ 292 h 29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9"/>
              <a:gd name="T37" fmla="*/ 0 h 293"/>
              <a:gd name="T38" fmla="*/ 799 w 799"/>
              <a:gd name="T39" fmla="*/ 293 h 29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9" h="293">
                <a:moveTo>
                  <a:pt x="21" y="292"/>
                </a:moveTo>
                <a:lnTo>
                  <a:pt x="798" y="21"/>
                </a:lnTo>
                <a:lnTo>
                  <a:pt x="798" y="19"/>
                </a:lnTo>
                <a:lnTo>
                  <a:pt x="798" y="16"/>
                </a:lnTo>
                <a:lnTo>
                  <a:pt x="797" y="15"/>
                </a:lnTo>
                <a:lnTo>
                  <a:pt x="797" y="11"/>
                </a:lnTo>
                <a:lnTo>
                  <a:pt x="797" y="10"/>
                </a:lnTo>
                <a:lnTo>
                  <a:pt x="795" y="6"/>
                </a:lnTo>
                <a:lnTo>
                  <a:pt x="795" y="3"/>
                </a:lnTo>
                <a:lnTo>
                  <a:pt x="793" y="0"/>
                </a:lnTo>
                <a:lnTo>
                  <a:pt x="0" y="255"/>
                </a:lnTo>
                <a:lnTo>
                  <a:pt x="21" y="292"/>
                </a:lnTo>
              </a:path>
            </a:pathLst>
          </a:custGeom>
          <a:noFill/>
          <a:ln w="12700" cap="rnd" cmpd="sng">
            <a:solidFill>
              <a:srgbClr val="FF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1" name="Freeform 143"/>
          <p:cNvSpPr>
            <a:spLocks/>
          </p:cNvSpPr>
          <p:nvPr/>
        </p:nvSpPr>
        <p:spPr bwMode="auto">
          <a:xfrm>
            <a:off x="7656513" y="3035301"/>
            <a:ext cx="1219200" cy="468313"/>
          </a:xfrm>
          <a:custGeom>
            <a:avLst/>
            <a:gdLst>
              <a:gd name="T0" fmla="*/ 0 w 768"/>
              <a:gd name="T1" fmla="*/ 268 h 295"/>
              <a:gd name="T2" fmla="*/ 20 w 768"/>
              <a:gd name="T3" fmla="*/ 294 h 295"/>
              <a:gd name="T4" fmla="*/ 766 w 768"/>
              <a:gd name="T5" fmla="*/ 29 h 295"/>
              <a:gd name="T6" fmla="*/ 766 w 768"/>
              <a:gd name="T7" fmla="*/ 26 h 295"/>
              <a:gd name="T8" fmla="*/ 767 w 768"/>
              <a:gd name="T9" fmla="*/ 24 h 295"/>
              <a:gd name="T10" fmla="*/ 767 w 768"/>
              <a:gd name="T11" fmla="*/ 21 h 295"/>
              <a:gd name="T12" fmla="*/ 767 w 768"/>
              <a:gd name="T13" fmla="*/ 18 h 295"/>
              <a:gd name="T14" fmla="*/ 767 w 768"/>
              <a:gd name="T15" fmla="*/ 15 h 295"/>
              <a:gd name="T16" fmla="*/ 767 w 768"/>
              <a:gd name="T17" fmla="*/ 11 h 295"/>
              <a:gd name="T18" fmla="*/ 767 w 768"/>
              <a:gd name="T19" fmla="*/ 7 h 295"/>
              <a:gd name="T20" fmla="*/ 767 w 768"/>
              <a:gd name="T21" fmla="*/ 0 h 295"/>
              <a:gd name="T22" fmla="*/ 0 w 768"/>
              <a:gd name="T23" fmla="*/ 268 h 2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8"/>
              <a:gd name="T37" fmla="*/ 0 h 295"/>
              <a:gd name="T38" fmla="*/ 768 w 768"/>
              <a:gd name="T39" fmla="*/ 295 h 2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8" h="295">
                <a:moveTo>
                  <a:pt x="0" y="268"/>
                </a:moveTo>
                <a:lnTo>
                  <a:pt x="20" y="294"/>
                </a:lnTo>
                <a:lnTo>
                  <a:pt x="766" y="29"/>
                </a:lnTo>
                <a:lnTo>
                  <a:pt x="766" y="26"/>
                </a:lnTo>
                <a:lnTo>
                  <a:pt x="767" y="24"/>
                </a:lnTo>
                <a:lnTo>
                  <a:pt x="767" y="21"/>
                </a:lnTo>
                <a:lnTo>
                  <a:pt x="767" y="18"/>
                </a:lnTo>
                <a:lnTo>
                  <a:pt x="767" y="15"/>
                </a:lnTo>
                <a:lnTo>
                  <a:pt x="767" y="11"/>
                </a:lnTo>
                <a:lnTo>
                  <a:pt x="767" y="7"/>
                </a:lnTo>
                <a:lnTo>
                  <a:pt x="767" y="0"/>
                </a:lnTo>
                <a:lnTo>
                  <a:pt x="0" y="268"/>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2" name="Freeform 144"/>
          <p:cNvSpPr>
            <a:spLocks/>
          </p:cNvSpPr>
          <p:nvPr/>
        </p:nvSpPr>
        <p:spPr bwMode="auto">
          <a:xfrm>
            <a:off x="7656513" y="3035301"/>
            <a:ext cx="1219200" cy="468313"/>
          </a:xfrm>
          <a:custGeom>
            <a:avLst/>
            <a:gdLst>
              <a:gd name="T0" fmla="*/ 0 w 768"/>
              <a:gd name="T1" fmla="*/ 268 h 295"/>
              <a:gd name="T2" fmla="*/ 20 w 768"/>
              <a:gd name="T3" fmla="*/ 294 h 295"/>
              <a:gd name="T4" fmla="*/ 766 w 768"/>
              <a:gd name="T5" fmla="*/ 29 h 295"/>
              <a:gd name="T6" fmla="*/ 766 w 768"/>
              <a:gd name="T7" fmla="*/ 26 h 295"/>
              <a:gd name="T8" fmla="*/ 767 w 768"/>
              <a:gd name="T9" fmla="*/ 24 h 295"/>
              <a:gd name="T10" fmla="*/ 767 w 768"/>
              <a:gd name="T11" fmla="*/ 21 h 295"/>
              <a:gd name="T12" fmla="*/ 767 w 768"/>
              <a:gd name="T13" fmla="*/ 18 h 295"/>
              <a:gd name="T14" fmla="*/ 767 w 768"/>
              <a:gd name="T15" fmla="*/ 15 h 295"/>
              <a:gd name="T16" fmla="*/ 767 w 768"/>
              <a:gd name="T17" fmla="*/ 11 h 295"/>
              <a:gd name="T18" fmla="*/ 767 w 768"/>
              <a:gd name="T19" fmla="*/ 7 h 295"/>
              <a:gd name="T20" fmla="*/ 767 w 768"/>
              <a:gd name="T21" fmla="*/ 0 h 295"/>
              <a:gd name="T22" fmla="*/ 0 w 768"/>
              <a:gd name="T23" fmla="*/ 268 h 2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8"/>
              <a:gd name="T37" fmla="*/ 0 h 295"/>
              <a:gd name="T38" fmla="*/ 768 w 768"/>
              <a:gd name="T39" fmla="*/ 295 h 2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8" h="295">
                <a:moveTo>
                  <a:pt x="0" y="268"/>
                </a:moveTo>
                <a:lnTo>
                  <a:pt x="20" y="294"/>
                </a:lnTo>
                <a:lnTo>
                  <a:pt x="766" y="29"/>
                </a:lnTo>
                <a:lnTo>
                  <a:pt x="766" y="26"/>
                </a:lnTo>
                <a:lnTo>
                  <a:pt x="767" y="24"/>
                </a:lnTo>
                <a:lnTo>
                  <a:pt x="767" y="21"/>
                </a:lnTo>
                <a:lnTo>
                  <a:pt x="767" y="18"/>
                </a:lnTo>
                <a:lnTo>
                  <a:pt x="767" y="15"/>
                </a:lnTo>
                <a:lnTo>
                  <a:pt x="767" y="11"/>
                </a:lnTo>
                <a:lnTo>
                  <a:pt x="767" y="7"/>
                </a:lnTo>
                <a:lnTo>
                  <a:pt x="767" y="0"/>
                </a:lnTo>
                <a:lnTo>
                  <a:pt x="0" y="268"/>
                </a:lnTo>
              </a:path>
            </a:pathLst>
          </a:custGeom>
          <a:noFill/>
          <a:ln w="12700" cap="rnd" cmpd="sng">
            <a:solidFill>
              <a:srgbClr val="99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3" name="Freeform 145"/>
          <p:cNvSpPr>
            <a:spLocks/>
          </p:cNvSpPr>
          <p:nvPr/>
        </p:nvSpPr>
        <p:spPr bwMode="auto">
          <a:xfrm>
            <a:off x="7551738" y="2387600"/>
            <a:ext cx="881062" cy="1498600"/>
          </a:xfrm>
          <a:custGeom>
            <a:avLst/>
            <a:gdLst>
              <a:gd name="T0" fmla="*/ 474 w 555"/>
              <a:gd name="T1" fmla="*/ 8 h 944"/>
              <a:gd name="T2" fmla="*/ 391 w 555"/>
              <a:gd name="T3" fmla="*/ 34 h 944"/>
              <a:gd name="T4" fmla="*/ 303 w 555"/>
              <a:gd name="T5" fmla="*/ 68 h 944"/>
              <a:gd name="T6" fmla="*/ 221 w 555"/>
              <a:gd name="T7" fmla="*/ 103 h 944"/>
              <a:gd name="T8" fmla="*/ 186 w 555"/>
              <a:gd name="T9" fmla="*/ 130 h 944"/>
              <a:gd name="T10" fmla="*/ 185 w 555"/>
              <a:gd name="T11" fmla="*/ 148 h 944"/>
              <a:gd name="T12" fmla="*/ 178 w 555"/>
              <a:gd name="T13" fmla="*/ 163 h 944"/>
              <a:gd name="T14" fmla="*/ 165 w 555"/>
              <a:gd name="T15" fmla="*/ 174 h 944"/>
              <a:gd name="T16" fmla="*/ 151 w 555"/>
              <a:gd name="T17" fmla="*/ 182 h 944"/>
              <a:gd name="T18" fmla="*/ 134 w 555"/>
              <a:gd name="T19" fmla="*/ 185 h 944"/>
              <a:gd name="T20" fmla="*/ 120 w 555"/>
              <a:gd name="T21" fmla="*/ 185 h 944"/>
              <a:gd name="T22" fmla="*/ 105 w 555"/>
              <a:gd name="T23" fmla="*/ 179 h 944"/>
              <a:gd name="T24" fmla="*/ 86 w 555"/>
              <a:gd name="T25" fmla="*/ 182 h 944"/>
              <a:gd name="T26" fmla="*/ 58 w 555"/>
              <a:gd name="T27" fmla="*/ 202 h 944"/>
              <a:gd name="T28" fmla="*/ 34 w 555"/>
              <a:gd name="T29" fmla="*/ 221 h 944"/>
              <a:gd name="T30" fmla="*/ 11 w 555"/>
              <a:gd name="T31" fmla="*/ 239 h 944"/>
              <a:gd name="T32" fmla="*/ 8 w 555"/>
              <a:gd name="T33" fmla="*/ 283 h 944"/>
              <a:gd name="T34" fmla="*/ 21 w 555"/>
              <a:gd name="T35" fmla="*/ 353 h 944"/>
              <a:gd name="T36" fmla="*/ 32 w 555"/>
              <a:gd name="T37" fmla="*/ 421 h 944"/>
              <a:gd name="T38" fmla="*/ 42 w 555"/>
              <a:gd name="T39" fmla="*/ 488 h 944"/>
              <a:gd name="T40" fmla="*/ 60 w 555"/>
              <a:gd name="T41" fmla="*/ 525 h 944"/>
              <a:gd name="T42" fmla="*/ 81 w 555"/>
              <a:gd name="T43" fmla="*/ 536 h 944"/>
              <a:gd name="T44" fmla="*/ 94 w 555"/>
              <a:gd name="T45" fmla="*/ 553 h 944"/>
              <a:gd name="T46" fmla="*/ 100 w 555"/>
              <a:gd name="T47" fmla="*/ 572 h 944"/>
              <a:gd name="T48" fmla="*/ 102 w 555"/>
              <a:gd name="T49" fmla="*/ 593 h 944"/>
              <a:gd name="T50" fmla="*/ 95 w 555"/>
              <a:gd name="T51" fmla="*/ 613 h 944"/>
              <a:gd name="T52" fmla="*/ 84 w 555"/>
              <a:gd name="T53" fmla="*/ 631 h 944"/>
              <a:gd name="T54" fmla="*/ 66 w 555"/>
              <a:gd name="T55" fmla="*/ 644 h 944"/>
              <a:gd name="T56" fmla="*/ 56 w 555"/>
              <a:gd name="T57" fmla="*/ 670 h 944"/>
              <a:gd name="T58" fmla="*/ 58 w 555"/>
              <a:gd name="T59" fmla="*/ 714 h 944"/>
              <a:gd name="T60" fmla="*/ 60 w 555"/>
              <a:gd name="T61" fmla="*/ 762 h 944"/>
              <a:gd name="T62" fmla="*/ 60 w 555"/>
              <a:gd name="T63" fmla="*/ 811 h 944"/>
              <a:gd name="T64" fmla="*/ 104 w 555"/>
              <a:gd name="T65" fmla="*/ 844 h 944"/>
              <a:gd name="T66" fmla="*/ 196 w 555"/>
              <a:gd name="T67" fmla="*/ 865 h 944"/>
              <a:gd name="T68" fmla="*/ 302 w 555"/>
              <a:gd name="T69" fmla="*/ 891 h 944"/>
              <a:gd name="T70" fmla="*/ 429 w 555"/>
              <a:gd name="T71" fmla="*/ 923 h 944"/>
              <a:gd name="T72" fmla="*/ 512 w 555"/>
              <a:gd name="T73" fmla="*/ 897 h 944"/>
              <a:gd name="T74" fmla="*/ 529 w 555"/>
              <a:gd name="T75" fmla="*/ 795 h 944"/>
              <a:gd name="T76" fmla="*/ 541 w 555"/>
              <a:gd name="T77" fmla="*/ 681 h 944"/>
              <a:gd name="T78" fmla="*/ 549 w 555"/>
              <a:gd name="T79" fmla="*/ 558 h 944"/>
              <a:gd name="T80" fmla="*/ 552 w 555"/>
              <a:gd name="T81" fmla="*/ 480 h 944"/>
              <a:gd name="T82" fmla="*/ 552 w 555"/>
              <a:gd name="T83" fmla="*/ 455 h 944"/>
              <a:gd name="T84" fmla="*/ 552 w 555"/>
              <a:gd name="T85" fmla="*/ 434 h 944"/>
              <a:gd name="T86" fmla="*/ 552 w 555"/>
              <a:gd name="T87" fmla="*/ 410 h 944"/>
              <a:gd name="T88" fmla="*/ 546 w 555"/>
              <a:gd name="T89" fmla="*/ 393 h 944"/>
              <a:gd name="T90" fmla="*/ 531 w 555"/>
              <a:gd name="T91" fmla="*/ 389 h 944"/>
              <a:gd name="T92" fmla="*/ 515 w 555"/>
              <a:gd name="T93" fmla="*/ 377 h 944"/>
              <a:gd name="T94" fmla="*/ 500 w 555"/>
              <a:gd name="T95" fmla="*/ 354 h 944"/>
              <a:gd name="T96" fmla="*/ 494 w 555"/>
              <a:gd name="T97" fmla="*/ 327 h 944"/>
              <a:gd name="T98" fmla="*/ 494 w 555"/>
              <a:gd name="T99" fmla="*/ 298 h 944"/>
              <a:gd name="T100" fmla="*/ 500 w 555"/>
              <a:gd name="T101" fmla="*/ 270 h 944"/>
              <a:gd name="T102" fmla="*/ 515 w 555"/>
              <a:gd name="T103" fmla="*/ 247 h 944"/>
              <a:gd name="T104" fmla="*/ 528 w 555"/>
              <a:gd name="T105" fmla="*/ 237 h 944"/>
              <a:gd name="T106" fmla="*/ 539 w 555"/>
              <a:gd name="T107" fmla="*/ 233 h 944"/>
              <a:gd name="T108" fmla="*/ 542 w 555"/>
              <a:gd name="T109" fmla="*/ 202 h 944"/>
              <a:gd name="T110" fmla="*/ 536 w 555"/>
              <a:gd name="T111" fmla="*/ 142 h 944"/>
              <a:gd name="T112" fmla="*/ 528 w 555"/>
              <a:gd name="T113" fmla="*/ 85 h 944"/>
              <a:gd name="T114" fmla="*/ 518 w 555"/>
              <a:gd name="T115" fmla="*/ 28 h 94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55"/>
              <a:gd name="T175" fmla="*/ 0 h 944"/>
              <a:gd name="T176" fmla="*/ 555 w 555"/>
              <a:gd name="T177" fmla="*/ 944 h 94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55" h="944">
                <a:moveTo>
                  <a:pt x="512" y="0"/>
                </a:moveTo>
                <a:lnTo>
                  <a:pt x="474" y="8"/>
                </a:lnTo>
                <a:lnTo>
                  <a:pt x="433" y="21"/>
                </a:lnTo>
                <a:lnTo>
                  <a:pt x="391" y="34"/>
                </a:lnTo>
                <a:lnTo>
                  <a:pt x="347" y="51"/>
                </a:lnTo>
                <a:lnTo>
                  <a:pt x="303" y="68"/>
                </a:lnTo>
                <a:lnTo>
                  <a:pt x="261" y="85"/>
                </a:lnTo>
                <a:lnTo>
                  <a:pt x="221" y="103"/>
                </a:lnTo>
                <a:lnTo>
                  <a:pt x="185" y="120"/>
                </a:lnTo>
                <a:lnTo>
                  <a:pt x="186" y="130"/>
                </a:lnTo>
                <a:lnTo>
                  <a:pt x="186" y="140"/>
                </a:lnTo>
                <a:lnTo>
                  <a:pt x="185" y="148"/>
                </a:lnTo>
                <a:lnTo>
                  <a:pt x="182" y="156"/>
                </a:lnTo>
                <a:lnTo>
                  <a:pt x="178" y="163"/>
                </a:lnTo>
                <a:lnTo>
                  <a:pt x="172" y="169"/>
                </a:lnTo>
                <a:lnTo>
                  <a:pt x="165" y="174"/>
                </a:lnTo>
                <a:lnTo>
                  <a:pt x="159" y="179"/>
                </a:lnTo>
                <a:lnTo>
                  <a:pt x="151" y="182"/>
                </a:lnTo>
                <a:lnTo>
                  <a:pt x="143" y="185"/>
                </a:lnTo>
                <a:lnTo>
                  <a:pt x="134" y="185"/>
                </a:lnTo>
                <a:lnTo>
                  <a:pt x="126" y="185"/>
                </a:lnTo>
                <a:lnTo>
                  <a:pt x="120" y="185"/>
                </a:lnTo>
                <a:lnTo>
                  <a:pt x="112" y="182"/>
                </a:lnTo>
                <a:lnTo>
                  <a:pt x="105" y="179"/>
                </a:lnTo>
                <a:lnTo>
                  <a:pt x="100" y="174"/>
                </a:lnTo>
                <a:lnTo>
                  <a:pt x="86" y="182"/>
                </a:lnTo>
                <a:lnTo>
                  <a:pt x="73" y="192"/>
                </a:lnTo>
                <a:lnTo>
                  <a:pt x="58" y="202"/>
                </a:lnTo>
                <a:lnTo>
                  <a:pt x="47" y="211"/>
                </a:lnTo>
                <a:lnTo>
                  <a:pt x="34" y="221"/>
                </a:lnTo>
                <a:lnTo>
                  <a:pt x="22" y="229"/>
                </a:lnTo>
                <a:lnTo>
                  <a:pt x="11" y="239"/>
                </a:lnTo>
                <a:lnTo>
                  <a:pt x="0" y="249"/>
                </a:lnTo>
                <a:lnTo>
                  <a:pt x="8" y="283"/>
                </a:lnTo>
                <a:lnTo>
                  <a:pt x="16" y="319"/>
                </a:lnTo>
                <a:lnTo>
                  <a:pt x="21" y="353"/>
                </a:lnTo>
                <a:lnTo>
                  <a:pt x="27" y="387"/>
                </a:lnTo>
                <a:lnTo>
                  <a:pt x="32" y="421"/>
                </a:lnTo>
                <a:lnTo>
                  <a:pt x="37" y="455"/>
                </a:lnTo>
                <a:lnTo>
                  <a:pt x="42" y="488"/>
                </a:lnTo>
                <a:lnTo>
                  <a:pt x="48" y="522"/>
                </a:lnTo>
                <a:lnTo>
                  <a:pt x="60" y="525"/>
                </a:lnTo>
                <a:lnTo>
                  <a:pt x="71" y="530"/>
                </a:lnTo>
                <a:lnTo>
                  <a:pt x="81" y="536"/>
                </a:lnTo>
                <a:lnTo>
                  <a:pt x="89" y="543"/>
                </a:lnTo>
                <a:lnTo>
                  <a:pt x="94" y="553"/>
                </a:lnTo>
                <a:lnTo>
                  <a:pt x="99" y="562"/>
                </a:lnTo>
                <a:lnTo>
                  <a:pt x="100" y="572"/>
                </a:lnTo>
                <a:lnTo>
                  <a:pt x="102" y="582"/>
                </a:lnTo>
                <a:lnTo>
                  <a:pt x="102" y="593"/>
                </a:lnTo>
                <a:lnTo>
                  <a:pt x="99" y="603"/>
                </a:lnTo>
                <a:lnTo>
                  <a:pt x="95" y="613"/>
                </a:lnTo>
                <a:lnTo>
                  <a:pt x="91" y="623"/>
                </a:lnTo>
                <a:lnTo>
                  <a:pt x="84" y="631"/>
                </a:lnTo>
                <a:lnTo>
                  <a:pt x="76" y="639"/>
                </a:lnTo>
                <a:lnTo>
                  <a:pt x="66" y="644"/>
                </a:lnTo>
                <a:lnTo>
                  <a:pt x="56" y="649"/>
                </a:lnTo>
                <a:lnTo>
                  <a:pt x="56" y="670"/>
                </a:lnTo>
                <a:lnTo>
                  <a:pt x="56" y="691"/>
                </a:lnTo>
                <a:lnTo>
                  <a:pt x="58" y="714"/>
                </a:lnTo>
                <a:lnTo>
                  <a:pt x="58" y="738"/>
                </a:lnTo>
                <a:lnTo>
                  <a:pt x="60" y="762"/>
                </a:lnTo>
                <a:lnTo>
                  <a:pt x="60" y="787"/>
                </a:lnTo>
                <a:lnTo>
                  <a:pt x="60" y="811"/>
                </a:lnTo>
                <a:lnTo>
                  <a:pt x="60" y="834"/>
                </a:lnTo>
                <a:lnTo>
                  <a:pt x="104" y="844"/>
                </a:lnTo>
                <a:lnTo>
                  <a:pt x="149" y="855"/>
                </a:lnTo>
                <a:lnTo>
                  <a:pt x="196" y="865"/>
                </a:lnTo>
                <a:lnTo>
                  <a:pt x="247" y="878"/>
                </a:lnTo>
                <a:lnTo>
                  <a:pt x="302" y="891"/>
                </a:lnTo>
                <a:lnTo>
                  <a:pt x="362" y="907"/>
                </a:lnTo>
                <a:lnTo>
                  <a:pt x="429" y="923"/>
                </a:lnTo>
                <a:lnTo>
                  <a:pt x="502" y="943"/>
                </a:lnTo>
                <a:lnTo>
                  <a:pt x="512" y="897"/>
                </a:lnTo>
                <a:lnTo>
                  <a:pt x="521" y="847"/>
                </a:lnTo>
                <a:lnTo>
                  <a:pt x="529" y="795"/>
                </a:lnTo>
                <a:lnTo>
                  <a:pt x="536" y="738"/>
                </a:lnTo>
                <a:lnTo>
                  <a:pt x="541" y="681"/>
                </a:lnTo>
                <a:lnTo>
                  <a:pt x="546" y="621"/>
                </a:lnTo>
                <a:lnTo>
                  <a:pt x="549" y="558"/>
                </a:lnTo>
                <a:lnTo>
                  <a:pt x="551" y="496"/>
                </a:lnTo>
                <a:lnTo>
                  <a:pt x="552" y="480"/>
                </a:lnTo>
                <a:lnTo>
                  <a:pt x="552" y="468"/>
                </a:lnTo>
                <a:lnTo>
                  <a:pt x="552" y="455"/>
                </a:lnTo>
                <a:lnTo>
                  <a:pt x="552" y="445"/>
                </a:lnTo>
                <a:lnTo>
                  <a:pt x="552" y="434"/>
                </a:lnTo>
                <a:lnTo>
                  <a:pt x="554" y="423"/>
                </a:lnTo>
                <a:lnTo>
                  <a:pt x="552" y="410"/>
                </a:lnTo>
                <a:lnTo>
                  <a:pt x="552" y="393"/>
                </a:lnTo>
                <a:lnTo>
                  <a:pt x="546" y="393"/>
                </a:lnTo>
                <a:lnTo>
                  <a:pt x="538" y="392"/>
                </a:lnTo>
                <a:lnTo>
                  <a:pt x="531" y="389"/>
                </a:lnTo>
                <a:lnTo>
                  <a:pt x="525" y="385"/>
                </a:lnTo>
                <a:lnTo>
                  <a:pt x="515" y="377"/>
                </a:lnTo>
                <a:lnTo>
                  <a:pt x="507" y="366"/>
                </a:lnTo>
                <a:lnTo>
                  <a:pt x="500" y="354"/>
                </a:lnTo>
                <a:lnTo>
                  <a:pt x="495" y="341"/>
                </a:lnTo>
                <a:lnTo>
                  <a:pt x="494" y="327"/>
                </a:lnTo>
                <a:lnTo>
                  <a:pt x="492" y="312"/>
                </a:lnTo>
                <a:lnTo>
                  <a:pt x="494" y="298"/>
                </a:lnTo>
                <a:lnTo>
                  <a:pt x="497" y="283"/>
                </a:lnTo>
                <a:lnTo>
                  <a:pt x="500" y="270"/>
                </a:lnTo>
                <a:lnTo>
                  <a:pt x="507" y="259"/>
                </a:lnTo>
                <a:lnTo>
                  <a:pt x="515" y="247"/>
                </a:lnTo>
                <a:lnTo>
                  <a:pt x="523" y="241"/>
                </a:lnTo>
                <a:lnTo>
                  <a:pt x="528" y="237"/>
                </a:lnTo>
                <a:lnTo>
                  <a:pt x="533" y="234"/>
                </a:lnTo>
                <a:lnTo>
                  <a:pt x="539" y="233"/>
                </a:lnTo>
                <a:lnTo>
                  <a:pt x="544" y="233"/>
                </a:lnTo>
                <a:lnTo>
                  <a:pt x="542" y="202"/>
                </a:lnTo>
                <a:lnTo>
                  <a:pt x="539" y="171"/>
                </a:lnTo>
                <a:lnTo>
                  <a:pt x="536" y="142"/>
                </a:lnTo>
                <a:lnTo>
                  <a:pt x="533" y="112"/>
                </a:lnTo>
                <a:lnTo>
                  <a:pt x="528" y="85"/>
                </a:lnTo>
                <a:lnTo>
                  <a:pt x="523" y="55"/>
                </a:lnTo>
                <a:lnTo>
                  <a:pt x="518" y="28"/>
                </a:lnTo>
                <a:lnTo>
                  <a:pt x="512" y="0"/>
                </a:lnTo>
              </a:path>
            </a:pathLst>
          </a:custGeom>
          <a:solidFill>
            <a:srgbClr val="FAF0A8"/>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4" name="Freeform 146"/>
          <p:cNvSpPr>
            <a:spLocks/>
          </p:cNvSpPr>
          <p:nvPr/>
        </p:nvSpPr>
        <p:spPr bwMode="auto">
          <a:xfrm>
            <a:off x="7551738" y="2387600"/>
            <a:ext cx="881062" cy="1498600"/>
          </a:xfrm>
          <a:custGeom>
            <a:avLst/>
            <a:gdLst>
              <a:gd name="T0" fmla="*/ 474 w 555"/>
              <a:gd name="T1" fmla="*/ 8 h 944"/>
              <a:gd name="T2" fmla="*/ 391 w 555"/>
              <a:gd name="T3" fmla="*/ 34 h 944"/>
              <a:gd name="T4" fmla="*/ 303 w 555"/>
              <a:gd name="T5" fmla="*/ 68 h 944"/>
              <a:gd name="T6" fmla="*/ 221 w 555"/>
              <a:gd name="T7" fmla="*/ 103 h 944"/>
              <a:gd name="T8" fmla="*/ 186 w 555"/>
              <a:gd name="T9" fmla="*/ 130 h 944"/>
              <a:gd name="T10" fmla="*/ 185 w 555"/>
              <a:gd name="T11" fmla="*/ 148 h 944"/>
              <a:gd name="T12" fmla="*/ 178 w 555"/>
              <a:gd name="T13" fmla="*/ 163 h 944"/>
              <a:gd name="T14" fmla="*/ 165 w 555"/>
              <a:gd name="T15" fmla="*/ 174 h 944"/>
              <a:gd name="T16" fmla="*/ 151 w 555"/>
              <a:gd name="T17" fmla="*/ 182 h 944"/>
              <a:gd name="T18" fmla="*/ 134 w 555"/>
              <a:gd name="T19" fmla="*/ 185 h 944"/>
              <a:gd name="T20" fmla="*/ 120 w 555"/>
              <a:gd name="T21" fmla="*/ 185 h 944"/>
              <a:gd name="T22" fmla="*/ 105 w 555"/>
              <a:gd name="T23" fmla="*/ 179 h 944"/>
              <a:gd name="T24" fmla="*/ 86 w 555"/>
              <a:gd name="T25" fmla="*/ 182 h 944"/>
              <a:gd name="T26" fmla="*/ 58 w 555"/>
              <a:gd name="T27" fmla="*/ 202 h 944"/>
              <a:gd name="T28" fmla="*/ 34 w 555"/>
              <a:gd name="T29" fmla="*/ 221 h 944"/>
              <a:gd name="T30" fmla="*/ 11 w 555"/>
              <a:gd name="T31" fmla="*/ 239 h 944"/>
              <a:gd name="T32" fmla="*/ 8 w 555"/>
              <a:gd name="T33" fmla="*/ 283 h 944"/>
              <a:gd name="T34" fmla="*/ 21 w 555"/>
              <a:gd name="T35" fmla="*/ 353 h 944"/>
              <a:gd name="T36" fmla="*/ 32 w 555"/>
              <a:gd name="T37" fmla="*/ 421 h 944"/>
              <a:gd name="T38" fmla="*/ 42 w 555"/>
              <a:gd name="T39" fmla="*/ 488 h 944"/>
              <a:gd name="T40" fmla="*/ 60 w 555"/>
              <a:gd name="T41" fmla="*/ 525 h 944"/>
              <a:gd name="T42" fmla="*/ 81 w 555"/>
              <a:gd name="T43" fmla="*/ 536 h 944"/>
              <a:gd name="T44" fmla="*/ 94 w 555"/>
              <a:gd name="T45" fmla="*/ 553 h 944"/>
              <a:gd name="T46" fmla="*/ 100 w 555"/>
              <a:gd name="T47" fmla="*/ 572 h 944"/>
              <a:gd name="T48" fmla="*/ 102 w 555"/>
              <a:gd name="T49" fmla="*/ 593 h 944"/>
              <a:gd name="T50" fmla="*/ 95 w 555"/>
              <a:gd name="T51" fmla="*/ 613 h 944"/>
              <a:gd name="T52" fmla="*/ 84 w 555"/>
              <a:gd name="T53" fmla="*/ 631 h 944"/>
              <a:gd name="T54" fmla="*/ 66 w 555"/>
              <a:gd name="T55" fmla="*/ 644 h 944"/>
              <a:gd name="T56" fmla="*/ 56 w 555"/>
              <a:gd name="T57" fmla="*/ 670 h 944"/>
              <a:gd name="T58" fmla="*/ 58 w 555"/>
              <a:gd name="T59" fmla="*/ 714 h 944"/>
              <a:gd name="T60" fmla="*/ 60 w 555"/>
              <a:gd name="T61" fmla="*/ 762 h 944"/>
              <a:gd name="T62" fmla="*/ 60 w 555"/>
              <a:gd name="T63" fmla="*/ 811 h 944"/>
              <a:gd name="T64" fmla="*/ 104 w 555"/>
              <a:gd name="T65" fmla="*/ 844 h 944"/>
              <a:gd name="T66" fmla="*/ 196 w 555"/>
              <a:gd name="T67" fmla="*/ 865 h 944"/>
              <a:gd name="T68" fmla="*/ 302 w 555"/>
              <a:gd name="T69" fmla="*/ 891 h 944"/>
              <a:gd name="T70" fmla="*/ 429 w 555"/>
              <a:gd name="T71" fmla="*/ 923 h 944"/>
              <a:gd name="T72" fmla="*/ 512 w 555"/>
              <a:gd name="T73" fmla="*/ 897 h 944"/>
              <a:gd name="T74" fmla="*/ 529 w 555"/>
              <a:gd name="T75" fmla="*/ 795 h 944"/>
              <a:gd name="T76" fmla="*/ 541 w 555"/>
              <a:gd name="T77" fmla="*/ 681 h 944"/>
              <a:gd name="T78" fmla="*/ 549 w 555"/>
              <a:gd name="T79" fmla="*/ 558 h 944"/>
              <a:gd name="T80" fmla="*/ 552 w 555"/>
              <a:gd name="T81" fmla="*/ 480 h 944"/>
              <a:gd name="T82" fmla="*/ 552 w 555"/>
              <a:gd name="T83" fmla="*/ 455 h 944"/>
              <a:gd name="T84" fmla="*/ 552 w 555"/>
              <a:gd name="T85" fmla="*/ 434 h 944"/>
              <a:gd name="T86" fmla="*/ 552 w 555"/>
              <a:gd name="T87" fmla="*/ 410 h 944"/>
              <a:gd name="T88" fmla="*/ 546 w 555"/>
              <a:gd name="T89" fmla="*/ 393 h 944"/>
              <a:gd name="T90" fmla="*/ 531 w 555"/>
              <a:gd name="T91" fmla="*/ 389 h 944"/>
              <a:gd name="T92" fmla="*/ 515 w 555"/>
              <a:gd name="T93" fmla="*/ 377 h 944"/>
              <a:gd name="T94" fmla="*/ 500 w 555"/>
              <a:gd name="T95" fmla="*/ 354 h 944"/>
              <a:gd name="T96" fmla="*/ 494 w 555"/>
              <a:gd name="T97" fmla="*/ 327 h 944"/>
              <a:gd name="T98" fmla="*/ 494 w 555"/>
              <a:gd name="T99" fmla="*/ 298 h 944"/>
              <a:gd name="T100" fmla="*/ 500 w 555"/>
              <a:gd name="T101" fmla="*/ 270 h 944"/>
              <a:gd name="T102" fmla="*/ 515 w 555"/>
              <a:gd name="T103" fmla="*/ 247 h 944"/>
              <a:gd name="T104" fmla="*/ 528 w 555"/>
              <a:gd name="T105" fmla="*/ 237 h 944"/>
              <a:gd name="T106" fmla="*/ 539 w 555"/>
              <a:gd name="T107" fmla="*/ 233 h 944"/>
              <a:gd name="T108" fmla="*/ 542 w 555"/>
              <a:gd name="T109" fmla="*/ 202 h 944"/>
              <a:gd name="T110" fmla="*/ 536 w 555"/>
              <a:gd name="T111" fmla="*/ 142 h 944"/>
              <a:gd name="T112" fmla="*/ 528 w 555"/>
              <a:gd name="T113" fmla="*/ 85 h 944"/>
              <a:gd name="T114" fmla="*/ 518 w 555"/>
              <a:gd name="T115" fmla="*/ 28 h 94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55"/>
              <a:gd name="T175" fmla="*/ 0 h 944"/>
              <a:gd name="T176" fmla="*/ 555 w 555"/>
              <a:gd name="T177" fmla="*/ 944 h 94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55" h="944">
                <a:moveTo>
                  <a:pt x="512" y="0"/>
                </a:moveTo>
                <a:lnTo>
                  <a:pt x="474" y="8"/>
                </a:lnTo>
                <a:lnTo>
                  <a:pt x="433" y="21"/>
                </a:lnTo>
                <a:lnTo>
                  <a:pt x="391" y="34"/>
                </a:lnTo>
                <a:lnTo>
                  <a:pt x="347" y="51"/>
                </a:lnTo>
                <a:lnTo>
                  <a:pt x="303" y="68"/>
                </a:lnTo>
                <a:lnTo>
                  <a:pt x="261" y="85"/>
                </a:lnTo>
                <a:lnTo>
                  <a:pt x="221" y="103"/>
                </a:lnTo>
                <a:lnTo>
                  <a:pt x="185" y="120"/>
                </a:lnTo>
                <a:lnTo>
                  <a:pt x="186" y="130"/>
                </a:lnTo>
                <a:lnTo>
                  <a:pt x="186" y="140"/>
                </a:lnTo>
                <a:lnTo>
                  <a:pt x="185" y="148"/>
                </a:lnTo>
                <a:lnTo>
                  <a:pt x="182" y="156"/>
                </a:lnTo>
                <a:lnTo>
                  <a:pt x="178" y="163"/>
                </a:lnTo>
                <a:lnTo>
                  <a:pt x="172" y="169"/>
                </a:lnTo>
                <a:lnTo>
                  <a:pt x="165" y="174"/>
                </a:lnTo>
                <a:lnTo>
                  <a:pt x="159" y="179"/>
                </a:lnTo>
                <a:lnTo>
                  <a:pt x="151" y="182"/>
                </a:lnTo>
                <a:lnTo>
                  <a:pt x="143" y="185"/>
                </a:lnTo>
                <a:lnTo>
                  <a:pt x="134" y="185"/>
                </a:lnTo>
                <a:lnTo>
                  <a:pt x="126" y="185"/>
                </a:lnTo>
                <a:lnTo>
                  <a:pt x="120" y="185"/>
                </a:lnTo>
                <a:lnTo>
                  <a:pt x="112" y="182"/>
                </a:lnTo>
                <a:lnTo>
                  <a:pt x="105" y="179"/>
                </a:lnTo>
                <a:lnTo>
                  <a:pt x="100" y="174"/>
                </a:lnTo>
                <a:lnTo>
                  <a:pt x="86" y="182"/>
                </a:lnTo>
                <a:lnTo>
                  <a:pt x="73" y="192"/>
                </a:lnTo>
                <a:lnTo>
                  <a:pt x="58" y="202"/>
                </a:lnTo>
                <a:lnTo>
                  <a:pt x="47" y="211"/>
                </a:lnTo>
                <a:lnTo>
                  <a:pt x="34" y="221"/>
                </a:lnTo>
                <a:lnTo>
                  <a:pt x="22" y="229"/>
                </a:lnTo>
                <a:lnTo>
                  <a:pt x="11" y="239"/>
                </a:lnTo>
                <a:lnTo>
                  <a:pt x="0" y="249"/>
                </a:lnTo>
                <a:lnTo>
                  <a:pt x="8" y="283"/>
                </a:lnTo>
                <a:lnTo>
                  <a:pt x="16" y="319"/>
                </a:lnTo>
                <a:lnTo>
                  <a:pt x="21" y="353"/>
                </a:lnTo>
                <a:lnTo>
                  <a:pt x="27" y="387"/>
                </a:lnTo>
                <a:lnTo>
                  <a:pt x="32" y="421"/>
                </a:lnTo>
                <a:lnTo>
                  <a:pt x="37" y="455"/>
                </a:lnTo>
                <a:lnTo>
                  <a:pt x="42" y="488"/>
                </a:lnTo>
                <a:lnTo>
                  <a:pt x="48" y="522"/>
                </a:lnTo>
                <a:lnTo>
                  <a:pt x="60" y="525"/>
                </a:lnTo>
                <a:lnTo>
                  <a:pt x="71" y="530"/>
                </a:lnTo>
                <a:lnTo>
                  <a:pt x="81" y="536"/>
                </a:lnTo>
                <a:lnTo>
                  <a:pt x="89" y="543"/>
                </a:lnTo>
                <a:lnTo>
                  <a:pt x="94" y="553"/>
                </a:lnTo>
                <a:lnTo>
                  <a:pt x="99" y="562"/>
                </a:lnTo>
                <a:lnTo>
                  <a:pt x="100" y="572"/>
                </a:lnTo>
                <a:lnTo>
                  <a:pt x="102" y="582"/>
                </a:lnTo>
                <a:lnTo>
                  <a:pt x="102" y="593"/>
                </a:lnTo>
                <a:lnTo>
                  <a:pt x="99" y="603"/>
                </a:lnTo>
                <a:lnTo>
                  <a:pt x="95" y="613"/>
                </a:lnTo>
                <a:lnTo>
                  <a:pt x="91" y="623"/>
                </a:lnTo>
                <a:lnTo>
                  <a:pt x="84" y="631"/>
                </a:lnTo>
                <a:lnTo>
                  <a:pt x="76" y="639"/>
                </a:lnTo>
                <a:lnTo>
                  <a:pt x="66" y="644"/>
                </a:lnTo>
                <a:lnTo>
                  <a:pt x="56" y="649"/>
                </a:lnTo>
                <a:lnTo>
                  <a:pt x="56" y="670"/>
                </a:lnTo>
                <a:lnTo>
                  <a:pt x="56" y="691"/>
                </a:lnTo>
                <a:lnTo>
                  <a:pt x="58" y="714"/>
                </a:lnTo>
                <a:lnTo>
                  <a:pt x="58" y="738"/>
                </a:lnTo>
                <a:lnTo>
                  <a:pt x="60" y="762"/>
                </a:lnTo>
                <a:lnTo>
                  <a:pt x="60" y="787"/>
                </a:lnTo>
                <a:lnTo>
                  <a:pt x="60" y="811"/>
                </a:lnTo>
                <a:lnTo>
                  <a:pt x="60" y="834"/>
                </a:lnTo>
                <a:lnTo>
                  <a:pt x="104" y="844"/>
                </a:lnTo>
                <a:lnTo>
                  <a:pt x="149" y="855"/>
                </a:lnTo>
                <a:lnTo>
                  <a:pt x="196" y="865"/>
                </a:lnTo>
                <a:lnTo>
                  <a:pt x="247" y="878"/>
                </a:lnTo>
                <a:lnTo>
                  <a:pt x="302" y="891"/>
                </a:lnTo>
                <a:lnTo>
                  <a:pt x="362" y="907"/>
                </a:lnTo>
                <a:lnTo>
                  <a:pt x="429" y="923"/>
                </a:lnTo>
                <a:lnTo>
                  <a:pt x="502" y="943"/>
                </a:lnTo>
                <a:lnTo>
                  <a:pt x="512" y="897"/>
                </a:lnTo>
                <a:lnTo>
                  <a:pt x="521" y="847"/>
                </a:lnTo>
                <a:lnTo>
                  <a:pt x="529" y="795"/>
                </a:lnTo>
                <a:lnTo>
                  <a:pt x="536" y="738"/>
                </a:lnTo>
                <a:lnTo>
                  <a:pt x="541" y="681"/>
                </a:lnTo>
                <a:lnTo>
                  <a:pt x="546" y="621"/>
                </a:lnTo>
                <a:lnTo>
                  <a:pt x="549" y="558"/>
                </a:lnTo>
                <a:lnTo>
                  <a:pt x="551" y="496"/>
                </a:lnTo>
                <a:lnTo>
                  <a:pt x="552" y="480"/>
                </a:lnTo>
                <a:lnTo>
                  <a:pt x="552" y="468"/>
                </a:lnTo>
                <a:lnTo>
                  <a:pt x="552" y="455"/>
                </a:lnTo>
                <a:lnTo>
                  <a:pt x="552" y="445"/>
                </a:lnTo>
                <a:lnTo>
                  <a:pt x="552" y="434"/>
                </a:lnTo>
                <a:lnTo>
                  <a:pt x="554" y="423"/>
                </a:lnTo>
                <a:lnTo>
                  <a:pt x="552" y="410"/>
                </a:lnTo>
                <a:lnTo>
                  <a:pt x="552" y="393"/>
                </a:lnTo>
                <a:lnTo>
                  <a:pt x="546" y="393"/>
                </a:lnTo>
                <a:lnTo>
                  <a:pt x="538" y="392"/>
                </a:lnTo>
                <a:lnTo>
                  <a:pt x="531" y="389"/>
                </a:lnTo>
                <a:lnTo>
                  <a:pt x="525" y="385"/>
                </a:lnTo>
                <a:lnTo>
                  <a:pt x="515" y="377"/>
                </a:lnTo>
                <a:lnTo>
                  <a:pt x="507" y="366"/>
                </a:lnTo>
                <a:lnTo>
                  <a:pt x="500" y="354"/>
                </a:lnTo>
                <a:lnTo>
                  <a:pt x="495" y="341"/>
                </a:lnTo>
                <a:lnTo>
                  <a:pt x="494" y="327"/>
                </a:lnTo>
                <a:lnTo>
                  <a:pt x="492" y="312"/>
                </a:lnTo>
                <a:lnTo>
                  <a:pt x="494" y="298"/>
                </a:lnTo>
                <a:lnTo>
                  <a:pt x="497" y="283"/>
                </a:lnTo>
                <a:lnTo>
                  <a:pt x="500" y="270"/>
                </a:lnTo>
                <a:lnTo>
                  <a:pt x="507" y="259"/>
                </a:lnTo>
                <a:lnTo>
                  <a:pt x="515" y="247"/>
                </a:lnTo>
                <a:lnTo>
                  <a:pt x="523" y="241"/>
                </a:lnTo>
                <a:lnTo>
                  <a:pt x="528" y="237"/>
                </a:lnTo>
                <a:lnTo>
                  <a:pt x="533" y="234"/>
                </a:lnTo>
                <a:lnTo>
                  <a:pt x="539" y="233"/>
                </a:lnTo>
                <a:lnTo>
                  <a:pt x="544" y="233"/>
                </a:lnTo>
                <a:lnTo>
                  <a:pt x="542" y="202"/>
                </a:lnTo>
                <a:lnTo>
                  <a:pt x="539" y="171"/>
                </a:lnTo>
                <a:lnTo>
                  <a:pt x="536" y="142"/>
                </a:lnTo>
                <a:lnTo>
                  <a:pt x="533" y="112"/>
                </a:lnTo>
                <a:lnTo>
                  <a:pt x="528" y="85"/>
                </a:lnTo>
                <a:lnTo>
                  <a:pt x="523" y="55"/>
                </a:lnTo>
                <a:lnTo>
                  <a:pt x="518" y="28"/>
                </a:lnTo>
                <a:lnTo>
                  <a:pt x="51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5" name="Freeform 147"/>
          <p:cNvSpPr>
            <a:spLocks/>
          </p:cNvSpPr>
          <p:nvPr/>
        </p:nvSpPr>
        <p:spPr bwMode="auto">
          <a:xfrm>
            <a:off x="8332788" y="2387600"/>
            <a:ext cx="328612" cy="1498600"/>
          </a:xfrm>
          <a:custGeom>
            <a:avLst/>
            <a:gdLst>
              <a:gd name="T0" fmla="*/ 49 w 207"/>
              <a:gd name="T1" fmla="*/ 21 h 944"/>
              <a:gd name="T2" fmla="*/ 89 w 207"/>
              <a:gd name="T3" fmla="*/ 57 h 944"/>
              <a:gd name="T4" fmla="*/ 124 w 207"/>
              <a:gd name="T5" fmla="*/ 94 h 944"/>
              <a:gd name="T6" fmla="*/ 172 w 207"/>
              <a:gd name="T7" fmla="*/ 148 h 944"/>
              <a:gd name="T8" fmla="*/ 206 w 207"/>
              <a:gd name="T9" fmla="*/ 231 h 944"/>
              <a:gd name="T10" fmla="*/ 203 w 207"/>
              <a:gd name="T11" fmla="*/ 324 h 944"/>
              <a:gd name="T12" fmla="*/ 198 w 207"/>
              <a:gd name="T13" fmla="*/ 415 h 944"/>
              <a:gd name="T14" fmla="*/ 192 w 207"/>
              <a:gd name="T15" fmla="*/ 502 h 944"/>
              <a:gd name="T16" fmla="*/ 180 w 207"/>
              <a:gd name="T17" fmla="*/ 546 h 944"/>
              <a:gd name="T18" fmla="*/ 169 w 207"/>
              <a:gd name="T19" fmla="*/ 556 h 944"/>
              <a:gd name="T20" fmla="*/ 161 w 207"/>
              <a:gd name="T21" fmla="*/ 567 h 944"/>
              <a:gd name="T22" fmla="*/ 156 w 207"/>
              <a:gd name="T23" fmla="*/ 580 h 944"/>
              <a:gd name="T24" fmla="*/ 154 w 207"/>
              <a:gd name="T25" fmla="*/ 593 h 944"/>
              <a:gd name="T26" fmla="*/ 158 w 207"/>
              <a:gd name="T27" fmla="*/ 608 h 944"/>
              <a:gd name="T28" fmla="*/ 163 w 207"/>
              <a:gd name="T29" fmla="*/ 621 h 944"/>
              <a:gd name="T30" fmla="*/ 172 w 207"/>
              <a:gd name="T31" fmla="*/ 634 h 944"/>
              <a:gd name="T32" fmla="*/ 179 w 207"/>
              <a:gd name="T33" fmla="*/ 665 h 944"/>
              <a:gd name="T34" fmla="*/ 176 w 207"/>
              <a:gd name="T35" fmla="*/ 723 h 944"/>
              <a:gd name="T36" fmla="*/ 172 w 207"/>
              <a:gd name="T37" fmla="*/ 785 h 944"/>
              <a:gd name="T38" fmla="*/ 169 w 207"/>
              <a:gd name="T39" fmla="*/ 845 h 944"/>
              <a:gd name="T40" fmla="*/ 150 w 207"/>
              <a:gd name="T41" fmla="*/ 883 h 944"/>
              <a:gd name="T42" fmla="*/ 112 w 207"/>
              <a:gd name="T43" fmla="*/ 902 h 944"/>
              <a:gd name="T44" fmla="*/ 73 w 207"/>
              <a:gd name="T45" fmla="*/ 920 h 944"/>
              <a:gd name="T46" fmla="*/ 31 w 207"/>
              <a:gd name="T47" fmla="*/ 936 h 944"/>
              <a:gd name="T48" fmla="*/ 21 w 207"/>
              <a:gd name="T49" fmla="*/ 886 h 944"/>
              <a:gd name="T50" fmla="*/ 39 w 207"/>
              <a:gd name="T51" fmla="*/ 769 h 944"/>
              <a:gd name="T52" fmla="*/ 52 w 207"/>
              <a:gd name="T53" fmla="*/ 645 h 944"/>
              <a:gd name="T54" fmla="*/ 59 w 207"/>
              <a:gd name="T55" fmla="*/ 522 h 944"/>
              <a:gd name="T56" fmla="*/ 60 w 207"/>
              <a:gd name="T57" fmla="*/ 447 h 944"/>
              <a:gd name="T58" fmla="*/ 62 w 207"/>
              <a:gd name="T59" fmla="*/ 431 h 944"/>
              <a:gd name="T60" fmla="*/ 62 w 207"/>
              <a:gd name="T61" fmla="*/ 421 h 944"/>
              <a:gd name="T62" fmla="*/ 62 w 207"/>
              <a:gd name="T63" fmla="*/ 406 h 944"/>
              <a:gd name="T64" fmla="*/ 54 w 207"/>
              <a:gd name="T65" fmla="*/ 393 h 944"/>
              <a:gd name="T66" fmla="*/ 41 w 207"/>
              <a:gd name="T67" fmla="*/ 390 h 944"/>
              <a:gd name="T68" fmla="*/ 24 w 207"/>
              <a:gd name="T69" fmla="*/ 379 h 944"/>
              <a:gd name="T70" fmla="*/ 8 w 207"/>
              <a:gd name="T71" fmla="*/ 356 h 944"/>
              <a:gd name="T72" fmla="*/ 2 w 207"/>
              <a:gd name="T73" fmla="*/ 330 h 944"/>
              <a:gd name="T74" fmla="*/ 2 w 207"/>
              <a:gd name="T75" fmla="*/ 301 h 944"/>
              <a:gd name="T76" fmla="*/ 8 w 207"/>
              <a:gd name="T77" fmla="*/ 273 h 944"/>
              <a:gd name="T78" fmla="*/ 21 w 207"/>
              <a:gd name="T79" fmla="*/ 250 h 944"/>
              <a:gd name="T80" fmla="*/ 36 w 207"/>
              <a:gd name="T81" fmla="*/ 237 h 944"/>
              <a:gd name="T82" fmla="*/ 47 w 207"/>
              <a:gd name="T83" fmla="*/ 233 h 944"/>
              <a:gd name="T84" fmla="*/ 50 w 207"/>
              <a:gd name="T85" fmla="*/ 203 h 944"/>
              <a:gd name="T86" fmla="*/ 44 w 207"/>
              <a:gd name="T87" fmla="*/ 142 h 944"/>
              <a:gd name="T88" fmla="*/ 36 w 207"/>
              <a:gd name="T89" fmla="*/ 83 h 944"/>
              <a:gd name="T90" fmla="*/ 24 w 207"/>
              <a:gd name="T91" fmla="*/ 26 h 94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07"/>
              <a:gd name="T139" fmla="*/ 0 h 944"/>
              <a:gd name="T140" fmla="*/ 207 w 207"/>
              <a:gd name="T141" fmla="*/ 944 h 94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07" h="944">
                <a:moveTo>
                  <a:pt x="20" y="0"/>
                </a:moveTo>
                <a:lnTo>
                  <a:pt x="49" y="21"/>
                </a:lnTo>
                <a:lnTo>
                  <a:pt x="70" y="41"/>
                </a:lnTo>
                <a:lnTo>
                  <a:pt x="89" y="57"/>
                </a:lnTo>
                <a:lnTo>
                  <a:pt x="106" y="75"/>
                </a:lnTo>
                <a:lnTo>
                  <a:pt x="124" y="94"/>
                </a:lnTo>
                <a:lnTo>
                  <a:pt x="145" y="117"/>
                </a:lnTo>
                <a:lnTo>
                  <a:pt x="172" y="148"/>
                </a:lnTo>
                <a:lnTo>
                  <a:pt x="206" y="185"/>
                </a:lnTo>
                <a:lnTo>
                  <a:pt x="206" y="231"/>
                </a:lnTo>
                <a:lnTo>
                  <a:pt x="205" y="276"/>
                </a:lnTo>
                <a:lnTo>
                  <a:pt x="203" y="324"/>
                </a:lnTo>
                <a:lnTo>
                  <a:pt x="202" y="369"/>
                </a:lnTo>
                <a:lnTo>
                  <a:pt x="198" y="415"/>
                </a:lnTo>
                <a:lnTo>
                  <a:pt x="195" y="458"/>
                </a:lnTo>
                <a:lnTo>
                  <a:pt x="192" y="502"/>
                </a:lnTo>
                <a:lnTo>
                  <a:pt x="187" y="543"/>
                </a:lnTo>
                <a:lnTo>
                  <a:pt x="180" y="546"/>
                </a:lnTo>
                <a:lnTo>
                  <a:pt x="174" y="551"/>
                </a:lnTo>
                <a:lnTo>
                  <a:pt x="169" y="556"/>
                </a:lnTo>
                <a:lnTo>
                  <a:pt x="164" y="561"/>
                </a:lnTo>
                <a:lnTo>
                  <a:pt x="161" y="567"/>
                </a:lnTo>
                <a:lnTo>
                  <a:pt x="158" y="574"/>
                </a:lnTo>
                <a:lnTo>
                  <a:pt x="156" y="580"/>
                </a:lnTo>
                <a:lnTo>
                  <a:pt x="156" y="587"/>
                </a:lnTo>
                <a:lnTo>
                  <a:pt x="154" y="593"/>
                </a:lnTo>
                <a:lnTo>
                  <a:pt x="156" y="601"/>
                </a:lnTo>
                <a:lnTo>
                  <a:pt x="158" y="608"/>
                </a:lnTo>
                <a:lnTo>
                  <a:pt x="159" y="614"/>
                </a:lnTo>
                <a:lnTo>
                  <a:pt x="163" y="621"/>
                </a:lnTo>
                <a:lnTo>
                  <a:pt x="167" y="627"/>
                </a:lnTo>
                <a:lnTo>
                  <a:pt x="172" y="634"/>
                </a:lnTo>
                <a:lnTo>
                  <a:pt x="179" y="639"/>
                </a:lnTo>
                <a:lnTo>
                  <a:pt x="179" y="665"/>
                </a:lnTo>
                <a:lnTo>
                  <a:pt x="177" y="692"/>
                </a:lnTo>
                <a:lnTo>
                  <a:pt x="176" y="723"/>
                </a:lnTo>
                <a:lnTo>
                  <a:pt x="174" y="754"/>
                </a:lnTo>
                <a:lnTo>
                  <a:pt x="172" y="785"/>
                </a:lnTo>
                <a:lnTo>
                  <a:pt x="171" y="816"/>
                </a:lnTo>
                <a:lnTo>
                  <a:pt x="169" y="845"/>
                </a:lnTo>
                <a:lnTo>
                  <a:pt x="169" y="871"/>
                </a:lnTo>
                <a:lnTo>
                  <a:pt x="150" y="883"/>
                </a:lnTo>
                <a:lnTo>
                  <a:pt x="132" y="892"/>
                </a:lnTo>
                <a:lnTo>
                  <a:pt x="112" y="902"/>
                </a:lnTo>
                <a:lnTo>
                  <a:pt x="93" y="910"/>
                </a:lnTo>
                <a:lnTo>
                  <a:pt x="73" y="920"/>
                </a:lnTo>
                <a:lnTo>
                  <a:pt x="52" y="928"/>
                </a:lnTo>
                <a:lnTo>
                  <a:pt x="31" y="936"/>
                </a:lnTo>
                <a:lnTo>
                  <a:pt x="10" y="943"/>
                </a:lnTo>
                <a:lnTo>
                  <a:pt x="21" y="886"/>
                </a:lnTo>
                <a:lnTo>
                  <a:pt x="31" y="827"/>
                </a:lnTo>
                <a:lnTo>
                  <a:pt x="39" y="769"/>
                </a:lnTo>
                <a:lnTo>
                  <a:pt x="47" y="707"/>
                </a:lnTo>
                <a:lnTo>
                  <a:pt x="52" y="645"/>
                </a:lnTo>
                <a:lnTo>
                  <a:pt x="57" y="584"/>
                </a:lnTo>
                <a:lnTo>
                  <a:pt x="59" y="522"/>
                </a:lnTo>
                <a:lnTo>
                  <a:pt x="60" y="460"/>
                </a:lnTo>
                <a:lnTo>
                  <a:pt x="60" y="447"/>
                </a:lnTo>
                <a:lnTo>
                  <a:pt x="60" y="437"/>
                </a:lnTo>
                <a:lnTo>
                  <a:pt x="62" y="431"/>
                </a:lnTo>
                <a:lnTo>
                  <a:pt x="62" y="426"/>
                </a:lnTo>
                <a:lnTo>
                  <a:pt x="62" y="421"/>
                </a:lnTo>
                <a:lnTo>
                  <a:pt x="62" y="416"/>
                </a:lnTo>
                <a:lnTo>
                  <a:pt x="62" y="406"/>
                </a:lnTo>
                <a:lnTo>
                  <a:pt x="60" y="393"/>
                </a:lnTo>
                <a:lnTo>
                  <a:pt x="54" y="393"/>
                </a:lnTo>
                <a:lnTo>
                  <a:pt x="47" y="392"/>
                </a:lnTo>
                <a:lnTo>
                  <a:pt x="41" y="390"/>
                </a:lnTo>
                <a:lnTo>
                  <a:pt x="34" y="387"/>
                </a:lnTo>
                <a:lnTo>
                  <a:pt x="24" y="379"/>
                </a:lnTo>
                <a:lnTo>
                  <a:pt x="15" y="369"/>
                </a:lnTo>
                <a:lnTo>
                  <a:pt x="8" y="356"/>
                </a:lnTo>
                <a:lnTo>
                  <a:pt x="5" y="343"/>
                </a:lnTo>
                <a:lnTo>
                  <a:pt x="2" y="330"/>
                </a:lnTo>
                <a:lnTo>
                  <a:pt x="0" y="315"/>
                </a:lnTo>
                <a:lnTo>
                  <a:pt x="2" y="301"/>
                </a:lnTo>
                <a:lnTo>
                  <a:pt x="3" y="286"/>
                </a:lnTo>
                <a:lnTo>
                  <a:pt x="8" y="273"/>
                </a:lnTo>
                <a:lnTo>
                  <a:pt x="13" y="260"/>
                </a:lnTo>
                <a:lnTo>
                  <a:pt x="21" y="250"/>
                </a:lnTo>
                <a:lnTo>
                  <a:pt x="31" y="241"/>
                </a:lnTo>
                <a:lnTo>
                  <a:pt x="36" y="237"/>
                </a:lnTo>
                <a:lnTo>
                  <a:pt x="41" y="236"/>
                </a:lnTo>
                <a:lnTo>
                  <a:pt x="47" y="233"/>
                </a:lnTo>
                <a:lnTo>
                  <a:pt x="54" y="233"/>
                </a:lnTo>
                <a:lnTo>
                  <a:pt x="50" y="203"/>
                </a:lnTo>
                <a:lnTo>
                  <a:pt x="47" y="172"/>
                </a:lnTo>
                <a:lnTo>
                  <a:pt x="44" y="142"/>
                </a:lnTo>
                <a:lnTo>
                  <a:pt x="39" y="112"/>
                </a:lnTo>
                <a:lnTo>
                  <a:pt x="36" y="83"/>
                </a:lnTo>
                <a:lnTo>
                  <a:pt x="31" y="54"/>
                </a:lnTo>
                <a:lnTo>
                  <a:pt x="24" y="26"/>
                </a:lnTo>
                <a:lnTo>
                  <a:pt x="20" y="0"/>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6" name="Freeform 148"/>
          <p:cNvSpPr>
            <a:spLocks/>
          </p:cNvSpPr>
          <p:nvPr/>
        </p:nvSpPr>
        <p:spPr bwMode="auto">
          <a:xfrm>
            <a:off x="8332788" y="2387600"/>
            <a:ext cx="328612" cy="1498600"/>
          </a:xfrm>
          <a:custGeom>
            <a:avLst/>
            <a:gdLst>
              <a:gd name="T0" fmla="*/ 49 w 207"/>
              <a:gd name="T1" fmla="*/ 21 h 944"/>
              <a:gd name="T2" fmla="*/ 89 w 207"/>
              <a:gd name="T3" fmla="*/ 57 h 944"/>
              <a:gd name="T4" fmla="*/ 124 w 207"/>
              <a:gd name="T5" fmla="*/ 94 h 944"/>
              <a:gd name="T6" fmla="*/ 172 w 207"/>
              <a:gd name="T7" fmla="*/ 148 h 944"/>
              <a:gd name="T8" fmla="*/ 206 w 207"/>
              <a:gd name="T9" fmla="*/ 231 h 944"/>
              <a:gd name="T10" fmla="*/ 203 w 207"/>
              <a:gd name="T11" fmla="*/ 324 h 944"/>
              <a:gd name="T12" fmla="*/ 198 w 207"/>
              <a:gd name="T13" fmla="*/ 415 h 944"/>
              <a:gd name="T14" fmla="*/ 192 w 207"/>
              <a:gd name="T15" fmla="*/ 502 h 944"/>
              <a:gd name="T16" fmla="*/ 180 w 207"/>
              <a:gd name="T17" fmla="*/ 546 h 944"/>
              <a:gd name="T18" fmla="*/ 169 w 207"/>
              <a:gd name="T19" fmla="*/ 556 h 944"/>
              <a:gd name="T20" fmla="*/ 161 w 207"/>
              <a:gd name="T21" fmla="*/ 567 h 944"/>
              <a:gd name="T22" fmla="*/ 156 w 207"/>
              <a:gd name="T23" fmla="*/ 580 h 944"/>
              <a:gd name="T24" fmla="*/ 154 w 207"/>
              <a:gd name="T25" fmla="*/ 593 h 944"/>
              <a:gd name="T26" fmla="*/ 158 w 207"/>
              <a:gd name="T27" fmla="*/ 608 h 944"/>
              <a:gd name="T28" fmla="*/ 163 w 207"/>
              <a:gd name="T29" fmla="*/ 621 h 944"/>
              <a:gd name="T30" fmla="*/ 172 w 207"/>
              <a:gd name="T31" fmla="*/ 634 h 944"/>
              <a:gd name="T32" fmla="*/ 179 w 207"/>
              <a:gd name="T33" fmla="*/ 665 h 944"/>
              <a:gd name="T34" fmla="*/ 176 w 207"/>
              <a:gd name="T35" fmla="*/ 723 h 944"/>
              <a:gd name="T36" fmla="*/ 172 w 207"/>
              <a:gd name="T37" fmla="*/ 785 h 944"/>
              <a:gd name="T38" fmla="*/ 169 w 207"/>
              <a:gd name="T39" fmla="*/ 845 h 944"/>
              <a:gd name="T40" fmla="*/ 150 w 207"/>
              <a:gd name="T41" fmla="*/ 883 h 944"/>
              <a:gd name="T42" fmla="*/ 112 w 207"/>
              <a:gd name="T43" fmla="*/ 902 h 944"/>
              <a:gd name="T44" fmla="*/ 73 w 207"/>
              <a:gd name="T45" fmla="*/ 920 h 944"/>
              <a:gd name="T46" fmla="*/ 31 w 207"/>
              <a:gd name="T47" fmla="*/ 936 h 944"/>
              <a:gd name="T48" fmla="*/ 21 w 207"/>
              <a:gd name="T49" fmla="*/ 886 h 944"/>
              <a:gd name="T50" fmla="*/ 39 w 207"/>
              <a:gd name="T51" fmla="*/ 769 h 944"/>
              <a:gd name="T52" fmla="*/ 52 w 207"/>
              <a:gd name="T53" fmla="*/ 645 h 944"/>
              <a:gd name="T54" fmla="*/ 59 w 207"/>
              <a:gd name="T55" fmla="*/ 522 h 944"/>
              <a:gd name="T56" fmla="*/ 60 w 207"/>
              <a:gd name="T57" fmla="*/ 447 h 944"/>
              <a:gd name="T58" fmla="*/ 62 w 207"/>
              <a:gd name="T59" fmla="*/ 431 h 944"/>
              <a:gd name="T60" fmla="*/ 62 w 207"/>
              <a:gd name="T61" fmla="*/ 421 h 944"/>
              <a:gd name="T62" fmla="*/ 62 w 207"/>
              <a:gd name="T63" fmla="*/ 406 h 944"/>
              <a:gd name="T64" fmla="*/ 54 w 207"/>
              <a:gd name="T65" fmla="*/ 393 h 944"/>
              <a:gd name="T66" fmla="*/ 41 w 207"/>
              <a:gd name="T67" fmla="*/ 390 h 944"/>
              <a:gd name="T68" fmla="*/ 24 w 207"/>
              <a:gd name="T69" fmla="*/ 379 h 944"/>
              <a:gd name="T70" fmla="*/ 8 w 207"/>
              <a:gd name="T71" fmla="*/ 356 h 944"/>
              <a:gd name="T72" fmla="*/ 2 w 207"/>
              <a:gd name="T73" fmla="*/ 330 h 944"/>
              <a:gd name="T74" fmla="*/ 2 w 207"/>
              <a:gd name="T75" fmla="*/ 301 h 944"/>
              <a:gd name="T76" fmla="*/ 8 w 207"/>
              <a:gd name="T77" fmla="*/ 273 h 944"/>
              <a:gd name="T78" fmla="*/ 21 w 207"/>
              <a:gd name="T79" fmla="*/ 250 h 944"/>
              <a:gd name="T80" fmla="*/ 36 w 207"/>
              <a:gd name="T81" fmla="*/ 237 h 944"/>
              <a:gd name="T82" fmla="*/ 47 w 207"/>
              <a:gd name="T83" fmla="*/ 233 h 944"/>
              <a:gd name="T84" fmla="*/ 50 w 207"/>
              <a:gd name="T85" fmla="*/ 203 h 944"/>
              <a:gd name="T86" fmla="*/ 44 w 207"/>
              <a:gd name="T87" fmla="*/ 142 h 944"/>
              <a:gd name="T88" fmla="*/ 36 w 207"/>
              <a:gd name="T89" fmla="*/ 83 h 944"/>
              <a:gd name="T90" fmla="*/ 24 w 207"/>
              <a:gd name="T91" fmla="*/ 26 h 94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07"/>
              <a:gd name="T139" fmla="*/ 0 h 944"/>
              <a:gd name="T140" fmla="*/ 207 w 207"/>
              <a:gd name="T141" fmla="*/ 944 h 94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07" h="944">
                <a:moveTo>
                  <a:pt x="20" y="0"/>
                </a:moveTo>
                <a:lnTo>
                  <a:pt x="49" y="21"/>
                </a:lnTo>
                <a:lnTo>
                  <a:pt x="70" y="41"/>
                </a:lnTo>
                <a:lnTo>
                  <a:pt x="89" y="57"/>
                </a:lnTo>
                <a:lnTo>
                  <a:pt x="106" y="75"/>
                </a:lnTo>
                <a:lnTo>
                  <a:pt x="124" y="94"/>
                </a:lnTo>
                <a:lnTo>
                  <a:pt x="145" y="117"/>
                </a:lnTo>
                <a:lnTo>
                  <a:pt x="172" y="148"/>
                </a:lnTo>
                <a:lnTo>
                  <a:pt x="206" y="185"/>
                </a:lnTo>
                <a:lnTo>
                  <a:pt x="206" y="231"/>
                </a:lnTo>
                <a:lnTo>
                  <a:pt x="205" y="276"/>
                </a:lnTo>
                <a:lnTo>
                  <a:pt x="203" y="324"/>
                </a:lnTo>
                <a:lnTo>
                  <a:pt x="202" y="369"/>
                </a:lnTo>
                <a:lnTo>
                  <a:pt x="198" y="415"/>
                </a:lnTo>
                <a:lnTo>
                  <a:pt x="195" y="458"/>
                </a:lnTo>
                <a:lnTo>
                  <a:pt x="192" y="502"/>
                </a:lnTo>
                <a:lnTo>
                  <a:pt x="187" y="543"/>
                </a:lnTo>
                <a:lnTo>
                  <a:pt x="180" y="546"/>
                </a:lnTo>
                <a:lnTo>
                  <a:pt x="174" y="551"/>
                </a:lnTo>
                <a:lnTo>
                  <a:pt x="169" y="556"/>
                </a:lnTo>
                <a:lnTo>
                  <a:pt x="164" y="561"/>
                </a:lnTo>
                <a:lnTo>
                  <a:pt x="161" y="567"/>
                </a:lnTo>
                <a:lnTo>
                  <a:pt x="158" y="574"/>
                </a:lnTo>
                <a:lnTo>
                  <a:pt x="156" y="580"/>
                </a:lnTo>
                <a:lnTo>
                  <a:pt x="156" y="587"/>
                </a:lnTo>
                <a:lnTo>
                  <a:pt x="154" y="593"/>
                </a:lnTo>
                <a:lnTo>
                  <a:pt x="156" y="601"/>
                </a:lnTo>
                <a:lnTo>
                  <a:pt x="158" y="608"/>
                </a:lnTo>
                <a:lnTo>
                  <a:pt x="159" y="614"/>
                </a:lnTo>
                <a:lnTo>
                  <a:pt x="163" y="621"/>
                </a:lnTo>
                <a:lnTo>
                  <a:pt x="167" y="627"/>
                </a:lnTo>
                <a:lnTo>
                  <a:pt x="172" y="634"/>
                </a:lnTo>
                <a:lnTo>
                  <a:pt x="179" y="639"/>
                </a:lnTo>
                <a:lnTo>
                  <a:pt x="179" y="665"/>
                </a:lnTo>
                <a:lnTo>
                  <a:pt x="177" y="692"/>
                </a:lnTo>
                <a:lnTo>
                  <a:pt x="176" y="723"/>
                </a:lnTo>
                <a:lnTo>
                  <a:pt x="174" y="754"/>
                </a:lnTo>
                <a:lnTo>
                  <a:pt x="172" y="785"/>
                </a:lnTo>
                <a:lnTo>
                  <a:pt x="171" y="816"/>
                </a:lnTo>
                <a:lnTo>
                  <a:pt x="169" y="845"/>
                </a:lnTo>
                <a:lnTo>
                  <a:pt x="169" y="871"/>
                </a:lnTo>
                <a:lnTo>
                  <a:pt x="150" y="883"/>
                </a:lnTo>
                <a:lnTo>
                  <a:pt x="132" y="892"/>
                </a:lnTo>
                <a:lnTo>
                  <a:pt x="112" y="902"/>
                </a:lnTo>
                <a:lnTo>
                  <a:pt x="93" y="910"/>
                </a:lnTo>
                <a:lnTo>
                  <a:pt x="73" y="920"/>
                </a:lnTo>
                <a:lnTo>
                  <a:pt x="52" y="928"/>
                </a:lnTo>
                <a:lnTo>
                  <a:pt x="31" y="936"/>
                </a:lnTo>
                <a:lnTo>
                  <a:pt x="10" y="943"/>
                </a:lnTo>
                <a:lnTo>
                  <a:pt x="21" y="886"/>
                </a:lnTo>
                <a:lnTo>
                  <a:pt x="31" y="827"/>
                </a:lnTo>
                <a:lnTo>
                  <a:pt x="39" y="769"/>
                </a:lnTo>
                <a:lnTo>
                  <a:pt x="47" y="707"/>
                </a:lnTo>
                <a:lnTo>
                  <a:pt x="52" y="645"/>
                </a:lnTo>
                <a:lnTo>
                  <a:pt x="57" y="584"/>
                </a:lnTo>
                <a:lnTo>
                  <a:pt x="59" y="522"/>
                </a:lnTo>
                <a:lnTo>
                  <a:pt x="60" y="460"/>
                </a:lnTo>
                <a:lnTo>
                  <a:pt x="60" y="447"/>
                </a:lnTo>
                <a:lnTo>
                  <a:pt x="60" y="437"/>
                </a:lnTo>
                <a:lnTo>
                  <a:pt x="62" y="431"/>
                </a:lnTo>
                <a:lnTo>
                  <a:pt x="62" y="426"/>
                </a:lnTo>
                <a:lnTo>
                  <a:pt x="62" y="421"/>
                </a:lnTo>
                <a:lnTo>
                  <a:pt x="62" y="416"/>
                </a:lnTo>
                <a:lnTo>
                  <a:pt x="62" y="406"/>
                </a:lnTo>
                <a:lnTo>
                  <a:pt x="60" y="393"/>
                </a:lnTo>
                <a:lnTo>
                  <a:pt x="54" y="393"/>
                </a:lnTo>
                <a:lnTo>
                  <a:pt x="47" y="392"/>
                </a:lnTo>
                <a:lnTo>
                  <a:pt x="41" y="390"/>
                </a:lnTo>
                <a:lnTo>
                  <a:pt x="34" y="387"/>
                </a:lnTo>
                <a:lnTo>
                  <a:pt x="24" y="379"/>
                </a:lnTo>
                <a:lnTo>
                  <a:pt x="15" y="369"/>
                </a:lnTo>
                <a:lnTo>
                  <a:pt x="8" y="356"/>
                </a:lnTo>
                <a:lnTo>
                  <a:pt x="5" y="343"/>
                </a:lnTo>
                <a:lnTo>
                  <a:pt x="2" y="330"/>
                </a:lnTo>
                <a:lnTo>
                  <a:pt x="0" y="315"/>
                </a:lnTo>
                <a:lnTo>
                  <a:pt x="2" y="301"/>
                </a:lnTo>
                <a:lnTo>
                  <a:pt x="3" y="286"/>
                </a:lnTo>
                <a:lnTo>
                  <a:pt x="8" y="273"/>
                </a:lnTo>
                <a:lnTo>
                  <a:pt x="13" y="260"/>
                </a:lnTo>
                <a:lnTo>
                  <a:pt x="21" y="250"/>
                </a:lnTo>
                <a:lnTo>
                  <a:pt x="31" y="241"/>
                </a:lnTo>
                <a:lnTo>
                  <a:pt x="36" y="237"/>
                </a:lnTo>
                <a:lnTo>
                  <a:pt x="41" y="236"/>
                </a:lnTo>
                <a:lnTo>
                  <a:pt x="47" y="233"/>
                </a:lnTo>
                <a:lnTo>
                  <a:pt x="54" y="233"/>
                </a:lnTo>
                <a:lnTo>
                  <a:pt x="50" y="203"/>
                </a:lnTo>
                <a:lnTo>
                  <a:pt x="47" y="172"/>
                </a:lnTo>
                <a:lnTo>
                  <a:pt x="44" y="142"/>
                </a:lnTo>
                <a:lnTo>
                  <a:pt x="39" y="112"/>
                </a:lnTo>
                <a:lnTo>
                  <a:pt x="36" y="83"/>
                </a:lnTo>
                <a:lnTo>
                  <a:pt x="31" y="54"/>
                </a:lnTo>
                <a:lnTo>
                  <a:pt x="24" y="26"/>
                </a:lnTo>
                <a:lnTo>
                  <a:pt x="20"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7" name="Freeform 149"/>
          <p:cNvSpPr>
            <a:spLocks/>
          </p:cNvSpPr>
          <p:nvPr/>
        </p:nvSpPr>
        <p:spPr bwMode="auto">
          <a:xfrm>
            <a:off x="8059738" y="3167063"/>
            <a:ext cx="163512" cy="228600"/>
          </a:xfrm>
          <a:custGeom>
            <a:avLst/>
            <a:gdLst>
              <a:gd name="T0" fmla="*/ 52 w 103"/>
              <a:gd name="T1" fmla="*/ 0 h 144"/>
              <a:gd name="T2" fmla="*/ 40 w 103"/>
              <a:gd name="T3" fmla="*/ 2 h 144"/>
              <a:gd name="T4" fmla="*/ 32 w 103"/>
              <a:gd name="T5" fmla="*/ 5 h 144"/>
              <a:gd name="T6" fmla="*/ 22 w 103"/>
              <a:gd name="T7" fmla="*/ 11 h 144"/>
              <a:gd name="T8" fmla="*/ 14 w 103"/>
              <a:gd name="T9" fmla="*/ 21 h 144"/>
              <a:gd name="T10" fmla="*/ 9 w 103"/>
              <a:gd name="T11" fmla="*/ 31 h 144"/>
              <a:gd name="T12" fmla="*/ 5 w 103"/>
              <a:gd name="T13" fmla="*/ 44 h 144"/>
              <a:gd name="T14" fmla="*/ 1 w 103"/>
              <a:gd name="T15" fmla="*/ 57 h 144"/>
              <a:gd name="T16" fmla="*/ 0 w 103"/>
              <a:gd name="T17" fmla="*/ 71 h 144"/>
              <a:gd name="T18" fmla="*/ 1 w 103"/>
              <a:gd name="T19" fmla="*/ 86 h 144"/>
              <a:gd name="T20" fmla="*/ 5 w 103"/>
              <a:gd name="T21" fmla="*/ 99 h 144"/>
              <a:gd name="T22" fmla="*/ 9 w 103"/>
              <a:gd name="T23" fmla="*/ 110 h 144"/>
              <a:gd name="T24" fmla="*/ 14 w 103"/>
              <a:gd name="T25" fmla="*/ 122 h 144"/>
              <a:gd name="T26" fmla="*/ 22 w 103"/>
              <a:gd name="T27" fmla="*/ 130 h 144"/>
              <a:gd name="T28" fmla="*/ 32 w 103"/>
              <a:gd name="T29" fmla="*/ 136 h 144"/>
              <a:gd name="T30" fmla="*/ 40 w 103"/>
              <a:gd name="T31" fmla="*/ 141 h 144"/>
              <a:gd name="T32" fmla="*/ 52 w 103"/>
              <a:gd name="T33" fmla="*/ 143 h 144"/>
              <a:gd name="T34" fmla="*/ 61 w 103"/>
              <a:gd name="T35" fmla="*/ 141 h 144"/>
              <a:gd name="T36" fmla="*/ 71 w 103"/>
              <a:gd name="T37" fmla="*/ 136 h 144"/>
              <a:gd name="T38" fmla="*/ 79 w 103"/>
              <a:gd name="T39" fmla="*/ 130 h 144"/>
              <a:gd name="T40" fmla="*/ 87 w 103"/>
              <a:gd name="T41" fmla="*/ 122 h 144"/>
              <a:gd name="T42" fmla="*/ 94 w 103"/>
              <a:gd name="T43" fmla="*/ 110 h 144"/>
              <a:gd name="T44" fmla="*/ 99 w 103"/>
              <a:gd name="T45" fmla="*/ 99 h 144"/>
              <a:gd name="T46" fmla="*/ 102 w 103"/>
              <a:gd name="T47" fmla="*/ 86 h 144"/>
              <a:gd name="T48" fmla="*/ 102 w 103"/>
              <a:gd name="T49" fmla="*/ 71 h 144"/>
              <a:gd name="T50" fmla="*/ 102 w 103"/>
              <a:gd name="T51" fmla="*/ 57 h 144"/>
              <a:gd name="T52" fmla="*/ 99 w 103"/>
              <a:gd name="T53" fmla="*/ 44 h 144"/>
              <a:gd name="T54" fmla="*/ 94 w 103"/>
              <a:gd name="T55" fmla="*/ 31 h 144"/>
              <a:gd name="T56" fmla="*/ 87 w 103"/>
              <a:gd name="T57" fmla="*/ 21 h 144"/>
              <a:gd name="T58" fmla="*/ 79 w 103"/>
              <a:gd name="T59" fmla="*/ 11 h 144"/>
              <a:gd name="T60" fmla="*/ 71 w 103"/>
              <a:gd name="T61" fmla="*/ 5 h 144"/>
              <a:gd name="T62" fmla="*/ 61 w 103"/>
              <a:gd name="T63" fmla="*/ 2 h 144"/>
              <a:gd name="T64" fmla="*/ 52 w 103"/>
              <a:gd name="T65" fmla="*/ 0 h 1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3"/>
              <a:gd name="T100" fmla="*/ 0 h 144"/>
              <a:gd name="T101" fmla="*/ 103 w 103"/>
              <a:gd name="T102" fmla="*/ 144 h 1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3" h="144">
                <a:moveTo>
                  <a:pt x="52" y="0"/>
                </a:moveTo>
                <a:lnTo>
                  <a:pt x="40" y="2"/>
                </a:lnTo>
                <a:lnTo>
                  <a:pt x="32" y="5"/>
                </a:lnTo>
                <a:lnTo>
                  <a:pt x="22" y="11"/>
                </a:lnTo>
                <a:lnTo>
                  <a:pt x="14" y="21"/>
                </a:lnTo>
                <a:lnTo>
                  <a:pt x="9" y="31"/>
                </a:lnTo>
                <a:lnTo>
                  <a:pt x="5" y="44"/>
                </a:lnTo>
                <a:lnTo>
                  <a:pt x="1" y="57"/>
                </a:lnTo>
                <a:lnTo>
                  <a:pt x="0" y="71"/>
                </a:lnTo>
                <a:lnTo>
                  <a:pt x="1" y="86"/>
                </a:lnTo>
                <a:lnTo>
                  <a:pt x="5" y="99"/>
                </a:lnTo>
                <a:lnTo>
                  <a:pt x="9" y="110"/>
                </a:lnTo>
                <a:lnTo>
                  <a:pt x="14" y="122"/>
                </a:lnTo>
                <a:lnTo>
                  <a:pt x="22" y="130"/>
                </a:lnTo>
                <a:lnTo>
                  <a:pt x="32" y="136"/>
                </a:lnTo>
                <a:lnTo>
                  <a:pt x="40" y="141"/>
                </a:lnTo>
                <a:lnTo>
                  <a:pt x="52" y="143"/>
                </a:lnTo>
                <a:lnTo>
                  <a:pt x="61" y="141"/>
                </a:lnTo>
                <a:lnTo>
                  <a:pt x="71" y="136"/>
                </a:lnTo>
                <a:lnTo>
                  <a:pt x="79" y="130"/>
                </a:lnTo>
                <a:lnTo>
                  <a:pt x="87" y="122"/>
                </a:lnTo>
                <a:lnTo>
                  <a:pt x="94" y="110"/>
                </a:lnTo>
                <a:lnTo>
                  <a:pt x="99" y="99"/>
                </a:lnTo>
                <a:lnTo>
                  <a:pt x="102" y="86"/>
                </a:lnTo>
                <a:lnTo>
                  <a:pt x="102" y="71"/>
                </a:lnTo>
                <a:lnTo>
                  <a:pt x="102" y="57"/>
                </a:lnTo>
                <a:lnTo>
                  <a:pt x="99" y="44"/>
                </a:lnTo>
                <a:lnTo>
                  <a:pt x="94" y="31"/>
                </a:lnTo>
                <a:lnTo>
                  <a:pt x="87" y="21"/>
                </a:lnTo>
                <a:lnTo>
                  <a:pt x="79" y="11"/>
                </a:lnTo>
                <a:lnTo>
                  <a:pt x="71" y="5"/>
                </a:lnTo>
                <a:lnTo>
                  <a:pt x="61" y="2"/>
                </a:lnTo>
                <a:lnTo>
                  <a:pt x="5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8" name="Freeform 150"/>
          <p:cNvSpPr>
            <a:spLocks/>
          </p:cNvSpPr>
          <p:nvPr/>
        </p:nvSpPr>
        <p:spPr bwMode="auto">
          <a:xfrm>
            <a:off x="7778750" y="3424238"/>
            <a:ext cx="152400" cy="214312"/>
          </a:xfrm>
          <a:custGeom>
            <a:avLst/>
            <a:gdLst>
              <a:gd name="T0" fmla="*/ 47 w 96"/>
              <a:gd name="T1" fmla="*/ 0 h 135"/>
              <a:gd name="T2" fmla="*/ 37 w 96"/>
              <a:gd name="T3" fmla="*/ 2 h 135"/>
              <a:gd name="T4" fmla="*/ 29 w 96"/>
              <a:gd name="T5" fmla="*/ 5 h 135"/>
              <a:gd name="T6" fmla="*/ 21 w 96"/>
              <a:gd name="T7" fmla="*/ 12 h 135"/>
              <a:gd name="T8" fmla="*/ 13 w 96"/>
              <a:gd name="T9" fmla="*/ 20 h 135"/>
              <a:gd name="T10" fmla="*/ 8 w 96"/>
              <a:gd name="T11" fmla="*/ 30 h 135"/>
              <a:gd name="T12" fmla="*/ 3 w 96"/>
              <a:gd name="T13" fmla="*/ 41 h 135"/>
              <a:gd name="T14" fmla="*/ 0 w 96"/>
              <a:gd name="T15" fmla="*/ 54 h 135"/>
              <a:gd name="T16" fmla="*/ 0 w 96"/>
              <a:gd name="T17" fmla="*/ 67 h 135"/>
              <a:gd name="T18" fmla="*/ 0 w 96"/>
              <a:gd name="T19" fmla="*/ 80 h 135"/>
              <a:gd name="T20" fmla="*/ 3 w 96"/>
              <a:gd name="T21" fmla="*/ 93 h 135"/>
              <a:gd name="T22" fmla="*/ 8 w 96"/>
              <a:gd name="T23" fmla="*/ 104 h 135"/>
              <a:gd name="T24" fmla="*/ 13 w 96"/>
              <a:gd name="T25" fmla="*/ 114 h 135"/>
              <a:gd name="T26" fmla="*/ 21 w 96"/>
              <a:gd name="T27" fmla="*/ 122 h 135"/>
              <a:gd name="T28" fmla="*/ 29 w 96"/>
              <a:gd name="T29" fmla="*/ 129 h 135"/>
              <a:gd name="T30" fmla="*/ 37 w 96"/>
              <a:gd name="T31" fmla="*/ 132 h 135"/>
              <a:gd name="T32" fmla="*/ 47 w 96"/>
              <a:gd name="T33" fmla="*/ 134 h 135"/>
              <a:gd name="T34" fmla="*/ 56 w 96"/>
              <a:gd name="T35" fmla="*/ 132 h 135"/>
              <a:gd name="T36" fmla="*/ 66 w 96"/>
              <a:gd name="T37" fmla="*/ 129 h 135"/>
              <a:gd name="T38" fmla="*/ 74 w 96"/>
              <a:gd name="T39" fmla="*/ 122 h 135"/>
              <a:gd name="T40" fmla="*/ 81 w 96"/>
              <a:gd name="T41" fmla="*/ 114 h 135"/>
              <a:gd name="T42" fmla="*/ 87 w 96"/>
              <a:gd name="T43" fmla="*/ 104 h 135"/>
              <a:gd name="T44" fmla="*/ 91 w 96"/>
              <a:gd name="T45" fmla="*/ 93 h 135"/>
              <a:gd name="T46" fmla="*/ 94 w 96"/>
              <a:gd name="T47" fmla="*/ 80 h 135"/>
              <a:gd name="T48" fmla="*/ 95 w 96"/>
              <a:gd name="T49" fmla="*/ 67 h 135"/>
              <a:gd name="T50" fmla="*/ 94 w 96"/>
              <a:gd name="T51" fmla="*/ 54 h 135"/>
              <a:gd name="T52" fmla="*/ 91 w 96"/>
              <a:gd name="T53" fmla="*/ 41 h 135"/>
              <a:gd name="T54" fmla="*/ 87 w 96"/>
              <a:gd name="T55" fmla="*/ 30 h 135"/>
              <a:gd name="T56" fmla="*/ 81 w 96"/>
              <a:gd name="T57" fmla="*/ 20 h 135"/>
              <a:gd name="T58" fmla="*/ 74 w 96"/>
              <a:gd name="T59" fmla="*/ 12 h 135"/>
              <a:gd name="T60" fmla="*/ 66 w 96"/>
              <a:gd name="T61" fmla="*/ 5 h 135"/>
              <a:gd name="T62" fmla="*/ 56 w 96"/>
              <a:gd name="T63" fmla="*/ 2 h 135"/>
              <a:gd name="T64" fmla="*/ 47 w 96"/>
              <a:gd name="T65" fmla="*/ 0 h 13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6"/>
              <a:gd name="T100" fmla="*/ 0 h 135"/>
              <a:gd name="T101" fmla="*/ 96 w 96"/>
              <a:gd name="T102" fmla="*/ 135 h 13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6" h="135">
                <a:moveTo>
                  <a:pt x="47" y="0"/>
                </a:moveTo>
                <a:lnTo>
                  <a:pt x="37" y="2"/>
                </a:lnTo>
                <a:lnTo>
                  <a:pt x="29" y="5"/>
                </a:lnTo>
                <a:lnTo>
                  <a:pt x="21" y="12"/>
                </a:lnTo>
                <a:lnTo>
                  <a:pt x="13" y="20"/>
                </a:lnTo>
                <a:lnTo>
                  <a:pt x="8" y="30"/>
                </a:lnTo>
                <a:lnTo>
                  <a:pt x="3" y="41"/>
                </a:lnTo>
                <a:lnTo>
                  <a:pt x="0" y="54"/>
                </a:lnTo>
                <a:lnTo>
                  <a:pt x="0" y="67"/>
                </a:lnTo>
                <a:lnTo>
                  <a:pt x="0" y="80"/>
                </a:lnTo>
                <a:lnTo>
                  <a:pt x="3" y="93"/>
                </a:lnTo>
                <a:lnTo>
                  <a:pt x="8" y="104"/>
                </a:lnTo>
                <a:lnTo>
                  <a:pt x="13" y="114"/>
                </a:lnTo>
                <a:lnTo>
                  <a:pt x="21" y="122"/>
                </a:lnTo>
                <a:lnTo>
                  <a:pt x="29" y="129"/>
                </a:lnTo>
                <a:lnTo>
                  <a:pt x="37" y="132"/>
                </a:lnTo>
                <a:lnTo>
                  <a:pt x="47" y="134"/>
                </a:lnTo>
                <a:lnTo>
                  <a:pt x="56" y="132"/>
                </a:lnTo>
                <a:lnTo>
                  <a:pt x="66" y="129"/>
                </a:lnTo>
                <a:lnTo>
                  <a:pt x="74" y="122"/>
                </a:lnTo>
                <a:lnTo>
                  <a:pt x="81" y="114"/>
                </a:lnTo>
                <a:lnTo>
                  <a:pt x="87" y="104"/>
                </a:lnTo>
                <a:lnTo>
                  <a:pt x="91" y="93"/>
                </a:lnTo>
                <a:lnTo>
                  <a:pt x="94" y="80"/>
                </a:lnTo>
                <a:lnTo>
                  <a:pt x="95" y="67"/>
                </a:lnTo>
                <a:lnTo>
                  <a:pt x="94" y="54"/>
                </a:lnTo>
                <a:lnTo>
                  <a:pt x="91" y="41"/>
                </a:lnTo>
                <a:lnTo>
                  <a:pt x="87" y="30"/>
                </a:lnTo>
                <a:lnTo>
                  <a:pt x="81" y="20"/>
                </a:lnTo>
                <a:lnTo>
                  <a:pt x="74" y="12"/>
                </a:lnTo>
                <a:lnTo>
                  <a:pt x="66" y="5"/>
                </a:lnTo>
                <a:lnTo>
                  <a:pt x="56" y="2"/>
                </a:lnTo>
                <a:lnTo>
                  <a:pt x="47"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9" name="Freeform 151"/>
          <p:cNvSpPr>
            <a:spLocks/>
          </p:cNvSpPr>
          <p:nvPr/>
        </p:nvSpPr>
        <p:spPr bwMode="auto">
          <a:xfrm>
            <a:off x="7772400" y="2936876"/>
            <a:ext cx="128588" cy="174625"/>
          </a:xfrm>
          <a:custGeom>
            <a:avLst/>
            <a:gdLst>
              <a:gd name="T0" fmla="*/ 41 w 81"/>
              <a:gd name="T1" fmla="*/ 0 h 110"/>
              <a:gd name="T2" fmla="*/ 33 w 81"/>
              <a:gd name="T3" fmla="*/ 0 h 110"/>
              <a:gd name="T4" fmla="*/ 25 w 81"/>
              <a:gd name="T5" fmla="*/ 4 h 110"/>
              <a:gd name="T6" fmla="*/ 18 w 81"/>
              <a:gd name="T7" fmla="*/ 8 h 110"/>
              <a:gd name="T8" fmla="*/ 13 w 81"/>
              <a:gd name="T9" fmla="*/ 17 h 110"/>
              <a:gd name="T10" fmla="*/ 8 w 81"/>
              <a:gd name="T11" fmla="*/ 25 h 110"/>
              <a:gd name="T12" fmla="*/ 4 w 81"/>
              <a:gd name="T13" fmla="*/ 33 h 110"/>
              <a:gd name="T14" fmla="*/ 2 w 81"/>
              <a:gd name="T15" fmla="*/ 44 h 110"/>
              <a:gd name="T16" fmla="*/ 0 w 81"/>
              <a:gd name="T17" fmla="*/ 54 h 110"/>
              <a:gd name="T18" fmla="*/ 2 w 81"/>
              <a:gd name="T19" fmla="*/ 65 h 110"/>
              <a:gd name="T20" fmla="*/ 4 w 81"/>
              <a:gd name="T21" fmla="*/ 77 h 110"/>
              <a:gd name="T22" fmla="*/ 8 w 81"/>
              <a:gd name="T23" fmla="*/ 85 h 110"/>
              <a:gd name="T24" fmla="*/ 13 w 81"/>
              <a:gd name="T25" fmla="*/ 93 h 110"/>
              <a:gd name="T26" fmla="*/ 18 w 81"/>
              <a:gd name="T27" fmla="*/ 99 h 110"/>
              <a:gd name="T28" fmla="*/ 25 w 81"/>
              <a:gd name="T29" fmla="*/ 106 h 110"/>
              <a:gd name="T30" fmla="*/ 33 w 81"/>
              <a:gd name="T31" fmla="*/ 108 h 110"/>
              <a:gd name="T32" fmla="*/ 41 w 81"/>
              <a:gd name="T33" fmla="*/ 109 h 110"/>
              <a:gd name="T34" fmla="*/ 49 w 81"/>
              <a:gd name="T35" fmla="*/ 108 h 110"/>
              <a:gd name="T36" fmla="*/ 56 w 81"/>
              <a:gd name="T37" fmla="*/ 106 h 110"/>
              <a:gd name="T38" fmla="*/ 62 w 81"/>
              <a:gd name="T39" fmla="*/ 99 h 110"/>
              <a:gd name="T40" fmla="*/ 69 w 81"/>
              <a:gd name="T41" fmla="*/ 93 h 110"/>
              <a:gd name="T42" fmla="*/ 73 w 81"/>
              <a:gd name="T43" fmla="*/ 85 h 110"/>
              <a:gd name="T44" fmla="*/ 77 w 81"/>
              <a:gd name="T45" fmla="*/ 77 h 110"/>
              <a:gd name="T46" fmla="*/ 78 w 81"/>
              <a:gd name="T47" fmla="*/ 65 h 110"/>
              <a:gd name="T48" fmla="*/ 80 w 81"/>
              <a:gd name="T49" fmla="*/ 54 h 110"/>
              <a:gd name="T50" fmla="*/ 78 w 81"/>
              <a:gd name="T51" fmla="*/ 44 h 110"/>
              <a:gd name="T52" fmla="*/ 77 w 81"/>
              <a:gd name="T53" fmla="*/ 33 h 110"/>
              <a:gd name="T54" fmla="*/ 73 w 81"/>
              <a:gd name="T55" fmla="*/ 25 h 110"/>
              <a:gd name="T56" fmla="*/ 69 w 81"/>
              <a:gd name="T57" fmla="*/ 17 h 110"/>
              <a:gd name="T58" fmla="*/ 62 w 81"/>
              <a:gd name="T59" fmla="*/ 8 h 110"/>
              <a:gd name="T60" fmla="*/ 56 w 81"/>
              <a:gd name="T61" fmla="*/ 4 h 110"/>
              <a:gd name="T62" fmla="*/ 49 w 81"/>
              <a:gd name="T63" fmla="*/ 0 h 110"/>
              <a:gd name="T64" fmla="*/ 41 w 81"/>
              <a:gd name="T65" fmla="*/ 0 h 1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1"/>
              <a:gd name="T100" fmla="*/ 0 h 110"/>
              <a:gd name="T101" fmla="*/ 81 w 81"/>
              <a:gd name="T102" fmla="*/ 110 h 11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1" h="110">
                <a:moveTo>
                  <a:pt x="41" y="0"/>
                </a:moveTo>
                <a:lnTo>
                  <a:pt x="33" y="0"/>
                </a:lnTo>
                <a:lnTo>
                  <a:pt x="25" y="4"/>
                </a:lnTo>
                <a:lnTo>
                  <a:pt x="18" y="8"/>
                </a:lnTo>
                <a:lnTo>
                  <a:pt x="13" y="17"/>
                </a:lnTo>
                <a:lnTo>
                  <a:pt x="8" y="25"/>
                </a:lnTo>
                <a:lnTo>
                  <a:pt x="4" y="33"/>
                </a:lnTo>
                <a:lnTo>
                  <a:pt x="2" y="44"/>
                </a:lnTo>
                <a:lnTo>
                  <a:pt x="0" y="54"/>
                </a:lnTo>
                <a:lnTo>
                  <a:pt x="2" y="65"/>
                </a:lnTo>
                <a:lnTo>
                  <a:pt x="4" y="77"/>
                </a:lnTo>
                <a:lnTo>
                  <a:pt x="8" y="85"/>
                </a:lnTo>
                <a:lnTo>
                  <a:pt x="13" y="93"/>
                </a:lnTo>
                <a:lnTo>
                  <a:pt x="18" y="99"/>
                </a:lnTo>
                <a:lnTo>
                  <a:pt x="25" y="106"/>
                </a:lnTo>
                <a:lnTo>
                  <a:pt x="33" y="108"/>
                </a:lnTo>
                <a:lnTo>
                  <a:pt x="41" y="109"/>
                </a:lnTo>
                <a:lnTo>
                  <a:pt x="49" y="108"/>
                </a:lnTo>
                <a:lnTo>
                  <a:pt x="56" y="106"/>
                </a:lnTo>
                <a:lnTo>
                  <a:pt x="62" y="99"/>
                </a:lnTo>
                <a:lnTo>
                  <a:pt x="69" y="93"/>
                </a:lnTo>
                <a:lnTo>
                  <a:pt x="73" y="85"/>
                </a:lnTo>
                <a:lnTo>
                  <a:pt x="77" y="77"/>
                </a:lnTo>
                <a:lnTo>
                  <a:pt x="78" y="65"/>
                </a:lnTo>
                <a:lnTo>
                  <a:pt x="80" y="54"/>
                </a:lnTo>
                <a:lnTo>
                  <a:pt x="78" y="44"/>
                </a:lnTo>
                <a:lnTo>
                  <a:pt x="77" y="33"/>
                </a:lnTo>
                <a:lnTo>
                  <a:pt x="73" y="25"/>
                </a:lnTo>
                <a:lnTo>
                  <a:pt x="69" y="17"/>
                </a:lnTo>
                <a:lnTo>
                  <a:pt x="62" y="8"/>
                </a:lnTo>
                <a:lnTo>
                  <a:pt x="56" y="4"/>
                </a:lnTo>
                <a:lnTo>
                  <a:pt x="49" y="0"/>
                </a:lnTo>
                <a:lnTo>
                  <a:pt x="4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0" name="Freeform 152"/>
          <p:cNvSpPr>
            <a:spLocks/>
          </p:cNvSpPr>
          <p:nvPr/>
        </p:nvSpPr>
        <p:spPr bwMode="auto">
          <a:xfrm>
            <a:off x="8394700" y="2427288"/>
            <a:ext cx="254000" cy="666750"/>
          </a:xfrm>
          <a:custGeom>
            <a:avLst/>
            <a:gdLst>
              <a:gd name="T0" fmla="*/ 0 w 160"/>
              <a:gd name="T1" fmla="*/ 0 h 420"/>
              <a:gd name="T2" fmla="*/ 20 w 160"/>
              <a:gd name="T3" fmla="*/ 17 h 420"/>
              <a:gd name="T4" fmla="*/ 41 w 160"/>
              <a:gd name="T5" fmla="*/ 37 h 420"/>
              <a:gd name="T6" fmla="*/ 60 w 160"/>
              <a:gd name="T7" fmla="*/ 56 h 420"/>
              <a:gd name="T8" fmla="*/ 81 w 160"/>
              <a:gd name="T9" fmla="*/ 79 h 420"/>
              <a:gd name="T10" fmla="*/ 101 w 160"/>
              <a:gd name="T11" fmla="*/ 100 h 420"/>
              <a:gd name="T12" fmla="*/ 120 w 160"/>
              <a:gd name="T13" fmla="*/ 123 h 420"/>
              <a:gd name="T14" fmla="*/ 140 w 160"/>
              <a:gd name="T15" fmla="*/ 144 h 420"/>
              <a:gd name="T16" fmla="*/ 159 w 160"/>
              <a:gd name="T17" fmla="*/ 165 h 420"/>
              <a:gd name="T18" fmla="*/ 159 w 160"/>
              <a:gd name="T19" fmla="*/ 196 h 420"/>
              <a:gd name="T20" fmla="*/ 159 w 160"/>
              <a:gd name="T21" fmla="*/ 227 h 420"/>
              <a:gd name="T22" fmla="*/ 158 w 160"/>
              <a:gd name="T23" fmla="*/ 260 h 420"/>
              <a:gd name="T24" fmla="*/ 156 w 160"/>
              <a:gd name="T25" fmla="*/ 290 h 420"/>
              <a:gd name="T26" fmla="*/ 154 w 160"/>
              <a:gd name="T27" fmla="*/ 323 h 420"/>
              <a:gd name="T28" fmla="*/ 153 w 160"/>
              <a:gd name="T29" fmla="*/ 354 h 420"/>
              <a:gd name="T30" fmla="*/ 151 w 160"/>
              <a:gd name="T31" fmla="*/ 386 h 420"/>
              <a:gd name="T32" fmla="*/ 150 w 160"/>
              <a:gd name="T33" fmla="*/ 419 h 420"/>
              <a:gd name="T34" fmla="*/ 148 w 160"/>
              <a:gd name="T35" fmla="*/ 386 h 420"/>
              <a:gd name="T36" fmla="*/ 145 w 160"/>
              <a:gd name="T37" fmla="*/ 354 h 420"/>
              <a:gd name="T38" fmla="*/ 143 w 160"/>
              <a:gd name="T39" fmla="*/ 320 h 420"/>
              <a:gd name="T40" fmla="*/ 140 w 160"/>
              <a:gd name="T41" fmla="*/ 287 h 420"/>
              <a:gd name="T42" fmla="*/ 137 w 160"/>
              <a:gd name="T43" fmla="*/ 255 h 420"/>
              <a:gd name="T44" fmla="*/ 133 w 160"/>
              <a:gd name="T45" fmla="*/ 224 h 420"/>
              <a:gd name="T46" fmla="*/ 128 w 160"/>
              <a:gd name="T47" fmla="*/ 193 h 420"/>
              <a:gd name="T48" fmla="*/ 124 w 160"/>
              <a:gd name="T49" fmla="*/ 164 h 420"/>
              <a:gd name="T50" fmla="*/ 109 w 160"/>
              <a:gd name="T51" fmla="*/ 141 h 420"/>
              <a:gd name="T52" fmla="*/ 93 w 160"/>
              <a:gd name="T53" fmla="*/ 120 h 420"/>
              <a:gd name="T54" fmla="*/ 78 w 160"/>
              <a:gd name="T55" fmla="*/ 99 h 420"/>
              <a:gd name="T56" fmla="*/ 63 w 160"/>
              <a:gd name="T57" fmla="*/ 79 h 420"/>
              <a:gd name="T58" fmla="*/ 47 w 160"/>
              <a:gd name="T59" fmla="*/ 58 h 420"/>
              <a:gd name="T60" fmla="*/ 33 w 160"/>
              <a:gd name="T61" fmla="*/ 39 h 420"/>
              <a:gd name="T62" fmla="*/ 16 w 160"/>
              <a:gd name="T63" fmla="*/ 19 h 420"/>
              <a:gd name="T64" fmla="*/ 0 w 160"/>
              <a:gd name="T65" fmla="*/ 0 h 42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0"/>
              <a:gd name="T100" fmla="*/ 0 h 420"/>
              <a:gd name="T101" fmla="*/ 160 w 160"/>
              <a:gd name="T102" fmla="*/ 420 h 42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0" h="420">
                <a:moveTo>
                  <a:pt x="0" y="0"/>
                </a:moveTo>
                <a:lnTo>
                  <a:pt x="20" y="17"/>
                </a:lnTo>
                <a:lnTo>
                  <a:pt x="41" y="37"/>
                </a:lnTo>
                <a:lnTo>
                  <a:pt x="60" y="56"/>
                </a:lnTo>
                <a:lnTo>
                  <a:pt x="81" y="79"/>
                </a:lnTo>
                <a:lnTo>
                  <a:pt x="101" y="100"/>
                </a:lnTo>
                <a:lnTo>
                  <a:pt x="120" y="123"/>
                </a:lnTo>
                <a:lnTo>
                  <a:pt x="140" y="144"/>
                </a:lnTo>
                <a:lnTo>
                  <a:pt x="159" y="165"/>
                </a:lnTo>
                <a:lnTo>
                  <a:pt x="159" y="196"/>
                </a:lnTo>
                <a:lnTo>
                  <a:pt x="159" y="227"/>
                </a:lnTo>
                <a:lnTo>
                  <a:pt x="158" y="260"/>
                </a:lnTo>
                <a:lnTo>
                  <a:pt x="156" y="290"/>
                </a:lnTo>
                <a:lnTo>
                  <a:pt x="154" y="323"/>
                </a:lnTo>
                <a:lnTo>
                  <a:pt x="153" y="354"/>
                </a:lnTo>
                <a:lnTo>
                  <a:pt x="151" y="386"/>
                </a:lnTo>
                <a:lnTo>
                  <a:pt x="150" y="419"/>
                </a:lnTo>
                <a:lnTo>
                  <a:pt x="148" y="386"/>
                </a:lnTo>
                <a:lnTo>
                  <a:pt x="145" y="354"/>
                </a:lnTo>
                <a:lnTo>
                  <a:pt x="143" y="320"/>
                </a:lnTo>
                <a:lnTo>
                  <a:pt x="140" y="287"/>
                </a:lnTo>
                <a:lnTo>
                  <a:pt x="137" y="255"/>
                </a:lnTo>
                <a:lnTo>
                  <a:pt x="133" y="224"/>
                </a:lnTo>
                <a:lnTo>
                  <a:pt x="128" y="193"/>
                </a:lnTo>
                <a:lnTo>
                  <a:pt x="124" y="164"/>
                </a:lnTo>
                <a:lnTo>
                  <a:pt x="109" y="141"/>
                </a:lnTo>
                <a:lnTo>
                  <a:pt x="93" y="120"/>
                </a:lnTo>
                <a:lnTo>
                  <a:pt x="78" y="99"/>
                </a:lnTo>
                <a:lnTo>
                  <a:pt x="63" y="79"/>
                </a:lnTo>
                <a:lnTo>
                  <a:pt x="47" y="58"/>
                </a:lnTo>
                <a:lnTo>
                  <a:pt x="33" y="39"/>
                </a:lnTo>
                <a:lnTo>
                  <a:pt x="16" y="19"/>
                </a:lnTo>
                <a:lnTo>
                  <a:pt x="0" y="0"/>
                </a:lnTo>
              </a:path>
            </a:pathLst>
          </a:custGeom>
          <a:solidFill>
            <a:srgbClr val="E0BC6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1" name="Freeform 153"/>
          <p:cNvSpPr>
            <a:spLocks/>
          </p:cNvSpPr>
          <p:nvPr/>
        </p:nvSpPr>
        <p:spPr bwMode="auto">
          <a:xfrm>
            <a:off x="8307388" y="2757489"/>
            <a:ext cx="120650" cy="255587"/>
          </a:xfrm>
          <a:custGeom>
            <a:avLst/>
            <a:gdLst>
              <a:gd name="T0" fmla="*/ 70 w 76"/>
              <a:gd name="T1" fmla="*/ 0 h 161"/>
              <a:gd name="T2" fmla="*/ 62 w 76"/>
              <a:gd name="T3" fmla="*/ 6 h 161"/>
              <a:gd name="T4" fmla="*/ 57 w 76"/>
              <a:gd name="T5" fmla="*/ 14 h 161"/>
              <a:gd name="T6" fmla="*/ 52 w 76"/>
              <a:gd name="T7" fmla="*/ 27 h 161"/>
              <a:gd name="T8" fmla="*/ 49 w 76"/>
              <a:gd name="T9" fmla="*/ 40 h 161"/>
              <a:gd name="T10" fmla="*/ 47 w 76"/>
              <a:gd name="T11" fmla="*/ 53 h 161"/>
              <a:gd name="T12" fmla="*/ 45 w 76"/>
              <a:gd name="T13" fmla="*/ 65 h 161"/>
              <a:gd name="T14" fmla="*/ 45 w 76"/>
              <a:gd name="T15" fmla="*/ 76 h 161"/>
              <a:gd name="T16" fmla="*/ 45 w 76"/>
              <a:gd name="T17" fmla="*/ 84 h 161"/>
              <a:gd name="T18" fmla="*/ 45 w 76"/>
              <a:gd name="T19" fmla="*/ 94 h 161"/>
              <a:gd name="T20" fmla="*/ 47 w 76"/>
              <a:gd name="T21" fmla="*/ 104 h 161"/>
              <a:gd name="T22" fmla="*/ 49 w 76"/>
              <a:gd name="T23" fmla="*/ 115 h 161"/>
              <a:gd name="T24" fmla="*/ 50 w 76"/>
              <a:gd name="T25" fmla="*/ 126 h 161"/>
              <a:gd name="T26" fmla="*/ 55 w 76"/>
              <a:gd name="T27" fmla="*/ 138 h 161"/>
              <a:gd name="T28" fmla="*/ 60 w 76"/>
              <a:gd name="T29" fmla="*/ 147 h 161"/>
              <a:gd name="T30" fmla="*/ 66 w 76"/>
              <a:gd name="T31" fmla="*/ 156 h 161"/>
              <a:gd name="T32" fmla="*/ 75 w 76"/>
              <a:gd name="T33" fmla="*/ 160 h 161"/>
              <a:gd name="T34" fmla="*/ 66 w 76"/>
              <a:gd name="T35" fmla="*/ 160 h 161"/>
              <a:gd name="T36" fmla="*/ 58 w 76"/>
              <a:gd name="T37" fmla="*/ 160 h 161"/>
              <a:gd name="T38" fmla="*/ 52 w 76"/>
              <a:gd name="T39" fmla="*/ 159 h 161"/>
              <a:gd name="T40" fmla="*/ 45 w 76"/>
              <a:gd name="T41" fmla="*/ 156 h 161"/>
              <a:gd name="T42" fmla="*/ 39 w 76"/>
              <a:gd name="T43" fmla="*/ 152 h 161"/>
              <a:gd name="T44" fmla="*/ 32 w 76"/>
              <a:gd name="T45" fmla="*/ 147 h 161"/>
              <a:gd name="T46" fmla="*/ 26 w 76"/>
              <a:gd name="T47" fmla="*/ 143 h 161"/>
              <a:gd name="T48" fmla="*/ 21 w 76"/>
              <a:gd name="T49" fmla="*/ 138 h 161"/>
              <a:gd name="T50" fmla="*/ 13 w 76"/>
              <a:gd name="T51" fmla="*/ 125 h 161"/>
              <a:gd name="T52" fmla="*/ 6 w 76"/>
              <a:gd name="T53" fmla="*/ 110 h 161"/>
              <a:gd name="T54" fmla="*/ 1 w 76"/>
              <a:gd name="T55" fmla="*/ 95 h 161"/>
              <a:gd name="T56" fmla="*/ 0 w 76"/>
              <a:gd name="T57" fmla="*/ 79 h 161"/>
              <a:gd name="T58" fmla="*/ 1 w 76"/>
              <a:gd name="T59" fmla="*/ 63 h 161"/>
              <a:gd name="T60" fmla="*/ 5 w 76"/>
              <a:gd name="T61" fmla="*/ 48 h 161"/>
              <a:gd name="T62" fmla="*/ 11 w 76"/>
              <a:gd name="T63" fmla="*/ 34 h 161"/>
              <a:gd name="T64" fmla="*/ 19 w 76"/>
              <a:gd name="T65" fmla="*/ 22 h 161"/>
              <a:gd name="T66" fmla="*/ 29 w 76"/>
              <a:gd name="T67" fmla="*/ 13 h 161"/>
              <a:gd name="T68" fmla="*/ 42 w 76"/>
              <a:gd name="T69" fmla="*/ 6 h 161"/>
              <a:gd name="T70" fmla="*/ 55 w 76"/>
              <a:gd name="T71" fmla="*/ 1 h 161"/>
              <a:gd name="T72" fmla="*/ 70 w 76"/>
              <a:gd name="T73" fmla="*/ 0 h 16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76"/>
              <a:gd name="T112" fmla="*/ 0 h 161"/>
              <a:gd name="T113" fmla="*/ 76 w 76"/>
              <a:gd name="T114" fmla="*/ 161 h 16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76" h="161">
                <a:moveTo>
                  <a:pt x="70" y="0"/>
                </a:moveTo>
                <a:lnTo>
                  <a:pt x="62" y="6"/>
                </a:lnTo>
                <a:lnTo>
                  <a:pt x="57" y="14"/>
                </a:lnTo>
                <a:lnTo>
                  <a:pt x="52" y="27"/>
                </a:lnTo>
                <a:lnTo>
                  <a:pt x="49" y="40"/>
                </a:lnTo>
                <a:lnTo>
                  <a:pt x="47" y="53"/>
                </a:lnTo>
                <a:lnTo>
                  <a:pt x="45" y="65"/>
                </a:lnTo>
                <a:lnTo>
                  <a:pt x="45" y="76"/>
                </a:lnTo>
                <a:lnTo>
                  <a:pt x="45" y="84"/>
                </a:lnTo>
                <a:lnTo>
                  <a:pt x="45" y="94"/>
                </a:lnTo>
                <a:lnTo>
                  <a:pt x="47" y="104"/>
                </a:lnTo>
                <a:lnTo>
                  <a:pt x="49" y="115"/>
                </a:lnTo>
                <a:lnTo>
                  <a:pt x="50" y="126"/>
                </a:lnTo>
                <a:lnTo>
                  <a:pt x="55" y="138"/>
                </a:lnTo>
                <a:lnTo>
                  <a:pt x="60" y="147"/>
                </a:lnTo>
                <a:lnTo>
                  <a:pt x="66" y="156"/>
                </a:lnTo>
                <a:lnTo>
                  <a:pt x="75" y="160"/>
                </a:lnTo>
                <a:lnTo>
                  <a:pt x="66" y="160"/>
                </a:lnTo>
                <a:lnTo>
                  <a:pt x="58" y="160"/>
                </a:lnTo>
                <a:lnTo>
                  <a:pt x="52" y="159"/>
                </a:lnTo>
                <a:lnTo>
                  <a:pt x="45" y="156"/>
                </a:lnTo>
                <a:lnTo>
                  <a:pt x="39" y="152"/>
                </a:lnTo>
                <a:lnTo>
                  <a:pt x="32" y="147"/>
                </a:lnTo>
                <a:lnTo>
                  <a:pt x="26" y="143"/>
                </a:lnTo>
                <a:lnTo>
                  <a:pt x="21" y="138"/>
                </a:lnTo>
                <a:lnTo>
                  <a:pt x="13" y="125"/>
                </a:lnTo>
                <a:lnTo>
                  <a:pt x="6" y="110"/>
                </a:lnTo>
                <a:lnTo>
                  <a:pt x="1" y="95"/>
                </a:lnTo>
                <a:lnTo>
                  <a:pt x="0" y="79"/>
                </a:lnTo>
                <a:lnTo>
                  <a:pt x="1" y="63"/>
                </a:lnTo>
                <a:lnTo>
                  <a:pt x="5" y="48"/>
                </a:lnTo>
                <a:lnTo>
                  <a:pt x="11" y="34"/>
                </a:lnTo>
                <a:lnTo>
                  <a:pt x="19" y="22"/>
                </a:lnTo>
                <a:lnTo>
                  <a:pt x="29" y="13"/>
                </a:lnTo>
                <a:lnTo>
                  <a:pt x="42" y="6"/>
                </a:lnTo>
                <a:lnTo>
                  <a:pt x="55" y="1"/>
                </a:lnTo>
                <a:lnTo>
                  <a:pt x="70"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2" name="Freeform 154"/>
          <p:cNvSpPr>
            <a:spLocks/>
          </p:cNvSpPr>
          <p:nvPr/>
        </p:nvSpPr>
        <p:spPr bwMode="auto">
          <a:xfrm>
            <a:off x="8307388" y="2757489"/>
            <a:ext cx="120650" cy="255587"/>
          </a:xfrm>
          <a:custGeom>
            <a:avLst/>
            <a:gdLst>
              <a:gd name="T0" fmla="*/ 70 w 76"/>
              <a:gd name="T1" fmla="*/ 0 h 161"/>
              <a:gd name="T2" fmla="*/ 62 w 76"/>
              <a:gd name="T3" fmla="*/ 6 h 161"/>
              <a:gd name="T4" fmla="*/ 57 w 76"/>
              <a:gd name="T5" fmla="*/ 14 h 161"/>
              <a:gd name="T6" fmla="*/ 52 w 76"/>
              <a:gd name="T7" fmla="*/ 27 h 161"/>
              <a:gd name="T8" fmla="*/ 49 w 76"/>
              <a:gd name="T9" fmla="*/ 40 h 161"/>
              <a:gd name="T10" fmla="*/ 47 w 76"/>
              <a:gd name="T11" fmla="*/ 53 h 161"/>
              <a:gd name="T12" fmla="*/ 45 w 76"/>
              <a:gd name="T13" fmla="*/ 65 h 161"/>
              <a:gd name="T14" fmla="*/ 45 w 76"/>
              <a:gd name="T15" fmla="*/ 76 h 161"/>
              <a:gd name="T16" fmla="*/ 45 w 76"/>
              <a:gd name="T17" fmla="*/ 84 h 161"/>
              <a:gd name="T18" fmla="*/ 45 w 76"/>
              <a:gd name="T19" fmla="*/ 94 h 161"/>
              <a:gd name="T20" fmla="*/ 47 w 76"/>
              <a:gd name="T21" fmla="*/ 104 h 161"/>
              <a:gd name="T22" fmla="*/ 49 w 76"/>
              <a:gd name="T23" fmla="*/ 115 h 161"/>
              <a:gd name="T24" fmla="*/ 50 w 76"/>
              <a:gd name="T25" fmla="*/ 126 h 161"/>
              <a:gd name="T26" fmla="*/ 55 w 76"/>
              <a:gd name="T27" fmla="*/ 138 h 161"/>
              <a:gd name="T28" fmla="*/ 60 w 76"/>
              <a:gd name="T29" fmla="*/ 147 h 161"/>
              <a:gd name="T30" fmla="*/ 66 w 76"/>
              <a:gd name="T31" fmla="*/ 156 h 161"/>
              <a:gd name="T32" fmla="*/ 75 w 76"/>
              <a:gd name="T33" fmla="*/ 160 h 161"/>
              <a:gd name="T34" fmla="*/ 66 w 76"/>
              <a:gd name="T35" fmla="*/ 160 h 161"/>
              <a:gd name="T36" fmla="*/ 58 w 76"/>
              <a:gd name="T37" fmla="*/ 160 h 161"/>
              <a:gd name="T38" fmla="*/ 52 w 76"/>
              <a:gd name="T39" fmla="*/ 159 h 161"/>
              <a:gd name="T40" fmla="*/ 45 w 76"/>
              <a:gd name="T41" fmla="*/ 156 h 161"/>
              <a:gd name="T42" fmla="*/ 39 w 76"/>
              <a:gd name="T43" fmla="*/ 152 h 161"/>
              <a:gd name="T44" fmla="*/ 32 w 76"/>
              <a:gd name="T45" fmla="*/ 147 h 161"/>
              <a:gd name="T46" fmla="*/ 26 w 76"/>
              <a:gd name="T47" fmla="*/ 143 h 161"/>
              <a:gd name="T48" fmla="*/ 21 w 76"/>
              <a:gd name="T49" fmla="*/ 138 h 161"/>
              <a:gd name="T50" fmla="*/ 13 w 76"/>
              <a:gd name="T51" fmla="*/ 125 h 161"/>
              <a:gd name="T52" fmla="*/ 6 w 76"/>
              <a:gd name="T53" fmla="*/ 110 h 161"/>
              <a:gd name="T54" fmla="*/ 1 w 76"/>
              <a:gd name="T55" fmla="*/ 95 h 161"/>
              <a:gd name="T56" fmla="*/ 0 w 76"/>
              <a:gd name="T57" fmla="*/ 79 h 161"/>
              <a:gd name="T58" fmla="*/ 1 w 76"/>
              <a:gd name="T59" fmla="*/ 63 h 161"/>
              <a:gd name="T60" fmla="*/ 5 w 76"/>
              <a:gd name="T61" fmla="*/ 48 h 161"/>
              <a:gd name="T62" fmla="*/ 11 w 76"/>
              <a:gd name="T63" fmla="*/ 34 h 161"/>
              <a:gd name="T64" fmla="*/ 19 w 76"/>
              <a:gd name="T65" fmla="*/ 22 h 161"/>
              <a:gd name="T66" fmla="*/ 29 w 76"/>
              <a:gd name="T67" fmla="*/ 13 h 161"/>
              <a:gd name="T68" fmla="*/ 42 w 76"/>
              <a:gd name="T69" fmla="*/ 6 h 161"/>
              <a:gd name="T70" fmla="*/ 55 w 76"/>
              <a:gd name="T71" fmla="*/ 1 h 161"/>
              <a:gd name="T72" fmla="*/ 70 w 76"/>
              <a:gd name="T73" fmla="*/ 0 h 16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76"/>
              <a:gd name="T112" fmla="*/ 0 h 161"/>
              <a:gd name="T113" fmla="*/ 76 w 76"/>
              <a:gd name="T114" fmla="*/ 161 h 16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76" h="161">
                <a:moveTo>
                  <a:pt x="70" y="0"/>
                </a:moveTo>
                <a:lnTo>
                  <a:pt x="62" y="6"/>
                </a:lnTo>
                <a:lnTo>
                  <a:pt x="57" y="14"/>
                </a:lnTo>
                <a:lnTo>
                  <a:pt x="52" y="27"/>
                </a:lnTo>
                <a:lnTo>
                  <a:pt x="49" y="40"/>
                </a:lnTo>
                <a:lnTo>
                  <a:pt x="47" y="53"/>
                </a:lnTo>
                <a:lnTo>
                  <a:pt x="45" y="65"/>
                </a:lnTo>
                <a:lnTo>
                  <a:pt x="45" y="76"/>
                </a:lnTo>
                <a:lnTo>
                  <a:pt x="45" y="84"/>
                </a:lnTo>
                <a:lnTo>
                  <a:pt x="45" y="94"/>
                </a:lnTo>
                <a:lnTo>
                  <a:pt x="47" y="104"/>
                </a:lnTo>
                <a:lnTo>
                  <a:pt x="49" y="115"/>
                </a:lnTo>
                <a:lnTo>
                  <a:pt x="50" y="126"/>
                </a:lnTo>
                <a:lnTo>
                  <a:pt x="55" y="138"/>
                </a:lnTo>
                <a:lnTo>
                  <a:pt x="60" y="147"/>
                </a:lnTo>
                <a:lnTo>
                  <a:pt x="66" y="156"/>
                </a:lnTo>
                <a:lnTo>
                  <a:pt x="75" y="160"/>
                </a:lnTo>
                <a:lnTo>
                  <a:pt x="66" y="160"/>
                </a:lnTo>
                <a:lnTo>
                  <a:pt x="58" y="160"/>
                </a:lnTo>
                <a:lnTo>
                  <a:pt x="52" y="159"/>
                </a:lnTo>
                <a:lnTo>
                  <a:pt x="45" y="156"/>
                </a:lnTo>
                <a:lnTo>
                  <a:pt x="39" y="152"/>
                </a:lnTo>
                <a:lnTo>
                  <a:pt x="32" y="147"/>
                </a:lnTo>
                <a:lnTo>
                  <a:pt x="26" y="143"/>
                </a:lnTo>
                <a:lnTo>
                  <a:pt x="21" y="138"/>
                </a:lnTo>
                <a:lnTo>
                  <a:pt x="13" y="125"/>
                </a:lnTo>
                <a:lnTo>
                  <a:pt x="6" y="110"/>
                </a:lnTo>
                <a:lnTo>
                  <a:pt x="1" y="95"/>
                </a:lnTo>
                <a:lnTo>
                  <a:pt x="0" y="79"/>
                </a:lnTo>
                <a:lnTo>
                  <a:pt x="1" y="63"/>
                </a:lnTo>
                <a:lnTo>
                  <a:pt x="5" y="48"/>
                </a:lnTo>
                <a:lnTo>
                  <a:pt x="11" y="34"/>
                </a:lnTo>
                <a:lnTo>
                  <a:pt x="19" y="22"/>
                </a:lnTo>
                <a:lnTo>
                  <a:pt x="29" y="13"/>
                </a:lnTo>
                <a:lnTo>
                  <a:pt x="42" y="6"/>
                </a:lnTo>
                <a:lnTo>
                  <a:pt x="55" y="1"/>
                </a:lnTo>
                <a:lnTo>
                  <a:pt x="70"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3" name="Freeform 155"/>
          <p:cNvSpPr>
            <a:spLocks/>
          </p:cNvSpPr>
          <p:nvPr/>
        </p:nvSpPr>
        <p:spPr bwMode="auto">
          <a:xfrm>
            <a:off x="8086726" y="3473450"/>
            <a:ext cx="182563" cy="254000"/>
          </a:xfrm>
          <a:custGeom>
            <a:avLst/>
            <a:gdLst>
              <a:gd name="T0" fmla="*/ 57 w 115"/>
              <a:gd name="T1" fmla="*/ 0 h 160"/>
              <a:gd name="T2" fmla="*/ 45 w 115"/>
              <a:gd name="T3" fmla="*/ 2 h 160"/>
              <a:gd name="T4" fmla="*/ 36 w 115"/>
              <a:gd name="T5" fmla="*/ 7 h 160"/>
              <a:gd name="T6" fmla="*/ 26 w 115"/>
              <a:gd name="T7" fmla="*/ 15 h 160"/>
              <a:gd name="T8" fmla="*/ 18 w 115"/>
              <a:gd name="T9" fmla="*/ 25 h 160"/>
              <a:gd name="T10" fmla="*/ 10 w 115"/>
              <a:gd name="T11" fmla="*/ 36 h 160"/>
              <a:gd name="T12" fmla="*/ 5 w 115"/>
              <a:gd name="T13" fmla="*/ 49 h 160"/>
              <a:gd name="T14" fmla="*/ 1 w 115"/>
              <a:gd name="T15" fmla="*/ 64 h 160"/>
              <a:gd name="T16" fmla="*/ 0 w 115"/>
              <a:gd name="T17" fmla="*/ 80 h 160"/>
              <a:gd name="T18" fmla="*/ 1 w 115"/>
              <a:gd name="T19" fmla="*/ 96 h 160"/>
              <a:gd name="T20" fmla="*/ 5 w 115"/>
              <a:gd name="T21" fmla="*/ 111 h 160"/>
              <a:gd name="T22" fmla="*/ 10 w 115"/>
              <a:gd name="T23" fmla="*/ 124 h 160"/>
              <a:gd name="T24" fmla="*/ 18 w 115"/>
              <a:gd name="T25" fmla="*/ 137 h 160"/>
              <a:gd name="T26" fmla="*/ 26 w 115"/>
              <a:gd name="T27" fmla="*/ 146 h 160"/>
              <a:gd name="T28" fmla="*/ 36 w 115"/>
              <a:gd name="T29" fmla="*/ 153 h 160"/>
              <a:gd name="T30" fmla="*/ 45 w 115"/>
              <a:gd name="T31" fmla="*/ 158 h 160"/>
              <a:gd name="T32" fmla="*/ 57 w 115"/>
              <a:gd name="T33" fmla="*/ 159 h 160"/>
              <a:gd name="T34" fmla="*/ 68 w 115"/>
              <a:gd name="T35" fmla="*/ 158 h 160"/>
              <a:gd name="T36" fmla="*/ 79 w 115"/>
              <a:gd name="T37" fmla="*/ 153 h 160"/>
              <a:gd name="T38" fmla="*/ 89 w 115"/>
              <a:gd name="T39" fmla="*/ 146 h 160"/>
              <a:gd name="T40" fmla="*/ 97 w 115"/>
              <a:gd name="T41" fmla="*/ 137 h 160"/>
              <a:gd name="T42" fmla="*/ 104 w 115"/>
              <a:gd name="T43" fmla="*/ 124 h 160"/>
              <a:gd name="T44" fmla="*/ 110 w 115"/>
              <a:gd name="T45" fmla="*/ 111 h 160"/>
              <a:gd name="T46" fmla="*/ 114 w 115"/>
              <a:gd name="T47" fmla="*/ 96 h 160"/>
              <a:gd name="T48" fmla="*/ 114 w 115"/>
              <a:gd name="T49" fmla="*/ 80 h 160"/>
              <a:gd name="T50" fmla="*/ 114 w 115"/>
              <a:gd name="T51" fmla="*/ 64 h 160"/>
              <a:gd name="T52" fmla="*/ 110 w 115"/>
              <a:gd name="T53" fmla="*/ 49 h 160"/>
              <a:gd name="T54" fmla="*/ 104 w 115"/>
              <a:gd name="T55" fmla="*/ 36 h 160"/>
              <a:gd name="T56" fmla="*/ 97 w 115"/>
              <a:gd name="T57" fmla="*/ 25 h 160"/>
              <a:gd name="T58" fmla="*/ 89 w 115"/>
              <a:gd name="T59" fmla="*/ 15 h 160"/>
              <a:gd name="T60" fmla="*/ 79 w 115"/>
              <a:gd name="T61" fmla="*/ 7 h 160"/>
              <a:gd name="T62" fmla="*/ 68 w 115"/>
              <a:gd name="T63" fmla="*/ 2 h 160"/>
              <a:gd name="T64" fmla="*/ 57 w 115"/>
              <a:gd name="T65" fmla="*/ 0 h 16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5"/>
              <a:gd name="T100" fmla="*/ 0 h 160"/>
              <a:gd name="T101" fmla="*/ 115 w 115"/>
              <a:gd name="T102" fmla="*/ 160 h 16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5" h="160">
                <a:moveTo>
                  <a:pt x="57" y="0"/>
                </a:moveTo>
                <a:lnTo>
                  <a:pt x="45" y="2"/>
                </a:lnTo>
                <a:lnTo>
                  <a:pt x="36" y="7"/>
                </a:lnTo>
                <a:lnTo>
                  <a:pt x="26" y="15"/>
                </a:lnTo>
                <a:lnTo>
                  <a:pt x="18" y="25"/>
                </a:lnTo>
                <a:lnTo>
                  <a:pt x="10" y="36"/>
                </a:lnTo>
                <a:lnTo>
                  <a:pt x="5" y="49"/>
                </a:lnTo>
                <a:lnTo>
                  <a:pt x="1" y="64"/>
                </a:lnTo>
                <a:lnTo>
                  <a:pt x="0" y="80"/>
                </a:lnTo>
                <a:lnTo>
                  <a:pt x="1" y="96"/>
                </a:lnTo>
                <a:lnTo>
                  <a:pt x="5" y="111"/>
                </a:lnTo>
                <a:lnTo>
                  <a:pt x="10" y="124"/>
                </a:lnTo>
                <a:lnTo>
                  <a:pt x="18" y="137"/>
                </a:lnTo>
                <a:lnTo>
                  <a:pt x="26" y="146"/>
                </a:lnTo>
                <a:lnTo>
                  <a:pt x="36" y="153"/>
                </a:lnTo>
                <a:lnTo>
                  <a:pt x="45" y="158"/>
                </a:lnTo>
                <a:lnTo>
                  <a:pt x="57" y="159"/>
                </a:lnTo>
                <a:lnTo>
                  <a:pt x="68" y="158"/>
                </a:lnTo>
                <a:lnTo>
                  <a:pt x="79" y="153"/>
                </a:lnTo>
                <a:lnTo>
                  <a:pt x="89" y="146"/>
                </a:lnTo>
                <a:lnTo>
                  <a:pt x="97" y="137"/>
                </a:lnTo>
                <a:lnTo>
                  <a:pt x="104" y="124"/>
                </a:lnTo>
                <a:lnTo>
                  <a:pt x="110" y="111"/>
                </a:lnTo>
                <a:lnTo>
                  <a:pt x="114" y="96"/>
                </a:lnTo>
                <a:lnTo>
                  <a:pt x="114" y="80"/>
                </a:lnTo>
                <a:lnTo>
                  <a:pt x="114" y="64"/>
                </a:lnTo>
                <a:lnTo>
                  <a:pt x="110" y="49"/>
                </a:lnTo>
                <a:lnTo>
                  <a:pt x="104" y="36"/>
                </a:lnTo>
                <a:lnTo>
                  <a:pt x="97" y="25"/>
                </a:lnTo>
                <a:lnTo>
                  <a:pt x="89" y="15"/>
                </a:lnTo>
                <a:lnTo>
                  <a:pt x="79" y="7"/>
                </a:lnTo>
                <a:lnTo>
                  <a:pt x="68" y="2"/>
                </a:lnTo>
                <a:lnTo>
                  <a:pt x="57"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4" name="Freeform 156"/>
          <p:cNvSpPr>
            <a:spLocks/>
          </p:cNvSpPr>
          <p:nvPr/>
        </p:nvSpPr>
        <p:spPr bwMode="auto">
          <a:xfrm>
            <a:off x="8177214" y="3509963"/>
            <a:ext cx="92075" cy="184150"/>
          </a:xfrm>
          <a:custGeom>
            <a:avLst/>
            <a:gdLst>
              <a:gd name="T0" fmla="*/ 29 w 58"/>
              <a:gd name="T1" fmla="*/ 0 h 116"/>
              <a:gd name="T2" fmla="*/ 22 w 58"/>
              <a:gd name="T3" fmla="*/ 0 h 116"/>
              <a:gd name="T4" fmla="*/ 18 w 58"/>
              <a:gd name="T5" fmla="*/ 3 h 116"/>
              <a:gd name="T6" fmla="*/ 13 w 58"/>
              <a:gd name="T7" fmla="*/ 10 h 116"/>
              <a:gd name="T8" fmla="*/ 8 w 58"/>
              <a:gd name="T9" fmla="*/ 16 h 116"/>
              <a:gd name="T10" fmla="*/ 5 w 58"/>
              <a:gd name="T11" fmla="*/ 24 h 116"/>
              <a:gd name="T12" fmla="*/ 1 w 58"/>
              <a:gd name="T13" fmla="*/ 34 h 116"/>
              <a:gd name="T14" fmla="*/ 0 w 58"/>
              <a:gd name="T15" fmla="*/ 45 h 116"/>
              <a:gd name="T16" fmla="*/ 0 w 58"/>
              <a:gd name="T17" fmla="*/ 57 h 116"/>
              <a:gd name="T18" fmla="*/ 0 w 58"/>
              <a:gd name="T19" fmla="*/ 68 h 116"/>
              <a:gd name="T20" fmla="*/ 1 w 58"/>
              <a:gd name="T21" fmla="*/ 80 h 116"/>
              <a:gd name="T22" fmla="*/ 5 w 58"/>
              <a:gd name="T23" fmla="*/ 89 h 116"/>
              <a:gd name="T24" fmla="*/ 8 w 58"/>
              <a:gd name="T25" fmla="*/ 97 h 116"/>
              <a:gd name="T26" fmla="*/ 13 w 58"/>
              <a:gd name="T27" fmla="*/ 106 h 116"/>
              <a:gd name="T28" fmla="*/ 18 w 58"/>
              <a:gd name="T29" fmla="*/ 110 h 116"/>
              <a:gd name="T30" fmla="*/ 22 w 58"/>
              <a:gd name="T31" fmla="*/ 114 h 116"/>
              <a:gd name="T32" fmla="*/ 29 w 58"/>
              <a:gd name="T33" fmla="*/ 115 h 116"/>
              <a:gd name="T34" fmla="*/ 34 w 58"/>
              <a:gd name="T35" fmla="*/ 114 h 116"/>
              <a:gd name="T36" fmla="*/ 39 w 58"/>
              <a:gd name="T37" fmla="*/ 110 h 116"/>
              <a:gd name="T38" fmla="*/ 44 w 58"/>
              <a:gd name="T39" fmla="*/ 106 h 116"/>
              <a:gd name="T40" fmla="*/ 48 w 58"/>
              <a:gd name="T41" fmla="*/ 97 h 116"/>
              <a:gd name="T42" fmla="*/ 52 w 58"/>
              <a:gd name="T43" fmla="*/ 89 h 116"/>
              <a:gd name="T44" fmla="*/ 55 w 58"/>
              <a:gd name="T45" fmla="*/ 80 h 116"/>
              <a:gd name="T46" fmla="*/ 57 w 58"/>
              <a:gd name="T47" fmla="*/ 68 h 116"/>
              <a:gd name="T48" fmla="*/ 57 w 58"/>
              <a:gd name="T49" fmla="*/ 57 h 116"/>
              <a:gd name="T50" fmla="*/ 57 w 58"/>
              <a:gd name="T51" fmla="*/ 45 h 116"/>
              <a:gd name="T52" fmla="*/ 55 w 58"/>
              <a:gd name="T53" fmla="*/ 34 h 116"/>
              <a:gd name="T54" fmla="*/ 52 w 58"/>
              <a:gd name="T55" fmla="*/ 24 h 116"/>
              <a:gd name="T56" fmla="*/ 48 w 58"/>
              <a:gd name="T57" fmla="*/ 16 h 116"/>
              <a:gd name="T58" fmla="*/ 44 w 58"/>
              <a:gd name="T59" fmla="*/ 10 h 116"/>
              <a:gd name="T60" fmla="*/ 39 w 58"/>
              <a:gd name="T61" fmla="*/ 3 h 116"/>
              <a:gd name="T62" fmla="*/ 34 w 58"/>
              <a:gd name="T63" fmla="*/ 0 h 116"/>
              <a:gd name="T64" fmla="*/ 29 w 58"/>
              <a:gd name="T65" fmla="*/ 0 h 11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8"/>
              <a:gd name="T100" fmla="*/ 0 h 116"/>
              <a:gd name="T101" fmla="*/ 58 w 58"/>
              <a:gd name="T102" fmla="*/ 116 h 11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8" h="116">
                <a:moveTo>
                  <a:pt x="29" y="0"/>
                </a:moveTo>
                <a:lnTo>
                  <a:pt x="22" y="0"/>
                </a:lnTo>
                <a:lnTo>
                  <a:pt x="18" y="3"/>
                </a:lnTo>
                <a:lnTo>
                  <a:pt x="13" y="10"/>
                </a:lnTo>
                <a:lnTo>
                  <a:pt x="8" y="16"/>
                </a:lnTo>
                <a:lnTo>
                  <a:pt x="5" y="24"/>
                </a:lnTo>
                <a:lnTo>
                  <a:pt x="1" y="34"/>
                </a:lnTo>
                <a:lnTo>
                  <a:pt x="0" y="45"/>
                </a:lnTo>
                <a:lnTo>
                  <a:pt x="0" y="57"/>
                </a:lnTo>
                <a:lnTo>
                  <a:pt x="0" y="68"/>
                </a:lnTo>
                <a:lnTo>
                  <a:pt x="1" y="80"/>
                </a:lnTo>
                <a:lnTo>
                  <a:pt x="5" y="89"/>
                </a:lnTo>
                <a:lnTo>
                  <a:pt x="8" y="97"/>
                </a:lnTo>
                <a:lnTo>
                  <a:pt x="13" y="106"/>
                </a:lnTo>
                <a:lnTo>
                  <a:pt x="18" y="110"/>
                </a:lnTo>
                <a:lnTo>
                  <a:pt x="22" y="114"/>
                </a:lnTo>
                <a:lnTo>
                  <a:pt x="29" y="115"/>
                </a:lnTo>
                <a:lnTo>
                  <a:pt x="34" y="114"/>
                </a:lnTo>
                <a:lnTo>
                  <a:pt x="39" y="110"/>
                </a:lnTo>
                <a:lnTo>
                  <a:pt x="44" y="106"/>
                </a:lnTo>
                <a:lnTo>
                  <a:pt x="48" y="97"/>
                </a:lnTo>
                <a:lnTo>
                  <a:pt x="52" y="89"/>
                </a:lnTo>
                <a:lnTo>
                  <a:pt x="55" y="80"/>
                </a:lnTo>
                <a:lnTo>
                  <a:pt x="57" y="68"/>
                </a:lnTo>
                <a:lnTo>
                  <a:pt x="57" y="57"/>
                </a:lnTo>
                <a:lnTo>
                  <a:pt x="57" y="45"/>
                </a:lnTo>
                <a:lnTo>
                  <a:pt x="55" y="34"/>
                </a:lnTo>
                <a:lnTo>
                  <a:pt x="52" y="24"/>
                </a:lnTo>
                <a:lnTo>
                  <a:pt x="48" y="16"/>
                </a:lnTo>
                <a:lnTo>
                  <a:pt x="44" y="10"/>
                </a:lnTo>
                <a:lnTo>
                  <a:pt x="39" y="3"/>
                </a:lnTo>
                <a:lnTo>
                  <a:pt x="34" y="0"/>
                </a:lnTo>
                <a:lnTo>
                  <a:pt x="29"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5" name="Freeform 157"/>
          <p:cNvSpPr>
            <a:spLocks/>
          </p:cNvSpPr>
          <p:nvPr/>
        </p:nvSpPr>
        <p:spPr bwMode="auto">
          <a:xfrm>
            <a:off x="8177214" y="3509963"/>
            <a:ext cx="92075" cy="184150"/>
          </a:xfrm>
          <a:custGeom>
            <a:avLst/>
            <a:gdLst>
              <a:gd name="T0" fmla="*/ 29 w 58"/>
              <a:gd name="T1" fmla="*/ 0 h 116"/>
              <a:gd name="T2" fmla="*/ 22 w 58"/>
              <a:gd name="T3" fmla="*/ 0 h 116"/>
              <a:gd name="T4" fmla="*/ 18 w 58"/>
              <a:gd name="T5" fmla="*/ 3 h 116"/>
              <a:gd name="T6" fmla="*/ 13 w 58"/>
              <a:gd name="T7" fmla="*/ 10 h 116"/>
              <a:gd name="T8" fmla="*/ 8 w 58"/>
              <a:gd name="T9" fmla="*/ 16 h 116"/>
              <a:gd name="T10" fmla="*/ 5 w 58"/>
              <a:gd name="T11" fmla="*/ 24 h 116"/>
              <a:gd name="T12" fmla="*/ 1 w 58"/>
              <a:gd name="T13" fmla="*/ 34 h 116"/>
              <a:gd name="T14" fmla="*/ 0 w 58"/>
              <a:gd name="T15" fmla="*/ 45 h 116"/>
              <a:gd name="T16" fmla="*/ 0 w 58"/>
              <a:gd name="T17" fmla="*/ 57 h 116"/>
              <a:gd name="T18" fmla="*/ 0 w 58"/>
              <a:gd name="T19" fmla="*/ 68 h 116"/>
              <a:gd name="T20" fmla="*/ 1 w 58"/>
              <a:gd name="T21" fmla="*/ 80 h 116"/>
              <a:gd name="T22" fmla="*/ 5 w 58"/>
              <a:gd name="T23" fmla="*/ 89 h 116"/>
              <a:gd name="T24" fmla="*/ 8 w 58"/>
              <a:gd name="T25" fmla="*/ 97 h 116"/>
              <a:gd name="T26" fmla="*/ 13 w 58"/>
              <a:gd name="T27" fmla="*/ 106 h 116"/>
              <a:gd name="T28" fmla="*/ 18 w 58"/>
              <a:gd name="T29" fmla="*/ 110 h 116"/>
              <a:gd name="T30" fmla="*/ 22 w 58"/>
              <a:gd name="T31" fmla="*/ 114 h 116"/>
              <a:gd name="T32" fmla="*/ 29 w 58"/>
              <a:gd name="T33" fmla="*/ 115 h 116"/>
              <a:gd name="T34" fmla="*/ 34 w 58"/>
              <a:gd name="T35" fmla="*/ 114 h 116"/>
              <a:gd name="T36" fmla="*/ 39 w 58"/>
              <a:gd name="T37" fmla="*/ 110 h 116"/>
              <a:gd name="T38" fmla="*/ 44 w 58"/>
              <a:gd name="T39" fmla="*/ 106 h 116"/>
              <a:gd name="T40" fmla="*/ 48 w 58"/>
              <a:gd name="T41" fmla="*/ 97 h 116"/>
              <a:gd name="T42" fmla="*/ 52 w 58"/>
              <a:gd name="T43" fmla="*/ 89 h 116"/>
              <a:gd name="T44" fmla="*/ 55 w 58"/>
              <a:gd name="T45" fmla="*/ 80 h 116"/>
              <a:gd name="T46" fmla="*/ 57 w 58"/>
              <a:gd name="T47" fmla="*/ 68 h 116"/>
              <a:gd name="T48" fmla="*/ 57 w 58"/>
              <a:gd name="T49" fmla="*/ 57 h 116"/>
              <a:gd name="T50" fmla="*/ 57 w 58"/>
              <a:gd name="T51" fmla="*/ 45 h 116"/>
              <a:gd name="T52" fmla="*/ 55 w 58"/>
              <a:gd name="T53" fmla="*/ 34 h 116"/>
              <a:gd name="T54" fmla="*/ 52 w 58"/>
              <a:gd name="T55" fmla="*/ 24 h 116"/>
              <a:gd name="T56" fmla="*/ 48 w 58"/>
              <a:gd name="T57" fmla="*/ 16 h 116"/>
              <a:gd name="T58" fmla="*/ 44 w 58"/>
              <a:gd name="T59" fmla="*/ 10 h 116"/>
              <a:gd name="T60" fmla="*/ 39 w 58"/>
              <a:gd name="T61" fmla="*/ 3 h 116"/>
              <a:gd name="T62" fmla="*/ 34 w 58"/>
              <a:gd name="T63" fmla="*/ 0 h 116"/>
              <a:gd name="T64" fmla="*/ 29 w 58"/>
              <a:gd name="T65" fmla="*/ 0 h 11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8"/>
              <a:gd name="T100" fmla="*/ 0 h 116"/>
              <a:gd name="T101" fmla="*/ 58 w 58"/>
              <a:gd name="T102" fmla="*/ 116 h 11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8" h="116">
                <a:moveTo>
                  <a:pt x="29" y="0"/>
                </a:moveTo>
                <a:lnTo>
                  <a:pt x="22" y="0"/>
                </a:lnTo>
                <a:lnTo>
                  <a:pt x="18" y="3"/>
                </a:lnTo>
                <a:lnTo>
                  <a:pt x="13" y="10"/>
                </a:lnTo>
                <a:lnTo>
                  <a:pt x="8" y="16"/>
                </a:lnTo>
                <a:lnTo>
                  <a:pt x="5" y="24"/>
                </a:lnTo>
                <a:lnTo>
                  <a:pt x="1" y="34"/>
                </a:lnTo>
                <a:lnTo>
                  <a:pt x="0" y="45"/>
                </a:lnTo>
                <a:lnTo>
                  <a:pt x="0" y="57"/>
                </a:lnTo>
                <a:lnTo>
                  <a:pt x="0" y="68"/>
                </a:lnTo>
                <a:lnTo>
                  <a:pt x="1" y="80"/>
                </a:lnTo>
                <a:lnTo>
                  <a:pt x="5" y="89"/>
                </a:lnTo>
                <a:lnTo>
                  <a:pt x="8" y="97"/>
                </a:lnTo>
                <a:lnTo>
                  <a:pt x="13" y="106"/>
                </a:lnTo>
                <a:lnTo>
                  <a:pt x="18" y="110"/>
                </a:lnTo>
                <a:lnTo>
                  <a:pt x="22" y="114"/>
                </a:lnTo>
                <a:lnTo>
                  <a:pt x="29" y="115"/>
                </a:lnTo>
                <a:lnTo>
                  <a:pt x="34" y="114"/>
                </a:lnTo>
                <a:lnTo>
                  <a:pt x="39" y="110"/>
                </a:lnTo>
                <a:lnTo>
                  <a:pt x="44" y="106"/>
                </a:lnTo>
                <a:lnTo>
                  <a:pt x="48" y="97"/>
                </a:lnTo>
                <a:lnTo>
                  <a:pt x="52" y="89"/>
                </a:lnTo>
                <a:lnTo>
                  <a:pt x="55" y="80"/>
                </a:lnTo>
                <a:lnTo>
                  <a:pt x="57" y="68"/>
                </a:lnTo>
                <a:lnTo>
                  <a:pt x="57" y="57"/>
                </a:lnTo>
                <a:lnTo>
                  <a:pt x="57" y="45"/>
                </a:lnTo>
                <a:lnTo>
                  <a:pt x="55" y="34"/>
                </a:lnTo>
                <a:lnTo>
                  <a:pt x="52" y="24"/>
                </a:lnTo>
                <a:lnTo>
                  <a:pt x="48" y="16"/>
                </a:lnTo>
                <a:lnTo>
                  <a:pt x="44" y="10"/>
                </a:lnTo>
                <a:lnTo>
                  <a:pt x="39" y="3"/>
                </a:lnTo>
                <a:lnTo>
                  <a:pt x="34" y="0"/>
                </a:lnTo>
                <a:lnTo>
                  <a:pt x="29"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6" name="Freeform 158"/>
          <p:cNvSpPr>
            <a:spLocks/>
          </p:cNvSpPr>
          <p:nvPr/>
        </p:nvSpPr>
        <p:spPr bwMode="auto">
          <a:xfrm>
            <a:off x="7834314" y="2960689"/>
            <a:ext cx="66675" cy="128587"/>
          </a:xfrm>
          <a:custGeom>
            <a:avLst/>
            <a:gdLst>
              <a:gd name="T0" fmla="*/ 21 w 42"/>
              <a:gd name="T1" fmla="*/ 0 h 81"/>
              <a:gd name="T2" fmla="*/ 17 w 42"/>
              <a:gd name="T3" fmla="*/ 0 h 81"/>
              <a:gd name="T4" fmla="*/ 13 w 42"/>
              <a:gd name="T5" fmla="*/ 3 h 81"/>
              <a:gd name="T6" fmla="*/ 10 w 42"/>
              <a:gd name="T7" fmla="*/ 6 h 81"/>
              <a:gd name="T8" fmla="*/ 7 w 42"/>
              <a:gd name="T9" fmla="*/ 11 h 81"/>
              <a:gd name="T10" fmla="*/ 4 w 42"/>
              <a:gd name="T11" fmla="*/ 18 h 81"/>
              <a:gd name="T12" fmla="*/ 2 w 42"/>
              <a:gd name="T13" fmla="*/ 24 h 81"/>
              <a:gd name="T14" fmla="*/ 0 w 42"/>
              <a:gd name="T15" fmla="*/ 32 h 81"/>
              <a:gd name="T16" fmla="*/ 0 w 42"/>
              <a:gd name="T17" fmla="*/ 41 h 81"/>
              <a:gd name="T18" fmla="*/ 0 w 42"/>
              <a:gd name="T19" fmla="*/ 47 h 81"/>
              <a:gd name="T20" fmla="*/ 2 w 42"/>
              <a:gd name="T21" fmla="*/ 55 h 81"/>
              <a:gd name="T22" fmla="*/ 4 w 42"/>
              <a:gd name="T23" fmla="*/ 62 h 81"/>
              <a:gd name="T24" fmla="*/ 7 w 42"/>
              <a:gd name="T25" fmla="*/ 68 h 81"/>
              <a:gd name="T26" fmla="*/ 10 w 42"/>
              <a:gd name="T27" fmla="*/ 73 h 81"/>
              <a:gd name="T28" fmla="*/ 13 w 42"/>
              <a:gd name="T29" fmla="*/ 76 h 81"/>
              <a:gd name="T30" fmla="*/ 17 w 42"/>
              <a:gd name="T31" fmla="*/ 78 h 81"/>
              <a:gd name="T32" fmla="*/ 21 w 42"/>
              <a:gd name="T33" fmla="*/ 80 h 81"/>
              <a:gd name="T34" fmla="*/ 25 w 42"/>
              <a:gd name="T35" fmla="*/ 78 h 81"/>
              <a:gd name="T36" fmla="*/ 28 w 42"/>
              <a:gd name="T37" fmla="*/ 76 h 81"/>
              <a:gd name="T38" fmla="*/ 31 w 42"/>
              <a:gd name="T39" fmla="*/ 73 h 81"/>
              <a:gd name="T40" fmla="*/ 34 w 42"/>
              <a:gd name="T41" fmla="*/ 68 h 81"/>
              <a:gd name="T42" fmla="*/ 38 w 42"/>
              <a:gd name="T43" fmla="*/ 62 h 81"/>
              <a:gd name="T44" fmla="*/ 39 w 42"/>
              <a:gd name="T45" fmla="*/ 55 h 81"/>
              <a:gd name="T46" fmla="*/ 41 w 42"/>
              <a:gd name="T47" fmla="*/ 47 h 81"/>
              <a:gd name="T48" fmla="*/ 41 w 42"/>
              <a:gd name="T49" fmla="*/ 41 h 81"/>
              <a:gd name="T50" fmla="*/ 41 w 42"/>
              <a:gd name="T51" fmla="*/ 32 h 81"/>
              <a:gd name="T52" fmla="*/ 39 w 42"/>
              <a:gd name="T53" fmla="*/ 24 h 81"/>
              <a:gd name="T54" fmla="*/ 38 w 42"/>
              <a:gd name="T55" fmla="*/ 18 h 81"/>
              <a:gd name="T56" fmla="*/ 34 w 42"/>
              <a:gd name="T57" fmla="*/ 11 h 81"/>
              <a:gd name="T58" fmla="*/ 31 w 42"/>
              <a:gd name="T59" fmla="*/ 6 h 81"/>
              <a:gd name="T60" fmla="*/ 28 w 42"/>
              <a:gd name="T61" fmla="*/ 3 h 81"/>
              <a:gd name="T62" fmla="*/ 25 w 42"/>
              <a:gd name="T63" fmla="*/ 0 h 81"/>
              <a:gd name="T64" fmla="*/ 21 w 42"/>
              <a:gd name="T65" fmla="*/ 0 h 8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2"/>
              <a:gd name="T100" fmla="*/ 0 h 81"/>
              <a:gd name="T101" fmla="*/ 42 w 42"/>
              <a:gd name="T102" fmla="*/ 81 h 8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2" h="81">
                <a:moveTo>
                  <a:pt x="21" y="0"/>
                </a:moveTo>
                <a:lnTo>
                  <a:pt x="17" y="0"/>
                </a:lnTo>
                <a:lnTo>
                  <a:pt x="13" y="3"/>
                </a:lnTo>
                <a:lnTo>
                  <a:pt x="10" y="6"/>
                </a:lnTo>
                <a:lnTo>
                  <a:pt x="7" y="11"/>
                </a:lnTo>
                <a:lnTo>
                  <a:pt x="4" y="18"/>
                </a:lnTo>
                <a:lnTo>
                  <a:pt x="2" y="24"/>
                </a:lnTo>
                <a:lnTo>
                  <a:pt x="0" y="32"/>
                </a:lnTo>
                <a:lnTo>
                  <a:pt x="0" y="41"/>
                </a:lnTo>
                <a:lnTo>
                  <a:pt x="0" y="47"/>
                </a:lnTo>
                <a:lnTo>
                  <a:pt x="2" y="55"/>
                </a:lnTo>
                <a:lnTo>
                  <a:pt x="4" y="62"/>
                </a:lnTo>
                <a:lnTo>
                  <a:pt x="7" y="68"/>
                </a:lnTo>
                <a:lnTo>
                  <a:pt x="10" y="73"/>
                </a:lnTo>
                <a:lnTo>
                  <a:pt x="13" y="76"/>
                </a:lnTo>
                <a:lnTo>
                  <a:pt x="17" y="78"/>
                </a:lnTo>
                <a:lnTo>
                  <a:pt x="21" y="80"/>
                </a:lnTo>
                <a:lnTo>
                  <a:pt x="25" y="78"/>
                </a:lnTo>
                <a:lnTo>
                  <a:pt x="28" y="76"/>
                </a:lnTo>
                <a:lnTo>
                  <a:pt x="31" y="73"/>
                </a:lnTo>
                <a:lnTo>
                  <a:pt x="34" y="68"/>
                </a:lnTo>
                <a:lnTo>
                  <a:pt x="38" y="62"/>
                </a:lnTo>
                <a:lnTo>
                  <a:pt x="39" y="55"/>
                </a:lnTo>
                <a:lnTo>
                  <a:pt x="41" y="47"/>
                </a:lnTo>
                <a:lnTo>
                  <a:pt x="41" y="41"/>
                </a:lnTo>
                <a:lnTo>
                  <a:pt x="41" y="32"/>
                </a:lnTo>
                <a:lnTo>
                  <a:pt x="39" y="24"/>
                </a:lnTo>
                <a:lnTo>
                  <a:pt x="38" y="18"/>
                </a:lnTo>
                <a:lnTo>
                  <a:pt x="34" y="11"/>
                </a:lnTo>
                <a:lnTo>
                  <a:pt x="31" y="6"/>
                </a:lnTo>
                <a:lnTo>
                  <a:pt x="28" y="3"/>
                </a:lnTo>
                <a:lnTo>
                  <a:pt x="25" y="0"/>
                </a:lnTo>
                <a:lnTo>
                  <a:pt x="21"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7" name="Freeform 159"/>
          <p:cNvSpPr>
            <a:spLocks/>
          </p:cNvSpPr>
          <p:nvPr/>
        </p:nvSpPr>
        <p:spPr bwMode="auto">
          <a:xfrm>
            <a:off x="7834314" y="2960689"/>
            <a:ext cx="66675" cy="128587"/>
          </a:xfrm>
          <a:custGeom>
            <a:avLst/>
            <a:gdLst>
              <a:gd name="T0" fmla="*/ 21 w 42"/>
              <a:gd name="T1" fmla="*/ 0 h 81"/>
              <a:gd name="T2" fmla="*/ 17 w 42"/>
              <a:gd name="T3" fmla="*/ 0 h 81"/>
              <a:gd name="T4" fmla="*/ 13 w 42"/>
              <a:gd name="T5" fmla="*/ 3 h 81"/>
              <a:gd name="T6" fmla="*/ 10 w 42"/>
              <a:gd name="T7" fmla="*/ 6 h 81"/>
              <a:gd name="T8" fmla="*/ 7 w 42"/>
              <a:gd name="T9" fmla="*/ 11 h 81"/>
              <a:gd name="T10" fmla="*/ 4 w 42"/>
              <a:gd name="T11" fmla="*/ 18 h 81"/>
              <a:gd name="T12" fmla="*/ 2 w 42"/>
              <a:gd name="T13" fmla="*/ 24 h 81"/>
              <a:gd name="T14" fmla="*/ 0 w 42"/>
              <a:gd name="T15" fmla="*/ 32 h 81"/>
              <a:gd name="T16" fmla="*/ 0 w 42"/>
              <a:gd name="T17" fmla="*/ 41 h 81"/>
              <a:gd name="T18" fmla="*/ 0 w 42"/>
              <a:gd name="T19" fmla="*/ 47 h 81"/>
              <a:gd name="T20" fmla="*/ 2 w 42"/>
              <a:gd name="T21" fmla="*/ 55 h 81"/>
              <a:gd name="T22" fmla="*/ 4 w 42"/>
              <a:gd name="T23" fmla="*/ 62 h 81"/>
              <a:gd name="T24" fmla="*/ 7 w 42"/>
              <a:gd name="T25" fmla="*/ 68 h 81"/>
              <a:gd name="T26" fmla="*/ 10 w 42"/>
              <a:gd name="T27" fmla="*/ 73 h 81"/>
              <a:gd name="T28" fmla="*/ 13 w 42"/>
              <a:gd name="T29" fmla="*/ 76 h 81"/>
              <a:gd name="T30" fmla="*/ 17 w 42"/>
              <a:gd name="T31" fmla="*/ 78 h 81"/>
              <a:gd name="T32" fmla="*/ 21 w 42"/>
              <a:gd name="T33" fmla="*/ 80 h 81"/>
              <a:gd name="T34" fmla="*/ 25 w 42"/>
              <a:gd name="T35" fmla="*/ 78 h 81"/>
              <a:gd name="T36" fmla="*/ 28 w 42"/>
              <a:gd name="T37" fmla="*/ 76 h 81"/>
              <a:gd name="T38" fmla="*/ 31 w 42"/>
              <a:gd name="T39" fmla="*/ 73 h 81"/>
              <a:gd name="T40" fmla="*/ 34 w 42"/>
              <a:gd name="T41" fmla="*/ 68 h 81"/>
              <a:gd name="T42" fmla="*/ 38 w 42"/>
              <a:gd name="T43" fmla="*/ 62 h 81"/>
              <a:gd name="T44" fmla="*/ 39 w 42"/>
              <a:gd name="T45" fmla="*/ 55 h 81"/>
              <a:gd name="T46" fmla="*/ 41 w 42"/>
              <a:gd name="T47" fmla="*/ 47 h 81"/>
              <a:gd name="T48" fmla="*/ 41 w 42"/>
              <a:gd name="T49" fmla="*/ 41 h 81"/>
              <a:gd name="T50" fmla="*/ 41 w 42"/>
              <a:gd name="T51" fmla="*/ 32 h 81"/>
              <a:gd name="T52" fmla="*/ 39 w 42"/>
              <a:gd name="T53" fmla="*/ 24 h 81"/>
              <a:gd name="T54" fmla="*/ 38 w 42"/>
              <a:gd name="T55" fmla="*/ 18 h 81"/>
              <a:gd name="T56" fmla="*/ 34 w 42"/>
              <a:gd name="T57" fmla="*/ 11 h 81"/>
              <a:gd name="T58" fmla="*/ 31 w 42"/>
              <a:gd name="T59" fmla="*/ 6 h 81"/>
              <a:gd name="T60" fmla="*/ 28 w 42"/>
              <a:gd name="T61" fmla="*/ 3 h 81"/>
              <a:gd name="T62" fmla="*/ 25 w 42"/>
              <a:gd name="T63" fmla="*/ 0 h 81"/>
              <a:gd name="T64" fmla="*/ 21 w 42"/>
              <a:gd name="T65" fmla="*/ 0 h 8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2"/>
              <a:gd name="T100" fmla="*/ 0 h 81"/>
              <a:gd name="T101" fmla="*/ 42 w 42"/>
              <a:gd name="T102" fmla="*/ 81 h 8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2" h="81">
                <a:moveTo>
                  <a:pt x="21" y="0"/>
                </a:moveTo>
                <a:lnTo>
                  <a:pt x="17" y="0"/>
                </a:lnTo>
                <a:lnTo>
                  <a:pt x="13" y="3"/>
                </a:lnTo>
                <a:lnTo>
                  <a:pt x="10" y="6"/>
                </a:lnTo>
                <a:lnTo>
                  <a:pt x="7" y="11"/>
                </a:lnTo>
                <a:lnTo>
                  <a:pt x="4" y="18"/>
                </a:lnTo>
                <a:lnTo>
                  <a:pt x="2" y="24"/>
                </a:lnTo>
                <a:lnTo>
                  <a:pt x="0" y="32"/>
                </a:lnTo>
                <a:lnTo>
                  <a:pt x="0" y="41"/>
                </a:lnTo>
                <a:lnTo>
                  <a:pt x="0" y="47"/>
                </a:lnTo>
                <a:lnTo>
                  <a:pt x="2" y="55"/>
                </a:lnTo>
                <a:lnTo>
                  <a:pt x="4" y="62"/>
                </a:lnTo>
                <a:lnTo>
                  <a:pt x="7" y="68"/>
                </a:lnTo>
                <a:lnTo>
                  <a:pt x="10" y="73"/>
                </a:lnTo>
                <a:lnTo>
                  <a:pt x="13" y="76"/>
                </a:lnTo>
                <a:lnTo>
                  <a:pt x="17" y="78"/>
                </a:lnTo>
                <a:lnTo>
                  <a:pt x="21" y="80"/>
                </a:lnTo>
                <a:lnTo>
                  <a:pt x="25" y="78"/>
                </a:lnTo>
                <a:lnTo>
                  <a:pt x="28" y="76"/>
                </a:lnTo>
                <a:lnTo>
                  <a:pt x="31" y="73"/>
                </a:lnTo>
                <a:lnTo>
                  <a:pt x="34" y="68"/>
                </a:lnTo>
                <a:lnTo>
                  <a:pt x="38" y="62"/>
                </a:lnTo>
                <a:lnTo>
                  <a:pt x="39" y="55"/>
                </a:lnTo>
                <a:lnTo>
                  <a:pt x="41" y="47"/>
                </a:lnTo>
                <a:lnTo>
                  <a:pt x="41" y="41"/>
                </a:lnTo>
                <a:lnTo>
                  <a:pt x="41" y="32"/>
                </a:lnTo>
                <a:lnTo>
                  <a:pt x="39" y="24"/>
                </a:lnTo>
                <a:lnTo>
                  <a:pt x="38" y="18"/>
                </a:lnTo>
                <a:lnTo>
                  <a:pt x="34" y="11"/>
                </a:lnTo>
                <a:lnTo>
                  <a:pt x="31" y="6"/>
                </a:lnTo>
                <a:lnTo>
                  <a:pt x="28" y="3"/>
                </a:lnTo>
                <a:lnTo>
                  <a:pt x="25" y="0"/>
                </a:lnTo>
                <a:lnTo>
                  <a:pt x="21"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8" name="Freeform 160"/>
          <p:cNvSpPr>
            <a:spLocks/>
          </p:cNvSpPr>
          <p:nvPr/>
        </p:nvSpPr>
        <p:spPr bwMode="auto">
          <a:xfrm>
            <a:off x="8139114" y="3197225"/>
            <a:ext cx="84137" cy="166688"/>
          </a:xfrm>
          <a:custGeom>
            <a:avLst/>
            <a:gdLst>
              <a:gd name="T0" fmla="*/ 26 w 53"/>
              <a:gd name="T1" fmla="*/ 0 h 105"/>
              <a:gd name="T2" fmla="*/ 21 w 53"/>
              <a:gd name="T3" fmla="*/ 2 h 105"/>
              <a:gd name="T4" fmla="*/ 16 w 53"/>
              <a:gd name="T5" fmla="*/ 5 h 105"/>
              <a:gd name="T6" fmla="*/ 11 w 53"/>
              <a:gd name="T7" fmla="*/ 9 h 105"/>
              <a:gd name="T8" fmla="*/ 8 w 53"/>
              <a:gd name="T9" fmla="*/ 15 h 105"/>
              <a:gd name="T10" fmla="*/ 5 w 53"/>
              <a:gd name="T11" fmla="*/ 23 h 105"/>
              <a:gd name="T12" fmla="*/ 2 w 53"/>
              <a:gd name="T13" fmla="*/ 33 h 105"/>
              <a:gd name="T14" fmla="*/ 0 w 53"/>
              <a:gd name="T15" fmla="*/ 43 h 105"/>
              <a:gd name="T16" fmla="*/ 0 w 53"/>
              <a:gd name="T17" fmla="*/ 52 h 105"/>
              <a:gd name="T18" fmla="*/ 0 w 53"/>
              <a:gd name="T19" fmla="*/ 62 h 105"/>
              <a:gd name="T20" fmla="*/ 2 w 53"/>
              <a:gd name="T21" fmla="*/ 72 h 105"/>
              <a:gd name="T22" fmla="*/ 5 w 53"/>
              <a:gd name="T23" fmla="*/ 82 h 105"/>
              <a:gd name="T24" fmla="*/ 8 w 53"/>
              <a:gd name="T25" fmla="*/ 88 h 105"/>
              <a:gd name="T26" fmla="*/ 11 w 53"/>
              <a:gd name="T27" fmla="*/ 95 h 105"/>
              <a:gd name="T28" fmla="*/ 16 w 53"/>
              <a:gd name="T29" fmla="*/ 100 h 105"/>
              <a:gd name="T30" fmla="*/ 21 w 53"/>
              <a:gd name="T31" fmla="*/ 103 h 105"/>
              <a:gd name="T32" fmla="*/ 26 w 53"/>
              <a:gd name="T33" fmla="*/ 104 h 105"/>
              <a:gd name="T34" fmla="*/ 31 w 53"/>
              <a:gd name="T35" fmla="*/ 103 h 105"/>
              <a:gd name="T36" fmla="*/ 36 w 53"/>
              <a:gd name="T37" fmla="*/ 100 h 105"/>
              <a:gd name="T38" fmla="*/ 41 w 53"/>
              <a:gd name="T39" fmla="*/ 95 h 105"/>
              <a:gd name="T40" fmla="*/ 44 w 53"/>
              <a:gd name="T41" fmla="*/ 88 h 105"/>
              <a:gd name="T42" fmla="*/ 47 w 53"/>
              <a:gd name="T43" fmla="*/ 82 h 105"/>
              <a:gd name="T44" fmla="*/ 50 w 53"/>
              <a:gd name="T45" fmla="*/ 72 h 105"/>
              <a:gd name="T46" fmla="*/ 52 w 53"/>
              <a:gd name="T47" fmla="*/ 62 h 105"/>
              <a:gd name="T48" fmla="*/ 52 w 53"/>
              <a:gd name="T49" fmla="*/ 52 h 105"/>
              <a:gd name="T50" fmla="*/ 52 w 53"/>
              <a:gd name="T51" fmla="*/ 43 h 105"/>
              <a:gd name="T52" fmla="*/ 50 w 53"/>
              <a:gd name="T53" fmla="*/ 33 h 105"/>
              <a:gd name="T54" fmla="*/ 47 w 53"/>
              <a:gd name="T55" fmla="*/ 23 h 105"/>
              <a:gd name="T56" fmla="*/ 44 w 53"/>
              <a:gd name="T57" fmla="*/ 15 h 105"/>
              <a:gd name="T58" fmla="*/ 41 w 53"/>
              <a:gd name="T59" fmla="*/ 9 h 105"/>
              <a:gd name="T60" fmla="*/ 36 w 53"/>
              <a:gd name="T61" fmla="*/ 5 h 105"/>
              <a:gd name="T62" fmla="*/ 31 w 53"/>
              <a:gd name="T63" fmla="*/ 2 h 105"/>
              <a:gd name="T64" fmla="*/ 26 w 53"/>
              <a:gd name="T65" fmla="*/ 0 h 1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5"/>
              <a:gd name="T101" fmla="*/ 53 w 53"/>
              <a:gd name="T102" fmla="*/ 105 h 10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5">
                <a:moveTo>
                  <a:pt x="26" y="0"/>
                </a:moveTo>
                <a:lnTo>
                  <a:pt x="21" y="2"/>
                </a:lnTo>
                <a:lnTo>
                  <a:pt x="16" y="5"/>
                </a:lnTo>
                <a:lnTo>
                  <a:pt x="11" y="9"/>
                </a:lnTo>
                <a:lnTo>
                  <a:pt x="8" y="15"/>
                </a:lnTo>
                <a:lnTo>
                  <a:pt x="5" y="23"/>
                </a:lnTo>
                <a:lnTo>
                  <a:pt x="2" y="33"/>
                </a:lnTo>
                <a:lnTo>
                  <a:pt x="0" y="43"/>
                </a:lnTo>
                <a:lnTo>
                  <a:pt x="0" y="52"/>
                </a:lnTo>
                <a:lnTo>
                  <a:pt x="0" y="62"/>
                </a:lnTo>
                <a:lnTo>
                  <a:pt x="2" y="72"/>
                </a:lnTo>
                <a:lnTo>
                  <a:pt x="5" y="82"/>
                </a:lnTo>
                <a:lnTo>
                  <a:pt x="8" y="88"/>
                </a:lnTo>
                <a:lnTo>
                  <a:pt x="11" y="95"/>
                </a:lnTo>
                <a:lnTo>
                  <a:pt x="16" y="100"/>
                </a:lnTo>
                <a:lnTo>
                  <a:pt x="21" y="103"/>
                </a:lnTo>
                <a:lnTo>
                  <a:pt x="26" y="104"/>
                </a:lnTo>
                <a:lnTo>
                  <a:pt x="31" y="103"/>
                </a:lnTo>
                <a:lnTo>
                  <a:pt x="36" y="100"/>
                </a:lnTo>
                <a:lnTo>
                  <a:pt x="41" y="95"/>
                </a:lnTo>
                <a:lnTo>
                  <a:pt x="44" y="88"/>
                </a:lnTo>
                <a:lnTo>
                  <a:pt x="47" y="82"/>
                </a:lnTo>
                <a:lnTo>
                  <a:pt x="50" y="72"/>
                </a:lnTo>
                <a:lnTo>
                  <a:pt x="52" y="62"/>
                </a:lnTo>
                <a:lnTo>
                  <a:pt x="52" y="52"/>
                </a:lnTo>
                <a:lnTo>
                  <a:pt x="52" y="43"/>
                </a:lnTo>
                <a:lnTo>
                  <a:pt x="50" y="33"/>
                </a:lnTo>
                <a:lnTo>
                  <a:pt x="47" y="23"/>
                </a:lnTo>
                <a:lnTo>
                  <a:pt x="44" y="15"/>
                </a:lnTo>
                <a:lnTo>
                  <a:pt x="41" y="9"/>
                </a:lnTo>
                <a:lnTo>
                  <a:pt x="36" y="5"/>
                </a:lnTo>
                <a:lnTo>
                  <a:pt x="31" y="2"/>
                </a:lnTo>
                <a:lnTo>
                  <a:pt x="26"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9" name="Freeform 161"/>
          <p:cNvSpPr>
            <a:spLocks/>
          </p:cNvSpPr>
          <p:nvPr/>
        </p:nvSpPr>
        <p:spPr bwMode="auto">
          <a:xfrm>
            <a:off x="8139114" y="3197225"/>
            <a:ext cx="84137" cy="166688"/>
          </a:xfrm>
          <a:custGeom>
            <a:avLst/>
            <a:gdLst>
              <a:gd name="T0" fmla="*/ 26 w 53"/>
              <a:gd name="T1" fmla="*/ 0 h 105"/>
              <a:gd name="T2" fmla="*/ 21 w 53"/>
              <a:gd name="T3" fmla="*/ 2 h 105"/>
              <a:gd name="T4" fmla="*/ 16 w 53"/>
              <a:gd name="T5" fmla="*/ 5 h 105"/>
              <a:gd name="T6" fmla="*/ 11 w 53"/>
              <a:gd name="T7" fmla="*/ 9 h 105"/>
              <a:gd name="T8" fmla="*/ 8 w 53"/>
              <a:gd name="T9" fmla="*/ 15 h 105"/>
              <a:gd name="T10" fmla="*/ 5 w 53"/>
              <a:gd name="T11" fmla="*/ 23 h 105"/>
              <a:gd name="T12" fmla="*/ 2 w 53"/>
              <a:gd name="T13" fmla="*/ 33 h 105"/>
              <a:gd name="T14" fmla="*/ 0 w 53"/>
              <a:gd name="T15" fmla="*/ 43 h 105"/>
              <a:gd name="T16" fmla="*/ 0 w 53"/>
              <a:gd name="T17" fmla="*/ 52 h 105"/>
              <a:gd name="T18" fmla="*/ 0 w 53"/>
              <a:gd name="T19" fmla="*/ 62 h 105"/>
              <a:gd name="T20" fmla="*/ 2 w 53"/>
              <a:gd name="T21" fmla="*/ 72 h 105"/>
              <a:gd name="T22" fmla="*/ 5 w 53"/>
              <a:gd name="T23" fmla="*/ 82 h 105"/>
              <a:gd name="T24" fmla="*/ 8 w 53"/>
              <a:gd name="T25" fmla="*/ 88 h 105"/>
              <a:gd name="T26" fmla="*/ 11 w 53"/>
              <a:gd name="T27" fmla="*/ 95 h 105"/>
              <a:gd name="T28" fmla="*/ 16 w 53"/>
              <a:gd name="T29" fmla="*/ 100 h 105"/>
              <a:gd name="T30" fmla="*/ 21 w 53"/>
              <a:gd name="T31" fmla="*/ 103 h 105"/>
              <a:gd name="T32" fmla="*/ 26 w 53"/>
              <a:gd name="T33" fmla="*/ 104 h 105"/>
              <a:gd name="T34" fmla="*/ 31 w 53"/>
              <a:gd name="T35" fmla="*/ 103 h 105"/>
              <a:gd name="T36" fmla="*/ 36 w 53"/>
              <a:gd name="T37" fmla="*/ 100 h 105"/>
              <a:gd name="T38" fmla="*/ 41 w 53"/>
              <a:gd name="T39" fmla="*/ 95 h 105"/>
              <a:gd name="T40" fmla="*/ 44 w 53"/>
              <a:gd name="T41" fmla="*/ 88 h 105"/>
              <a:gd name="T42" fmla="*/ 47 w 53"/>
              <a:gd name="T43" fmla="*/ 82 h 105"/>
              <a:gd name="T44" fmla="*/ 50 w 53"/>
              <a:gd name="T45" fmla="*/ 72 h 105"/>
              <a:gd name="T46" fmla="*/ 52 w 53"/>
              <a:gd name="T47" fmla="*/ 62 h 105"/>
              <a:gd name="T48" fmla="*/ 52 w 53"/>
              <a:gd name="T49" fmla="*/ 52 h 105"/>
              <a:gd name="T50" fmla="*/ 52 w 53"/>
              <a:gd name="T51" fmla="*/ 43 h 105"/>
              <a:gd name="T52" fmla="*/ 50 w 53"/>
              <a:gd name="T53" fmla="*/ 33 h 105"/>
              <a:gd name="T54" fmla="*/ 47 w 53"/>
              <a:gd name="T55" fmla="*/ 23 h 105"/>
              <a:gd name="T56" fmla="*/ 44 w 53"/>
              <a:gd name="T57" fmla="*/ 15 h 105"/>
              <a:gd name="T58" fmla="*/ 41 w 53"/>
              <a:gd name="T59" fmla="*/ 9 h 105"/>
              <a:gd name="T60" fmla="*/ 36 w 53"/>
              <a:gd name="T61" fmla="*/ 5 h 105"/>
              <a:gd name="T62" fmla="*/ 31 w 53"/>
              <a:gd name="T63" fmla="*/ 2 h 105"/>
              <a:gd name="T64" fmla="*/ 26 w 53"/>
              <a:gd name="T65" fmla="*/ 0 h 1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5"/>
              <a:gd name="T101" fmla="*/ 53 w 53"/>
              <a:gd name="T102" fmla="*/ 105 h 10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5">
                <a:moveTo>
                  <a:pt x="26" y="0"/>
                </a:moveTo>
                <a:lnTo>
                  <a:pt x="21" y="2"/>
                </a:lnTo>
                <a:lnTo>
                  <a:pt x="16" y="5"/>
                </a:lnTo>
                <a:lnTo>
                  <a:pt x="11" y="9"/>
                </a:lnTo>
                <a:lnTo>
                  <a:pt x="8" y="15"/>
                </a:lnTo>
                <a:lnTo>
                  <a:pt x="5" y="23"/>
                </a:lnTo>
                <a:lnTo>
                  <a:pt x="2" y="33"/>
                </a:lnTo>
                <a:lnTo>
                  <a:pt x="0" y="43"/>
                </a:lnTo>
                <a:lnTo>
                  <a:pt x="0" y="52"/>
                </a:lnTo>
                <a:lnTo>
                  <a:pt x="0" y="62"/>
                </a:lnTo>
                <a:lnTo>
                  <a:pt x="2" y="72"/>
                </a:lnTo>
                <a:lnTo>
                  <a:pt x="5" y="82"/>
                </a:lnTo>
                <a:lnTo>
                  <a:pt x="8" y="88"/>
                </a:lnTo>
                <a:lnTo>
                  <a:pt x="11" y="95"/>
                </a:lnTo>
                <a:lnTo>
                  <a:pt x="16" y="100"/>
                </a:lnTo>
                <a:lnTo>
                  <a:pt x="21" y="103"/>
                </a:lnTo>
                <a:lnTo>
                  <a:pt x="26" y="104"/>
                </a:lnTo>
                <a:lnTo>
                  <a:pt x="31" y="103"/>
                </a:lnTo>
                <a:lnTo>
                  <a:pt x="36" y="100"/>
                </a:lnTo>
                <a:lnTo>
                  <a:pt x="41" y="95"/>
                </a:lnTo>
                <a:lnTo>
                  <a:pt x="44" y="88"/>
                </a:lnTo>
                <a:lnTo>
                  <a:pt x="47" y="82"/>
                </a:lnTo>
                <a:lnTo>
                  <a:pt x="50" y="72"/>
                </a:lnTo>
                <a:lnTo>
                  <a:pt x="52" y="62"/>
                </a:lnTo>
                <a:lnTo>
                  <a:pt x="52" y="52"/>
                </a:lnTo>
                <a:lnTo>
                  <a:pt x="52" y="43"/>
                </a:lnTo>
                <a:lnTo>
                  <a:pt x="50" y="33"/>
                </a:lnTo>
                <a:lnTo>
                  <a:pt x="47" y="23"/>
                </a:lnTo>
                <a:lnTo>
                  <a:pt x="44" y="15"/>
                </a:lnTo>
                <a:lnTo>
                  <a:pt x="41" y="9"/>
                </a:lnTo>
                <a:lnTo>
                  <a:pt x="36" y="5"/>
                </a:lnTo>
                <a:lnTo>
                  <a:pt x="31" y="2"/>
                </a:lnTo>
                <a:lnTo>
                  <a:pt x="26"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0" name="Freeform 162"/>
          <p:cNvSpPr>
            <a:spLocks/>
          </p:cNvSpPr>
          <p:nvPr/>
        </p:nvSpPr>
        <p:spPr bwMode="auto">
          <a:xfrm>
            <a:off x="7853364" y="3452813"/>
            <a:ext cx="77787" cy="157162"/>
          </a:xfrm>
          <a:custGeom>
            <a:avLst/>
            <a:gdLst>
              <a:gd name="T0" fmla="*/ 24 w 49"/>
              <a:gd name="T1" fmla="*/ 0 h 99"/>
              <a:gd name="T2" fmla="*/ 19 w 49"/>
              <a:gd name="T3" fmla="*/ 2 h 99"/>
              <a:gd name="T4" fmla="*/ 14 w 49"/>
              <a:gd name="T5" fmla="*/ 4 h 99"/>
              <a:gd name="T6" fmla="*/ 9 w 49"/>
              <a:gd name="T7" fmla="*/ 8 h 99"/>
              <a:gd name="T8" fmla="*/ 6 w 49"/>
              <a:gd name="T9" fmla="*/ 15 h 99"/>
              <a:gd name="T10" fmla="*/ 3 w 49"/>
              <a:gd name="T11" fmla="*/ 21 h 99"/>
              <a:gd name="T12" fmla="*/ 1 w 49"/>
              <a:gd name="T13" fmla="*/ 30 h 99"/>
              <a:gd name="T14" fmla="*/ 0 w 49"/>
              <a:gd name="T15" fmla="*/ 39 h 99"/>
              <a:gd name="T16" fmla="*/ 0 w 49"/>
              <a:gd name="T17" fmla="*/ 49 h 99"/>
              <a:gd name="T18" fmla="*/ 0 w 49"/>
              <a:gd name="T19" fmla="*/ 59 h 99"/>
              <a:gd name="T20" fmla="*/ 1 w 49"/>
              <a:gd name="T21" fmla="*/ 67 h 99"/>
              <a:gd name="T22" fmla="*/ 3 w 49"/>
              <a:gd name="T23" fmla="*/ 77 h 99"/>
              <a:gd name="T24" fmla="*/ 6 w 49"/>
              <a:gd name="T25" fmla="*/ 83 h 99"/>
              <a:gd name="T26" fmla="*/ 9 w 49"/>
              <a:gd name="T27" fmla="*/ 90 h 99"/>
              <a:gd name="T28" fmla="*/ 14 w 49"/>
              <a:gd name="T29" fmla="*/ 93 h 99"/>
              <a:gd name="T30" fmla="*/ 19 w 49"/>
              <a:gd name="T31" fmla="*/ 96 h 99"/>
              <a:gd name="T32" fmla="*/ 24 w 49"/>
              <a:gd name="T33" fmla="*/ 98 h 99"/>
              <a:gd name="T34" fmla="*/ 29 w 49"/>
              <a:gd name="T35" fmla="*/ 96 h 99"/>
              <a:gd name="T36" fmla="*/ 32 w 49"/>
              <a:gd name="T37" fmla="*/ 93 h 99"/>
              <a:gd name="T38" fmla="*/ 37 w 49"/>
              <a:gd name="T39" fmla="*/ 90 h 99"/>
              <a:gd name="T40" fmla="*/ 40 w 49"/>
              <a:gd name="T41" fmla="*/ 83 h 99"/>
              <a:gd name="T42" fmla="*/ 44 w 49"/>
              <a:gd name="T43" fmla="*/ 77 h 99"/>
              <a:gd name="T44" fmla="*/ 45 w 49"/>
              <a:gd name="T45" fmla="*/ 67 h 99"/>
              <a:gd name="T46" fmla="*/ 47 w 49"/>
              <a:gd name="T47" fmla="*/ 59 h 99"/>
              <a:gd name="T48" fmla="*/ 48 w 49"/>
              <a:gd name="T49" fmla="*/ 49 h 99"/>
              <a:gd name="T50" fmla="*/ 47 w 49"/>
              <a:gd name="T51" fmla="*/ 39 h 99"/>
              <a:gd name="T52" fmla="*/ 45 w 49"/>
              <a:gd name="T53" fmla="*/ 30 h 99"/>
              <a:gd name="T54" fmla="*/ 44 w 49"/>
              <a:gd name="T55" fmla="*/ 21 h 99"/>
              <a:gd name="T56" fmla="*/ 40 w 49"/>
              <a:gd name="T57" fmla="*/ 15 h 99"/>
              <a:gd name="T58" fmla="*/ 37 w 49"/>
              <a:gd name="T59" fmla="*/ 8 h 99"/>
              <a:gd name="T60" fmla="*/ 32 w 49"/>
              <a:gd name="T61" fmla="*/ 4 h 99"/>
              <a:gd name="T62" fmla="*/ 29 w 49"/>
              <a:gd name="T63" fmla="*/ 2 h 99"/>
              <a:gd name="T64" fmla="*/ 24 w 49"/>
              <a:gd name="T65" fmla="*/ 0 h 9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9"/>
              <a:gd name="T100" fmla="*/ 0 h 99"/>
              <a:gd name="T101" fmla="*/ 49 w 49"/>
              <a:gd name="T102" fmla="*/ 99 h 9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9" h="99">
                <a:moveTo>
                  <a:pt x="24" y="0"/>
                </a:moveTo>
                <a:lnTo>
                  <a:pt x="19" y="2"/>
                </a:lnTo>
                <a:lnTo>
                  <a:pt x="14" y="4"/>
                </a:lnTo>
                <a:lnTo>
                  <a:pt x="9" y="8"/>
                </a:lnTo>
                <a:lnTo>
                  <a:pt x="6" y="15"/>
                </a:lnTo>
                <a:lnTo>
                  <a:pt x="3" y="21"/>
                </a:lnTo>
                <a:lnTo>
                  <a:pt x="1" y="30"/>
                </a:lnTo>
                <a:lnTo>
                  <a:pt x="0" y="39"/>
                </a:lnTo>
                <a:lnTo>
                  <a:pt x="0" y="49"/>
                </a:lnTo>
                <a:lnTo>
                  <a:pt x="0" y="59"/>
                </a:lnTo>
                <a:lnTo>
                  <a:pt x="1" y="67"/>
                </a:lnTo>
                <a:lnTo>
                  <a:pt x="3" y="77"/>
                </a:lnTo>
                <a:lnTo>
                  <a:pt x="6" y="83"/>
                </a:lnTo>
                <a:lnTo>
                  <a:pt x="9" y="90"/>
                </a:lnTo>
                <a:lnTo>
                  <a:pt x="14" y="93"/>
                </a:lnTo>
                <a:lnTo>
                  <a:pt x="19" y="96"/>
                </a:lnTo>
                <a:lnTo>
                  <a:pt x="24" y="98"/>
                </a:lnTo>
                <a:lnTo>
                  <a:pt x="29" y="96"/>
                </a:lnTo>
                <a:lnTo>
                  <a:pt x="32" y="93"/>
                </a:lnTo>
                <a:lnTo>
                  <a:pt x="37" y="90"/>
                </a:lnTo>
                <a:lnTo>
                  <a:pt x="40" y="83"/>
                </a:lnTo>
                <a:lnTo>
                  <a:pt x="44" y="77"/>
                </a:lnTo>
                <a:lnTo>
                  <a:pt x="45" y="67"/>
                </a:lnTo>
                <a:lnTo>
                  <a:pt x="47" y="59"/>
                </a:lnTo>
                <a:lnTo>
                  <a:pt x="48" y="49"/>
                </a:lnTo>
                <a:lnTo>
                  <a:pt x="47" y="39"/>
                </a:lnTo>
                <a:lnTo>
                  <a:pt x="45" y="30"/>
                </a:lnTo>
                <a:lnTo>
                  <a:pt x="44" y="21"/>
                </a:lnTo>
                <a:lnTo>
                  <a:pt x="40" y="15"/>
                </a:lnTo>
                <a:lnTo>
                  <a:pt x="37" y="8"/>
                </a:lnTo>
                <a:lnTo>
                  <a:pt x="32" y="4"/>
                </a:lnTo>
                <a:lnTo>
                  <a:pt x="29" y="2"/>
                </a:lnTo>
                <a:lnTo>
                  <a:pt x="24"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1" name="Freeform 163"/>
          <p:cNvSpPr>
            <a:spLocks/>
          </p:cNvSpPr>
          <p:nvPr/>
        </p:nvSpPr>
        <p:spPr bwMode="auto">
          <a:xfrm>
            <a:off x="7853364" y="3452813"/>
            <a:ext cx="77787" cy="157162"/>
          </a:xfrm>
          <a:custGeom>
            <a:avLst/>
            <a:gdLst>
              <a:gd name="T0" fmla="*/ 24 w 49"/>
              <a:gd name="T1" fmla="*/ 0 h 99"/>
              <a:gd name="T2" fmla="*/ 19 w 49"/>
              <a:gd name="T3" fmla="*/ 2 h 99"/>
              <a:gd name="T4" fmla="*/ 14 w 49"/>
              <a:gd name="T5" fmla="*/ 4 h 99"/>
              <a:gd name="T6" fmla="*/ 9 w 49"/>
              <a:gd name="T7" fmla="*/ 8 h 99"/>
              <a:gd name="T8" fmla="*/ 6 w 49"/>
              <a:gd name="T9" fmla="*/ 15 h 99"/>
              <a:gd name="T10" fmla="*/ 3 w 49"/>
              <a:gd name="T11" fmla="*/ 21 h 99"/>
              <a:gd name="T12" fmla="*/ 1 w 49"/>
              <a:gd name="T13" fmla="*/ 30 h 99"/>
              <a:gd name="T14" fmla="*/ 0 w 49"/>
              <a:gd name="T15" fmla="*/ 39 h 99"/>
              <a:gd name="T16" fmla="*/ 0 w 49"/>
              <a:gd name="T17" fmla="*/ 49 h 99"/>
              <a:gd name="T18" fmla="*/ 0 w 49"/>
              <a:gd name="T19" fmla="*/ 59 h 99"/>
              <a:gd name="T20" fmla="*/ 1 w 49"/>
              <a:gd name="T21" fmla="*/ 67 h 99"/>
              <a:gd name="T22" fmla="*/ 3 w 49"/>
              <a:gd name="T23" fmla="*/ 77 h 99"/>
              <a:gd name="T24" fmla="*/ 6 w 49"/>
              <a:gd name="T25" fmla="*/ 83 h 99"/>
              <a:gd name="T26" fmla="*/ 9 w 49"/>
              <a:gd name="T27" fmla="*/ 90 h 99"/>
              <a:gd name="T28" fmla="*/ 14 w 49"/>
              <a:gd name="T29" fmla="*/ 93 h 99"/>
              <a:gd name="T30" fmla="*/ 19 w 49"/>
              <a:gd name="T31" fmla="*/ 96 h 99"/>
              <a:gd name="T32" fmla="*/ 24 w 49"/>
              <a:gd name="T33" fmla="*/ 98 h 99"/>
              <a:gd name="T34" fmla="*/ 29 w 49"/>
              <a:gd name="T35" fmla="*/ 96 h 99"/>
              <a:gd name="T36" fmla="*/ 32 w 49"/>
              <a:gd name="T37" fmla="*/ 93 h 99"/>
              <a:gd name="T38" fmla="*/ 37 w 49"/>
              <a:gd name="T39" fmla="*/ 90 h 99"/>
              <a:gd name="T40" fmla="*/ 40 w 49"/>
              <a:gd name="T41" fmla="*/ 83 h 99"/>
              <a:gd name="T42" fmla="*/ 44 w 49"/>
              <a:gd name="T43" fmla="*/ 77 h 99"/>
              <a:gd name="T44" fmla="*/ 45 w 49"/>
              <a:gd name="T45" fmla="*/ 67 h 99"/>
              <a:gd name="T46" fmla="*/ 47 w 49"/>
              <a:gd name="T47" fmla="*/ 59 h 99"/>
              <a:gd name="T48" fmla="*/ 48 w 49"/>
              <a:gd name="T49" fmla="*/ 49 h 99"/>
              <a:gd name="T50" fmla="*/ 47 w 49"/>
              <a:gd name="T51" fmla="*/ 39 h 99"/>
              <a:gd name="T52" fmla="*/ 45 w 49"/>
              <a:gd name="T53" fmla="*/ 30 h 99"/>
              <a:gd name="T54" fmla="*/ 44 w 49"/>
              <a:gd name="T55" fmla="*/ 21 h 99"/>
              <a:gd name="T56" fmla="*/ 40 w 49"/>
              <a:gd name="T57" fmla="*/ 15 h 99"/>
              <a:gd name="T58" fmla="*/ 37 w 49"/>
              <a:gd name="T59" fmla="*/ 8 h 99"/>
              <a:gd name="T60" fmla="*/ 32 w 49"/>
              <a:gd name="T61" fmla="*/ 4 h 99"/>
              <a:gd name="T62" fmla="*/ 29 w 49"/>
              <a:gd name="T63" fmla="*/ 2 h 99"/>
              <a:gd name="T64" fmla="*/ 24 w 49"/>
              <a:gd name="T65" fmla="*/ 0 h 9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9"/>
              <a:gd name="T100" fmla="*/ 0 h 99"/>
              <a:gd name="T101" fmla="*/ 49 w 49"/>
              <a:gd name="T102" fmla="*/ 99 h 9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9" h="99">
                <a:moveTo>
                  <a:pt x="24" y="0"/>
                </a:moveTo>
                <a:lnTo>
                  <a:pt x="19" y="2"/>
                </a:lnTo>
                <a:lnTo>
                  <a:pt x="14" y="4"/>
                </a:lnTo>
                <a:lnTo>
                  <a:pt x="9" y="8"/>
                </a:lnTo>
                <a:lnTo>
                  <a:pt x="6" y="15"/>
                </a:lnTo>
                <a:lnTo>
                  <a:pt x="3" y="21"/>
                </a:lnTo>
                <a:lnTo>
                  <a:pt x="1" y="30"/>
                </a:lnTo>
                <a:lnTo>
                  <a:pt x="0" y="39"/>
                </a:lnTo>
                <a:lnTo>
                  <a:pt x="0" y="49"/>
                </a:lnTo>
                <a:lnTo>
                  <a:pt x="0" y="59"/>
                </a:lnTo>
                <a:lnTo>
                  <a:pt x="1" y="67"/>
                </a:lnTo>
                <a:lnTo>
                  <a:pt x="3" y="77"/>
                </a:lnTo>
                <a:lnTo>
                  <a:pt x="6" y="83"/>
                </a:lnTo>
                <a:lnTo>
                  <a:pt x="9" y="90"/>
                </a:lnTo>
                <a:lnTo>
                  <a:pt x="14" y="93"/>
                </a:lnTo>
                <a:lnTo>
                  <a:pt x="19" y="96"/>
                </a:lnTo>
                <a:lnTo>
                  <a:pt x="24" y="98"/>
                </a:lnTo>
                <a:lnTo>
                  <a:pt x="29" y="96"/>
                </a:lnTo>
                <a:lnTo>
                  <a:pt x="32" y="93"/>
                </a:lnTo>
                <a:lnTo>
                  <a:pt x="37" y="90"/>
                </a:lnTo>
                <a:lnTo>
                  <a:pt x="40" y="83"/>
                </a:lnTo>
                <a:lnTo>
                  <a:pt x="44" y="77"/>
                </a:lnTo>
                <a:lnTo>
                  <a:pt x="45" y="67"/>
                </a:lnTo>
                <a:lnTo>
                  <a:pt x="47" y="59"/>
                </a:lnTo>
                <a:lnTo>
                  <a:pt x="48" y="49"/>
                </a:lnTo>
                <a:lnTo>
                  <a:pt x="47" y="39"/>
                </a:lnTo>
                <a:lnTo>
                  <a:pt x="45" y="30"/>
                </a:lnTo>
                <a:lnTo>
                  <a:pt x="44" y="21"/>
                </a:lnTo>
                <a:lnTo>
                  <a:pt x="40" y="15"/>
                </a:lnTo>
                <a:lnTo>
                  <a:pt x="37" y="8"/>
                </a:lnTo>
                <a:lnTo>
                  <a:pt x="32" y="4"/>
                </a:lnTo>
                <a:lnTo>
                  <a:pt x="29" y="2"/>
                </a:lnTo>
                <a:lnTo>
                  <a:pt x="24"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2" name="Freeform 164"/>
          <p:cNvSpPr>
            <a:spLocks/>
          </p:cNvSpPr>
          <p:nvPr/>
        </p:nvSpPr>
        <p:spPr bwMode="auto">
          <a:xfrm>
            <a:off x="6950076" y="3232150"/>
            <a:ext cx="1268413" cy="465138"/>
          </a:xfrm>
          <a:custGeom>
            <a:avLst/>
            <a:gdLst>
              <a:gd name="T0" fmla="*/ 21 w 799"/>
              <a:gd name="T1" fmla="*/ 292 h 293"/>
              <a:gd name="T2" fmla="*/ 798 w 799"/>
              <a:gd name="T3" fmla="*/ 21 h 293"/>
              <a:gd name="T4" fmla="*/ 798 w 799"/>
              <a:gd name="T5" fmla="*/ 17 h 293"/>
              <a:gd name="T6" fmla="*/ 798 w 799"/>
              <a:gd name="T7" fmla="*/ 14 h 293"/>
              <a:gd name="T8" fmla="*/ 796 w 799"/>
              <a:gd name="T9" fmla="*/ 13 h 293"/>
              <a:gd name="T10" fmla="*/ 796 w 799"/>
              <a:gd name="T11" fmla="*/ 11 h 293"/>
              <a:gd name="T12" fmla="*/ 796 w 799"/>
              <a:gd name="T13" fmla="*/ 8 h 293"/>
              <a:gd name="T14" fmla="*/ 795 w 799"/>
              <a:gd name="T15" fmla="*/ 6 h 293"/>
              <a:gd name="T16" fmla="*/ 795 w 799"/>
              <a:gd name="T17" fmla="*/ 3 h 293"/>
              <a:gd name="T18" fmla="*/ 795 w 799"/>
              <a:gd name="T19" fmla="*/ 0 h 293"/>
              <a:gd name="T20" fmla="*/ 0 w 799"/>
              <a:gd name="T21" fmla="*/ 255 h 293"/>
              <a:gd name="T22" fmla="*/ 21 w 799"/>
              <a:gd name="T23" fmla="*/ 292 h 29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9"/>
              <a:gd name="T37" fmla="*/ 0 h 293"/>
              <a:gd name="T38" fmla="*/ 799 w 799"/>
              <a:gd name="T39" fmla="*/ 293 h 29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9" h="293">
                <a:moveTo>
                  <a:pt x="21" y="292"/>
                </a:moveTo>
                <a:lnTo>
                  <a:pt x="798" y="21"/>
                </a:lnTo>
                <a:lnTo>
                  <a:pt x="798" y="17"/>
                </a:lnTo>
                <a:lnTo>
                  <a:pt x="798" y="14"/>
                </a:lnTo>
                <a:lnTo>
                  <a:pt x="796" y="13"/>
                </a:lnTo>
                <a:lnTo>
                  <a:pt x="796" y="11"/>
                </a:lnTo>
                <a:lnTo>
                  <a:pt x="796" y="8"/>
                </a:lnTo>
                <a:lnTo>
                  <a:pt x="795" y="6"/>
                </a:lnTo>
                <a:lnTo>
                  <a:pt x="795" y="3"/>
                </a:lnTo>
                <a:lnTo>
                  <a:pt x="795" y="0"/>
                </a:lnTo>
                <a:lnTo>
                  <a:pt x="0" y="255"/>
                </a:lnTo>
                <a:lnTo>
                  <a:pt x="21" y="292"/>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3" name="Freeform 165"/>
          <p:cNvSpPr>
            <a:spLocks/>
          </p:cNvSpPr>
          <p:nvPr/>
        </p:nvSpPr>
        <p:spPr bwMode="auto">
          <a:xfrm>
            <a:off x="6950076" y="3232150"/>
            <a:ext cx="1268413" cy="465138"/>
          </a:xfrm>
          <a:custGeom>
            <a:avLst/>
            <a:gdLst>
              <a:gd name="T0" fmla="*/ 21 w 799"/>
              <a:gd name="T1" fmla="*/ 292 h 293"/>
              <a:gd name="T2" fmla="*/ 798 w 799"/>
              <a:gd name="T3" fmla="*/ 21 h 293"/>
              <a:gd name="T4" fmla="*/ 798 w 799"/>
              <a:gd name="T5" fmla="*/ 17 h 293"/>
              <a:gd name="T6" fmla="*/ 798 w 799"/>
              <a:gd name="T7" fmla="*/ 14 h 293"/>
              <a:gd name="T8" fmla="*/ 796 w 799"/>
              <a:gd name="T9" fmla="*/ 13 h 293"/>
              <a:gd name="T10" fmla="*/ 796 w 799"/>
              <a:gd name="T11" fmla="*/ 11 h 293"/>
              <a:gd name="T12" fmla="*/ 796 w 799"/>
              <a:gd name="T13" fmla="*/ 8 h 293"/>
              <a:gd name="T14" fmla="*/ 795 w 799"/>
              <a:gd name="T15" fmla="*/ 6 h 293"/>
              <a:gd name="T16" fmla="*/ 795 w 799"/>
              <a:gd name="T17" fmla="*/ 3 h 293"/>
              <a:gd name="T18" fmla="*/ 795 w 799"/>
              <a:gd name="T19" fmla="*/ 0 h 293"/>
              <a:gd name="T20" fmla="*/ 0 w 799"/>
              <a:gd name="T21" fmla="*/ 255 h 293"/>
              <a:gd name="T22" fmla="*/ 21 w 799"/>
              <a:gd name="T23" fmla="*/ 292 h 29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9"/>
              <a:gd name="T37" fmla="*/ 0 h 293"/>
              <a:gd name="T38" fmla="*/ 799 w 799"/>
              <a:gd name="T39" fmla="*/ 293 h 29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9" h="293">
                <a:moveTo>
                  <a:pt x="21" y="292"/>
                </a:moveTo>
                <a:lnTo>
                  <a:pt x="798" y="21"/>
                </a:lnTo>
                <a:lnTo>
                  <a:pt x="798" y="17"/>
                </a:lnTo>
                <a:lnTo>
                  <a:pt x="798" y="14"/>
                </a:lnTo>
                <a:lnTo>
                  <a:pt x="796" y="13"/>
                </a:lnTo>
                <a:lnTo>
                  <a:pt x="796" y="11"/>
                </a:lnTo>
                <a:lnTo>
                  <a:pt x="796" y="8"/>
                </a:lnTo>
                <a:lnTo>
                  <a:pt x="795" y="6"/>
                </a:lnTo>
                <a:lnTo>
                  <a:pt x="795" y="3"/>
                </a:lnTo>
                <a:lnTo>
                  <a:pt x="795" y="0"/>
                </a:lnTo>
                <a:lnTo>
                  <a:pt x="0" y="255"/>
                </a:lnTo>
                <a:lnTo>
                  <a:pt x="21" y="292"/>
                </a:lnTo>
              </a:path>
            </a:pathLst>
          </a:custGeom>
          <a:noFill/>
          <a:ln w="12700" cap="rnd" cmpd="sng">
            <a:solidFill>
              <a:srgbClr val="FF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4" name="Freeform 166"/>
          <p:cNvSpPr>
            <a:spLocks/>
          </p:cNvSpPr>
          <p:nvPr/>
        </p:nvSpPr>
        <p:spPr bwMode="auto">
          <a:xfrm>
            <a:off x="6999288" y="3262313"/>
            <a:ext cx="1219200" cy="468312"/>
          </a:xfrm>
          <a:custGeom>
            <a:avLst/>
            <a:gdLst>
              <a:gd name="T0" fmla="*/ 0 w 768"/>
              <a:gd name="T1" fmla="*/ 268 h 295"/>
              <a:gd name="T2" fmla="*/ 19 w 768"/>
              <a:gd name="T3" fmla="*/ 294 h 295"/>
              <a:gd name="T4" fmla="*/ 765 w 768"/>
              <a:gd name="T5" fmla="*/ 29 h 295"/>
              <a:gd name="T6" fmla="*/ 765 w 768"/>
              <a:gd name="T7" fmla="*/ 26 h 295"/>
              <a:gd name="T8" fmla="*/ 767 w 768"/>
              <a:gd name="T9" fmla="*/ 24 h 295"/>
              <a:gd name="T10" fmla="*/ 767 w 768"/>
              <a:gd name="T11" fmla="*/ 21 h 295"/>
              <a:gd name="T12" fmla="*/ 767 w 768"/>
              <a:gd name="T13" fmla="*/ 20 h 295"/>
              <a:gd name="T14" fmla="*/ 767 w 768"/>
              <a:gd name="T15" fmla="*/ 16 h 295"/>
              <a:gd name="T16" fmla="*/ 767 w 768"/>
              <a:gd name="T17" fmla="*/ 11 h 295"/>
              <a:gd name="T18" fmla="*/ 767 w 768"/>
              <a:gd name="T19" fmla="*/ 7 h 295"/>
              <a:gd name="T20" fmla="*/ 767 w 768"/>
              <a:gd name="T21" fmla="*/ 0 h 295"/>
              <a:gd name="T22" fmla="*/ 0 w 768"/>
              <a:gd name="T23" fmla="*/ 268 h 2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8"/>
              <a:gd name="T37" fmla="*/ 0 h 295"/>
              <a:gd name="T38" fmla="*/ 768 w 768"/>
              <a:gd name="T39" fmla="*/ 295 h 2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8" h="295">
                <a:moveTo>
                  <a:pt x="0" y="268"/>
                </a:moveTo>
                <a:lnTo>
                  <a:pt x="19" y="294"/>
                </a:lnTo>
                <a:lnTo>
                  <a:pt x="765" y="29"/>
                </a:lnTo>
                <a:lnTo>
                  <a:pt x="765" y="26"/>
                </a:lnTo>
                <a:lnTo>
                  <a:pt x="767" y="24"/>
                </a:lnTo>
                <a:lnTo>
                  <a:pt x="767" y="21"/>
                </a:lnTo>
                <a:lnTo>
                  <a:pt x="767" y="20"/>
                </a:lnTo>
                <a:lnTo>
                  <a:pt x="767" y="16"/>
                </a:lnTo>
                <a:lnTo>
                  <a:pt x="767" y="11"/>
                </a:lnTo>
                <a:lnTo>
                  <a:pt x="767" y="7"/>
                </a:lnTo>
                <a:lnTo>
                  <a:pt x="767" y="0"/>
                </a:lnTo>
                <a:lnTo>
                  <a:pt x="0" y="268"/>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5" name="Freeform 167"/>
          <p:cNvSpPr>
            <a:spLocks/>
          </p:cNvSpPr>
          <p:nvPr/>
        </p:nvSpPr>
        <p:spPr bwMode="auto">
          <a:xfrm>
            <a:off x="6999288" y="3262313"/>
            <a:ext cx="1219200" cy="468312"/>
          </a:xfrm>
          <a:custGeom>
            <a:avLst/>
            <a:gdLst>
              <a:gd name="T0" fmla="*/ 0 w 768"/>
              <a:gd name="T1" fmla="*/ 268 h 295"/>
              <a:gd name="T2" fmla="*/ 19 w 768"/>
              <a:gd name="T3" fmla="*/ 294 h 295"/>
              <a:gd name="T4" fmla="*/ 765 w 768"/>
              <a:gd name="T5" fmla="*/ 29 h 295"/>
              <a:gd name="T6" fmla="*/ 765 w 768"/>
              <a:gd name="T7" fmla="*/ 26 h 295"/>
              <a:gd name="T8" fmla="*/ 767 w 768"/>
              <a:gd name="T9" fmla="*/ 24 h 295"/>
              <a:gd name="T10" fmla="*/ 767 w 768"/>
              <a:gd name="T11" fmla="*/ 21 h 295"/>
              <a:gd name="T12" fmla="*/ 767 w 768"/>
              <a:gd name="T13" fmla="*/ 20 h 295"/>
              <a:gd name="T14" fmla="*/ 767 w 768"/>
              <a:gd name="T15" fmla="*/ 16 h 295"/>
              <a:gd name="T16" fmla="*/ 767 w 768"/>
              <a:gd name="T17" fmla="*/ 11 h 295"/>
              <a:gd name="T18" fmla="*/ 767 w 768"/>
              <a:gd name="T19" fmla="*/ 7 h 295"/>
              <a:gd name="T20" fmla="*/ 767 w 768"/>
              <a:gd name="T21" fmla="*/ 0 h 295"/>
              <a:gd name="T22" fmla="*/ 0 w 768"/>
              <a:gd name="T23" fmla="*/ 268 h 2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8"/>
              <a:gd name="T37" fmla="*/ 0 h 295"/>
              <a:gd name="T38" fmla="*/ 768 w 768"/>
              <a:gd name="T39" fmla="*/ 295 h 2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8" h="295">
                <a:moveTo>
                  <a:pt x="0" y="268"/>
                </a:moveTo>
                <a:lnTo>
                  <a:pt x="19" y="294"/>
                </a:lnTo>
                <a:lnTo>
                  <a:pt x="765" y="29"/>
                </a:lnTo>
                <a:lnTo>
                  <a:pt x="765" y="26"/>
                </a:lnTo>
                <a:lnTo>
                  <a:pt x="767" y="24"/>
                </a:lnTo>
                <a:lnTo>
                  <a:pt x="767" y="21"/>
                </a:lnTo>
                <a:lnTo>
                  <a:pt x="767" y="20"/>
                </a:lnTo>
                <a:lnTo>
                  <a:pt x="767" y="16"/>
                </a:lnTo>
                <a:lnTo>
                  <a:pt x="767" y="11"/>
                </a:lnTo>
                <a:lnTo>
                  <a:pt x="767" y="7"/>
                </a:lnTo>
                <a:lnTo>
                  <a:pt x="767" y="0"/>
                </a:lnTo>
                <a:lnTo>
                  <a:pt x="0" y="268"/>
                </a:lnTo>
              </a:path>
            </a:pathLst>
          </a:custGeom>
          <a:noFill/>
          <a:ln w="12700" cap="rnd" cmpd="sng">
            <a:solidFill>
              <a:srgbClr val="99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6" name="Freeform 168"/>
          <p:cNvSpPr>
            <a:spLocks/>
          </p:cNvSpPr>
          <p:nvPr/>
        </p:nvSpPr>
        <p:spPr bwMode="auto">
          <a:xfrm>
            <a:off x="6353175" y="2447925"/>
            <a:ext cx="1144588" cy="1949450"/>
          </a:xfrm>
          <a:custGeom>
            <a:avLst/>
            <a:gdLst>
              <a:gd name="T0" fmla="*/ 618 w 721"/>
              <a:gd name="T1" fmla="*/ 11 h 1228"/>
              <a:gd name="T2" fmla="*/ 509 w 721"/>
              <a:gd name="T3" fmla="*/ 45 h 1228"/>
              <a:gd name="T4" fmla="*/ 395 w 721"/>
              <a:gd name="T5" fmla="*/ 87 h 1228"/>
              <a:gd name="T6" fmla="*/ 288 w 721"/>
              <a:gd name="T7" fmla="*/ 133 h 1228"/>
              <a:gd name="T8" fmla="*/ 244 w 721"/>
              <a:gd name="T9" fmla="*/ 169 h 1228"/>
              <a:gd name="T10" fmla="*/ 243 w 721"/>
              <a:gd name="T11" fmla="*/ 193 h 1228"/>
              <a:gd name="T12" fmla="*/ 233 w 721"/>
              <a:gd name="T13" fmla="*/ 212 h 1228"/>
              <a:gd name="T14" fmla="*/ 217 w 721"/>
              <a:gd name="T15" fmla="*/ 227 h 1228"/>
              <a:gd name="T16" fmla="*/ 197 w 721"/>
              <a:gd name="T17" fmla="*/ 237 h 1228"/>
              <a:gd name="T18" fmla="*/ 176 w 721"/>
              <a:gd name="T19" fmla="*/ 242 h 1228"/>
              <a:gd name="T20" fmla="*/ 156 w 721"/>
              <a:gd name="T21" fmla="*/ 240 h 1228"/>
              <a:gd name="T22" fmla="*/ 139 w 721"/>
              <a:gd name="T23" fmla="*/ 232 h 1228"/>
              <a:gd name="T24" fmla="*/ 113 w 721"/>
              <a:gd name="T25" fmla="*/ 237 h 1228"/>
              <a:gd name="T26" fmla="*/ 77 w 721"/>
              <a:gd name="T27" fmla="*/ 261 h 1228"/>
              <a:gd name="T28" fmla="*/ 44 w 721"/>
              <a:gd name="T29" fmla="*/ 287 h 1228"/>
              <a:gd name="T30" fmla="*/ 13 w 721"/>
              <a:gd name="T31" fmla="*/ 312 h 1228"/>
              <a:gd name="T32" fmla="*/ 10 w 721"/>
              <a:gd name="T33" fmla="*/ 368 h 1228"/>
              <a:gd name="T34" fmla="*/ 28 w 721"/>
              <a:gd name="T35" fmla="*/ 459 h 1228"/>
              <a:gd name="T36" fmla="*/ 43 w 721"/>
              <a:gd name="T37" fmla="*/ 547 h 1228"/>
              <a:gd name="T38" fmla="*/ 56 w 721"/>
              <a:gd name="T39" fmla="*/ 635 h 1228"/>
              <a:gd name="T40" fmla="*/ 80 w 721"/>
              <a:gd name="T41" fmla="*/ 682 h 1228"/>
              <a:gd name="T42" fmla="*/ 106 w 721"/>
              <a:gd name="T43" fmla="*/ 697 h 1228"/>
              <a:gd name="T44" fmla="*/ 122 w 721"/>
              <a:gd name="T45" fmla="*/ 718 h 1228"/>
              <a:gd name="T46" fmla="*/ 132 w 721"/>
              <a:gd name="T47" fmla="*/ 744 h 1228"/>
              <a:gd name="T48" fmla="*/ 132 w 721"/>
              <a:gd name="T49" fmla="*/ 771 h 1228"/>
              <a:gd name="T50" fmla="*/ 126 w 721"/>
              <a:gd name="T51" fmla="*/ 797 h 1228"/>
              <a:gd name="T52" fmla="*/ 109 w 721"/>
              <a:gd name="T53" fmla="*/ 820 h 1228"/>
              <a:gd name="T54" fmla="*/ 87 w 721"/>
              <a:gd name="T55" fmla="*/ 838 h 1228"/>
              <a:gd name="T56" fmla="*/ 74 w 721"/>
              <a:gd name="T57" fmla="*/ 871 h 1228"/>
              <a:gd name="T58" fmla="*/ 75 w 721"/>
              <a:gd name="T59" fmla="*/ 929 h 1228"/>
              <a:gd name="T60" fmla="*/ 77 w 721"/>
              <a:gd name="T61" fmla="*/ 992 h 1228"/>
              <a:gd name="T62" fmla="*/ 78 w 721"/>
              <a:gd name="T63" fmla="*/ 1056 h 1228"/>
              <a:gd name="T64" fmla="*/ 135 w 721"/>
              <a:gd name="T65" fmla="*/ 1098 h 1228"/>
              <a:gd name="T66" fmla="*/ 256 w 721"/>
              <a:gd name="T67" fmla="*/ 1126 h 1228"/>
              <a:gd name="T68" fmla="*/ 394 w 721"/>
              <a:gd name="T69" fmla="*/ 1160 h 1228"/>
              <a:gd name="T70" fmla="*/ 558 w 721"/>
              <a:gd name="T71" fmla="*/ 1201 h 1228"/>
              <a:gd name="T72" fmla="*/ 667 w 721"/>
              <a:gd name="T73" fmla="*/ 1166 h 1228"/>
              <a:gd name="T74" fmla="*/ 690 w 721"/>
              <a:gd name="T75" fmla="*/ 1033 h 1228"/>
              <a:gd name="T76" fmla="*/ 706 w 721"/>
              <a:gd name="T77" fmla="*/ 885 h 1228"/>
              <a:gd name="T78" fmla="*/ 716 w 721"/>
              <a:gd name="T79" fmla="*/ 726 h 1228"/>
              <a:gd name="T80" fmla="*/ 719 w 721"/>
              <a:gd name="T81" fmla="*/ 625 h 1228"/>
              <a:gd name="T82" fmla="*/ 719 w 721"/>
              <a:gd name="T83" fmla="*/ 593 h 1228"/>
              <a:gd name="T84" fmla="*/ 720 w 721"/>
              <a:gd name="T85" fmla="*/ 563 h 1228"/>
              <a:gd name="T86" fmla="*/ 720 w 721"/>
              <a:gd name="T87" fmla="*/ 533 h 1228"/>
              <a:gd name="T88" fmla="*/ 711 w 721"/>
              <a:gd name="T89" fmla="*/ 511 h 1228"/>
              <a:gd name="T90" fmla="*/ 691 w 721"/>
              <a:gd name="T91" fmla="*/ 505 h 1228"/>
              <a:gd name="T92" fmla="*/ 677 w 721"/>
              <a:gd name="T93" fmla="*/ 495 h 1228"/>
              <a:gd name="T94" fmla="*/ 665 w 721"/>
              <a:gd name="T95" fmla="*/ 484 h 1228"/>
              <a:gd name="T96" fmla="*/ 651 w 721"/>
              <a:gd name="T97" fmla="*/ 461 h 1228"/>
              <a:gd name="T98" fmla="*/ 642 w 721"/>
              <a:gd name="T99" fmla="*/ 424 h 1228"/>
              <a:gd name="T100" fmla="*/ 642 w 721"/>
              <a:gd name="T101" fmla="*/ 386 h 1228"/>
              <a:gd name="T102" fmla="*/ 652 w 721"/>
              <a:gd name="T103" fmla="*/ 351 h 1228"/>
              <a:gd name="T104" fmla="*/ 670 w 721"/>
              <a:gd name="T105" fmla="*/ 321 h 1228"/>
              <a:gd name="T106" fmla="*/ 688 w 721"/>
              <a:gd name="T107" fmla="*/ 308 h 1228"/>
              <a:gd name="T108" fmla="*/ 703 w 721"/>
              <a:gd name="T109" fmla="*/ 302 h 1228"/>
              <a:gd name="T110" fmla="*/ 706 w 721"/>
              <a:gd name="T111" fmla="*/ 261 h 1228"/>
              <a:gd name="T112" fmla="*/ 698 w 721"/>
              <a:gd name="T113" fmla="*/ 183 h 1228"/>
              <a:gd name="T114" fmla="*/ 688 w 721"/>
              <a:gd name="T115" fmla="*/ 108 h 1228"/>
              <a:gd name="T116" fmla="*/ 675 w 721"/>
              <a:gd name="T117" fmla="*/ 35 h 122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21"/>
              <a:gd name="T178" fmla="*/ 0 h 1228"/>
              <a:gd name="T179" fmla="*/ 721 w 721"/>
              <a:gd name="T180" fmla="*/ 1228 h 122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21" h="1228">
                <a:moveTo>
                  <a:pt x="667" y="0"/>
                </a:moveTo>
                <a:lnTo>
                  <a:pt x="618" y="11"/>
                </a:lnTo>
                <a:lnTo>
                  <a:pt x="566" y="26"/>
                </a:lnTo>
                <a:lnTo>
                  <a:pt x="509" y="45"/>
                </a:lnTo>
                <a:lnTo>
                  <a:pt x="452" y="65"/>
                </a:lnTo>
                <a:lnTo>
                  <a:pt x="395" y="87"/>
                </a:lnTo>
                <a:lnTo>
                  <a:pt x="340" y="110"/>
                </a:lnTo>
                <a:lnTo>
                  <a:pt x="288" y="133"/>
                </a:lnTo>
                <a:lnTo>
                  <a:pt x="241" y="156"/>
                </a:lnTo>
                <a:lnTo>
                  <a:pt x="244" y="169"/>
                </a:lnTo>
                <a:lnTo>
                  <a:pt x="244" y="182"/>
                </a:lnTo>
                <a:lnTo>
                  <a:pt x="243" y="193"/>
                </a:lnTo>
                <a:lnTo>
                  <a:pt x="238" y="203"/>
                </a:lnTo>
                <a:lnTo>
                  <a:pt x="233" y="212"/>
                </a:lnTo>
                <a:lnTo>
                  <a:pt x="225" y="221"/>
                </a:lnTo>
                <a:lnTo>
                  <a:pt x="217" y="227"/>
                </a:lnTo>
                <a:lnTo>
                  <a:pt x="207" y="232"/>
                </a:lnTo>
                <a:lnTo>
                  <a:pt x="197" y="237"/>
                </a:lnTo>
                <a:lnTo>
                  <a:pt x="187" y="240"/>
                </a:lnTo>
                <a:lnTo>
                  <a:pt x="176" y="242"/>
                </a:lnTo>
                <a:lnTo>
                  <a:pt x="166" y="242"/>
                </a:lnTo>
                <a:lnTo>
                  <a:pt x="156" y="240"/>
                </a:lnTo>
                <a:lnTo>
                  <a:pt x="147" y="237"/>
                </a:lnTo>
                <a:lnTo>
                  <a:pt x="139" y="232"/>
                </a:lnTo>
                <a:lnTo>
                  <a:pt x="130" y="225"/>
                </a:lnTo>
                <a:lnTo>
                  <a:pt x="113" y="237"/>
                </a:lnTo>
                <a:lnTo>
                  <a:pt x="95" y="250"/>
                </a:lnTo>
                <a:lnTo>
                  <a:pt x="77" y="261"/>
                </a:lnTo>
                <a:lnTo>
                  <a:pt x="61" y="274"/>
                </a:lnTo>
                <a:lnTo>
                  <a:pt x="44" y="287"/>
                </a:lnTo>
                <a:lnTo>
                  <a:pt x="28" y="299"/>
                </a:lnTo>
                <a:lnTo>
                  <a:pt x="13" y="312"/>
                </a:lnTo>
                <a:lnTo>
                  <a:pt x="0" y="323"/>
                </a:lnTo>
                <a:lnTo>
                  <a:pt x="10" y="368"/>
                </a:lnTo>
                <a:lnTo>
                  <a:pt x="20" y="414"/>
                </a:lnTo>
                <a:lnTo>
                  <a:pt x="28" y="459"/>
                </a:lnTo>
                <a:lnTo>
                  <a:pt x="36" y="503"/>
                </a:lnTo>
                <a:lnTo>
                  <a:pt x="43" y="547"/>
                </a:lnTo>
                <a:lnTo>
                  <a:pt x="49" y="591"/>
                </a:lnTo>
                <a:lnTo>
                  <a:pt x="56" y="635"/>
                </a:lnTo>
                <a:lnTo>
                  <a:pt x="62" y="677"/>
                </a:lnTo>
                <a:lnTo>
                  <a:pt x="80" y="682"/>
                </a:lnTo>
                <a:lnTo>
                  <a:pt x="93" y="689"/>
                </a:lnTo>
                <a:lnTo>
                  <a:pt x="106" y="697"/>
                </a:lnTo>
                <a:lnTo>
                  <a:pt x="116" y="706"/>
                </a:lnTo>
                <a:lnTo>
                  <a:pt x="122" y="718"/>
                </a:lnTo>
                <a:lnTo>
                  <a:pt x="129" y="731"/>
                </a:lnTo>
                <a:lnTo>
                  <a:pt x="132" y="744"/>
                </a:lnTo>
                <a:lnTo>
                  <a:pt x="134" y="757"/>
                </a:lnTo>
                <a:lnTo>
                  <a:pt x="132" y="771"/>
                </a:lnTo>
                <a:lnTo>
                  <a:pt x="130" y="784"/>
                </a:lnTo>
                <a:lnTo>
                  <a:pt x="126" y="797"/>
                </a:lnTo>
                <a:lnTo>
                  <a:pt x="119" y="809"/>
                </a:lnTo>
                <a:lnTo>
                  <a:pt x="109" y="820"/>
                </a:lnTo>
                <a:lnTo>
                  <a:pt x="100" y="830"/>
                </a:lnTo>
                <a:lnTo>
                  <a:pt x="87" y="838"/>
                </a:lnTo>
                <a:lnTo>
                  <a:pt x="74" y="845"/>
                </a:lnTo>
                <a:lnTo>
                  <a:pt x="74" y="871"/>
                </a:lnTo>
                <a:lnTo>
                  <a:pt x="75" y="900"/>
                </a:lnTo>
                <a:lnTo>
                  <a:pt x="75" y="929"/>
                </a:lnTo>
                <a:lnTo>
                  <a:pt x="77" y="960"/>
                </a:lnTo>
                <a:lnTo>
                  <a:pt x="77" y="992"/>
                </a:lnTo>
                <a:lnTo>
                  <a:pt x="78" y="1023"/>
                </a:lnTo>
                <a:lnTo>
                  <a:pt x="78" y="1056"/>
                </a:lnTo>
                <a:lnTo>
                  <a:pt x="78" y="1085"/>
                </a:lnTo>
                <a:lnTo>
                  <a:pt x="135" y="1098"/>
                </a:lnTo>
                <a:lnTo>
                  <a:pt x="194" y="1111"/>
                </a:lnTo>
                <a:lnTo>
                  <a:pt x="256" y="1126"/>
                </a:lnTo>
                <a:lnTo>
                  <a:pt x="322" y="1142"/>
                </a:lnTo>
                <a:lnTo>
                  <a:pt x="394" y="1160"/>
                </a:lnTo>
                <a:lnTo>
                  <a:pt x="472" y="1179"/>
                </a:lnTo>
                <a:lnTo>
                  <a:pt x="558" y="1201"/>
                </a:lnTo>
                <a:lnTo>
                  <a:pt x="654" y="1227"/>
                </a:lnTo>
                <a:lnTo>
                  <a:pt x="667" y="1166"/>
                </a:lnTo>
                <a:lnTo>
                  <a:pt x="678" y="1103"/>
                </a:lnTo>
                <a:lnTo>
                  <a:pt x="690" y="1033"/>
                </a:lnTo>
                <a:lnTo>
                  <a:pt x="698" y="962"/>
                </a:lnTo>
                <a:lnTo>
                  <a:pt x="706" y="885"/>
                </a:lnTo>
                <a:lnTo>
                  <a:pt x="711" y="807"/>
                </a:lnTo>
                <a:lnTo>
                  <a:pt x="716" y="726"/>
                </a:lnTo>
                <a:lnTo>
                  <a:pt x="719" y="643"/>
                </a:lnTo>
                <a:lnTo>
                  <a:pt x="719" y="625"/>
                </a:lnTo>
                <a:lnTo>
                  <a:pt x="719" y="607"/>
                </a:lnTo>
                <a:lnTo>
                  <a:pt x="719" y="593"/>
                </a:lnTo>
                <a:lnTo>
                  <a:pt x="720" y="578"/>
                </a:lnTo>
                <a:lnTo>
                  <a:pt x="720" y="563"/>
                </a:lnTo>
                <a:lnTo>
                  <a:pt x="720" y="549"/>
                </a:lnTo>
                <a:lnTo>
                  <a:pt x="720" y="533"/>
                </a:lnTo>
                <a:lnTo>
                  <a:pt x="720" y="513"/>
                </a:lnTo>
                <a:lnTo>
                  <a:pt x="711" y="511"/>
                </a:lnTo>
                <a:lnTo>
                  <a:pt x="701" y="508"/>
                </a:lnTo>
                <a:lnTo>
                  <a:pt x="691" y="505"/>
                </a:lnTo>
                <a:lnTo>
                  <a:pt x="685" y="500"/>
                </a:lnTo>
                <a:lnTo>
                  <a:pt x="677" y="495"/>
                </a:lnTo>
                <a:lnTo>
                  <a:pt x="670" y="490"/>
                </a:lnTo>
                <a:lnTo>
                  <a:pt x="665" y="484"/>
                </a:lnTo>
                <a:lnTo>
                  <a:pt x="659" y="476"/>
                </a:lnTo>
                <a:lnTo>
                  <a:pt x="651" y="461"/>
                </a:lnTo>
                <a:lnTo>
                  <a:pt x="646" y="443"/>
                </a:lnTo>
                <a:lnTo>
                  <a:pt x="642" y="424"/>
                </a:lnTo>
                <a:lnTo>
                  <a:pt x="642" y="406"/>
                </a:lnTo>
                <a:lnTo>
                  <a:pt x="642" y="386"/>
                </a:lnTo>
                <a:lnTo>
                  <a:pt x="647" y="368"/>
                </a:lnTo>
                <a:lnTo>
                  <a:pt x="652" y="351"/>
                </a:lnTo>
                <a:lnTo>
                  <a:pt x="660" y="336"/>
                </a:lnTo>
                <a:lnTo>
                  <a:pt x="670" y="321"/>
                </a:lnTo>
                <a:lnTo>
                  <a:pt x="681" y="312"/>
                </a:lnTo>
                <a:lnTo>
                  <a:pt x="688" y="308"/>
                </a:lnTo>
                <a:lnTo>
                  <a:pt x="694" y="305"/>
                </a:lnTo>
                <a:lnTo>
                  <a:pt x="703" y="302"/>
                </a:lnTo>
                <a:lnTo>
                  <a:pt x="709" y="302"/>
                </a:lnTo>
                <a:lnTo>
                  <a:pt x="706" y="261"/>
                </a:lnTo>
                <a:lnTo>
                  <a:pt x="703" y="222"/>
                </a:lnTo>
                <a:lnTo>
                  <a:pt x="698" y="183"/>
                </a:lnTo>
                <a:lnTo>
                  <a:pt x="693" y="146"/>
                </a:lnTo>
                <a:lnTo>
                  <a:pt x="688" y="108"/>
                </a:lnTo>
                <a:lnTo>
                  <a:pt x="681" y="73"/>
                </a:lnTo>
                <a:lnTo>
                  <a:pt x="675" y="35"/>
                </a:lnTo>
                <a:lnTo>
                  <a:pt x="667" y="0"/>
                </a:lnTo>
              </a:path>
            </a:pathLst>
          </a:custGeom>
          <a:solidFill>
            <a:srgbClr val="FAF0A8"/>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7" name="Freeform 169"/>
          <p:cNvSpPr>
            <a:spLocks/>
          </p:cNvSpPr>
          <p:nvPr/>
        </p:nvSpPr>
        <p:spPr bwMode="auto">
          <a:xfrm>
            <a:off x="6353175" y="2447925"/>
            <a:ext cx="1144588" cy="1949450"/>
          </a:xfrm>
          <a:custGeom>
            <a:avLst/>
            <a:gdLst>
              <a:gd name="T0" fmla="*/ 618 w 721"/>
              <a:gd name="T1" fmla="*/ 11 h 1228"/>
              <a:gd name="T2" fmla="*/ 509 w 721"/>
              <a:gd name="T3" fmla="*/ 45 h 1228"/>
              <a:gd name="T4" fmla="*/ 395 w 721"/>
              <a:gd name="T5" fmla="*/ 87 h 1228"/>
              <a:gd name="T6" fmla="*/ 288 w 721"/>
              <a:gd name="T7" fmla="*/ 133 h 1228"/>
              <a:gd name="T8" fmla="*/ 244 w 721"/>
              <a:gd name="T9" fmla="*/ 169 h 1228"/>
              <a:gd name="T10" fmla="*/ 243 w 721"/>
              <a:gd name="T11" fmla="*/ 193 h 1228"/>
              <a:gd name="T12" fmla="*/ 233 w 721"/>
              <a:gd name="T13" fmla="*/ 212 h 1228"/>
              <a:gd name="T14" fmla="*/ 217 w 721"/>
              <a:gd name="T15" fmla="*/ 227 h 1228"/>
              <a:gd name="T16" fmla="*/ 197 w 721"/>
              <a:gd name="T17" fmla="*/ 237 h 1228"/>
              <a:gd name="T18" fmla="*/ 176 w 721"/>
              <a:gd name="T19" fmla="*/ 242 h 1228"/>
              <a:gd name="T20" fmla="*/ 156 w 721"/>
              <a:gd name="T21" fmla="*/ 240 h 1228"/>
              <a:gd name="T22" fmla="*/ 139 w 721"/>
              <a:gd name="T23" fmla="*/ 232 h 1228"/>
              <a:gd name="T24" fmla="*/ 113 w 721"/>
              <a:gd name="T25" fmla="*/ 237 h 1228"/>
              <a:gd name="T26" fmla="*/ 77 w 721"/>
              <a:gd name="T27" fmla="*/ 261 h 1228"/>
              <a:gd name="T28" fmla="*/ 44 w 721"/>
              <a:gd name="T29" fmla="*/ 287 h 1228"/>
              <a:gd name="T30" fmla="*/ 13 w 721"/>
              <a:gd name="T31" fmla="*/ 312 h 1228"/>
              <a:gd name="T32" fmla="*/ 10 w 721"/>
              <a:gd name="T33" fmla="*/ 368 h 1228"/>
              <a:gd name="T34" fmla="*/ 28 w 721"/>
              <a:gd name="T35" fmla="*/ 459 h 1228"/>
              <a:gd name="T36" fmla="*/ 43 w 721"/>
              <a:gd name="T37" fmla="*/ 547 h 1228"/>
              <a:gd name="T38" fmla="*/ 56 w 721"/>
              <a:gd name="T39" fmla="*/ 635 h 1228"/>
              <a:gd name="T40" fmla="*/ 80 w 721"/>
              <a:gd name="T41" fmla="*/ 682 h 1228"/>
              <a:gd name="T42" fmla="*/ 106 w 721"/>
              <a:gd name="T43" fmla="*/ 697 h 1228"/>
              <a:gd name="T44" fmla="*/ 122 w 721"/>
              <a:gd name="T45" fmla="*/ 718 h 1228"/>
              <a:gd name="T46" fmla="*/ 132 w 721"/>
              <a:gd name="T47" fmla="*/ 744 h 1228"/>
              <a:gd name="T48" fmla="*/ 132 w 721"/>
              <a:gd name="T49" fmla="*/ 771 h 1228"/>
              <a:gd name="T50" fmla="*/ 126 w 721"/>
              <a:gd name="T51" fmla="*/ 797 h 1228"/>
              <a:gd name="T52" fmla="*/ 109 w 721"/>
              <a:gd name="T53" fmla="*/ 820 h 1228"/>
              <a:gd name="T54" fmla="*/ 87 w 721"/>
              <a:gd name="T55" fmla="*/ 838 h 1228"/>
              <a:gd name="T56" fmla="*/ 74 w 721"/>
              <a:gd name="T57" fmla="*/ 871 h 1228"/>
              <a:gd name="T58" fmla="*/ 75 w 721"/>
              <a:gd name="T59" fmla="*/ 929 h 1228"/>
              <a:gd name="T60" fmla="*/ 77 w 721"/>
              <a:gd name="T61" fmla="*/ 992 h 1228"/>
              <a:gd name="T62" fmla="*/ 78 w 721"/>
              <a:gd name="T63" fmla="*/ 1056 h 1228"/>
              <a:gd name="T64" fmla="*/ 135 w 721"/>
              <a:gd name="T65" fmla="*/ 1098 h 1228"/>
              <a:gd name="T66" fmla="*/ 256 w 721"/>
              <a:gd name="T67" fmla="*/ 1126 h 1228"/>
              <a:gd name="T68" fmla="*/ 394 w 721"/>
              <a:gd name="T69" fmla="*/ 1160 h 1228"/>
              <a:gd name="T70" fmla="*/ 558 w 721"/>
              <a:gd name="T71" fmla="*/ 1201 h 1228"/>
              <a:gd name="T72" fmla="*/ 667 w 721"/>
              <a:gd name="T73" fmla="*/ 1166 h 1228"/>
              <a:gd name="T74" fmla="*/ 690 w 721"/>
              <a:gd name="T75" fmla="*/ 1033 h 1228"/>
              <a:gd name="T76" fmla="*/ 706 w 721"/>
              <a:gd name="T77" fmla="*/ 885 h 1228"/>
              <a:gd name="T78" fmla="*/ 716 w 721"/>
              <a:gd name="T79" fmla="*/ 726 h 1228"/>
              <a:gd name="T80" fmla="*/ 719 w 721"/>
              <a:gd name="T81" fmla="*/ 625 h 1228"/>
              <a:gd name="T82" fmla="*/ 719 w 721"/>
              <a:gd name="T83" fmla="*/ 593 h 1228"/>
              <a:gd name="T84" fmla="*/ 720 w 721"/>
              <a:gd name="T85" fmla="*/ 563 h 1228"/>
              <a:gd name="T86" fmla="*/ 720 w 721"/>
              <a:gd name="T87" fmla="*/ 533 h 1228"/>
              <a:gd name="T88" fmla="*/ 711 w 721"/>
              <a:gd name="T89" fmla="*/ 511 h 1228"/>
              <a:gd name="T90" fmla="*/ 691 w 721"/>
              <a:gd name="T91" fmla="*/ 505 h 1228"/>
              <a:gd name="T92" fmla="*/ 677 w 721"/>
              <a:gd name="T93" fmla="*/ 495 h 1228"/>
              <a:gd name="T94" fmla="*/ 665 w 721"/>
              <a:gd name="T95" fmla="*/ 484 h 1228"/>
              <a:gd name="T96" fmla="*/ 651 w 721"/>
              <a:gd name="T97" fmla="*/ 461 h 1228"/>
              <a:gd name="T98" fmla="*/ 642 w 721"/>
              <a:gd name="T99" fmla="*/ 424 h 1228"/>
              <a:gd name="T100" fmla="*/ 642 w 721"/>
              <a:gd name="T101" fmla="*/ 386 h 1228"/>
              <a:gd name="T102" fmla="*/ 652 w 721"/>
              <a:gd name="T103" fmla="*/ 351 h 1228"/>
              <a:gd name="T104" fmla="*/ 670 w 721"/>
              <a:gd name="T105" fmla="*/ 321 h 1228"/>
              <a:gd name="T106" fmla="*/ 688 w 721"/>
              <a:gd name="T107" fmla="*/ 308 h 1228"/>
              <a:gd name="T108" fmla="*/ 703 w 721"/>
              <a:gd name="T109" fmla="*/ 302 h 1228"/>
              <a:gd name="T110" fmla="*/ 706 w 721"/>
              <a:gd name="T111" fmla="*/ 261 h 1228"/>
              <a:gd name="T112" fmla="*/ 698 w 721"/>
              <a:gd name="T113" fmla="*/ 183 h 1228"/>
              <a:gd name="T114" fmla="*/ 688 w 721"/>
              <a:gd name="T115" fmla="*/ 108 h 1228"/>
              <a:gd name="T116" fmla="*/ 675 w 721"/>
              <a:gd name="T117" fmla="*/ 35 h 122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21"/>
              <a:gd name="T178" fmla="*/ 0 h 1228"/>
              <a:gd name="T179" fmla="*/ 721 w 721"/>
              <a:gd name="T180" fmla="*/ 1228 h 122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21" h="1228">
                <a:moveTo>
                  <a:pt x="667" y="0"/>
                </a:moveTo>
                <a:lnTo>
                  <a:pt x="618" y="11"/>
                </a:lnTo>
                <a:lnTo>
                  <a:pt x="566" y="26"/>
                </a:lnTo>
                <a:lnTo>
                  <a:pt x="509" y="45"/>
                </a:lnTo>
                <a:lnTo>
                  <a:pt x="452" y="65"/>
                </a:lnTo>
                <a:lnTo>
                  <a:pt x="395" y="87"/>
                </a:lnTo>
                <a:lnTo>
                  <a:pt x="340" y="110"/>
                </a:lnTo>
                <a:lnTo>
                  <a:pt x="288" y="133"/>
                </a:lnTo>
                <a:lnTo>
                  <a:pt x="241" y="156"/>
                </a:lnTo>
                <a:lnTo>
                  <a:pt x="244" y="169"/>
                </a:lnTo>
                <a:lnTo>
                  <a:pt x="244" y="182"/>
                </a:lnTo>
                <a:lnTo>
                  <a:pt x="243" y="193"/>
                </a:lnTo>
                <a:lnTo>
                  <a:pt x="238" y="203"/>
                </a:lnTo>
                <a:lnTo>
                  <a:pt x="233" y="212"/>
                </a:lnTo>
                <a:lnTo>
                  <a:pt x="225" y="221"/>
                </a:lnTo>
                <a:lnTo>
                  <a:pt x="217" y="227"/>
                </a:lnTo>
                <a:lnTo>
                  <a:pt x="207" y="232"/>
                </a:lnTo>
                <a:lnTo>
                  <a:pt x="197" y="237"/>
                </a:lnTo>
                <a:lnTo>
                  <a:pt x="187" y="240"/>
                </a:lnTo>
                <a:lnTo>
                  <a:pt x="176" y="242"/>
                </a:lnTo>
                <a:lnTo>
                  <a:pt x="166" y="242"/>
                </a:lnTo>
                <a:lnTo>
                  <a:pt x="156" y="240"/>
                </a:lnTo>
                <a:lnTo>
                  <a:pt x="147" y="237"/>
                </a:lnTo>
                <a:lnTo>
                  <a:pt x="139" y="232"/>
                </a:lnTo>
                <a:lnTo>
                  <a:pt x="130" y="225"/>
                </a:lnTo>
                <a:lnTo>
                  <a:pt x="113" y="237"/>
                </a:lnTo>
                <a:lnTo>
                  <a:pt x="95" y="250"/>
                </a:lnTo>
                <a:lnTo>
                  <a:pt x="77" y="261"/>
                </a:lnTo>
                <a:lnTo>
                  <a:pt x="61" y="274"/>
                </a:lnTo>
                <a:lnTo>
                  <a:pt x="44" y="287"/>
                </a:lnTo>
                <a:lnTo>
                  <a:pt x="28" y="299"/>
                </a:lnTo>
                <a:lnTo>
                  <a:pt x="13" y="312"/>
                </a:lnTo>
                <a:lnTo>
                  <a:pt x="0" y="323"/>
                </a:lnTo>
                <a:lnTo>
                  <a:pt x="10" y="368"/>
                </a:lnTo>
                <a:lnTo>
                  <a:pt x="20" y="414"/>
                </a:lnTo>
                <a:lnTo>
                  <a:pt x="28" y="459"/>
                </a:lnTo>
                <a:lnTo>
                  <a:pt x="36" y="503"/>
                </a:lnTo>
                <a:lnTo>
                  <a:pt x="43" y="547"/>
                </a:lnTo>
                <a:lnTo>
                  <a:pt x="49" y="591"/>
                </a:lnTo>
                <a:lnTo>
                  <a:pt x="56" y="635"/>
                </a:lnTo>
                <a:lnTo>
                  <a:pt x="62" y="677"/>
                </a:lnTo>
                <a:lnTo>
                  <a:pt x="80" y="682"/>
                </a:lnTo>
                <a:lnTo>
                  <a:pt x="93" y="689"/>
                </a:lnTo>
                <a:lnTo>
                  <a:pt x="106" y="697"/>
                </a:lnTo>
                <a:lnTo>
                  <a:pt x="116" y="706"/>
                </a:lnTo>
                <a:lnTo>
                  <a:pt x="122" y="718"/>
                </a:lnTo>
                <a:lnTo>
                  <a:pt x="129" y="731"/>
                </a:lnTo>
                <a:lnTo>
                  <a:pt x="132" y="744"/>
                </a:lnTo>
                <a:lnTo>
                  <a:pt x="134" y="757"/>
                </a:lnTo>
                <a:lnTo>
                  <a:pt x="132" y="771"/>
                </a:lnTo>
                <a:lnTo>
                  <a:pt x="130" y="784"/>
                </a:lnTo>
                <a:lnTo>
                  <a:pt x="126" y="797"/>
                </a:lnTo>
                <a:lnTo>
                  <a:pt x="119" y="809"/>
                </a:lnTo>
                <a:lnTo>
                  <a:pt x="109" y="820"/>
                </a:lnTo>
                <a:lnTo>
                  <a:pt x="100" y="830"/>
                </a:lnTo>
                <a:lnTo>
                  <a:pt x="87" y="838"/>
                </a:lnTo>
                <a:lnTo>
                  <a:pt x="74" y="845"/>
                </a:lnTo>
                <a:lnTo>
                  <a:pt x="74" y="871"/>
                </a:lnTo>
                <a:lnTo>
                  <a:pt x="75" y="900"/>
                </a:lnTo>
                <a:lnTo>
                  <a:pt x="75" y="929"/>
                </a:lnTo>
                <a:lnTo>
                  <a:pt x="77" y="960"/>
                </a:lnTo>
                <a:lnTo>
                  <a:pt x="77" y="992"/>
                </a:lnTo>
                <a:lnTo>
                  <a:pt x="78" y="1023"/>
                </a:lnTo>
                <a:lnTo>
                  <a:pt x="78" y="1056"/>
                </a:lnTo>
                <a:lnTo>
                  <a:pt x="78" y="1085"/>
                </a:lnTo>
                <a:lnTo>
                  <a:pt x="135" y="1098"/>
                </a:lnTo>
                <a:lnTo>
                  <a:pt x="194" y="1111"/>
                </a:lnTo>
                <a:lnTo>
                  <a:pt x="256" y="1126"/>
                </a:lnTo>
                <a:lnTo>
                  <a:pt x="322" y="1142"/>
                </a:lnTo>
                <a:lnTo>
                  <a:pt x="394" y="1160"/>
                </a:lnTo>
                <a:lnTo>
                  <a:pt x="472" y="1179"/>
                </a:lnTo>
                <a:lnTo>
                  <a:pt x="558" y="1201"/>
                </a:lnTo>
                <a:lnTo>
                  <a:pt x="654" y="1227"/>
                </a:lnTo>
                <a:lnTo>
                  <a:pt x="667" y="1166"/>
                </a:lnTo>
                <a:lnTo>
                  <a:pt x="678" y="1103"/>
                </a:lnTo>
                <a:lnTo>
                  <a:pt x="690" y="1033"/>
                </a:lnTo>
                <a:lnTo>
                  <a:pt x="698" y="962"/>
                </a:lnTo>
                <a:lnTo>
                  <a:pt x="706" y="885"/>
                </a:lnTo>
                <a:lnTo>
                  <a:pt x="711" y="807"/>
                </a:lnTo>
                <a:lnTo>
                  <a:pt x="716" y="726"/>
                </a:lnTo>
                <a:lnTo>
                  <a:pt x="719" y="643"/>
                </a:lnTo>
                <a:lnTo>
                  <a:pt x="719" y="625"/>
                </a:lnTo>
                <a:lnTo>
                  <a:pt x="719" y="607"/>
                </a:lnTo>
                <a:lnTo>
                  <a:pt x="719" y="593"/>
                </a:lnTo>
                <a:lnTo>
                  <a:pt x="720" y="578"/>
                </a:lnTo>
                <a:lnTo>
                  <a:pt x="720" y="563"/>
                </a:lnTo>
                <a:lnTo>
                  <a:pt x="720" y="549"/>
                </a:lnTo>
                <a:lnTo>
                  <a:pt x="720" y="533"/>
                </a:lnTo>
                <a:lnTo>
                  <a:pt x="720" y="513"/>
                </a:lnTo>
                <a:lnTo>
                  <a:pt x="711" y="511"/>
                </a:lnTo>
                <a:lnTo>
                  <a:pt x="701" y="508"/>
                </a:lnTo>
                <a:lnTo>
                  <a:pt x="691" y="505"/>
                </a:lnTo>
                <a:lnTo>
                  <a:pt x="685" y="500"/>
                </a:lnTo>
                <a:lnTo>
                  <a:pt x="677" y="495"/>
                </a:lnTo>
                <a:lnTo>
                  <a:pt x="670" y="490"/>
                </a:lnTo>
                <a:lnTo>
                  <a:pt x="665" y="484"/>
                </a:lnTo>
                <a:lnTo>
                  <a:pt x="659" y="476"/>
                </a:lnTo>
                <a:lnTo>
                  <a:pt x="651" y="461"/>
                </a:lnTo>
                <a:lnTo>
                  <a:pt x="646" y="443"/>
                </a:lnTo>
                <a:lnTo>
                  <a:pt x="642" y="424"/>
                </a:lnTo>
                <a:lnTo>
                  <a:pt x="642" y="406"/>
                </a:lnTo>
                <a:lnTo>
                  <a:pt x="642" y="386"/>
                </a:lnTo>
                <a:lnTo>
                  <a:pt x="647" y="368"/>
                </a:lnTo>
                <a:lnTo>
                  <a:pt x="652" y="351"/>
                </a:lnTo>
                <a:lnTo>
                  <a:pt x="660" y="336"/>
                </a:lnTo>
                <a:lnTo>
                  <a:pt x="670" y="321"/>
                </a:lnTo>
                <a:lnTo>
                  <a:pt x="681" y="312"/>
                </a:lnTo>
                <a:lnTo>
                  <a:pt x="688" y="308"/>
                </a:lnTo>
                <a:lnTo>
                  <a:pt x="694" y="305"/>
                </a:lnTo>
                <a:lnTo>
                  <a:pt x="703" y="302"/>
                </a:lnTo>
                <a:lnTo>
                  <a:pt x="709" y="302"/>
                </a:lnTo>
                <a:lnTo>
                  <a:pt x="706" y="261"/>
                </a:lnTo>
                <a:lnTo>
                  <a:pt x="703" y="222"/>
                </a:lnTo>
                <a:lnTo>
                  <a:pt x="698" y="183"/>
                </a:lnTo>
                <a:lnTo>
                  <a:pt x="693" y="146"/>
                </a:lnTo>
                <a:lnTo>
                  <a:pt x="688" y="108"/>
                </a:lnTo>
                <a:lnTo>
                  <a:pt x="681" y="73"/>
                </a:lnTo>
                <a:lnTo>
                  <a:pt x="675" y="35"/>
                </a:lnTo>
                <a:lnTo>
                  <a:pt x="667"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8" name="Freeform 170"/>
          <p:cNvSpPr>
            <a:spLocks/>
          </p:cNvSpPr>
          <p:nvPr/>
        </p:nvSpPr>
        <p:spPr bwMode="auto">
          <a:xfrm>
            <a:off x="7372351" y="2447925"/>
            <a:ext cx="428625" cy="1949450"/>
          </a:xfrm>
          <a:custGeom>
            <a:avLst/>
            <a:gdLst>
              <a:gd name="T0" fmla="*/ 62 w 270"/>
              <a:gd name="T1" fmla="*/ 27 h 1228"/>
              <a:gd name="T2" fmla="*/ 116 w 270"/>
              <a:gd name="T3" fmla="*/ 73 h 1228"/>
              <a:gd name="T4" fmla="*/ 161 w 270"/>
              <a:gd name="T5" fmla="*/ 121 h 1228"/>
              <a:gd name="T6" fmla="*/ 223 w 270"/>
              <a:gd name="T7" fmla="*/ 191 h 1228"/>
              <a:gd name="T8" fmla="*/ 269 w 270"/>
              <a:gd name="T9" fmla="*/ 300 h 1228"/>
              <a:gd name="T10" fmla="*/ 264 w 270"/>
              <a:gd name="T11" fmla="*/ 420 h 1228"/>
              <a:gd name="T12" fmla="*/ 257 w 270"/>
              <a:gd name="T13" fmla="*/ 539 h 1228"/>
              <a:gd name="T14" fmla="*/ 247 w 270"/>
              <a:gd name="T15" fmla="*/ 653 h 1228"/>
              <a:gd name="T16" fmla="*/ 233 w 270"/>
              <a:gd name="T17" fmla="*/ 711 h 1228"/>
              <a:gd name="T18" fmla="*/ 218 w 270"/>
              <a:gd name="T19" fmla="*/ 723 h 1228"/>
              <a:gd name="T20" fmla="*/ 208 w 270"/>
              <a:gd name="T21" fmla="*/ 737 h 1228"/>
              <a:gd name="T22" fmla="*/ 202 w 270"/>
              <a:gd name="T23" fmla="*/ 755 h 1228"/>
              <a:gd name="T24" fmla="*/ 200 w 270"/>
              <a:gd name="T25" fmla="*/ 771 h 1228"/>
              <a:gd name="T26" fmla="*/ 204 w 270"/>
              <a:gd name="T27" fmla="*/ 791 h 1228"/>
              <a:gd name="T28" fmla="*/ 212 w 270"/>
              <a:gd name="T29" fmla="*/ 807 h 1228"/>
              <a:gd name="T30" fmla="*/ 225 w 270"/>
              <a:gd name="T31" fmla="*/ 823 h 1228"/>
              <a:gd name="T32" fmla="*/ 231 w 270"/>
              <a:gd name="T33" fmla="*/ 866 h 1228"/>
              <a:gd name="T34" fmla="*/ 228 w 270"/>
              <a:gd name="T35" fmla="*/ 940 h 1228"/>
              <a:gd name="T36" fmla="*/ 223 w 270"/>
              <a:gd name="T37" fmla="*/ 1022 h 1228"/>
              <a:gd name="T38" fmla="*/ 218 w 270"/>
              <a:gd name="T39" fmla="*/ 1098 h 1228"/>
              <a:gd name="T40" fmla="*/ 194 w 270"/>
              <a:gd name="T41" fmla="*/ 1148 h 1228"/>
              <a:gd name="T42" fmla="*/ 145 w 270"/>
              <a:gd name="T43" fmla="*/ 1173 h 1228"/>
              <a:gd name="T44" fmla="*/ 93 w 270"/>
              <a:gd name="T45" fmla="*/ 1196 h 1228"/>
              <a:gd name="T46" fmla="*/ 39 w 270"/>
              <a:gd name="T47" fmla="*/ 1217 h 1228"/>
              <a:gd name="T48" fmla="*/ 26 w 270"/>
              <a:gd name="T49" fmla="*/ 1153 h 1228"/>
              <a:gd name="T50" fmla="*/ 51 w 270"/>
              <a:gd name="T51" fmla="*/ 999 h 1228"/>
              <a:gd name="T52" fmla="*/ 67 w 270"/>
              <a:gd name="T53" fmla="*/ 840 h 1228"/>
              <a:gd name="T54" fmla="*/ 77 w 270"/>
              <a:gd name="T55" fmla="*/ 679 h 1228"/>
              <a:gd name="T56" fmla="*/ 78 w 270"/>
              <a:gd name="T57" fmla="*/ 580 h 1228"/>
              <a:gd name="T58" fmla="*/ 78 w 270"/>
              <a:gd name="T59" fmla="*/ 560 h 1228"/>
              <a:gd name="T60" fmla="*/ 78 w 270"/>
              <a:gd name="T61" fmla="*/ 549 h 1228"/>
              <a:gd name="T62" fmla="*/ 78 w 270"/>
              <a:gd name="T63" fmla="*/ 529 h 1228"/>
              <a:gd name="T64" fmla="*/ 69 w 270"/>
              <a:gd name="T65" fmla="*/ 511 h 1228"/>
              <a:gd name="T66" fmla="*/ 51 w 270"/>
              <a:gd name="T67" fmla="*/ 507 h 1228"/>
              <a:gd name="T68" fmla="*/ 36 w 270"/>
              <a:gd name="T69" fmla="*/ 498 h 1228"/>
              <a:gd name="T70" fmla="*/ 25 w 270"/>
              <a:gd name="T71" fmla="*/ 485 h 1228"/>
              <a:gd name="T72" fmla="*/ 10 w 270"/>
              <a:gd name="T73" fmla="*/ 464 h 1228"/>
              <a:gd name="T74" fmla="*/ 0 w 270"/>
              <a:gd name="T75" fmla="*/ 429 h 1228"/>
              <a:gd name="T76" fmla="*/ 0 w 270"/>
              <a:gd name="T77" fmla="*/ 390 h 1228"/>
              <a:gd name="T78" fmla="*/ 10 w 270"/>
              <a:gd name="T79" fmla="*/ 354 h 1228"/>
              <a:gd name="T80" fmla="*/ 22 w 270"/>
              <a:gd name="T81" fmla="*/ 331 h 1228"/>
              <a:gd name="T82" fmla="*/ 33 w 270"/>
              <a:gd name="T83" fmla="*/ 318 h 1228"/>
              <a:gd name="T84" fmla="*/ 46 w 270"/>
              <a:gd name="T85" fmla="*/ 308 h 1228"/>
              <a:gd name="T86" fmla="*/ 61 w 270"/>
              <a:gd name="T87" fmla="*/ 303 h 1228"/>
              <a:gd name="T88" fmla="*/ 65 w 270"/>
              <a:gd name="T89" fmla="*/ 263 h 1228"/>
              <a:gd name="T90" fmla="*/ 56 w 270"/>
              <a:gd name="T91" fmla="*/ 185 h 1228"/>
              <a:gd name="T92" fmla="*/ 44 w 270"/>
              <a:gd name="T93" fmla="*/ 107 h 1228"/>
              <a:gd name="T94" fmla="*/ 31 w 270"/>
              <a:gd name="T95" fmla="*/ 34 h 122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70"/>
              <a:gd name="T145" fmla="*/ 0 h 1228"/>
              <a:gd name="T146" fmla="*/ 270 w 270"/>
              <a:gd name="T147" fmla="*/ 1228 h 122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70" h="1228">
                <a:moveTo>
                  <a:pt x="25" y="0"/>
                </a:moveTo>
                <a:lnTo>
                  <a:pt x="62" y="27"/>
                </a:lnTo>
                <a:lnTo>
                  <a:pt x="91" y="52"/>
                </a:lnTo>
                <a:lnTo>
                  <a:pt x="116" y="73"/>
                </a:lnTo>
                <a:lnTo>
                  <a:pt x="137" y="95"/>
                </a:lnTo>
                <a:lnTo>
                  <a:pt x="161" y="121"/>
                </a:lnTo>
                <a:lnTo>
                  <a:pt x="189" y="152"/>
                </a:lnTo>
                <a:lnTo>
                  <a:pt x="223" y="191"/>
                </a:lnTo>
                <a:lnTo>
                  <a:pt x="269" y="242"/>
                </a:lnTo>
                <a:lnTo>
                  <a:pt x="269" y="300"/>
                </a:lnTo>
                <a:lnTo>
                  <a:pt x="267" y="360"/>
                </a:lnTo>
                <a:lnTo>
                  <a:pt x="264" y="420"/>
                </a:lnTo>
                <a:lnTo>
                  <a:pt x="262" y="479"/>
                </a:lnTo>
                <a:lnTo>
                  <a:pt x="257" y="539"/>
                </a:lnTo>
                <a:lnTo>
                  <a:pt x="254" y="598"/>
                </a:lnTo>
                <a:lnTo>
                  <a:pt x="247" y="653"/>
                </a:lnTo>
                <a:lnTo>
                  <a:pt x="241" y="706"/>
                </a:lnTo>
                <a:lnTo>
                  <a:pt x="233" y="711"/>
                </a:lnTo>
                <a:lnTo>
                  <a:pt x="226" y="716"/>
                </a:lnTo>
                <a:lnTo>
                  <a:pt x="218" y="723"/>
                </a:lnTo>
                <a:lnTo>
                  <a:pt x="213" y="731"/>
                </a:lnTo>
                <a:lnTo>
                  <a:pt x="208" y="737"/>
                </a:lnTo>
                <a:lnTo>
                  <a:pt x="205" y="745"/>
                </a:lnTo>
                <a:lnTo>
                  <a:pt x="202" y="755"/>
                </a:lnTo>
                <a:lnTo>
                  <a:pt x="202" y="763"/>
                </a:lnTo>
                <a:lnTo>
                  <a:pt x="200" y="771"/>
                </a:lnTo>
                <a:lnTo>
                  <a:pt x="202" y="781"/>
                </a:lnTo>
                <a:lnTo>
                  <a:pt x="204" y="791"/>
                </a:lnTo>
                <a:lnTo>
                  <a:pt x="207" y="799"/>
                </a:lnTo>
                <a:lnTo>
                  <a:pt x="212" y="807"/>
                </a:lnTo>
                <a:lnTo>
                  <a:pt x="217" y="815"/>
                </a:lnTo>
                <a:lnTo>
                  <a:pt x="225" y="823"/>
                </a:lnTo>
                <a:lnTo>
                  <a:pt x="233" y="832"/>
                </a:lnTo>
                <a:lnTo>
                  <a:pt x="231" y="866"/>
                </a:lnTo>
                <a:lnTo>
                  <a:pt x="230" y="901"/>
                </a:lnTo>
                <a:lnTo>
                  <a:pt x="228" y="940"/>
                </a:lnTo>
                <a:lnTo>
                  <a:pt x="225" y="981"/>
                </a:lnTo>
                <a:lnTo>
                  <a:pt x="223" y="1022"/>
                </a:lnTo>
                <a:lnTo>
                  <a:pt x="220" y="1061"/>
                </a:lnTo>
                <a:lnTo>
                  <a:pt x="218" y="1098"/>
                </a:lnTo>
                <a:lnTo>
                  <a:pt x="218" y="1134"/>
                </a:lnTo>
                <a:lnTo>
                  <a:pt x="194" y="1148"/>
                </a:lnTo>
                <a:lnTo>
                  <a:pt x="169" y="1160"/>
                </a:lnTo>
                <a:lnTo>
                  <a:pt x="145" y="1173"/>
                </a:lnTo>
                <a:lnTo>
                  <a:pt x="119" y="1184"/>
                </a:lnTo>
                <a:lnTo>
                  <a:pt x="93" y="1196"/>
                </a:lnTo>
                <a:lnTo>
                  <a:pt x="67" y="1207"/>
                </a:lnTo>
                <a:lnTo>
                  <a:pt x="39" y="1217"/>
                </a:lnTo>
                <a:lnTo>
                  <a:pt x="12" y="1227"/>
                </a:lnTo>
                <a:lnTo>
                  <a:pt x="26" y="1153"/>
                </a:lnTo>
                <a:lnTo>
                  <a:pt x="39" y="1077"/>
                </a:lnTo>
                <a:lnTo>
                  <a:pt x="51" y="999"/>
                </a:lnTo>
                <a:lnTo>
                  <a:pt x="61" y="921"/>
                </a:lnTo>
                <a:lnTo>
                  <a:pt x="67" y="840"/>
                </a:lnTo>
                <a:lnTo>
                  <a:pt x="72" y="760"/>
                </a:lnTo>
                <a:lnTo>
                  <a:pt x="77" y="679"/>
                </a:lnTo>
                <a:lnTo>
                  <a:pt x="78" y="598"/>
                </a:lnTo>
                <a:lnTo>
                  <a:pt x="78" y="580"/>
                </a:lnTo>
                <a:lnTo>
                  <a:pt x="78" y="568"/>
                </a:lnTo>
                <a:lnTo>
                  <a:pt x="78" y="560"/>
                </a:lnTo>
                <a:lnTo>
                  <a:pt x="78" y="554"/>
                </a:lnTo>
                <a:lnTo>
                  <a:pt x="78" y="549"/>
                </a:lnTo>
                <a:lnTo>
                  <a:pt x="78" y="541"/>
                </a:lnTo>
                <a:lnTo>
                  <a:pt x="78" y="529"/>
                </a:lnTo>
                <a:lnTo>
                  <a:pt x="78" y="513"/>
                </a:lnTo>
                <a:lnTo>
                  <a:pt x="69" y="511"/>
                </a:lnTo>
                <a:lnTo>
                  <a:pt x="59" y="510"/>
                </a:lnTo>
                <a:lnTo>
                  <a:pt x="51" y="507"/>
                </a:lnTo>
                <a:lnTo>
                  <a:pt x="44" y="503"/>
                </a:lnTo>
                <a:lnTo>
                  <a:pt x="36" y="498"/>
                </a:lnTo>
                <a:lnTo>
                  <a:pt x="30" y="492"/>
                </a:lnTo>
                <a:lnTo>
                  <a:pt x="25" y="485"/>
                </a:lnTo>
                <a:lnTo>
                  <a:pt x="20" y="479"/>
                </a:lnTo>
                <a:lnTo>
                  <a:pt x="10" y="464"/>
                </a:lnTo>
                <a:lnTo>
                  <a:pt x="5" y="446"/>
                </a:lnTo>
                <a:lnTo>
                  <a:pt x="0" y="429"/>
                </a:lnTo>
                <a:lnTo>
                  <a:pt x="0" y="409"/>
                </a:lnTo>
                <a:lnTo>
                  <a:pt x="0" y="390"/>
                </a:lnTo>
                <a:lnTo>
                  <a:pt x="4" y="372"/>
                </a:lnTo>
                <a:lnTo>
                  <a:pt x="10" y="354"/>
                </a:lnTo>
                <a:lnTo>
                  <a:pt x="17" y="338"/>
                </a:lnTo>
                <a:lnTo>
                  <a:pt x="22" y="331"/>
                </a:lnTo>
                <a:lnTo>
                  <a:pt x="26" y="325"/>
                </a:lnTo>
                <a:lnTo>
                  <a:pt x="33" y="318"/>
                </a:lnTo>
                <a:lnTo>
                  <a:pt x="39" y="313"/>
                </a:lnTo>
                <a:lnTo>
                  <a:pt x="46" y="308"/>
                </a:lnTo>
                <a:lnTo>
                  <a:pt x="52" y="305"/>
                </a:lnTo>
                <a:lnTo>
                  <a:pt x="61" y="303"/>
                </a:lnTo>
                <a:lnTo>
                  <a:pt x="69" y="302"/>
                </a:lnTo>
                <a:lnTo>
                  <a:pt x="65" y="263"/>
                </a:lnTo>
                <a:lnTo>
                  <a:pt x="61" y="224"/>
                </a:lnTo>
                <a:lnTo>
                  <a:pt x="56" y="185"/>
                </a:lnTo>
                <a:lnTo>
                  <a:pt x="51" y="146"/>
                </a:lnTo>
                <a:lnTo>
                  <a:pt x="44" y="107"/>
                </a:lnTo>
                <a:lnTo>
                  <a:pt x="38" y="69"/>
                </a:lnTo>
                <a:lnTo>
                  <a:pt x="31" y="34"/>
                </a:lnTo>
                <a:lnTo>
                  <a:pt x="25" y="0"/>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9" name="Freeform 171"/>
          <p:cNvSpPr>
            <a:spLocks/>
          </p:cNvSpPr>
          <p:nvPr/>
        </p:nvSpPr>
        <p:spPr bwMode="auto">
          <a:xfrm>
            <a:off x="7372351" y="2447925"/>
            <a:ext cx="428625" cy="1949450"/>
          </a:xfrm>
          <a:custGeom>
            <a:avLst/>
            <a:gdLst>
              <a:gd name="T0" fmla="*/ 62 w 270"/>
              <a:gd name="T1" fmla="*/ 27 h 1228"/>
              <a:gd name="T2" fmla="*/ 116 w 270"/>
              <a:gd name="T3" fmla="*/ 73 h 1228"/>
              <a:gd name="T4" fmla="*/ 161 w 270"/>
              <a:gd name="T5" fmla="*/ 121 h 1228"/>
              <a:gd name="T6" fmla="*/ 223 w 270"/>
              <a:gd name="T7" fmla="*/ 191 h 1228"/>
              <a:gd name="T8" fmla="*/ 269 w 270"/>
              <a:gd name="T9" fmla="*/ 300 h 1228"/>
              <a:gd name="T10" fmla="*/ 264 w 270"/>
              <a:gd name="T11" fmla="*/ 420 h 1228"/>
              <a:gd name="T12" fmla="*/ 257 w 270"/>
              <a:gd name="T13" fmla="*/ 539 h 1228"/>
              <a:gd name="T14" fmla="*/ 247 w 270"/>
              <a:gd name="T15" fmla="*/ 653 h 1228"/>
              <a:gd name="T16" fmla="*/ 233 w 270"/>
              <a:gd name="T17" fmla="*/ 711 h 1228"/>
              <a:gd name="T18" fmla="*/ 218 w 270"/>
              <a:gd name="T19" fmla="*/ 723 h 1228"/>
              <a:gd name="T20" fmla="*/ 208 w 270"/>
              <a:gd name="T21" fmla="*/ 737 h 1228"/>
              <a:gd name="T22" fmla="*/ 202 w 270"/>
              <a:gd name="T23" fmla="*/ 755 h 1228"/>
              <a:gd name="T24" fmla="*/ 200 w 270"/>
              <a:gd name="T25" fmla="*/ 771 h 1228"/>
              <a:gd name="T26" fmla="*/ 204 w 270"/>
              <a:gd name="T27" fmla="*/ 791 h 1228"/>
              <a:gd name="T28" fmla="*/ 212 w 270"/>
              <a:gd name="T29" fmla="*/ 807 h 1228"/>
              <a:gd name="T30" fmla="*/ 225 w 270"/>
              <a:gd name="T31" fmla="*/ 823 h 1228"/>
              <a:gd name="T32" fmla="*/ 231 w 270"/>
              <a:gd name="T33" fmla="*/ 866 h 1228"/>
              <a:gd name="T34" fmla="*/ 228 w 270"/>
              <a:gd name="T35" fmla="*/ 940 h 1228"/>
              <a:gd name="T36" fmla="*/ 223 w 270"/>
              <a:gd name="T37" fmla="*/ 1022 h 1228"/>
              <a:gd name="T38" fmla="*/ 218 w 270"/>
              <a:gd name="T39" fmla="*/ 1098 h 1228"/>
              <a:gd name="T40" fmla="*/ 194 w 270"/>
              <a:gd name="T41" fmla="*/ 1148 h 1228"/>
              <a:gd name="T42" fmla="*/ 145 w 270"/>
              <a:gd name="T43" fmla="*/ 1173 h 1228"/>
              <a:gd name="T44" fmla="*/ 93 w 270"/>
              <a:gd name="T45" fmla="*/ 1196 h 1228"/>
              <a:gd name="T46" fmla="*/ 39 w 270"/>
              <a:gd name="T47" fmla="*/ 1217 h 1228"/>
              <a:gd name="T48" fmla="*/ 26 w 270"/>
              <a:gd name="T49" fmla="*/ 1153 h 1228"/>
              <a:gd name="T50" fmla="*/ 51 w 270"/>
              <a:gd name="T51" fmla="*/ 999 h 1228"/>
              <a:gd name="T52" fmla="*/ 67 w 270"/>
              <a:gd name="T53" fmla="*/ 840 h 1228"/>
              <a:gd name="T54" fmla="*/ 77 w 270"/>
              <a:gd name="T55" fmla="*/ 679 h 1228"/>
              <a:gd name="T56" fmla="*/ 78 w 270"/>
              <a:gd name="T57" fmla="*/ 580 h 1228"/>
              <a:gd name="T58" fmla="*/ 78 w 270"/>
              <a:gd name="T59" fmla="*/ 560 h 1228"/>
              <a:gd name="T60" fmla="*/ 78 w 270"/>
              <a:gd name="T61" fmla="*/ 549 h 1228"/>
              <a:gd name="T62" fmla="*/ 78 w 270"/>
              <a:gd name="T63" fmla="*/ 529 h 1228"/>
              <a:gd name="T64" fmla="*/ 69 w 270"/>
              <a:gd name="T65" fmla="*/ 511 h 1228"/>
              <a:gd name="T66" fmla="*/ 51 w 270"/>
              <a:gd name="T67" fmla="*/ 507 h 1228"/>
              <a:gd name="T68" fmla="*/ 36 w 270"/>
              <a:gd name="T69" fmla="*/ 498 h 1228"/>
              <a:gd name="T70" fmla="*/ 25 w 270"/>
              <a:gd name="T71" fmla="*/ 485 h 1228"/>
              <a:gd name="T72" fmla="*/ 10 w 270"/>
              <a:gd name="T73" fmla="*/ 464 h 1228"/>
              <a:gd name="T74" fmla="*/ 0 w 270"/>
              <a:gd name="T75" fmla="*/ 429 h 1228"/>
              <a:gd name="T76" fmla="*/ 0 w 270"/>
              <a:gd name="T77" fmla="*/ 390 h 1228"/>
              <a:gd name="T78" fmla="*/ 10 w 270"/>
              <a:gd name="T79" fmla="*/ 354 h 1228"/>
              <a:gd name="T80" fmla="*/ 22 w 270"/>
              <a:gd name="T81" fmla="*/ 331 h 1228"/>
              <a:gd name="T82" fmla="*/ 33 w 270"/>
              <a:gd name="T83" fmla="*/ 318 h 1228"/>
              <a:gd name="T84" fmla="*/ 46 w 270"/>
              <a:gd name="T85" fmla="*/ 308 h 1228"/>
              <a:gd name="T86" fmla="*/ 61 w 270"/>
              <a:gd name="T87" fmla="*/ 303 h 1228"/>
              <a:gd name="T88" fmla="*/ 65 w 270"/>
              <a:gd name="T89" fmla="*/ 263 h 1228"/>
              <a:gd name="T90" fmla="*/ 56 w 270"/>
              <a:gd name="T91" fmla="*/ 185 h 1228"/>
              <a:gd name="T92" fmla="*/ 44 w 270"/>
              <a:gd name="T93" fmla="*/ 107 h 1228"/>
              <a:gd name="T94" fmla="*/ 31 w 270"/>
              <a:gd name="T95" fmla="*/ 34 h 122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70"/>
              <a:gd name="T145" fmla="*/ 0 h 1228"/>
              <a:gd name="T146" fmla="*/ 270 w 270"/>
              <a:gd name="T147" fmla="*/ 1228 h 122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70" h="1228">
                <a:moveTo>
                  <a:pt x="25" y="0"/>
                </a:moveTo>
                <a:lnTo>
                  <a:pt x="62" y="27"/>
                </a:lnTo>
                <a:lnTo>
                  <a:pt x="91" y="52"/>
                </a:lnTo>
                <a:lnTo>
                  <a:pt x="116" y="73"/>
                </a:lnTo>
                <a:lnTo>
                  <a:pt x="137" y="95"/>
                </a:lnTo>
                <a:lnTo>
                  <a:pt x="161" y="121"/>
                </a:lnTo>
                <a:lnTo>
                  <a:pt x="189" y="152"/>
                </a:lnTo>
                <a:lnTo>
                  <a:pt x="223" y="191"/>
                </a:lnTo>
                <a:lnTo>
                  <a:pt x="269" y="242"/>
                </a:lnTo>
                <a:lnTo>
                  <a:pt x="269" y="300"/>
                </a:lnTo>
                <a:lnTo>
                  <a:pt x="267" y="360"/>
                </a:lnTo>
                <a:lnTo>
                  <a:pt x="264" y="420"/>
                </a:lnTo>
                <a:lnTo>
                  <a:pt x="262" y="479"/>
                </a:lnTo>
                <a:lnTo>
                  <a:pt x="257" y="539"/>
                </a:lnTo>
                <a:lnTo>
                  <a:pt x="254" y="598"/>
                </a:lnTo>
                <a:lnTo>
                  <a:pt x="247" y="653"/>
                </a:lnTo>
                <a:lnTo>
                  <a:pt x="241" y="706"/>
                </a:lnTo>
                <a:lnTo>
                  <a:pt x="233" y="711"/>
                </a:lnTo>
                <a:lnTo>
                  <a:pt x="226" y="716"/>
                </a:lnTo>
                <a:lnTo>
                  <a:pt x="218" y="723"/>
                </a:lnTo>
                <a:lnTo>
                  <a:pt x="213" y="731"/>
                </a:lnTo>
                <a:lnTo>
                  <a:pt x="208" y="737"/>
                </a:lnTo>
                <a:lnTo>
                  <a:pt x="205" y="745"/>
                </a:lnTo>
                <a:lnTo>
                  <a:pt x="202" y="755"/>
                </a:lnTo>
                <a:lnTo>
                  <a:pt x="202" y="763"/>
                </a:lnTo>
                <a:lnTo>
                  <a:pt x="200" y="771"/>
                </a:lnTo>
                <a:lnTo>
                  <a:pt x="202" y="781"/>
                </a:lnTo>
                <a:lnTo>
                  <a:pt x="204" y="791"/>
                </a:lnTo>
                <a:lnTo>
                  <a:pt x="207" y="799"/>
                </a:lnTo>
                <a:lnTo>
                  <a:pt x="212" y="807"/>
                </a:lnTo>
                <a:lnTo>
                  <a:pt x="217" y="815"/>
                </a:lnTo>
                <a:lnTo>
                  <a:pt x="225" y="823"/>
                </a:lnTo>
                <a:lnTo>
                  <a:pt x="233" y="832"/>
                </a:lnTo>
                <a:lnTo>
                  <a:pt x="231" y="866"/>
                </a:lnTo>
                <a:lnTo>
                  <a:pt x="230" y="901"/>
                </a:lnTo>
                <a:lnTo>
                  <a:pt x="228" y="940"/>
                </a:lnTo>
                <a:lnTo>
                  <a:pt x="225" y="981"/>
                </a:lnTo>
                <a:lnTo>
                  <a:pt x="223" y="1022"/>
                </a:lnTo>
                <a:lnTo>
                  <a:pt x="220" y="1061"/>
                </a:lnTo>
                <a:lnTo>
                  <a:pt x="218" y="1098"/>
                </a:lnTo>
                <a:lnTo>
                  <a:pt x="218" y="1134"/>
                </a:lnTo>
                <a:lnTo>
                  <a:pt x="194" y="1148"/>
                </a:lnTo>
                <a:lnTo>
                  <a:pt x="169" y="1160"/>
                </a:lnTo>
                <a:lnTo>
                  <a:pt x="145" y="1173"/>
                </a:lnTo>
                <a:lnTo>
                  <a:pt x="119" y="1184"/>
                </a:lnTo>
                <a:lnTo>
                  <a:pt x="93" y="1196"/>
                </a:lnTo>
                <a:lnTo>
                  <a:pt x="67" y="1207"/>
                </a:lnTo>
                <a:lnTo>
                  <a:pt x="39" y="1217"/>
                </a:lnTo>
                <a:lnTo>
                  <a:pt x="12" y="1227"/>
                </a:lnTo>
                <a:lnTo>
                  <a:pt x="26" y="1153"/>
                </a:lnTo>
                <a:lnTo>
                  <a:pt x="39" y="1077"/>
                </a:lnTo>
                <a:lnTo>
                  <a:pt x="51" y="999"/>
                </a:lnTo>
                <a:lnTo>
                  <a:pt x="61" y="921"/>
                </a:lnTo>
                <a:lnTo>
                  <a:pt x="67" y="840"/>
                </a:lnTo>
                <a:lnTo>
                  <a:pt x="72" y="760"/>
                </a:lnTo>
                <a:lnTo>
                  <a:pt x="77" y="679"/>
                </a:lnTo>
                <a:lnTo>
                  <a:pt x="78" y="598"/>
                </a:lnTo>
                <a:lnTo>
                  <a:pt x="78" y="580"/>
                </a:lnTo>
                <a:lnTo>
                  <a:pt x="78" y="568"/>
                </a:lnTo>
                <a:lnTo>
                  <a:pt x="78" y="560"/>
                </a:lnTo>
                <a:lnTo>
                  <a:pt x="78" y="554"/>
                </a:lnTo>
                <a:lnTo>
                  <a:pt x="78" y="549"/>
                </a:lnTo>
                <a:lnTo>
                  <a:pt x="78" y="541"/>
                </a:lnTo>
                <a:lnTo>
                  <a:pt x="78" y="529"/>
                </a:lnTo>
                <a:lnTo>
                  <a:pt x="78" y="513"/>
                </a:lnTo>
                <a:lnTo>
                  <a:pt x="69" y="511"/>
                </a:lnTo>
                <a:lnTo>
                  <a:pt x="59" y="510"/>
                </a:lnTo>
                <a:lnTo>
                  <a:pt x="51" y="507"/>
                </a:lnTo>
                <a:lnTo>
                  <a:pt x="44" y="503"/>
                </a:lnTo>
                <a:lnTo>
                  <a:pt x="36" y="498"/>
                </a:lnTo>
                <a:lnTo>
                  <a:pt x="30" y="492"/>
                </a:lnTo>
                <a:lnTo>
                  <a:pt x="25" y="485"/>
                </a:lnTo>
                <a:lnTo>
                  <a:pt x="20" y="479"/>
                </a:lnTo>
                <a:lnTo>
                  <a:pt x="10" y="464"/>
                </a:lnTo>
                <a:lnTo>
                  <a:pt x="5" y="446"/>
                </a:lnTo>
                <a:lnTo>
                  <a:pt x="0" y="429"/>
                </a:lnTo>
                <a:lnTo>
                  <a:pt x="0" y="409"/>
                </a:lnTo>
                <a:lnTo>
                  <a:pt x="0" y="390"/>
                </a:lnTo>
                <a:lnTo>
                  <a:pt x="4" y="372"/>
                </a:lnTo>
                <a:lnTo>
                  <a:pt x="10" y="354"/>
                </a:lnTo>
                <a:lnTo>
                  <a:pt x="17" y="338"/>
                </a:lnTo>
                <a:lnTo>
                  <a:pt x="22" y="331"/>
                </a:lnTo>
                <a:lnTo>
                  <a:pt x="26" y="325"/>
                </a:lnTo>
                <a:lnTo>
                  <a:pt x="33" y="318"/>
                </a:lnTo>
                <a:lnTo>
                  <a:pt x="39" y="313"/>
                </a:lnTo>
                <a:lnTo>
                  <a:pt x="46" y="308"/>
                </a:lnTo>
                <a:lnTo>
                  <a:pt x="52" y="305"/>
                </a:lnTo>
                <a:lnTo>
                  <a:pt x="61" y="303"/>
                </a:lnTo>
                <a:lnTo>
                  <a:pt x="69" y="302"/>
                </a:lnTo>
                <a:lnTo>
                  <a:pt x="65" y="263"/>
                </a:lnTo>
                <a:lnTo>
                  <a:pt x="61" y="224"/>
                </a:lnTo>
                <a:lnTo>
                  <a:pt x="56" y="185"/>
                </a:lnTo>
                <a:lnTo>
                  <a:pt x="51" y="146"/>
                </a:lnTo>
                <a:lnTo>
                  <a:pt x="44" y="107"/>
                </a:lnTo>
                <a:lnTo>
                  <a:pt x="38" y="69"/>
                </a:lnTo>
                <a:lnTo>
                  <a:pt x="31" y="34"/>
                </a:lnTo>
                <a:lnTo>
                  <a:pt x="25"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0" name="Freeform 172"/>
          <p:cNvSpPr>
            <a:spLocks/>
          </p:cNvSpPr>
          <p:nvPr/>
        </p:nvSpPr>
        <p:spPr bwMode="auto">
          <a:xfrm>
            <a:off x="6642101" y="2770189"/>
            <a:ext cx="587375" cy="1303337"/>
          </a:xfrm>
          <a:custGeom>
            <a:avLst/>
            <a:gdLst>
              <a:gd name="T0" fmla="*/ 288 w 370"/>
              <a:gd name="T1" fmla="*/ 437 h 821"/>
              <a:gd name="T2" fmla="*/ 265 w 370"/>
              <a:gd name="T3" fmla="*/ 451 h 821"/>
              <a:gd name="T4" fmla="*/ 241 w 370"/>
              <a:gd name="T5" fmla="*/ 492 h 821"/>
              <a:gd name="T6" fmla="*/ 236 w 370"/>
              <a:gd name="T7" fmla="*/ 547 h 821"/>
              <a:gd name="T8" fmla="*/ 256 w 370"/>
              <a:gd name="T9" fmla="*/ 594 h 821"/>
              <a:gd name="T10" fmla="*/ 282 w 370"/>
              <a:gd name="T11" fmla="*/ 617 h 821"/>
              <a:gd name="T12" fmla="*/ 303 w 370"/>
              <a:gd name="T13" fmla="*/ 620 h 821"/>
              <a:gd name="T14" fmla="*/ 322 w 370"/>
              <a:gd name="T15" fmla="*/ 617 h 821"/>
              <a:gd name="T16" fmla="*/ 348 w 370"/>
              <a:gd name="T17" fmla="*/ 594 h 821"/>
              <a:gd name="T18" fmla="*/ 368 w 370"/>
              <a:gd name="T19" fmla="*/ 547 h 821"/>
              <a:gd name="T20" fmla="*/ 363 w 370"/>
              <a:gd name="T21" fmla="*/ 492 h 821"/>
              <a:gd name="T22" fmla="*/ 338 w 370"/>
              <a:gd name="T23" fmla="*/ 451 h 821"/>
              <a:gd name="T24" fmla="*/ 316 w 370"/>
              <a:gd name="T25" fmla="*/ 437 h 821"/>
              <a:gd name="T26" fmla="*/ 65 w 370"/>
              <a:gd name="T27" fmla="*/ 646 h 821"/>
              <a:gd name="T28" fmla="*/ 48 w 370"/>
              <a:gd name="T29" fmla="*/ 650 h 821"/>
              <a:gd name="T30" fmla="*/ 22 w 370"/>
              <a:gd name="T31" fmla="*/ 672 h 821"/>
              <a:gd name="T32" fmla="*/ 5 w 370"/>
              <a:gd name="T33" fmla="*/ 716 h 821"/>
              <a:gd name="T34" fmla="*/ 9 w 370"/>
              <a:gd name="T35" fmla="*/ 767 h 821"/>
              <a:gd name="T36" fmla="*/ 31 w 370"/>
              <a:gd name="T37" fmla="*/ 806 h 821"/>
              <a:gd name="T38" fmla="*/ 54 w 370"/>
              <a:gd name="T39" fmla="*/ 819 h 821"/>
              <a:gd name="T40" fmla="*/ 72 w 370"/>
              <a:gd name="T41" fmla="*/ 819 h 821"/>
              <a:gd name="T42" fmla="*/ 90 w 370"/>
              <a:gd name="T43" fmla="*/ 814 h 821"/>
              <a:gd name="T44" fmla="*/ 117 w 370"/>
              <a:gd name="T45" fmla="*/ 781 h 821"/>
              <a:gd name="T46" fmla="*/ 129 w 370"/>
              <a:gd name="T47" fmla="*/ 733 h 821"/>
              <a:gd name="T48" fmla="*/ 117 w 370"/>
              <a:gd name="T49" fmla="*/ 685 h 821"/>
              <a:gd name="T50" fmla="*/ 90 w 370"/>
              <a:gd name="T51" fmla="*/ 653 h 821"/>
              <a:gd name="T52" fmla="*/ 72 w 370"/>
              <a:gd name="T53" fmla="*/ 646 h 821"/>
              <a:gd name="T54" fmla="*/ 41 w 370"/>
              <a:gd name="T55" fmla="*/ 248 h 821"/>
              <a:gd name="T56" fmla="*/ 15 w 370"/>
              <a:gd name="T57" fmla="*/ 268 h 821"/>
              <a:gd name="T58" fmla="*/ 2 w 370"/>
              <a:gd name="T59" fmla="*/ 304 h 821"/>
              <a:gd name="T60" fmla="*/ 5 w 370"/>
              <a:gd name="T61" fmla="*/ 346 h 821"/>
              <a:gd name="T62" fmla="*/ 23 w 370"/>
              <a:gd name="T63" fmla="*/ 377 h 821"/>
              <a:gd name="T64" fmla="*/ 52 w 370"/>
              <a:gd name="T65" fmla="*/ 390 h 821"/>
              <a:gd name="T66" fmla="*/ 80 w 370"/>
              <a:gd name="T67" fmla="*/ 377 h 821"/>
              <a:gd name="T68" fmla="*/ 100 w 370"/>
              <a:gd name="T69" fmla="*/ 346 h 821"/>
              <a:gd name="T70" fmla="*/ 103 w 370"/>
              <a:gd name="T71" fmla="*/ 304 h 821"/>
              <a:gd name="T72" fmla="*/ 88 w 370"/>
              <a:gd name="T73" fmla="*/ 268 h 821"/>
              <a:gd name="T74" fmla="*/ 62 w 370"/>
              <a:gd name="T75" fmla="*/ 248 h 821"/>
              <a:gd name="T76" fmla="*/ 262 w 370"/>
              <a:gd name="T77" fmla="*/ 1 h 821"/>
              <a:gd name="T78" fmla="*/ 241 w 370"/>
              <a:gd name="T79" fmla="*/ 8 h 821"/>
              <a:gd name="T80" fmla="*/ 223 w 370"/>
              <a:gd name="T81" fmla="*/ 24 h 821"/>
              <a:gd name="T82" fmla="*/ 200 w 370"/>
              <a:gd name="T83" fmla="*/ 63 h 821"/>
              <a:gd name="T84" fmla="*/ 197 w 370"/>
              <a:gd name="T85" fmla="*/ 125 h 821"/>
              <a:gd name="T86" fmla="*/ 217 w 370"/>
              <a:gd name="T87" fmla="*/ 177 h 821"/>
              <a:gd name="T88" fmla="*/ 234 w 370"/>
              <a:gd name="T89" fmla="*/ 195 h 821"/>
              <a:gd name="T90" fmla="*/ 254 w 370"/>
              <a:gd name="T91" fmla="*/ 204 h 821"/>
              <a:gd name="T92" fmla="*/ 277 w 370"/>
              <a:gd name="T93" fmla="*/ 206 h 821"/>
              <a:gd name="T94" fmla="*/ 298 w 370"/>
              <a:gd name="T95" fmla="*/ 198 h 821"/>
              <a:gd name="T96" fmla="*/ 316 w 370"/>
              <a:gd name="T97" fmla="*/ 183 h 821"/>
              <a:gd name="T98" fmla="*/ 338 w 370"/>
              <a:gd name="T99" fmla="*/ 144 h 821"/>
              <a:gd name="T100" fmla="*/ 342 w 370"/>
              <a:gd name="T101" fmla="*/ 83 h 821"/>
              <a:gd name="T102" fmla="*/ 322 w 370"/>
              <a:gd name="T103" fmla="*/ 31 h 821"/>
              <a:gd name="T104" fmla="*/ 304 w 370"/>
              <a:gd name="T105" fmla="*/ 13 h 821"/>
              <a:gd name="T106" fmla="*/ 285 w 370"/>
              <a:gd name="T107" fmla="*/ 3 h 821"/>
              <a:gd name="T108" fmla="*/ 303 w 370"/>
              <a:gd name="T109" fmla="*/ 435 h 82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70"/>
              <a:gd name="T166" fmla="*/ 0 h 821"/>
              <a:gd name="T167" fmla="*/ 370 w 370"/>
              <a:gd name="T168" fmla="*/ 821 h 82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70" h="821">
                <a:moveTo>
                  <a:pt x="303" y="435"/>
                </a:moveTo>
                <a:lnTo>
                  <a:pt x="295" y="435"/>
                </a:lnTo>
                <a:lnTo>
                  <a:pt x="288" y="437"/>
                </a:lnTo>
                <a:lnTo>
                  <a:pt x="282" y="440"/>
                </a:lnTo>
                <a:lnTo>
                  <a:pt x="277" y="443"/>
                </a:lnTo>
                <a:lnTo>
                  <a:pt x="265" y="451"/>
                </a:lnTo>
                <a:lnTo>
                  <a:pt x="256" y="463"/>
                </a:lnTo>
                <a:lnTo>
                  <a:pt x="246" y="476"/>
                </a:lnTo>
                <a:lnTo>
                  <a:pt x="241" y="492"/>
                </a:lnTo>
                <a:lnTo>
                  <a:pt x="236" y="510"/>
                </a:lnTo>
                <a:lnTo>
                  <a:pt x="234" y="528"/>
                </a:lnTo>
                <a:lnTo>
                  <a:pt x="236" y="547"/>
                </a:lnTo>
                <a:lnTo>
                  <a:pt x="241" y="565"/>
                </a:lnTo>
                <a:lnTo>
                  <a:pt x="246" y="580"/>
                </a:lnTo>
                <a:lnTo>
                  <a:pt x="256" y="594"/>
                </a:lnTo>
                <a:lnTo>
                  <a:pt x="265" y="606"/>
                </a:lnTo>
                <a:lnTo>
                  <a:pt x="277" y="614"/>
                </a:lnTo>
                <a:lnTo>
                  <a:pt x="282" y="617"/>
                </a:lnTo>
                <a:lnTo>
                  <a:pt x="288" y="619"/>
                </a:lnTo>
                <a:lnTo>
                  <a:pt x="295" y="620"/>
                </a:lnTo>
                <a:lnTo>
                  <a:pt x="303" y="620"/>
                </a:lnTo>
                <a:lnTo>
                  <a:pt x="309" y="620"/>
                </a:lnTo>
                <a:lnTo>
                  <a:pt x="316" y="619"/>
                </a:lnTo>
                <a:lnTo>
                  <a:pt x="322" y="617"/>
                </a:lnTo>
                <a:lnTo>
                  <a:pt x="327" y="614"/>
                </a:lnTo>
                <a:lnTo>
                  <a:pt x="338" y="606"/>
                </a:lnTo>
                <a:lnTo>
                  <a:pt x="348" y="594"/>
                </a:lnTo>
                <a:lnTo>
                  <a:pt x="356" y="580"/>
                </a:lnTo>
                <a:lnTo>
                  <a:pt x="363" y="565"/>
                </a:lnTo>
                <a:lnTo>
                  <a:pt x="368" y="547"/>
                </a:lnTo>
                <a:lnTo>
                  <a:pt x="369" y="528"/>
                </a:lnTo>
                <a:lnTo>
                  <a:pt x="368" y="510"/>
                </a:lnTo>
                <a:lnTo>
                  <a:pt x="363" y="492"/>
                </a:lnTo>
                <a:lnTo>
                  <a:pt x="356" y="476"/>
                </a:lnTo>
                <a:lnTo>
                  <a:pt x="348" y="463"/>
                </a:lnTo>
                <a:lnTo>
                  <a:pt x="338" y="451"/>
                </a:lnTo>
                <a:lnTo>
                  <a:pt x="327" y="443"/>
                </a:lnTo>
                <a:lnTo>
                  <a:pt x="322" y="440"/>
                </a:lnTo>
                <a:lnTo>
                  <a:pt x="316" y="437"/>
                </a:lnTo>
                <a:lnTo>
                  <a:pt x="309" y="435"/>
                </a:lnTo>
                <a:lnTo>
                  <a:pt x="303" y="435"/>
                </a:lnTo>
                <a:lnTo>
                  <a:pt x="65" y="646"/>
                </a:lnTo>
                <a:lnTo>
                  <a:pt x="59" y="646"/>
                </a:lnTo>
                <a:lnTo>
                  <a:pt x="54" y="648"/>
                </a:lnTo>
                <a:lnTo>
                  <a:pt x="48" y="650"/>
                </a:lnTo>
                <a:lnTo>
                  <a:pt x="41" y="653"/>
                </a:lnTo>
                <a:lnTo>
                  <a:pt x="31" y="661"/>
                </a:lnTo>
                <a:lnTo>
                  <a:pt x="22" y="672"/>
                </a:lnTo>
                <a:lnTo>
                  <a:pt x="13" y="685"/>
                </a:lnTo>
                <a:lnTo>
                  <a:pt x="9" y="700"/>
                </a:lnTo>
                <a:lnTo>
                  <a:pt x="5" y="716"/>
                </a:lnTo>
                <a:lnTo>
                  <a:pt x="4" y="733"/>
                </a:lnTo>
                <a:lnTo>
                  <a:pt x="5" y="750"/>
                </a:lnTo>
                <a:lnTo>
                  <a:pt x="9" y="767"/>
                </a:lnTo>
                <a:lnTo>
                  <a:pt x="13" y="781"/>
                </a:lnTo>
                <a:lnTo>
                  <a:pt x="22" y="794"/>
                </a:lnTo>
                <a:lnTo>
                  <a:pt x="31" y="806"/>
                </a:lnTo>
                <a:lnTo>
                  <a:pt x="41" y="814"/>
                </a:lnTo>
                <a:lnTo>
                  <a:pt x="48" y="815"/>
                </a:lnTo>
                <a:lnTo>
                  <a:pt x="54" y="819"/>
                </a:lnTo>
                <a:lnTo>
                  <a:pt x="59" y="819"/>
                </a:lnTo>
                <a:lnTo>
                  <a:pt x="65" y="820"/>
                </a:lnTo>
                <a:lnTo>
                  <a:pt x="72" y="819"/>
                </a:lnTo>
                <a:lnTo>
                  <a:pt x="78" y="819"/>
                </a:lnTo>
                <a:lnTo>
                  <a:pt x="85" y="815"/>
                </a:lnTo>
                <a:lnTo>
                  <a:pt x="90" y="814"/>
                </a:lnTo>
                <a:lnTo>
                  <a:pt x="101" y="806"/>
                </a:lnTo>
                <a:lnTo>
                  <a:pt x="109" y="794"/>
                </a:lnTo>
                <a:lnTo>
                  <a:pt x="117" y="781"/>
                </a:lnTo>
                <a:lnTo>
                  <a:pt x="124" y="767"/>
                </a:lnTo>
                <a:lnTo>
                  <a:pt x="127" y="750"/>
                </a:lnTo>
                <a:lnTo>
                  <a:pt x="129" y="733"/>
                </a:lnTo>
                <a:lnTo>
                  <a:pt x="127" y="716"/>
                </a:lnTo>
                <a:lnTo>
                  <a:pt x="124" y="700"/>
                </a:lnTo>
                <a:lnTo>
                  <a:pt x="117" y="685"/>
                </a:lnTo>
                <a:lnTo>
                  <a:pt x="109" y="672"/>
                </a:lnTo>
                <a:lnTo>
                  <a:pt x="101" y="661"/>
                </a:lnTo>
                <a:lnTo>
                  <a:pt x="90" y="653"/>
                </a:lnTo>
                <a:lnTo>
                  <a:pt x="85" y="650"/>
                </a:lnTo>
                <a:lnTo>
                  <a:pt x="78" y="648"/>
                </a:lnTo>
                <a:lnTo>
                  <a:pt x="72" y="646"/>
                </a:lnTo>
                <a:lnTo>
                  <a:pt x="65" y="646"/>
                </a:lnTo>
                <a:lnTo>
                  <a:pt x="52" y="247"/>
                </a:lnTo>
                <a:lnTo>
                  <a:pt x="41" y="248"/>
                </a:lnTo>
                <a:lnTo>
                  <a:pt x="33" y="252"/>
                </a:lnTo>
                <a:lnTo>
                  <a:pt x="23" y="258"/>
                </a:lnTo>
                <a:lnTo>
                  <a:pt x="15" y="268"/>
                </a:lnTo>
                <a:lnTo>
                  <a:pt x="10" y="278"/>
                </a:lnTo>
                <a:lnTo>
                  <a:pt x="5" y="291"/>
                </a:lnTo>
                <a:lnTo>
                  <a:pt x="2" y="304"/>
                </a:lnTo>
                <a:lnTo>
                  <a:pt x="0" y="318"/>
                </a:lnTo>
                <a:lnTo>
                  <a:pt x="2" y="333"/>
                </a:lnTo>
                <a:lnTo>
                  <a:pt x="5" y="346"/>
                </a:lnTo>
                <a:lnTo>
                  <a:pt x="10" y="357"/>
                </a:lnTo>
                <a:lnTo>
                  <a:pt x="15" y="369"/>
                </a:lnTo>
                <a:lnTo>
                  <a:pt x="23" y="377"/>
                </a:lnTo>
                <a:lnTo>
                  <a:pt x="33" y="383"/>
                </a:lnTo>
                <a:lnTo>
                  <a:pt x="41" y="388"/>
                </a:lnTo>
                <a:lnTo>
                  <a:pt x="52" y="390"/>
                </a:lnTo>
                <a:lnTo>
                  <a:pt x="62" y="388"/>
                </a:lnTo>
                <a:lnTo>
                  <a:pt x="72" y="383"/>
                </a:lnTo>
                <a:lnTo>
                  <a:pt x="80" y="377"/>
                </a:lnTo>
                <a:lnTo>
                  <a:pt x="88" y="369"/>
                </a:lnTo>
                <a:lnTo>
                  <a:pt x="95" y="357"/>
                </a:lnTo>
                <a:lnTo>
                  <a:pt x="100" y="346"/>
                </a:lnTo>
                <a:lnTo>
                  <a:pt x="103" y="333"/>
                </a:lnTo>
                <a:lnTo>
                  <a:pt x="103" y="318"/>
                </a:lnTo>
                <a:lnTo>
                  <a:pt x="103" y="304"/>
                </a:lnTo>
                <a:lnTo>
                  <a:pt x="100" y="291"/>
                </a:lnTo>
                <a:lnTo>
                  <a:pt x="95" y="278"/>
                </a:lnTo>
                <a:lnTo>
                  <a:pt x="88" y="268"/>
                </a:lnTo>
                <a:lnTo>
                  <a:pt x="80" y="258"/>
                </a:lnTo>
                <a:lnTo>
                  <a:pt x="72" y="252"/>
                </a:lnTo>
                <a:lnTo>
                  <a:pt x="62" y="248"/>
                </a:lnTo>
                <a:lnTo>
                  <a:pt x="52" y="247"/>
                </a:lnTo>
                <a:lnTo>
                  <a:pt x="270" y="0"/>
                </a:lnTo>
                <a:lnTo>
                  <a:pt x="262" y="1"/>
                </a:lnTo>
                <a:lnTo>
                  <a:pt x="254" y="3"/>
                </a:lnTo>
                <a:lnTo>
                  <a:pt x="247" y="5"/>
                </a:lnTo>
                <a:lnTo>
                  <a:pt x="241" y="8"/>
                </a:lnTo>
                <a:lnTo>
                  <a:pt x="234" y="13"/>
                </a:lnTo>
                <a:lnTo>
                  <a:pt x="228" y="18"/>
                </a:lnTo>
                <a:lnTo>
                  <a:pt x="223" y="24"/>
                </a:lnTo>
                <a:lnTo>
                  <a:pt x="217" y="31"/>
                </a:lnTo>
                <a:lnTo>
                  <a:pt x="208" y="47"/>
                </a:lnTo>
                <a:lnTo>
                  <a:pt x="200" y="63"/>
                </a:lnTo>
                <a:lnTo>
                  <a:pt x="197" y="83"/>
                </a:lnTo>
                <a:lnTo>
                  <a:pt x="195" y="104"/>
                </a:lnTo>
                <a:lnTo>
                  <a:pt x="197" y="125"/>
                </a:lnTo>
                <a:lnTo>
                  <a:pt x="200" y="144"/>
                </a:lnTo>
                <a:lnTo>
                  <a:pt x="208" y="161"/>
                </a:lnTo>
                <a:lnTo>
                  <a:pt x="217" y="177"/>
                </a:lnTo>
                <a:lnTo>
                  <a:pt x="223" y="183"/>
                </a:lnTo>
                <a:lnTo>
                  <a:pt x="228" y="190"/>
                </a:lnTo>
                <a:lnTo>
                  <a:pt x="234" y="195"/>
                </a:lnTo>
                <a:lnTo>
                  <a:pt x="241" y="198"/>
                </a:lnTo>
                <a:lnTo>
                  <a:pt x="247" y="203"/>
                </a:lnTo>
                <a:lnTo>
                  <a:pt x="254" y="204"/>
                </a:lnTo>
                <a:lnTo>
                  <a:pt x="262" y="206"/>
                </a:lnTo>
                <a:lnTo>
                  <a:pt x="270" y="206"/>
                </a:lnTo>
                <a:lnTo>
                  <a:pt x="277" y="206"/>
                </a:lnTo>
                <a:lnTo>
                  <a:pt x="285" y="204"/>
                </a:lnTo>
                <a:lnTo>
                  <a:pt x="291" y="203"/>
                </a:lnTo>
                <a:lnTo>
                  <a:pt x="298" y="198"/>
                </a:lnTo>
                <a:lnTo>
                  <a:pt x="304" y="195"/>
                </a:lnTo>
                <a:lnTo>
                  <a:pt x="311" y="190"/>
                </a:lnTo>
                <a:lnTo>
                  <a:pt x="316" y="183"/>
                </a:lnTo>
                <a:lnTo>
                  <a:pt x="322" y="177"/>
                </a:lnTo>
                <a:lnTo>
                  <a:pt x="330" y="161"/>
                </a:lnTo>
                <a:lnTo>
                  <a:pt x="338" y="144"/>
                </a:lnTo>
                <a:lnTo>
                  <a:pt x="342" y="125"/>
                </a:lnTo>
                <a:lnTo>
                  <a:pt x="343" y="104"/>
                </a:lnTo>
                <a:lnTo>
                  <a:pt x="342" y="83"/>
                </a:lnTo>
                <a:lnTo>
                  <a:pt x="338" y="63"/>
                </a:lnTo>
                <a:lnTo>
                  <a:pt x="330" y="47"/>
                </a:lnTo>
                <a:lnTo>
                  <a:pt x="322" y="31"/>
                </a:lnTo>
                <a:lnTo>
                  <a:pt x="316" y="24"/>
                </a:lnTo>
                <a:lnTo>
                  <a:pt x="311" y="18"/>
                </a:lnTo>
                <a:lnTo>
                  <a:pt x="304" y="13"/>
                </a:lnTo>
                <a:lnTo>
                  <a:pt x="298" y="8"/>
                </a:lnTo>
                <a:lnTo>
                  <a:pt x="291" y="5"/>
                </a:lnTo>
                <a:lnTo>
                  <a:pt x="285" y="3"/>
                </a:lnTo>
                <a:lnTo>
                  <a:pt x="277" y="1"/>
                </a:lnTo>
                <a:lnTo>
                  <a:pt x="270" y="0"/>
                </a:lnTo>
                <a:lnTo>
                  <a:pt x="303" y="435"/>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1" name="Freeform 173"/>
          <p:cNvSpPr>
            <a:spLocks/>
          </p:cNvSpPr>
          <p:nvPr/>
        </p:nvSpPr>
        <p:spPr bwMode="auto">
          <a:xfrm>
            <a:off x="7013575" y="3460751"/>
            <a:ext cx="215900" cy="295275"/>
          </a:xfrm>
          <a:custGeom>
            <a:avLst/>
            <a:gdLst>
              <a:gd name="T0" fmla="*/ 69 w 136"/>
              <a:gd name="T1" fmla="*/ 0 h 186"/>
              <a:gd name="T2" fmla="*/ 61 w 136"/>
              <a:gd name="T3" fmla="*/ 0 h 186"/>
              <a:gd name="T4" fmla="*/ 54 w 136"/>
              <a:gd name="T5" fmla="*/ 2 h 186"/>
              <a:gd name="T6" fmla="*/ 48 w 136"/>
              <a:gd name="T7" fmla="*/ 5 h 186"/>
              <a:gd name="T8" fmla="*/ 43 w 136"/>
              <a:gd name="T9" fmla="*/ 8 h 186"/>
              <a:gd name="T10" fmla="*/ 31 w 136"/>
              <a:gd name="T11" fmla="*/ 16 h 186"/>
              <a:gd name="T12" fmla="*/ 22 w 136"/>
              <a:gd name="T13" fmla="*/ 28 h 186"/>
              <a:gd name="T14" fmla="*/ 12 w 136"/>
              <a:gd name="T15" fmla="*/ 41 h 186"/>
              <a:gd name="T16" fmla="*/ 7 w 136"/>
              <a:gd name="T17" fmla="*/ 57 h 186"/>
              <a:gd name="T18" fmla="*/ 2 w 136"/>
              <a:gd name="T19" fmla="*/ 75 h 186"/>
              <a:gd name="T20" fmla="*/ 0 w 136"/>
              <a:gd name="T21" fmla="*/ 93 h 186"/>
              <a:gd name="T22" fmla="*/ 2 w 136"/>
              <a:gd name="T23" fmla="*/ 112 h 186"/>
              <a:gd name="T24" fmla="*/ 7 w 136"/>
              <a:gd name="T25" fmla="*/ 130 h 186"/>
              <a:gd name="T26" fmla="*/ 12 w 136"/>
              <a:gd name="T27" fmla="*/ 145 h 186"/>
              <a:gd name="T28" fmla="*/ 22 w 136"/>
              <a:gd name="T29" fmla="*/ 159 h 186"/>
              <a:gd name="T30" fmla="*/ 31 w 136"/>
              <a:gd name="T31" fmla="*/ 171 h 186"/>
              <a:gd name="T32" fmla="*/ 43 w 136"/>
              <a:gd name="T33" fmla="*/ 179 h 186"/>
              <a:gd name="T34" fmla="*/ 48 w 136"/>
              <a:gd name="T35" fmla="*/ 182 h 186"/>
              <a:gd name="T36" fmla="*/ 54 w 136"/>
              <a:gd name="T37" fmla="*/ 184 h 186"/>
              <a:gd name="T38" fmla="*/ 61 w 136"/>
              <a:gd name="T39" fmla="*/ 185 h 186"/>
              <a:gd name="T40" fmla="*/ 69 w 136"/>
              <a:gd name="T41" fmla="*/ 185 h 186"/>
              <a:gd name="T42" fmla="*/ 75 w 136"/>
              <a:gd name="T43" fmla="*/ 185 h 186"/>
              <a:gd name="T44" fmla="*/ 82 w 136"/>
              <a:gd name="T45" fmla="*/ 184 h 186"/>
              <a:gd name="T46" fmla="*/ 88 w 136"/>
              <a:gd name="T47" fmla="*/ 182 h 186"/>
              <a:gd name="T48" fmla="*/ 93 w 136"/>
              <a:gd name="T49" fmla="*/ 179 h 186"/>
              <a:gd name="T50" fmla="*/ 104 w 136"/>
              <a:gd name="T51" fmla="*/ 171 h 186"/>
              <a:gd name="T52" fmla="*/ 114 w 136"/>
              <a:gd name="T53" fmla="*/ 159 h 186"/>
              <a:gd name="T54" fmla="*/ 122 w 136"/>
              <a:gd name="T55" fmla="*/ 145 h 186"/>
              <a:gd name="T56" fmla="*/ 129 w 136"/>
              <a:gd name="T57" fmla="*/ 130 h 186"/>
              <a:gd name="T58" fmla="*/ 134 w 136"/>
              <a:gd name="T59" fmla="*/ 112 h 186"/>
              <a:gd name="T60" fmla="*/ 135 w 136"/>
              <a:gd name="T61" fmla="*/ 93 h 186"/>
              <a:gd name="T62" fmla="*/ 134 w 136"/>
              <a:gd name="T63" fmla="*/ 75 h 186"/>
              <a:gd name="T64" fmla="*/ 129 w 136"/>
              <a:gd name="T65" fmla="*/ 57 h 186"/>
              <a:gd name="T66" fmla="*/ 122 w 136"/>
              <a:gd name="T67" fmla="*/ 41 h 186"/>
              <a:gd name="T68" fmla="*/ 114 w 136"/>
              <a:gd name="T69" fmla="*/ 28 h 186"/>
              <a:gd name="T70" fmla="*/ 104 w 136"/>
              <a:gd name="T71" fmla="*/ 16 h 186"/>
              <a:gd name="T72" fmla="*/ 93 w 136"/>
              <a:gd name="T73" fmla="*/ 8 h 186"/>
              <a:gd name="T74" fmla="*/ 88 w 136"/>
              <a:gd name="T75" fmla="*/ 5 h 186"/>
              <a:gd name="T76" fmla="*/ 82 w 136"/>
              <a:gd name="T77" fmla="*/ 2 h 186"/>
              <a:gd name="T78" fmla="*/ 75 w 136"/>
              <a:gd name="T79" fmla="*/ 0 h 186"/>
              <a:gd name="T80" fmla="*/ 69 w 136"/>
              <a:gd name="T81" fmla="*/ 0 h 18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6"/>
              <a:gd name="T124" fmla="*/ 0 h 186"/>
              <a:gd name="T125" fmla="*/ 136 w 136"/>
              <a:gd name="T126" fmla="*/ 186 h 18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6" h="186">
                <a:moveTo>
                  <a:pt x="69" y="0"/>
                </a:moveTo>
                <a:lnTo>
                  <a:pt x="61" y="0"/>
                </a:lnTo>
                <a:lnTo>
                  <a:pt x="54" y="2"/>
                </a:lnTo>
                <a:lnTo>
                  <a:pt x="48" y="5"/>
                </a:lnTo>
                <a:lnTo>
                  <a:pt x="43" y="8"/>
                </a:lnTo>
                <a:lnTo>
                  <a:pt x="31" y="16"/>
                </a:lnTo>
                <a:lnTo>
                  <a:pt x="22" y="28"/>
                </a:lnTo>
                <a:lnTo>
                  <a:pt x="12" y="41"/>
                </a:lnTo>
                <a:lnTo>
                  <a:pt x="7" y="57"/>
                </a:lnTo>
                <a:lnTo>
                  <a:pt x="2" y="75"/>
                </a:lnTo>
                <a:lnTo>
                  <a:pt x="0" y="93"/>
                </a:lnTo>
                <a:lnTo>
                  <a:pt x="2" y="112"/>
                </a:lnTo>
                <a:lnTo>
                  <a:pt x="7" y="130"/>
                </a:lnTo>
                <a:lnTo>
                  <a:pt x="12" y="145"/>
                </a:lnTo>
                <a:lnTo>
                  <a:pt x="22" y="159"/>
                </a:lnTo>
                <a:lnTo>
                  <a:pt x="31" y="171"/>
                </a:lnTo>
                <a:lnTo>
                  <a:pt x="43" y="179"/>
                </a:lnTo>
                <a:lnTo>
                  <a:pt x="48" y="182"/>
                </a:lnTo>
                <a:lnTo>
                  <a:pt x="54" y="184"/>
                </a:lnTo>
                <a:lnTo>
                  <a:pt x="61" y="185"/>
                </a:lnTo>
                <a:lnTo>
                  <a:pt x="69" y="185"/>
                </a:lnTo>
                <a:lnTo>
                  <a:pt x="75" y="185"/>
                </a:lnTo>
                <a:lnTo>
                  <a:pt x="82" y="184"/>
                </a:lnTo>
                <a:lnTo>
                  <a:pt x="88" y="182"/>
                </a:lnTo>
                <a:lnTo>
                  <a:pt x="93" y="179"/>
                </a:lnTo>
                <a:lnTo>
                  <a:pt x="104" y="171"/>
                </a:lnTo>
                <a:lnTo>
                  <a:pt x="114" y="159"/>
                </a:lnTo>
                <a:lnTo>
                  <a:pt x="122" y="145"/>
                </a:lnTo>
                <a:lnTo>
                  <a:pt x="129" y="130"/>
                </a:lnTo>
                <a:lnTo>
                  <a:pt x="134" y="112"/>
                </a:lnTo>
                <a:lnTo>
                  <a:pt x="135" y="93"/>
                </a:lnTo>
                <a:lnTo>
                  <a:pt x="134" y="75"/>
                </a:lnTo>
                <a:lnTo>
                  <a:pt x="129" y="57"/>
                </a:lnTo>
                <a:lnTo>
                  <a:pt x="122" y="41"/>
                </a:lnTo>
                <a:lnTo>
                  <a:pt x="114" y="28"/>
                </a:lnTo>
                <a:lnTo>
                  <a:pt x="104" y="16"/>
                </a:lnTo>
                <a:lnTo>
                  <a:pt x="93" y="8"/>
                </a:lnTo>
                <a:lnTo>
                  <a:pt x="88" y="5"/>
                </a:lnTo>
                <a:lnTo>
                  <a:pt x="82" y="2"/>
                </a:lnTo>
                <a:lnTo>
                  <a:pt x="75" y="0"/>
                </a:lnTo>
                <a:lnTo>
                  <a:pt x="69"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2" name="Freeform 174"/>
          <p:cNvSpPr>
            <a:spLocks/>
          </p:cNvSpPr>
          <p:nvPr/>
        </p:nvSpPr>
        <p:spPr bwMode="auto">
          <a:xfrm>
            <a:off x="6648451" y="3795713"/>
            <a:ext cx="200025" cy="277812"/>
          </a:xfrm>
          <a:custGeom>
            <a:avLst/>
            <a:gdLst>
              <a:gd name="T0" fmla="*/ 61 w 126"/>
              <a:gd name="T1" fmla="*/ 0 h 175"/>
              <a:gd name="T2" fmla="*/ 55 w 126"/>
              <a:gd name="T3" fmla="*/ 0 h 175"/>
              <a:gd name="T4" fmla="*/ 50 w 126"/>
              <a:gd name="T5" fmla="*/ 2 h 175"/>
              <a:gd name="T6" fmla="*/ 44 w 126"/>
              <a:gd name="T7" fmla="*/ 4 h 175"/>
              <a:gd name="T8" fmla="*/ 37 w 126"/>
              <a:gd name="T9" fmla="*/ 7 h 175"/>
              <a:gd name="T10" fmla="*/ 27 w 126"/>
              <a:gd name="T11" fmla="*/ 15 h 175"/>
              <a:gd name="T12" fmla="*/ 18 w 126"/>
              <a:gd name="T13" fmla="*/ 26 h 175"/>
              <a:gd name="T14" fmla="*/ 9 w 126"/>
              <a:gd name="T15" fmla="*/ 39 h 175"/>
              <a:gd name="T16" fmla="*/ 5 w 126"/>
              <a:gd name="T17" fmla="*/ 54 h 175"/>
              <a:gd name="T18" fmla="*/ 1 w 126"/>
              <a:gd name="T19" fmla="*/ 70 h 175"/>
              <a:gd name="T20" fmla="*/ 0 w 126"/>
              <a:gd name="T21" fmla="*/ 87 h 175"/>
              <a:gd name="T22" fmla="*/ 1 w 126"/>
              <a:gd name="T23" fmla="*/ 104 h 175"/>
              <a:gd name="T24" fmla="*/ 5 w 126"/>
              <a:gd name="T25" fmla="*/ 121 h 175"/>
              <a:gd name="T26" fmla="*/ 9 w 126"/>
              <a:gd name="T27" fmla="*/ 135 h 175"/>
              <a:gd name="T28" fmla="*/ 18 w 126"/>
              <a:gd name="T29" fmla="*/ 148 h 175"/>
              <a:gd name="T30" fmla="*/ 27 w 126"/>
              <a:gd name="T31" fmla="*/ 160 h 175"/>
              <a:gd name="T32" fmla="*/ 37 w 126"/>
              <a:gd name="T33" fmla="*/ 168 h 175"/>
              <a:gd name="T34" fmla="*/ 44 w 126"/>
              <a:gd name="T35" fmla="*/ 169 h 175"/>
              <a:gd name="T36" fmla="*/ 50 w 126"/>
              <a:gd name="T37" fmla="*/ 173 h 175"/>
              <a:gd name="T38" fmla="*/ 55 w 126"/>
              <a:gd name="T39" fmla="*/ 173 h 175"/>
              <a:gd name="T40" fmla="*/ 61 w 126"/>
              <a:gd name="T41" fmla="*/ 174 h 175"/>
              <a:gd name="T42" fmla="*/ 68 w 126"/>
              <a:gd name="T43" fmla="*/ 173 h 175"/>
              <a:gd name="T44" fmla="*/ 74 w 126"/>
              <a:gd name="T45" fmla="*/ 173 h 175"/>
              <a:gd name="T46" fmla="*/ 81 w 126"/>
              <a:gd name="T47" fmla="*/ 169 h 175"/>
              <a:gd name="T48" fmla="*/ 86 w 126"/>
              <a:gd name="T49" fmla="*/ 168 h 175"/>
              <a:gd name="T50" fmla="*/ 97 w 126"/>
              <a:gd name="T51" fmla="*/ 160 h 175"/>
              <a:gd name="T52" fmla="*/ 105 w 126"/>
              <a:gd name="T53" fmla="*/ 148 h 175"/>
              <a:gd name="T54" fmla="*/ 113 w 126"/>
              <a:gd name="T55" fmla="*/ 135 h 175"/>
              <a:gd name="T56" fmla="*/ 120 w 126"/>
              <a:gd name="T57" fmla="*/ 121 h 175"/>
              <a:gd name="T58" fmla="*/ 123 w 126"/>
              <a:gd name="T59" fmla="*/ 104 h 175"/>
              <a:gd name="T60" fmla="*/ 125 w 126"/>
              <a:gd name="T61" fmla="*/ 87 h 175"/>
              <a:gd name="T62" fmla="*/ 123 w 126"/>
              <a:gd name="T63" fmla="*/ 70 h 175"/>
              <a:gd name="T64" fmla="*/ 120 w 126"/>
              <a:gd name="T65" fmla="*/ 54 h 175"/>
              <a:gd name="T66" fmla="*/ 113 w 126"/>
              <a:gd name="T67" fmla="*/ 39 h 175"/>
              <a:gd name="T68" fmla="*/ 105 w 126"/>
              <a:gd name="T69" fmla="*/ 26 h 175"/>
              <a:gd name="T70" fmla="*/ 97 w 126"/>
              <a:gd name="T71" fmla="*/ 15 h 175"/>
              <a:gd name="T72" fmla="*/ 86 w 126"/>
              <a:gd name="T73" fmla="*/ 7 h 175"/>
              <a:gd name="T74" fmla="*/ 81 w 126"/>
              <a:gd name="T75" fmla="*/ 4 h 175"/>
              <a:gd name="T76" fmla="*/ 74 w 126"/>
              <a:gd name="T77" fmla="*/ 2 h 175"/>
              <a:gd name="T78" fmla="*/ 68 w 126"/>
              <a:gd name="T79" fmla="*/ 0 h 175"/>
              <a:gd name="T80" fmla="*/ 61 w 126"/>
              <a:gd name="T81" fmla="*/ 0 h 17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6"/>
              <a:gd name="T124" fmla="*/ 0 h 175"/>
              <a:gd name="T125" fmla="*/ 126 w 126"/>
              <a:gd name="T126" fmla="*/ 175 h 17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6" h="175">
                <a:moveTo>
                  <a:pt x="61" y="0"/>
                </a:moveTo>
                <a:lnTo>
                  <a:pt x="55" y="0"/>
                </a:lnTo>
                <a:lnTo>
                  <a:pt x="50" y="2"/>
                </a:lnTo>
                <a:lnTo>
                  <a:pt x="44" y="4"/>
                </a:lnTo>
                <a:lnTo>
                  <a:pt x="37" y="7"/>
                </a:lnTo>
                <a:lnTo>
                  <a:pt x="27" y="15"/>
                </a:lnTo>
                <a:lnTo>
                  <a:pt x="18" y="26"/>
                </a:lnTo>
                <a:lnTo>
                  <a:pt x="9" y="39"/>
                </a:lnTo>
                <a:lnTo>
                  <a:pt x="5" y="54"/>
                </a:lnTo>
                <a:lnTo>
                  <a:pt x="1" y="70"/>
                </a:lnTo>
                <a:lnTo>
                  <a:pt x="0" y="87"/>
                </a:lnTo>
                <a:lnTo>
                  <a:pt x="1" y="104"/>
                </a:lnTo>
                <a:lnTo>
                  <a:pt x="5" y="121"/>
                </a:lnTo>
                <a:lnTo>
                  <a:pt x="9" y="135"/>
                </a:lnTo>
                <a:lnTo>
                  <a:pt x="18" y="148"/>
                </a:lnTo>
                <a:lnTo>
                  <a:pt x="27" y="160"/>
                </a:lnTo>
                <a:lnTo>
                  <a:pt x="37" y="168"/>
                </a:lnTo>
                <a:lnTo>
                  <a:pt x="44" y="169"/>
                </a:lnTo>
                <a:lnTo>
                  <a:pt x="50" y="173"/>
                </a:lnTo>
                <a:lnTo>
                  <a:pt x="55" y="173"/>
                </a:lnTo>
                <a:lnTo>
                  <a:pt x="61" y="174"/>
                </a:lnTo>
                <a:lnTo>
                  <a:pt x="68" y="173"/>
                </a:lnTo>
                <a:lnTo>
                  <a:pt x="74" y="173"/>
                </a:lnTo>
                <a:lnTo>
                  <a:pt x="81" y="169"/>
                </a:lnTo>
                <a:lnTo>
                  <a:pt x="86" y="168"/>
                </a:lnTo>
                <a:lnTo>
                  <a:pt x="97" y="160"/>
                </a:lnTo>
                <a:lnTo>
                  <a:pt x="105" y="148"/>
                </a:lnTo>
                <a:lnTo>
                  <a:pt x="113" y="135"/>
                </a:lnTo>
                <a:lnTo>
                  <a:pt x="120" y="121"/>
                </a:lnTo>
                <a:lnTo>
                  <a:pt x="123" y="104"/>
                </a:lnTo>
                <a:lnTo>
                  <a:pt x="125" y="87"/>
                </a:lnTo>
                <a:lnTo>
                  <a:pt x="123" y="70"/>
                </a:lnTo>
                <a:lnTo>
                  <a:pt x="120" y="54"/>
                </a:lnTo>
                <a:lnTo>
                  <a:pt x="113" y="39"/>
                </a:lnTo>
                <a:lnTo>
                  <a:pt x="105" y="26"/>
                </a:lnTo>
                <a:lnTo>
                  <a:pt x="97" y="15"/>
                </a:lnTo>
                <a:lnTo>
                  <a:pt x="86" y="7"/>
                </a:lnTo>
                <a:lnTo>
                  <a:pt x="81" y="4"/>
                </a:lnTo>
                <a:lnTo>
                  <a:pt x="74" y="2"/>
                </a:lnTo>
                <a:lnTo>
                  <a:pt x="68" y="0"/>
                </a:lnTo>
                <a:lnTo>
                  <a:pt x="6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3" name="Freeform 175"/>
          <p:cNvSpPr>
            <a:spLocks/>
          </p:cNvSpPr>
          <p:nvPr/>
        </p:nvSpPr>
        <p:spPr bwMode="auto">
          <a:xfrm>
            <a:off x="6642100" y="3162300"/>
            <a:ext cx="165100" cy="228600"/>
          </a:xfrm>
          <a:custGeom>
            <a:avLst/>
            <a:gdLst>
              <a:gd name="T0" fmla="*/ 52 w 104"/>
              <a:gd name="T1" fmla="*/ 0 h 144"/>
              <a:gd name="T2" fmla="*/ 41 w 104"/>
              <a:gd name="T3" fmla="*/ 1 h 144"/>
              <a:gd name="T4" fmla="*/ 33 w 104"/>
              <a:gd name="T5" fmla="*/ 5 h 144"/>
              <a:gd name="T6" fmla="*/ 23 w 104"/>
              <a:gd name="T7" fmla="*/ 11 h 144"/>
              <a:gd name="T8" fmla="*/ 15 w 104"/>
              <a:gd name="T9" fmla="*/ 21 h 144"/>
              <a:gd name="T10" fmla="*/ 10 w 104"/>
              <a:gd name="T11" fmla="*/ 31 h 144"/>
              <a:gd name="T12" fmla="*/ 5 w 104"/>
              <a:gd name="T13" fmla="*/ 44 h 144"/>
              <a:gd name="T14" fmla="*/ 2 w 104"/>
              <a:gd name="T15" fmla="*/ 57 h 144"/>
              <a:gd name="T16" fmla="*/ 0 w 104"/>
              <a:gd name="T17" fmla="*/ 71 h 144"/>
              <a:gd name="T18" fmla="*/ 2 w 104"/>
              <a:gd name="T19" fmla="*/ 86 h 144"/>
              <a:gd name="T20" fmla="*/ 5 w 104"/>
              <a:gd name="T21" fmla="*/ 99 h 144"/>
              <a:gd name="T22" fmla="*/ 10 w 104"/>
              <a:gd name="T23" fmla="*/ 110 h 144"/>
              <a:gd name="T24" fmla="*/ 15 w 104"/>
              <a:gd name="T25" fmla="*/ 122 h 144"/>
              <a:gd name="T26" fmla="*/ 23 w 104"/>
              <a:gd name="T27" fmla="*/ 130 h 144"/>
              <a:gd name="T28" fmla="*/ 33 w 104"/>
              <a:gd name="T29" fmla="*/ 136 h 144"/>
              <a:gd name="T30" fmla="*/ 41 w 104"/>
              <a:gd name="T31" fmla="*/ 141 h 144"/>
              <a:gd name="T32" fmla="*/ 52 w 104"/>
              <a:gd name="T33" fmla="*/ 143 h 144"/>
              <a:gd name="T34" fmla="*/ 62 w 104"/>
              <a:gd name="T35" fmla="*/ 141 h 144"/>
              <a:gd name="T36" fmla="*/ 72 w 104"/>
              <a:gd name="T37" fmla="*/ 136 h 144"/>
              <a:gd name="T38" fmla="*/ 80 w 104"/>
              <a:gd name="T39" fmla="*/ 130 h 144"/>
              <a:gd name="T40" fmla="*/ 88 w 104"/>
              <a:gd name="T41" fmla="*/ 122 h 144"/>
              <a:gd name="T42" fmla="*/ 95 w 104"/>
              <a:gd name="T43" fmla="*/ 110 h 144"/>
              <a:gd name="T44" fmla="*/ 100 w 104"/>
              <a:gd name="T45" fmla="*/ 99 h 144"/>
              <a:gd name="T46" fmla="*/ 103 w 104"/>
              <a:gd name="T47" fmla="*/ 86 h 144"/>
              <a:gd name="T48" fmla="*/ 103 w 104"/>
              <a:gd name="T49" fmla="*/ 71 h 144"/>
              <a:gd name="T50" fmla="*/ 103 w 104"/>
              <a:gd name="T51" fmla="*/ 57 h 144"/>
              <a:gd name="T52" fmla="*/ 100 w 104"/>
              <a:gd name="T53" fmla="*/ 44 h 144"/>
              <a:gd name="T54" fmla="*/ 95 w 104"/>
              <a:gd name="T55" fmla="*/ 31 h 144"/>
              <a:gd name="T56" fmla="*/ 88 w 104"/>
              <a:gd name="T57" fmla="*/ 21 h 144"/>
              <a:gd name="T58" fmla="*/ 80 w 104"/>
              <a:gd name="T59" fmla="*/ 11 h 144"/>
              <a:gd name="T60" fmla="*/ 72 w 104"/>
              <a:gd name="T61" fmla="*/ 5 h 144"/>
              <a:gd name="T62" fmla="*/ 62 w 104"/>
              <a:gd name="T63" fmla="*/ 1 h 144"/>
              <a:gd name="T64" fmla="*/ 52 w 104"/>
              <a:gd name="T65" fmla="*/ 0 h 1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4"/>
              <a:gd name="T100" fmla="*/ 0 h 144"/>
              <a:gd name="T101" fmla="*/ 104 w 104"/>
              <a:gd name="T102" fmla="*/ 144 h 1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4" h="144">
                <a:moveTo>
                  <a:pt x="52" y="0"/>
                </a:moveTo>
                <a:lnTo>
                  <a:pt x="41" y="1"/>
                </a:lnTo>
                <a:lnTo>
                  <a:pt x="33" y="5"/>
                </a:lnTo>
                <a:lnTo>
                  <a:pt x="23" y="11"/>
                </a:lnTo>
                <a:lnTo>
                  <a:pt x="15" y="21"/>
                </a:lnTo>
                <a:lnTo>
                  <a:pt x="10" y="31"/>
                </a:lnTo>
                <a:lnTo>
                  <a:pt x="5" y="44"/>
                </a:lnTo>
                <a:lnTo>
                  <a:pt x="2" y="57"/>
                </a:lnTo>
                <a:lnTo>
                  <a:pt x="0" y="71"/>
                </a:lnTo>
                <a:lnTo>
                  <a:pt x="2" y="86"/>
                </a:lnTo>
                <a:lnTo>
                  <a:pt x="5" y="99"/>
                </a:lnTo>
                <a:lnTo>
                  <a:pt x="10" y="110"/>
                </a:lnTo>
                <a:lnTo>
                  <a:pt x="15" y="122"/>
                </a:lnTo>
                <a:lnTo>
                  <a:pt x="23" y="130"/>
                </a:lnTo>
                <a:lnTo>
                  <a:pt x="33" y="136"/>
                </a:lnTo>
                <a:lnTo>
                  <a:pt x="41" y="141"/>
                </a:lnTo>
                <a:lnTo>
                  <a:pt x="52" y="143"/>
                </a:lnTo>
                <a:lnTo>
                  <a:pt x="62" y="141"/>
                </a:lnTo>
                <a:lnTo>
                  <a:pt x="72" y="136"/>
                </a:lnTo>
                <a:lnTo>
                  <a:pt x="80" y="130"/>
                </a:lnTo>
                <a:lnTo>
                  <a:pt x="88" y="122"/>
                </a:lnTo>
                <a:lnTo>
                  <a:pt x="95" y="110"/>
                </a:lnTo>
                <a:lnTo>
                  <a:pt x="100" y="99"/>
                </a:lnTo>
                <a:lnTo>
                  <a:pt x="103" y="86"/>
                </a:lnTo>
                <a:lnTo>
                  <a:pt x="103" y="71"/>
                </a:lnTo>
                <a:lnTo>
                  <a:pt x="103" y="57"/>
                </a:lnTo>
                <a:lnTo>
                  <a:pt x="100" y="44"/>
                </a:lnTo>
                <a:lnTo>
                  <a:pt x="95" y="31"/>
                </a:lnTo>
                <a:lnTo>
                  <a:pt x="88" y="21"/>
                </a:lnTo>
                <a:lnTo>
                  <a:pt x="80" y="11"/>
                </a:lnTo>
                <a:lnTo>
                  <a:pt x="72" y="5"/>
                </a:lnTo>
                <a:lnTo>
                  <a:pt x="62" y="1"/>
                </a:lnTo>
                <a:lnTo>
                  <a:pt x="5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4" name="Freeform 176"/>
          <p:cNvSpPr>
            <a:spLocks/>
          </p:cNvSpPr>
          <p:nvPr/>
        </p:nvSpPr>
        <p:spPr bwMode="auto">
          <a:xfrm>
            <a:off x="6951664" y="2770188"/>
            <a:ext cx="236537" cy="328612"/>
          </a:xfrm>
          <a:custGeom>
            <a:avLst/>
            <a:gdLst>
              <a:gd name="T0" fmla="*/ 75 w 149"/>
              <a:gd name="T1" fmla="*/ 0 h 207"/>
              <a:gd name="T2" fmla="*/ 67 w 149"/>
              <a:gd name="T3" fmla="*/ 1 h 207"/>
              <a:gd name="T4" fmla="*/ 59 w 149"/>
              <a:gd name="T5" fmla="*/ 3 h 207"/>
              <a:gd name="T6" fmla="*/ 52 w 149"/>
              <a:gd name="T7" fmla="*/ 5 h 207"/>
              <a:gd name="T8" fmla="*/ 46 w 149"/>
              <a:gd name="T9" fmla="*/ 8 h 207"/>
              <a:gd name="T10" fmla="*/ 39 w 149"/>
              <a:gd name="T11" fmla="*/ 13 h 207"/>
              <a:gd name="T12" fmla="*/ 33 w 149"/>
              <a:gd name="T13" fmla="*/ 18 h 207"/>
              <a:gd name="T14" fmla="*/ 28 w 149"/>
              <a:gd name="T15" fmla="*/ 24 h 207"/>
              <a:gd name="T16" fmla="*/ 22 w 149"/>
              <a:gd name="T17" fmla="*/ 31 h 207"/>
              <a:gd name="T18" fmla="*/ 13 w 149"/>
              <a:gd name="T19" fmla="*/ 47 h 207"/>
              <a:gd name="T20" fmla="*/ 5 w 149"/>
              <a:gd name="T21" fmla="*/ 63 h 207"/>
              <a:gd name="T22" fmla="*/ 2 w 149"/>
              <a:gd name="T23" fmla="*/ 83 h 207"/>
              <a:gd name="T24" fmla="*/ 0 w 149"/>
              <a:gd name="T25" fmla="*/ 104 h 207"/>
              <a:gd name="T26" fmla="*/ 2 w 149"/>
              <a:gd name="T27" fmla="*/ 125 h 207"/>
              <a:gd name="T28" fmla="*/ 5 w 149"/>
              <a:gd name="T29" fmla="*/ 144 h 207"/>
              <a:gd name="T30" fmla="*/ 13 w 149"/>
              <a:gd name="T31" fmla="*/ 161 h 207"/>
              <a:gd name="T32" fmla="*/ 22 w 149"/>
              <a:gd name="T33" fmla="*/ 177 h 207"/>
              <a:gd name="T34" fmla="*/ 28 w 149"/>
              <a:gd name="T35" fmla="*/ 183 h 207"/>
              <a:gd name="T36" fmla="*/ 33 w 149"/>
              <a:gd name="T37" fmla="*/ 190 h 207"/>
              <a:gd name="T38" fmla="*/ 39 w 149"/>
              <a:gd name="T39" fmla="*/ 195 h 207"/>
              <a:gd name="T40" fmla="*/ 46 w 149"/>
              <a:gd name="T41" fmla="*/ 198 h 207"/>
              <a:gd name="T42" fmla="*/ 52 w 149"/>
              <a:gd name="T43" fmla="*/ 203 h 207"/>
              <a:gd name="T44" fmla="*/ 59 w 149"/>
              <a:gd name="T45" fmla="*/ 204 h 207"/>
              <a:gd name="T46" fmla="*/ 67 w 149"/>
              <a:gd name="T47" fmla="*/ 206 h 207"/>
              <a:gd name="T48" fmla="*/ 75 w 149"/>
              <a:gd name="T49" fmla="*/ 206 h 207"/>
              <a:gd name="T50" fmla="*/ 82 w 149"/>
              <a:gd name="T51" fmla="*/ 206 h 207"/>
              <a:gd name="T52" fmla="*/ 90 w 149"/>
              <a:gd name="T53" fmla="*/ 204 h 207"/>
              <a:gd name="T54" fmla="*/ 96 w 149"/>
              <a:gd name="T55" fmla="*/ 203 h 207"/>
              <a:gd name="T56" fmla="*/ 103 w 149"/>
              <a:gd name="T57" fmla="*/ 198 h 207"/>
              <a:gd name="T58" fmla="*/ 109 w 149"/>
              <a:gd name="T59" fmla="*/ 195 h 207"/>
              <a:gd name="T60" fmla="*/ 116 w 149"/>
              <a:gd name="T61" fmla="*/ 190 h 207"/>
              <a:gd name="T62" fmla="*/ 121 w 149"/>
              <a:gd name="T63" fmla="*/ 183 h 207"/>
              <a:gd name="T64" fmla="*/ 127 w 149"/>
              <a:gd name="T65" fmla="*/ 177 h 207"/>
              <a:gd name="T66" fmla="*/ 135 w 149"/>
              <a:gd name="T67" fmla="*/ 161 h 207"/>
              <a:gd name="T68" fmla="*/ 143 w 149"/>
              <a:gd name="T69" fmla="*/ 144 h 207"/>
              <a:gd name="T70" fmla="*/ 147 w 149"/>
              <a:gd name="T71" fmla="*/ 125 h 207"/>
              <a:gd name="T72" fmla="*/ 148 w 149"/>
              <a:gd name="T73" fmla="*/ 104 h 207"/>
              <a:gd name="T74" fmla="*/ 147 w 149"/>
              <a:gd name="T75" fmla="*/ 83 h 207"/>
              <a:gd name="T76" fmla="*/ 143 w 149"/>
              <a:gd name="T77" fmla="*/ 63 h 207"/>
              <a:gd name="T78" fmla="*/ 135 w 149"/>
              <a:gd name="T79" fmla="*/ 47 h 207"/>
              <a:gd name="T80" fmla="*/ 127 w 149"/>
              <a:gd name="T81" fmla="*/ 31 h 207"/>
              <a:gd name="T82" fmla="*/ 121 w 149"/>
              <a:gd name="T83" fmla="*/ 24 h 207"/>
              <a:gd name="T84" fmla="*/ 116 w 149"/>
              <a:gd name="T85" fmla="*/ 18 h 207"/>
              <a:gd name="T86" fmla="*/ 109 w 149"/>
              <a:gd name="T87" fmla="*/ 13 h 207"/>
              <a:gd name="T88" fmla="*/ 103 w 149"/>
              <a:gd name="T89" fmla="*/ 8 h 207"/>
              <a:gd name="T90" fmla="*/ 96 w 149"/>
              <a:gd name="T91" fmla="*/ 5 h 207"/>
              <a:gd name="T92" fmla="*/ 90 w 149"/>
              <a:gd name="T93" fmla="*/ 3 h 207"/>
              <a:gd name="T94" fmla="*/ 82 w 149"/>
              <a:gd name="T95" fmla="*/ 1 h 207"/>
              <a:gd name="T96" fmla="*/ 75 w 149"/>
              <a:gd name="T97" fmla="*/ 0 h 20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9"/>
              <a:gd name="T148" fmla="*/ 0 h 207"/>
              <a:gd name="T149" fmla="*/ 149 w 149"/>
              <a:gd name="T150" fmla="*/ 207 h 20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9" h="207">
                <a:moveTo>
                  <a:pt x="75" y="0"/>
                </a:moveTo>
                <a:lnTo>
                  <a:pt x="67" y="1"/>
                </a:lnTo>
                <a:lnTo>
                  <a:pt x="59" y="3"/>
                </a:lnTo>
                <a:lnTo>
                  <a:pt x="52" y="5"/>
                </a:lnTo>
                <a:lnTo>
                  <a:pt x="46" y="8"/>
                </a:lnTo>
                <a:lnTo>
                  <a:pt x="39" y="13"/>
                </a:lnTo>
                <a:lnTo>
                  <a:pt x="33" y="18"/>
                </a:lnTo>
                <a:lnTo>
                  <a:pt x="28" y="24"/>
                </a:lnTo>
                <a:lnTo>
                  <a:pt x="22" y="31"/>
                </a:lnTo>
                <a:lnTo>
                  <a:pt x="13" y="47"/>
                </a:lnTo>
                <a:lnTo>
                  <a:pt x="5" y="63"/>
                </a:lnTo>
                <a:lnTo>
                  <a:pt x="2" y="83"/>
                </a:lnTo>
                <a:lnTo>
                  <a:pt x="0" y="104"/>
                </a:lnTo>
                <a:lnTo>
                  <a:pt x="2" y="125"/>
                </a:lnTo>
                <a:lnTo>
                  <a:pt x="5" y="144"/>
                </a:lnTo>
                <a:lnTo>
                  <a:pt x="13" y="161"/>
                </a:lnTo>
                <a:lnTo>
                  <a:pt x="22" y="177"/>
                </a:lnTo>
                <a:lnTo>
                  <a:pt x="28" y="183"/>
                </a:lnTo>
                <a:lnTo>
                  <a:pt x="33" y="190"/>
                </a:lnTo>
                <a:lnTo>
                  <a:pt x="39" y="195"/>
                </a:lnTo>
                <a:lnTo>
                  <a:pt x="46" y="198"/>
                </a:lnTo>
                <a:lnTo>
                  <a:pt x="52" y="203"/>
                </a:lnTo>
                <a:lnTo>
                  <a:pt x="59" y="204"/>
                </a:lnTo>
                <a:lnTo>
                  <a:pt x="67" y="206"/>
                </a:lnTo>
                <a:lnTo>
                  <a:pt x="75" y="206"/>
                </a:lnTo>
                <a:lnTo>
                  <a:pt x="82" y="206"/>
                </a:lnTo>
                <a:lnTo>
                  <a:pt x="90" y="204"/>
                </a:lnTo>
                <a:lnTo>
                  <a:pt x="96" y="203"/>
                </a:lnTo>
                <a:lnTo>
                  <a:pt x="103" y="198"/>
                </a:lnTo>
                <a:lnTo>
                  <a:pt x="109" y="195"/>
                </a:lnTo>
                <a:lnTo>
                  <a:pt x="116" y="190"/>
                </a:lnTo>
                <a:lnTo>
                  <a:pt x="121" y="183"/>
                </a:lnTo>
                <a:lnTo>
                  <a:pt x="127" y="177"/>
                </a:lnTo>
                <a:lnTo>
                  <a:pt x="135" y="161"/>
                </a:lnTo>
                <a:lnTo>
                  <a:pt x="143" y="144"/>
                </a:lnTo>
                <a:lnTo>
                  <a:pt x="147" y="125"/>
                </a:lnTo>
                <a:lnTo>
                  <a:pt x="148" y="104"/>
                </a:lnTo>
                <a:lnTo>
                  <a:pt x="147" y="83"/>
                </a:lnTo>
                <a:lnTo>
                  <a:pt x="143" y="63"/>
                </a:lnTo>
                <a:lnTo>
                  <a:pt x="135" y="47"/>
                </a:lnTo>
                <a:lnTo>
                  <a:pt x="127" y="31"/>
                </a:lnTo>
                <a:lnTo>
                  <a:pt x="121" y="24"/>
                </a:lnTo>
                <a:lnTo>
                  <a:pt x="116" y="18"/>
                </a:lnTo>
                <a:lnTo>
                  <a:pt x="109" y="13"/>
                </a:lnTo>
                <a:lnTo>
                  <a:pt x="103" y="8"/>
                </a:lnTo>
                <a:lnTo>
                  <a:pt x="96" y="5"/>
                </a:lnTo>
                <a:lnTo>
                  <a:pt x="90" y="3"/>
                </a:lnTo>
                <a:lnTo>
                  <a:pt x="82" y="1"/>
                </a:lnTo>
                <a:lnTo>
                  <a:pt x="75"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5" name="Freeform 177"/>
          <p:cNvSpPr>
            <a:spLocks/>
          </p:cNvSpPr>
          <p:nvPr/>
        </p:nvSpPr>
        <p:spPr bwMode="auto">
          <a:xfrm>
            <a:off x="7450138" y="2495550"/>
            <a:ext cx="334962" cy="871538"/>
          </a:xfrm>
          <a:custGeom>
            <a:avLst/>
            <a:gdLst>
              <a:gd name="T0" fmla="*/ 0 w 211"/>
              <a:gd name="T1" fmla="*/ 0 h 549"/>
              <a:gd name="T2" fmla="*/ 28 w 211"/>
              <a:gd name="T3" fmla="*/ 25 h 549"/>
              <a:gd name="T4" fmla="*/ 54 w 211"/>
              <a:gd name="T5" fmla="*/ 49 h 549"/>
              <a:gd name="T6" fmla="*/ 80 w 211"/>
              <a:gd name="T7" fmla="*/ 77 h 549"/>
              <a:gd name="T8" fmla="*/ 106 w 211"/>
              <a:gd name="T9" fmla="*/ 104 h 549"/>
              <a:gd name="T10" fmla="*/ 132 w 211"/>
              <a:gd name="T11" fmla="*/ 132 h 549"/>
              <a:gd name="T12" fmla="*/ 158 w 211"/>
              <a:gd name="T13" fmla="*/ 161 h 549"/>
              <a:gd name="T14" fmla="*/ 184 w 211"/>
              <a:gd name="T15" fmla="*/ 189 h 549"/>
              <a:gd name="T16" fmla="*/ 210 w 211"/>
              <a:gd name="T17" fmla="*/ 217 h 549"/>
              <a:gd name="T18" fmla="*/ 208 w 211"/>
              <a:gd name="T19" fmla="*/ 257 h 549"/>
              <a:gd name="T20" fmla="*/ 207 w 211"/>
              <a:gd name="T21" fmla="*/ 298 h 549"/>
              <a:gd name="T22" fmla="*/ 207 w 211"/>
              <a:gd name="T23" fmla="*/ 340 h 549"/>
              <a:gd name="T24" fmla="*/ 205 w 211"/>
              <a:gd name="T25" fmla="*/ 381 h 549"/>
              <a:gd name="T26" fmla="*/ 203 w 211"/>
              <a:gd name="T27" fmla="*/ 421 h 549"/>
              <a:gd name="T28" fmla="*/ 200 w 211"/>
              <a:gd name="T29" fmla="*/ 464 h 549"/>
              <a:gd name="T30" fmla="*/ 198 w 211"/>
              <a:gd name="T31" fmla="*/ 506 h 549"/>
              <a:gd name="T32" fmla="*/ 197 w 211"/>
              <a:gd name="T33" fmla="*/ 548 h 549"/>
              <a:gd name="T34" fmla="*/ 194 w 211"/>
              <a:gd name="T35" fmla="*/ 504 h 549"/>
              <a:gd name="T36" fmla="*/ 190 w 211"/>
              <a:gd name="T37" fmla="*/ 462 h 549"/>
              <a:gd name="T38" fmla="*/ 187 w 211"/>
              <a:gd name="T39" fmla="*/ 418 h 549"/>
              <a:gd name="T40" fmla="*/ 184 w 211"/>
              <a:gd name="T41" fmla="*/ 376 h 549"/>
              <a:gd name="T42" fmla="*/ 179 w 211"/>
              <a:gd name="T43" fmla="*/ 334 h 549"/>
              <a:gd name="T44" fmla="*/ 174 w 211"/>
              <a:gd name="T45" fmla="*/ 293 h 549"/>
              <a:gd name="T46" fmla="*/ 169 w 211"/>
              <a:gd name="T47" fmla="*/ 254 h 549"/>
              <a:gd name="T48" fmla="*/ 161 w 211"/>
              <a:gd name="T49" fmla="*/ 215 h 549"/>
              <a:gd name="T50" fmla="*/ 142 w 211"/>
              <a:gd name="T51" fmla="*/ 186 h 549"/>
              <a:gd name="T52" fmla="*/ 122 w 211"/>
              <a:gd name="T53" fmla="*/ 158 h 549"/>
              <a:gd name="T54" fmla="*/ 103 w 211"/>
              <a:gd name="T55" fmla="*/ 130 h 549"/>
              <a:gd name="T56" fmla="*/ 83 w 211"/>
              <a:gd name="T57" fmla="*/ 104 h 549"/>
              <a:gd name="T58" fmla="*/ 62 w 211"/>
              <a:gd name="T59" fmla="*/ 78 h 549"/>
              <a:gd name="T60" fmla="*/ 42 w 211"/>
              <a:gd name="T61" fmla="*/ 52 h 549"/>
              <a:gd name="T62" fmla="*/ 21 w 211"/>
              <a:gd name="T63" fmla="*/ 26 h 549"/>
              <a:gd name="T64" fmla="*/ 0 w 211"/>
              <a:gd name="T65" fmla="*/ 0 h 54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11"/>
              <a:gd name="T100" fmla="*/ 0 h 549"/>
              <a:gd name="T101" fmla="*/ 211 w 211"/>
              <a:gd name="T102" fmla="*/ 549 h 54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11" h="549">
                <a:moveTo>
                  <a:pt x="0" y="0"/>
                </a:moveTo>
                <a:lnTo>
                  <a:pt x="28" y="25"/>
                </a:lnTo>
                <a:lnTo>
                  <a:pt x="54" y="49"/>
                </a:lnTo>
                <a:lnTo>
                  <a:pt x="80" y="77"/>
                </a:lnTo>
                <a:lnTo>
                  <a:pt x="106" y="104"/>
                </a:lnTo>
                <a:lnTo>
                  <a:pt x="132" y="132"/>
                </a:lnTo>
                <a:lnTo>
                  <a:pt x="158" y="161"/>
                </a:lnTo>
                <a:lnTo>
                  <a:pt x="184" y="189"/>
                </a:lnTo>
                <a:lnTo>
                  <a:pt x="210" y="217"/>
                </a:lnTo>
                <a:lnTo>
                  <a:pt x="208" y="257"/>
                </a:lnTo>
                <a:lnTo>
                  <a:pt x="207" y="298"/>
                </a:lnTo>
                <a:lnTo>
                  <a:pt x="207" y="340"/>
                </a:lnTo>
                <a:lnTo>
                  <a:pt x="205" y="381"/>
                </a:lnTo>
                <a:lnTo>
                  <a:pt x="203" y="421"/>
                </a:lnTo>
                <a:lnTo>
                  <a:pt x="200" y="464"/>
                </a:lnTo>
                <a:lnTo>
                  <a:pt x="198" y="506"/>
                </a:lnTo>
                <a:lnTo>
                  <a:pt x="197" y="548"/>
                </a:lnTo>
                <a:lnTo>
                  <a:pt x="194" y="504"/>
                </a:lnTo>
                <a:lnTo>
                  <a:pt x="190" y="462"/>
                </a:lnTo>
                <a:lnTo>
                  <a:pt x="187" y="418"/>
                </a:lnTo>
                <a:lnTo>
                  <a:pt x="184" y="376"/>
                </a:lnTo>
                <a:lnTo>
                  <a:pt x="179" y="334"/>
                </a:lnTo>
                <a:lnTo>
                  <a:pt x="174" y="293"/>
                </a:lnTo>
                <a:lnTo>
                  <a:pt x="169" y="254"/>
                </a:lnTo>
                <a:lnTo>
                  <a:pt x="161" y="215"/>
                </a:lnTo>
                <a:lnTo>
                  <a:pt x="142" y="186"/>
                </a:lnTo>
                <a:lnTo>
                  <a:pt x="122" y="158"/>
                </a:lnTo>
                <a:lnTo>
                  <a:pt x="103" y="130"/>
                </a:lnTo>
                <a:lnTo>
                  <a:pt x="83" y="104"/>
                </a:lnTo>
                <a:lnTo>
                  <a:pt x="62" y="78"/>
                </a:lnTo>
                <a:lnTo>
                  <a:pt x="42" y="52"/>
                </a:lnTo>
                <a:lnTo>
                  <a:pt x="21" y="26"/>
                </a:lnTo>
                <a:lnTo>
                  <a:pt x="0" y="0"/>
                </a:lnTo>
              </a:path>
            </a:pathLst>
          </a:custGeom>
          <a:solidFill>
            <a:srgbClr val="E0BC6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6" name="Freeform 178"/>
          <p:cNvSpPr>
            <a:spLocks/>
          </p:cNvSpPr>
          <p:nvPr/>
        </p:nvSpPr>
        <p:spPr bwMode="auto">
          <a:xfrm>
            <a:off x="7337426" y="2927351"/>
            <a:ext cx="155575" cy="333375"/>
          </a:xfrm>
          <a:custGeom>
            <a:avLst/>
            <a:gdLst>
              <a:gd name="T0" fmla="*/ 91 w 98"/>
              <a:gd name="T1" fmla="*/ 0 h 210"/>
              <a:gd name="T2" fmla="*/ 86 w 98"/>
              <a:gd name="T3" fmla="*/ 3 h 210"/>
              <a:gd name="T4" fmla="*/ 81 w 98"/>
              <a:gd name="T5" fmla="*/ 8 h 210"/>
              <a:gd name="T6" fmla="*/ 78 w 98"/>
              <a:gd name="T7" fmla="*/ 13 h 210"/>
              <a:gd name="T8" fmla="*/ 73 w 98"/>
              <a:gd name="T9" fmla="*/ 19 h 210"/>
              <a:gd name="T10" fmla="*/ 68 w 98"/>
              <a:gd name="T11" fmla="*/ 36 h 210"/>
              <a:gd name="T12" fmla="*/ 63 w 98"/>
              <a:gd name="T13" fmla="*/ 52 h 210"/>
              <a:gd name="T14" fmla="*/ 60 w 98"/>
              <a:gd name="T15" fmla="*/ 70 h 210"/>
              <a:gd name="T16" fmla="*/ 58 w 98"/>
              <a:gd name="T17" fmla="*/ 86 h 210"/>
              <a:gd name="T18" fmla="*/ 58 w 98"/>
              <a:gd name="T19" fmla="*/ 99 h 210"/>
              <a:gd name="T20" fmla="*/ 58 w 98"/>
              <a:gd name="T21" fmla="*/ 110 h 210"/>
              <a:gd name="T22" fmla="*/ 58 w 98"/>
              <a:gd name="T23" fmla="*/ 122 h 210"/>
              <a:gd name="T24" fmla="*/ 60 w 98"/>
              <a:gd name="T25" fmla="*/ 136 h 210"/>
              <a:gd name="T26" fmla="*/ 63 w 98"/>
              <a:gd name="T27" fmla="*/ 151 h 210"/>
              <a:gd name="T28" fmla="*/ 66 w 98"/>
              <a:gd name="T29" fmla="*/ 166 h 210"/>
              <a:gd name="T30" fmla="*/ 71 w 98"/>
              <a:gd name="T31" fmla="*/ 179 h 210"/>
              <a:gd name="T32" fmla="*/ 79 w 98"/>
              <a:gd name="T33" fmla="*/ 192 h 210"/>
              <a:gd name="T34" fmla="*/ 83 w 98"/>
              <a:gd name="T35" fmla="*/ 196 h 210"/>
              <a:gd name="T36" fmla="*/ 87 w 98"/>
              <a:gd name="T37" fmla="*/ 201 h 210"/>
              <a:gd name="T38" fmla="*/ 92 w 98"/>
              <a:gd name="T39" fmla="*/ 206 h 210"/>
              <a:gd name="T40" fmla="*/ 97 w 98"/>
              <a:gd name="T41" fmla="*/ 209 h 210"/>
              <a:gd name="T42" fmla="*/ 87 w 98"/>
              <a:gd name="T43" fmla="*/ 209 h 210"/>
              <a:gd name="T44" fmla="*/ 78 w 98"/>
              <a:gd name="T45" fmla="*/ 209 h 210"/>
              <a:gd name="T46" fmla="*/ 68 w 98"/>
              <a:gd name="T47" fmla="*/ 206 h 210"/>
              <a:gd name="T48" fmla="*/ 58 w 98"/>
              <a:gd name="T49" fmla="*/ 203 h 210"/>
              <a:gd name="T50" fmla="*/ 50 w 98"/>
              <a:gd name="T51" fmla="*/ 198 h 210"/>
              <a:gd name="T52" fmla="*/ 42 w 98"/>
              <a:gd name="T53" fmla="*/ 193 h 210"/>
              <a:gd name="T54" fmla="*/ 35 w 98"/>
              <a:gd name="T55" fmla="*/ 187 h 210"/>
              <a:gd name="T56" fmla="*/ 27 w 98"/>
              <a:gd name="T57" fmla="*/ 180 h 210"/>
              <a:gd name="T58" fmla="*/ 22 w 98"/>
              <a:gd name="T59" fmla="*/ 172 h 210"/>
              <a:gd name="T60" fmla="*/ 16 w 98"/>
              <a:gd name="T61" fmla="*/ 164 h 210"/>
              <a:gd name="T62" fmla="*/ 13 w 98"/>
              <a:gd name="T63" fmla="*/ 154 h 210"/>
              <a:gd name="T64" fmla="*/ 8 w 98"/>
              <a:gd name="T65" fmla="*/ 144 h 210"/>
              <a:gd name="T66" fmla="*/ 5 w 98"/>
              <a:gd name="T67" fmla="*/ 135 h 210"/>
              <a:gd name="T68" fmla="*/ 3 w 98"/>
              <a:gd name="T69" fmla="*/ 123 h 210"/>
              <a:gd name="T70" fmla="*/ 1 w 98"/>
              <a:gd name="T71" fmla="*/ 114 h 210"/>
              <a:gd name="T72" fmla="*/ 0 w 98"/>
              <a:gd name="T73" fmla="*/ 102 h 210"/>
              <a:gd name="T74" fmla="*/ 0 w 98"/>
              <a:gd name="T75" fmla="*/ 92 h 210"/>
              <a:gd name="T76" fmla="*/ 1 w 98"/>
              <a:gd name="T77" fmla="*/ 81 h 210"/>
              <a:gd name="T78" fmla="*/ 3 w 98"/>
              <a:gd name="T79" fmla="*/ 71 h 210"/>
              <a:gd name="T80" fmla="*/ 6 w 98"/>
              <a:gd name="T81" fmla="*/ 63 h 210"/>
              <a:gd name="T82" fmla="*/ 9 w 98"/>
              <a:gd name="T83" fmla="*/ 53 h 210"/>
              <a:gd name="T84" fmla="*/ 14 w 98"/>
              <a:gd name="T85" fmla="*/ 45 h 210"/>
              <a:gd name="T86" fmla="*/ 19 w 98"/>
              <a:gd name="T87" fmla="*/ 37 h 210"/>
              <a:gd name="T88" fmla="*/ 26 w 98"/>
              <a:gd name="T89" fmla="*/ 31 h 210"/>
              <a:gd name="T90" fmla="*/ 32 w 98"/>
              <a:gd name="T91" fmla="*/ 24 h 210"/>
              <a:gd name="T92" fmla="*/ 39 w 98"/>
              <a:gd name="T93" fmla="*/ 18 h 210"/>
              <a:gd name="T94" fmla="*/ 47 w 98"/>
              <a:gd name="T95" fmla="*/ 13 h 210"/>
              <a:gd name="T96" fmla="*/ 55 w 98"/>
              <a:gd name="T97" fmla="*/ 8 h 210"/>
              <a:gd name="T98" fmla="*/ 63 w 98"/>
              <a:gd name="T99" fmla="*/ 5 h 210"/>
              <a:gd name="T100" fmla="*/ 71 w 98"/>
              <a:gd name="T101" fmla="*/ 1 h 210"/>
              <a:gd name="T102" fmla="*/ 81 w 98"/>
              <a:gd name="T103" fmla="*/ 0 h 210"/>
              <a:gd name="T104" fmla="*/ 91 w 98"/>
              <a:gd name="T105" fmla="*/ 0 h 21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8"/>
              <a:gd name="T160" fmla="*/ 0 h 210"/>
              <a:gd name="T161" fmla="*/ 98 w 98"/>
              <a:gd name="T162" fmla="*/ 210 h 21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8" h="210">
                <a:moveTo>
                  <a:pt x="91" y="0"/>
                </a:moveTo>
                <a:lnTo>
                  <a:pt x="86" y="3"/>
                </a:lnTo>
                <a:lnTo>
                  <a:pt x="81" y="8"/>
                </a:lnTo>
                <a:lnTo>
                  <a:pt x="78" y="13"/>
                </a:lnTo>
                <a:lnTo>
                  <a:pt x="73" y="19"/>
                </a:lnTo>
                <a:lnTo>
                  <a:pt x="68" y="36"/>
                </a:lnTo>
                <a:lnTo>
                  <a:pt x="63" y="52"/>
                </a:lnTo>
                <a:lnTo>
                  <a:pt x="60" y="70"/>
                </a:lnTo>
                <a:lnTo>
                  <a:pt x="58" y="86"/>
                </a:lnTo>
                <a:lnTo>
                  <a:pt x="58" y="99"/>
                </a:lnTo>
                <a:lnTo>
                  <a:pt x="58" y="110"/>
                </a:lnTo>
                <a:lnTo>
                  <a:pt x="58" y="122"/>
                </a:lnTo>
                <a:lnTo>
                  <a:pt x="60" y="136"/>
                </a:lnTo>
                <a:lnTo>
                  <a:pt x="63" y="151"/>
                </a:lnTo>
                <a:lnTo>
                  <a:pt x="66" y="166"/>
                </a:lnTo>
                <a:lnTo>
                  <a:pt x="71" y="179"/>
                </a:lnTo>
                <a:lnTo>
                  <a:pt x="79" y="192"/>
                </a:lnTo>
                <a:lnTo>
                  <a:pt x="83" y="196"/>
                </a:lnTo>
                <a:lnTo>
                  <a:pt x="87" y="201"/>
                </a:lnTo>
                <a:lnTo>
                  <a:pt x="92" y="206"/>
                </a:lnTo>
                <a:lnTo>
                  <a:pt x="97" y="209"/>
                </a:lnTo>
                <a:lnTo>
                  <a:pt x="87" y="209"/>
                </a:lnTo>
                <a:lnTo>
                  <a:pt x="78" y="209"/>
                </a:lnTo>
                <a:lnTo>
                  <a:pt x="68" y="206"/>
                </a:lnTo>
                <a:lnTo>
                  <a:pt x="58" y="203"/>
                </a:lnTo>
                <a:lnTo>
                  <a:pt x="50" y="198"/>
                </a:lnTo>
                <a:lnTo>
                  <a:pt x="42" y="193"/>
                </a:lnTo>
                <a:lnTo>
                  <a:pt x="35" y="187"/>
                </a:lnTo>
                <a:lnTo>
                  <a:pt x="27" y="180"/>
                </a:lnTo>
                <a:lnTo>
                  <a:pt x="22" y="172"/>
                </a:lnTo>
                <a:lnTo>
                  <a:pt x="16" y="164"/>
                </a:lnTo>
                <a:lnTo>
                  <a:pt x="13" y="154"/>
                </a:lnTo>
                <a:lnTo>
                  <a:pt x="8" y="144"/>
                </a:lnTo>
                <a:lnTo>
                  <a:pt x="5" y="135"/>
                </a:lnTo>
                <a:lnTo>
                  <a:pt x="3" y="123"/>
                </a:lnTo>
                <a:lnTo>
                  <a:pt x="1" y="114"/>
                </a:lnTo>
                <a:lnTo>
                  <a:pt x="0" y="102"/>
                </a:lnTo>
                <a:lnTo>
                  <a:pt x="0" y="92"/>
                </a:lnTo>
                <a:lnTo>
                  <a:pt x="1" y="81"/>
                </a:lnTo>
                <a:lnTo>
                  <a:pt x="3" y="71"/>
                </a:lnTo>
                <a:lnTo>
                  <a:pt x="6" y="63"/>
                </a:lnTo>
                <a:lnTo>
                  <a:pt x="9" y="53"/>
                </a:lnTo>
                <a:lnTo>
                  <a:pt x="14" y="45"/>
                </a:lnTo>
                <a:lnTo>
                  <a:pt x="19" y="37"/>
                </a:lnTo>
                <a:lnTo>
                  <a:pt x="26" y="31"/>
                </a:lnTo>
                <a:lnTo>
                  <a:pt x="32" y="24"/>
                </a:lnTo>
                <a:lnTo>
                  <a:pt x="39" y="18"/>
                </a:lnTo>
                <a:lnTo>
                  <a:pt x="47" y="13"/>
                </a:lnTo>
                <a:lnTo>
                  <a:pt x="55" y="8"/>
                </a:lnTo>
                <a:lnTo>
                  <a:pt x="63" y="5"/>
                </a:lnTo>
                <a:lnTo>
                  <a:pt x="71" y="1"/>
                </a:lnTo>
                <a:lnTo>
                  <a:pt x="81" y="0"/>
                </a:lnTo>
                <a:lnTo>
                  <a:pt x="91"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7" name="Freeform 179"/>
          <p:cNvSpPr>
            <a:spLocks/>
          </p:cNvSpPr>
          <p:nvPr/>
        </p:nvSpPr>
        <p:spPr bwMode="auto">
          <a:xfrm>
            <a:off x="7337426" y="2927351"/>
            <a:ext cx="155575" cy="333375"/>
          </a:xfrm>
          <a:custGeom>
            <a:avLst/>
            <a:gdLst>
              <a:gd name="T0" fmla="*/ 91 w 98"/>
              <a:gd name="T1" fmla="*/ 0 h 210"/>
              <a:gd name="T2" fmla="*/ 86 w 98"/>
              <a:gd name="T3" fmla="*/ 3 h 210"/>
              <a:gd name="T4" fmla="*/ 81 w 98"/>
              <a:gd name="T5" fmla="*/ 8 h 210"/>
              <a:gd name="T6" fmla="*/ 78 w 98"/>
              <a:gd name="T7" fmla="*/ 13 h 210"/>
              <a:gd name="T8" fmla="*/ 73 w 98"/>
              <a:gd name="T9" fmla="*/ 19 h 210"/>
              <a:gd name="T10" fmla="*/ 68 w 98"/>
              <a:gd name="T11" fmla="*/ 36 h 210"/>
              <a:gd name="T12" fmla="*/ 63 w 98"/>
              <a:gd name="T13" fmla="*/ 52 h 210"/>
              <a:gd name="T14" fmla="*/ 60 w 98"/>
              <a:gd name="T15" fmla="*/ 70 h 210"/>
              <a:gd name="T16" fmla="*/ 58 w 98"/>
              <a:gd name="T17" fmla="*/ 86 h 210"/>
              <a:gd name="T18" fmla="*/ 58 w 98"/>
              <a:gd name="T19" fmla="*/ 99 h 210"/>
              <a:gd name="T20" fmla="*/ 58 w 98"/>
              <a:gd name="T21" fmla="*/ 110 h 210"/>
              <a:gd name="T22" fmla="*/ 58 w 98"/>
              <a:gd name="T23" fmla="*/ 122 h 210"/>
              <a:gd name="T24" fmla="*/ 60 w 98"/>
              <a:gd name="T25" fmla="*/ 136 h 210"/>
              <a:gd name="T26" fmla="*/ 63 w 98"/>
              <a:gd name="T27" fmla="*/ 151 h 210"/>
              <a:gd name="T28" fmla="*/ 66 w 98"/>
              <a:gd name="T29" fmla="*/ 166 h 210"/>
              <a:gd name="T30" fmla="*/ 71 w 98"/>
              <a:gd name="T31" fmla="*/ 179 h 210"/>
              <a:gd name="T32" fmla="*/ 79 w 98"/>
              <a:gd name="T33" fmla="*/ 192 h 210"/>
              <a:gd name="T34" fmla="*/ 83 w 98"/>
              <a:gd name="T35" fmla="*/ 196 h 210"/>
              <a:gd name="T36" fmla="*/ 87 w 98"/>
              <a:gd name="T37" fmla="*/ 201 h 210"/>
              <a:gd name="T38" fmla="*/ 92 w 98"/>
              <a:gd name="T39" fmla="*/ 206 h 210"/>
              <a:gd name="T40" fmla="*/ 97 w 98"/>
              <a:gd name="T41" fmla="*/ 209 h 210"/>
              <a:gd name="T42" fmla="*/ 87 w 98"/>
              <a:gd name="T43" fmla="*/ 209 h 210"/>
              <a:gd name="T44" fmla="*/ 78 w 98"/>
              <a:gd name="T45" fmla="*/ 209 h 210"/>
              <a:gd name="T46" fmla="*/ 68 w 98"/>
              <a:gd name="T47" fmla="*/ 206 h 210"/>
              <a:gd name="T48" fmla="*/ 58 w 98"/>
              <a:gd name="T49" fmla="*/ 203 h 210"/>
              <a:gd name="T50" fmla="*/ 50 w 98"/>
              <a:gd name="T51" fmla="*/ 198 h 210"/>
              <a:gd name="T52" fmla="*/ 42 w 98"/>
              <a:gd name="T53" fmla="*/ 193 h 210"/>
              <a:gd name="T54" fmla="*/ 35 w 98"/>
              <a:gd name="T55" fmla="*/ 187 h 210"/>
              <a:gd name="T56" fmla="*/ 27 w 98"/>
              <a:gd name="T57" fmla="*/ 180 h 210"/>
              <a:gd name="T58" fmla="*/ 22 w 98"/>
              <a:gd name="T59" fmla="*/ 172 h 210"/>
              <a:gd name="T60" fmla="*/ 16 w 98"/>
              <a:gd name="T61" fmla="*/ 164 h 210"/>
              <a:gd name="T62" fmla="*/ 13 w 98"/>
              <a:gd name="T63" fmla="*/ 154 h 210"/>
              <a:gd name="T64" fmla="*/ 8 w 98"/>
              <a:gd name="T65" fmla="*/ 144 h 210"/>
              <a:gd name="T66" fmla="*/ 5 w 98"/>
              <a:gd name="T67" fmla="*/ 135 h 210"/>
              <a:gd name="T68" fmla="*/ 3 w 98"/>
              <a:gd name="T69" fmla="*/ 123 h 210"/>
              <a:gd name="T70" fmla="*/ 1 w 98"/>
              <a:gd name="T71" fmla="*/ 114 h 210"/>
              <a:gd name="T72" fmla="*/ 0 w 98"/>
              <a:gd name="T73" fmla="*/ 102 h 210"/>
              <a:gd name="T74" fmla="*/ 0 w 98"/>
              <a:gd name="T75" fmla="*/ 92 h 210"/>
              <a:gd name="T76" fmla="*/ 1 w 98"/>
              <a:gd name="T77" fmla="*/ 81 h 210"/>
              <a:gd name="T78" fmla="*/ 3 w 98"/>
              <a:gd name="T79" fmla="*/ 71 h 210"/>
              <a:gd name="T80" fmla="*/ 6 w 98"/>
              <a:gd name="T81" fmla="*/ 63 h 210"/>
              <a:gd name="T82" fmla="*/ 9 w 98"/>
              <a:gd name="T83" fmla="*/ 53 h 210"/>
              <a:gd name="T84" fmla="*/ 14 w 98"/>
              <a:gd name="T85" fmla="*/ 45 h 210"/>
              <a:gd name="T86" fmla="*/ 19 w 98"/>
              <a:gd name="T87" fmla="*/ 37 h 210"/>
              <a:gd name="T88" fmla="*/ 26 w 98"/>
              <a:gd name="T89" fmla="*/ 31 h 210"/>
              <a:gd name="T90" fmla="*/ 32 w 98"/>
              <a:gd name="T91" fmla="*/ 24 h 210"/>
              <a:gd name="T92" fmla="*/ 39 w 98"/>
              <a:gd name="T93" fmla="*/ 18 h 210"/>
              <a:gd name="T94" fmla="*/ 47 w 98"/>
              <a:gd name="T95" fmla="*/ 13 h 210"/>
              <a:gd name="T96" fmla="*/ 55 w 98"/>
              <a:gd name="T97" fmla="*/ 8 h 210"/>
              <a:gd name="T98" fmla="*/ 63 w 98"/>
              <a:gd name="T99" fmla="*/ 5 h 210"/>
              <a:gd name="T100" fmla="*/ 71 w 98"/>
              <a:gd name="T101" fmla="*/ 1 h 210"/>
              <a:gd name="T102" fmla="*/ 81 w 98"/>
              <a:gd name="T103" fmla="*/ 0 h 210"/>
              <a:gd name="T104" fmla="*/ 91 w 98"/>
              <a:gd name="T105" fmla="*/ 0 h 21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8"/>
              <a:gd name="T160" fmla="*/ 0 h 210"/>
              <a:gd name="T161" fmla="*/ 98 w 98"/>
              <a:gd name="T162" fmla="*/ 210 h 21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8" h="210">
                <a:moveTo>
                  <a:pt x="91" y="0"/>
                </a:moveTo>
                <a:lnTo>
                  <a:pt x="86" y="3"/>
                </a:lnTo>
                <a:lnTo>
                  <a:pt x="81" y="8"/>
                </a:lnTo>
                <a:lnTo>
                  <a:pt x="78" y="13"/>
                </a:lnTo>
                <a:lnTo>
                  <a:pt x="73" y="19"/>
                </a:lnTo>
                <a:lnTo>
                  <a:pt x="68" y="36"/>
                </a:lnTo>
                <a:lnTo>
                  <a:pt x="63" y="52"/>
                </a:lnTo>
                <a:lnTo>
                  <a:pt x="60" y="70"/>
                </a:lnTo>
                <a:lnTo>
                  <a:pt x="58" y="86"/>
                </a:lnTo>
                <a:lnTo>
                  <a:pt x="58" y="99"/>
                </a:lnTo>
                <a:lnTo>
                  <a:pt x="58" y="110"/>
                </a:lnTo>
                <a:lnTo>
                  <a:pt x="58" y="122"/>
                </a:lnTo>
                <a:lnTo>
                  <a:pt x="60" y="136"/>
                </a:lnTo>
                <a:lnTo>
                  <a:pt x="63" y="151"/>
                </a:lnTo>
                <a:lnTo>
                  <a:pt x="66" y="166"/>
                </a:lnTo>
                <a:lnTo>
                  <a:pt x="71" y="179"/>
                </a:lnTo>
                <a:lnTo>
                  <a:pt x="79" y="192"/>
                </a:lnTo>
                <a:lnTo>
                  <a:pt x="83" y="196"/>
                </a:lnTo>
                <a:lnTo>
                  <a:pt x="87" y="201"/>
                </a:lnTo>
                <a:lnTo>
                  <a:pt x="92" y="206"/>
                </a:lnTo>
                <a:lnTo>
                  <a:pt x="97" y="209"/>
                </a:lnTo>
                <a:lnTo>
                  <a:pt x="87" y="209"/>
                </a:lnTo>
                <a:lnTo>
                  <a:pt x="78" y="209"/>
                </a:lnTo>
                <a:lnTo>
                  <a:pt x="68" y="206"/>
                </a:lnTo>
                <a:lnTo>
                  <a:pt x="58" y="203"/>
                </a:lnTo>
                <a:lnTo>
                  <a:pt x="50" y="198"/>
                </a:lnTo>
                <a:lnTo>
                  <a:pt x="42" y="193"/>
                </a:lnTo>
                <a:lnTo>
                  <a:pt x="35" y="187"/>
                </a:lnTo>
                <a:lnTo>
                  <a:pt x="27" y="180"/>
                </a:lnTo>
                <a:lnTo>
                  <a:pt x="22" y="172"/>
                </a:lnTo>
                <a:lnTo>
                  <a:pt x="16" y="164"/>
                </a:lnTo>
                <a:lnTo>
                  <a:pt x="13" y="154"/>
                </a:lnTo>
                <a:lnTo>
                  <a:pt x="8" y="144"/>
                </a:lnTo>
                <a:lnTo>
                  <a:pt x="5" y="135"/>
                </a:lnTo>
                <a:lnTo>
                  <a:pt x="3" y="123"/>
                </a:lnTo>
                <a:lnTo>
                  <a:pt x="1" y="114"/>
                </a:lnTo>
                <a:lnTo>
                  <a:pt x="0" y="102"/>
                </a:lnTo>
                <a:lnTo>
                  <a:pt x="0" y="92"/>
                </a:lnTo>
                <a:lnTo>
                  <a:pt x="1" y="81"/>
                </a:lnTo>
                <a:lnTo>
                  <a:pt x="3" y="71"/>
                </a:lnTo>
                <a:lnTo>
                  <a:pt x="6" y="63"/>
                </a:lnTo>
                <a:lnTo>
                  <a:pt x="9" y="53"/>
                </a:lnTo>
                <a:lnTo>
                  <a:pt x="14" y="45"/>
                </a:lnTo>
                <a:lnTo>
                  <a:pt x="19" y="37"/>
                </a:lnTo>
                <a:lnTo>
                  <a:pt x="26" y="31"/>
                </a:lnTo>
                <a:lnTo>
                  <a:pt x="32" y="24"/>
                </a:lnTo>
                <a:lnTo>
                  <a:pt x="39" y="18"/>
                </a:lnTo>
                <a:lnTo>
                  <a:pt x="47" y="13"/>
                </a:lnTo>
                <a:lnTo>
                  <a:pt x="55" y="8"/>
                </a:lnTo>
                <a:lnTo>
                  <a:pt x="63" y="5"/>
                </a:lnTo>
                <a:lnTo>
                  <a:pt x="71" y="1"/>
                </a:lnTo>
                <a:lnTo>
                  <a:pt x="81" y="0"/>
                </a:lnTo>
                <a:lnTo>
                  <a:pt x="9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8" name="Freeform 180"/>
          <p:cNvSpPr>
            <a:spLocks/>
          </p:cNvSpPr>
          <p:nvPr/>
        </p:nvSpPr>
        <p:spPr bwMode="auto">
          <a:xfrm>
            <a:off x="4921251" y="3886201"/>
            <a:ext cx="1255713" cy="561975"/>
          </a:xfrm>
          <a:custGeom>
            <a:avLst/>
            <a:gdLst>
              <a:gd name="T0" fmla="*/ 38 w 791"/>
              <a:gd name="T1" fmla="*/ 353 h 354"/>
              <a:gd name="T2" fmla="*/ 790 w 791"/>
              <a:gd name="T3" fmla="*/ 44 h 354"/>
              <a:gd name="T4" fmla="*/ 790 w 791"/>
              <a:gd name="T5" fmla="*/ 38 h 354"/>
              <a:gd name="T6" fmla="*/ 790 w 791"/>
              <a:gd name="T7" fmla="*/ 31 h 354"/>
              <a:gd name="T8" fmla="*/ 789 w 791"/>
              <a:gd name="T9" fmla="*/ 25 h 354"/>
              <a:gd name="T10" fmla="*/ 789 w 791"/>
              <a:gd name="T11" fmla="*/ 20 h 354"/>
              <a:gd name="T12" fmla="*/ 787 w 791"/>
              <a:gd name="T13" fmla="*/ 13 h 354"/>
              <a:gd name="T14" fmla="*/ 785 w 791"/>
              <a:gd name="T15" fmla="*/ 8 h 354"/>
              <a:gd name="T16" fmla="*/ 784 w 791"/>
              <a:gd name="T17" fmla="*/ 5 h 354"/>
              <a:gd name="T18" fmla="*/ 782 w 791"/>
              <a:gd name="T19" fmla="*/ 0 h 354"/>
              <a:gd name="T20" fmla="*/ 0 w 791"/>
              <a:gd name="T21" fmla="*/ 267 h 354"/>
              <a:gd name="T22" fmla="*/ 38 w 791"/>
              <a:gd name="T23" fmla="*/ 353 h 35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1"/>
              <a:gd name="T37" fmla="*/ 0 h 354"/>
              <a:gd name="T38" fmla="*/ 791 w 791"/>
              <a:gd name="T39" fmla="*/ 354 h 35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1" h="354">
                <a:moveTo>
                  <a:pt x="38" y="353"/>
                </a:moveTo>
                <a:lnTo>
                  <a:pt x="790" y="44"/>
                </a:lnTo>
                <a:lnTo>
                  <a:pt x="790" y="38"/>
                </a:lnTo>
                <a:lnTo>
                  <a:pt x="790" y="31"/>
                </a:lnTo>
                <a:lnTo>
                  <a:pt x="789" y="25"/>
                </a:lnTo>
                <a:lnTo>
                  <a:pt x="789" y="20"/>
                </a:lnTo>
                <a:lnTo>
                  <a:pt x="787" y="13"/>
                </a:lnTo>
                <a:lnTo>
                  <a:pt x="785" y="8"/>
                </a:lnTo>
                <a:lnTo>
                  <a:pt x="784" y="5"/>
                </a:lnTo>
                <a:lnTo>
                  <a:pt x="782" y="0"/>
                </a:lnTo>
                <a:lnTo>
                  <a:pt x="0" y="267"/>
                </a:lnTo>
                <a:lnTo>
                  <a:pt x="38" y="353"/>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9" name="Freeform 181"/>
          <p:cNvSpPr>
            <a:spLocks/>
          </p:cNvSpPr>
          <p:nvPr/>
        </p:nvSpPr>
        <p:spPr bwMode="auto">
          <a:xfrm>
            <a:off x="7069138" y="2816226"/>
            <a:ext cx="119062" cy="238125"/>
          </a:xfrm>
          <a:custGeom>
            <a:avLst/>
            <a:gdLst>
              <a:gd name="T0" fmla="*/ 37 w 75"/>
              <a:gd name="T1" fmla="*/ 0 h 150"/>
              <a:gd name="T2" fmla="*/ 29 w 75"/>
              <a:gd name="T3" fmla="*/ 2 h 150"/>
              <a:gd name="T4" fmla="*/ 22 w 75"/>
              <a:gd name="T5" fmla="*/ 5 h 150"/>
              <a:gd name="T6" fmla="*/ 16 w 75"/>
              <a:gd name="T7" fmla="*/ 13 h 150"/>
              <a:gd name="T8" fmla="*/ 11 w 75"/>
              <a:gd name="T9" fmla="*/ 21 h 150"/>
              <a:gd name="T10" fmla="*/ 6 w 75"/>
              <a:gd name="T11" fmla="*/ 32 h 150"/>
              <a:gd name="T12" fmla="*/ 3 w 75"/>
              <a:gd name="T13" fmla="*/ 45 h 150"/>
              <a:gd name="T14" fmla="*/ 0 w 75"/>
              <a:gd name="T15" fmla="*/ 60 h 150"/>
              <a:gd name="T16" fmla="*/ 0 w 75"/>
              <a:gd name="T17" fmla="*/ 75 h 150"/>
              <a:gd name="T18" fmla="*/ 0 w 75"/>
              <a:gd name="T19" fmla="*/ 89 h 150"/>
              <a:gd name="T20" fmla="*/ 3 w 75"/>
              <a:gd name="T21" fmla="*/ 104 h 150"/>
              <a:gd name="T22" fmla="*/ 6 w 75"/>
              <a:gd name="T23" fmla="*/ 117 h 150"/>
              <a:gd name="T24" fmla="*/ 11 w 75"/>
              <a:gd name="T25" fmla="*/ 128 h 150"/>
              <a:gd name="T26" fmla="*/ 16 w 75"/>
              <a:gd name="T27" fmla="*/ 136 h 150"/>
              <a:gd name="T28" fmla="*/ 22 w 75"/>
              <a:gd name="T29" fmla="*/ 145 h 150"/>
              <a:gd name="T30" fmla="*/ 29 w 75"/>
              <a:gd name="T31" fmla="*/ 148 h 150"/>
              <a:gd name="T32" fmla="*/ 37 w 75"/>
              <a:gd name="T33" fmla="*/ 149 h 150"/>
              <a:gd name="T34" fmla="*/ 43 w 75"/>
              <a:gd name="T35" fmla="*/ 148 h 150"/>
              <a:gd name="T36" fmla="*/ 52 w 75"/>
              <a:gd name="T37" fmla="*/ 145 h 150"/>
              <a:gd name="T38" fmla="*/ 58 w 75"/>
              <a:gd name="T39" fmla="*/ 136 h 150"/>
              <a:gd name="T40" fmla="*/ 63 w 75"/>
              <a:gd name="T41" fmla="*/ 128 h 150"/>
              <a:gd name="T42" fmla="*/ 68 w 75"/>
              <a:gd name="T43" fmla="*/ 117 h 150"/>
              <a:gd name="T44" fmla="*/ 71 w 75"/>
              <a:gd name="T45" fmla="*/ 104 h 150"/>
              <a:gd name="T46" fmla="*/ 74 w 75"/>
              <a:gd name="T47" fmla="*/ 89 h 150"/>
              <a:gd name="T48" fmla="*/ 74 w 75"/>
              <a:gd name="T49" fmla="*/ 75 h 150"/>
              <a:gd name="T50" fmla="*/ 74 w 75"/>
              <a:gd name="T51" fmla="*/ 60 h 150"/>
              <a:gd name="T52" fmla="*/ 71 w 75"/>
              <a:gd name="T53" fmla="*/ 45 h 150"/>
              <a:gd name="T54" fmla="*/ 68 w 75"/>
              <a:gd name="T55" fmla="*/ 32 h 150"/>
              <a:gd name="T56" fmla="*/ 63 w 75"/>
              <a:gd name="T57" fmla="*/ 21 h 150"/>
              <a:gd name="T58" fmla="*/ 58 w 75"/>
              <a:gd name="T59" fmla="*/ 13 h 150"/>
              <a:gd name="T60" fmla="*/ 52 w 75"/>
              <a:gd name="T61" fmla="*/ 5 h 150"/>
              <a:gd name="T62" fmla="*/ 43 w 75"/>
              <a:gd name="T63" fmla="*/ 2 h 150"/>
              <a:gd name="T64" fmla="*/ 37 w 75"/>
              <a:gd name="T65" fmla="*/ 0 h 1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50"/>
              <a:gd name="T101" fmla="*/ 75 w 75"/>
              <a:gd name="T102" fmla="*/ 150 h 1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50">
                <a:moveTo>
                  <a:pt x="37" y="0"/>
                </a:moveTo>
                <a:lnTo>
                  <a:pt x="29" y="2"/>
                </a:lnTo>
                <a:lnTo>
                  <a:pt x="22" y="5"/>
                </a:lnTo>
                <a:lnTo>
                  <a:pt x="16" y="13"/>
                </a:lnTo>
                <a:lnTo>
                  <a:pt x="11" y="21"/>
                </a:lnTo>
                <a:lnTo>
                  <a:pt x="6" y="32"/>
                </a:lnTo>
                <a:lnTo>
                  <a:pt x="3" y="45"/>
                </a:lnTo>
                <a:lnTo>
                  <a:pt x="0" y="60"/>
                </a:lnTo>
                <a:lnTo>
                  <a:pt x="0" y="75"/>
                </a:lnTo>
                <a:lnTo>
                  <a:pt x="0" y="89"/>
                </a:lnTo>
                <a:lnTo>
                  <a:pt x="3" y="104"/>
                </a:lnTo>
                <a:lnTo>
                  <a:pt x="6" y="117"/>
                </a:lnTo>
                <a:lnTo>
                  <a:pt x="11" y="128"/>
                </a:lnTo>
                <a:lnTo>
                  <a:pt x="16" y="136"/>
                </a:lnTo>
                <a:lnTo>
                  <a:pt x="22" y="145"/>
                </a:lnTo>
                <a:lnTo>
                  <a:pt x="29" y="148"/>
                </a:lnTo>
                <a:lnTo>
                  <a:pt x="37" y="149"/>
                </a:lnTo>
                <a:lnTo>
                  <a:pt x="43" y="148"/>
                </a:lnTo>
                <a:lnTo>
                  <a:pt x="52" y="145"/>
                </a:lnTo>
                <a:lnTo>
                  <a:pt x="58" y="136"/>
                </a:lnTo>
                <a:lnTo>
                  <a:pt x="63" y="128"/>
                </a:lnTo>
                <a:lnTo>
                  <a:pt x="68" y="117"/>
                </a:lnTo>
                <a:lnTo>
                  <a:pt x="71" y="104"/>
                </a:lnTo>
                <a:lnTo>
                  <a:pt x="74" y="89"/>
                </a:lnTo>
                <a:lnTo>
                  <a:pt x="74" y="75"/>
                </a:lnTo>
                <a:lnTo>
                  <a:pt x="74" y="60"/>
                </a:lnTo>
                <a:lnTo>
                  <a:pt x="71" y="45"/>
                </a:lnTo>
                <a:lnTo>
                  <a:pt x="68" y="32"/>
                </a:lnTo>
                <a:lnTo>
                  <a:pt x="63" y="21"/>
                </a:lnTo>
                <a:lnTo>
                  <a:pt x="58" y="13"/>
                </a:lnTo>
                <a:lnTo>
                  <a:pt x="52" y="5"/>
                </a:lnTo>
                <a:lnTo>
                  <a:pt x="43" y="2"/>
                </a:lnTo>
                <a:lnTo>
                  <a:pt x="37"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0" name="Freeform 182"/>
          <p:cNvSpPr>
            <a:spLocks/>
          </p:cNvSpPr>
          <p:nvPr/>
        </p:nvSpPr>
        <p:spPr bwMode="auto">
          <a:xfrm>
            <a:off x="7069138" y="2816226"/>
            <a:ext cx="119062" cy="238125"/>
          </a:xfrm>
          <a:custGeom>
            <a:avLst/>
            <a:gdLst>
              <a:gd name="T0" fmla="*/ 37 w 75"/>
              <a:gd name="T1" fmla="*/ 0 h 150"/>
              <a:gd name="T2" fmla="*/ 29 w 75"/>
              <a:gd name="T3" fmla="*/ 2 h 150"/>
              <a:gd name="T4" fmla="*/ 22 w 75"/>
              <a:gd name="T5" fmla="*/ 5 h 150"/>
              <a:gd name="T6" fmla="*/ 16 w 75"/>
              <a:gd name="T7" fmla="*/ 13 h 150"/>
              <a:gd name="T8" fmla="*/ 11 w 75"/>
              <a:gd name="T9" fmla="*/ 21 h 150"/>
              <a:gd name="T10" fmla="*/ 6 w 75"/>
              <a:gd name="T11" fmla="*/ 32 h 150"/>
              <a:gd name="T12" fmla="*/ 3 w 75"/>
              <a:gd name="T13" fmla="*/ 45 h 150"/>
              <a:gd name="T14" fmla="*/ 0 w 75"/>
              <a:gd name="T15" fmla="*/ 60 h 150"/>
              <a:gd name="T16" fmla="*/ 0 w 75"/>
              <a:gd name="T17" fmla="*/ 75 h 150"/>
              <a:gd name="T18" fmla="*/ 0 w 75"/>
              <a:gd name="T19" fmla="*/ 89 h 150"/>
              <a:gd name="T20" fmla="*/ 3 w 75"/>
              <a:gd name="T21" fmla="*/ 104 h 150"/>
              <a:gd name="T22" fmla="*/ 6 w 75"/>
              <a:gd name="T23" fmla="*/ 117 h 150"/>
              <a:gd name="T24" fmla="*/ 11 w 75"/>
              <a:gd name="T25" fmla="*/ 128 h 150"/>
              <a:gd name="T26" fmla="*/ 16 w 75"/>
              <a:gd name="T27" fmla="*/ 136 h 150"/>
              <a:gd name="T28" fmla="*/ 22 w 75"/>
              <a:gd name="T29" fmla="*/ 145 h 150"/>
              <a:gd name="T30" fmla="*/ 29 w 75"/>
              <a:gd name="T31" fmla="*/ 148 h 150"/>
              <a:gd name="T32" fmla="*/ 37 w 75"/>
              <a:gd name="T33" fmla="*/ 149 h 150"/>
              <a:gd name="T34" fmla="*/ 43 w 75"/>
              <a:gd name="T35" fmla="*/ 148 h 150"/>
              <a:gd name="T36" fmla="*/ 52 w 75"/>
              <a:gd name="T37" fmla="*/ 145 h 150"/>
              <a:gd name="T38" fmla="*/ 58 w 75"/>
              <a:gd name="T39" fmla="*/ 136 h 150"/>
              <a:gd name="T40" fmla="*/ 63 w 75"/>
              <a:gd name="T41" fmla="*/ 128 h 150"/>
              <a:gd name="T42" fmla="*/ 68 w 75"/>
              <a:gd name="T43" fmla="*/ 117 h 150"/>
              <a:gd name="T44" fmla="*/ 71 w 75"/>
              <a:gd name="T45" fmla="*/ 104 h 150"/>
              <a:gd name="T46" fmla="*/ 74 w 75"/>
              <a:gd name="T47" fmla="*/ 89 h 150"/>
              <a:gd name="T48" fmla="*/ 74 w 75"/>
              <a:gd name="T49" fmla="*/ 75 h 150"/>
              <a:gd name="T50" fmla="*/ 74 w 75"/>
              <a:gd name="T51" fmla="*/ 60 h 150"/>
              <a:gd name="T52" fmla="*/ 71 w 75"/>
              <a:gd name="T53" fmla="*/ 45 h 150"/>
              <a:gd name="T54" fmla="*/ 68 w 75"/>
              <a:gd name="T55" fmla="*/ 32 h 150"/>
              <a:gd name="T56" fmla="*/ 63 w 75"/>
              <a:gd name="T57" fmla="*/ 21 h 150"/>
              <a:gd name="T58" fmla="*/ 58 w 75"/>
              <a:gd name="T59" fmla="*/ 13 h 150"/>
              <a:gd name="T60" fmla="*/ 52 w 75"/>
              <a:gd name="T61" fmla="*/ 5 h 150"/>
              <a:gd name="T62" fmla="*/ 43 w 75"/>
              <a:gd name="T63" fmla="*/ 2 h 150"/>
              <a:gd name="T64" fmla="*/ 37 w 75"/>
              <a:gd name="T65" fmla="*/ 0 h 1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50"/>
              <a:gd name="T101" fmla="*/ 75 w 75"/>
              <a:gd name="T102" fmla="*/ 150 h 1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50">
                <a:moveTo>
                  <a:pt x="37" y="0"/>
                </a:moveTo>
                <a:lnTo>
                  <a:pt x="29" y="2"/>
                </a:lnTo>
                <a:lnTo>
                  <a:pt x="22" y="5"/>
                </a:lnTo>
                <a:lnTo>
                  <a:pt x="16" y="13"/>
                </a:lnTo>
                <a:lnTo>
                  <a:pt x="11" y="21"/>
                </a:lnTo>
                <a:lnTo>
                  <a:pt x="6" y="32"/>
                </a:lnTo>
                <a:lnTo>
                  <a:pt x="3" y="45"/>
                </a:lnTo>
                <a:lnTo>
                  <a:pt x="0" y="60"/>
                </a:lnTo>
                <a:lnTo>
                  <a:pt x="0" y="75"/>
                </a:lnTo>
                <a:lnTo>
                  <a:pt x="0" y="89"/>
                </a:lnTo>
                <a:lnTo>
                  <a:pt x="3" y="104"/>
                </a:lnTo>
                <a:lnTo>
                  <a:pt x="6" y="117"/>
                </a:lnTo>
                <a:lnTo>
                  <a:pt x="11" y="128"/>
                </a:lnTo>
                <a:lnTo>
                  <a:pt x="16" y="136"/>
                </a:lnTo>
                <a:lnTo>
                  <a:pt x="22" y="145"/>
                </a:lnTo>
                <a:lnTo>
                  <a:pt x="29" y="148"/>
                </a:lnTo>
                <a:lnTo>
                  <a:pt x="37" y="149"/>
                </a:lnTo>
                <a:lnTo>
                  <a:pt x="43" y="148"/>
                </a:lnTo>
                <a:lnTo>
                  <a:pt x="52" y="145"/>
                </a:lnTo>
                <a:lnTo>
                  <a:pt x="58" y="136"/>
                </a:lnTo>
                <a:lnTo>
                  <a:pt x="63" y="128"/>
                </a:lnTo>
                <a:lnTo>
                  <a:pt x="68" y="117"/>
                </a:lnTo>
                <a:lnTo>
                  <a:pt x="71" y="104"/>
                </a:lnTo>
                <a:lnTo>
                  <a:pt x="74" y="89"/>
                </a:lnTo>
                <a:lnTo>
                  <a:pt x="74" y="75"/>
                </a:lnTo>
                <a:lnTo>
                  <a:pt x="74" y="60"/>
                </a:lnTo>
                <a:lnTo>
                  <a:pt x="71" y="45"/>
                </a:lnTo>
                <a:lnTo>
                  <a:pt x="68" y="32"/>
                </a:lnTo>
                <a:lnTo>
                  <a:pt x="63" y="21"/>
                </a:lnTo>
                <a:lnTo>
                  <a:pt x="58" y="13"/>
                </a:lnTo>
                <a:lnTo>
                  <a:pt x="52" y="5"/>
                </a:lnTo>
                <a:lnTo>
                  <a:pt x="43" y="2"/>
                </a:lnTo>
                <a:lnTo>
                  <a:pt x="37"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1" name="Freeform 183"/>
          <p:cNvSpPr>
            <a:spLocks/>
          </p:cNvSpPr>
          <p:nvPr/>
        </p:nvSpPr>
        <p:spPr bwMode="auto">
          <a:xfrm>
            <a:off x="6723064" y="3192464"/>
            <a:ext cx="84137" cy="166687"/>
          </a:xfrm>
          <a:custGeom>
            <a:avLst/>
            <a:gdLst>
              <a:gd name="T0" fmla="*/ 26 w 53"/>
              <a:gd name="T1" fmla="*/ 0 h 105"/>
              <a:gd name="T2" fmla="*/ 21 w 53"/>
              <a:gd name="T3" fmla="*/ 0 h 105"/>
              <a:gd name="T4" fmla="*/ 16 w 53"/>
              <a:gd name="T5" fmla="*/ 3 h 105"/>
              <a:gd name="T6" fmla="*/ 11 w 53"/>
              <a:gd name="T7" fmla="*/ 8 h 105"/>
              <a:gd name="T8" fmla="*/ 8 w 53"/>
              <a:gd name="T9" fmla="*/ 15 h 105"/>
              <a:gd name="T10" fmla="*/ 5 w 53"/>
              <a:gd name="T11" fmla="*/ 23 h 105"/>
              <a:gd name="T12" fmla="*/ 1 w 53"/>
              <a:gd name="T13" fmla="*/ 31 h 105"/>
              <a:gd name="T14" fmla="*/ 1 w 53"/>
              <a:gd name="T15" fmla="*/ 41 h 105"/>
              <a:gd name="T16" fmla="*/ 0 w 53"/>
              <a:gd name="T17" fmla="*/ 52 h 105"/>
              <a:gd name="T18" fmla="*/ 1 w 53"/>
              <a:gd name="T19" fmla="*/ 62 h 105"/>
              <a:gd name="T20" fmla="*/ 1 w 53"/>
              <a:gd name="T21" fmla="*/ 72 h 105"/>
              <a:gd name="T22" fmla="*/ 5 w 53"/>
              <a:gd name="T23" fmla="*/ 81 h 105"/>
              <a:gd name="T24" fmla="*/ 8 w 53"/>
              <a:gd name="T25" fmla="*/ 88 h 105"/>
              <a:gd name="T26" fmla="*/ 11 w 53"/>
              <a:gd name="T27" fmla="*/ 94 h 105"/>
              <a:gd name="T28" fmla="*/ 16 w 53"/>
              <a:gd name="T29" fmla="*/ 99 h 105"/>
              <a:gd name="T30" fmla="*/ 21 w 53"/>
              <a:gd name="T31" fmla="*/ 103 h 105"/>
              <a:gd name="T32" fmla="*/ 26 w 53"/>
              <a:gd name="T33" fmla="*/ 104 h 105"/>
              <a:gd name="T34" fmla="*/ 31 w 53"/>
              <a:gd name="T35" fmla="*/ 103 h 105"/>
              <a:gd name="T36" fmla="*/ 36 w 53"/>
              <a:gd name="T37" fmla="*/ 99 h 105"/>
              <a:gd name="T38" fmla="*/ 40 w 53"/>
              <a:gd name="T39" fmla="*/ 94 h 105"/>
              <a:gd name="T40" fmla="*/ 45 w 53"/>
              <a:gd name="T41" fmla="*/ 88 h 105"/>
              <a:gd name="T42" fmla="*/ 49 w 53"/>
              <a:gd name="T43" fmla="*/ 81 h 105"/>
              <a:gd name="T44" fmla="*/ 50 w 53"/>
              <a:gd name="T45" fmla="*/ 72 h 105"/>
              <a:gd name="T46" fmla="*/ 52 w 53"/>
              <a:gd name="T47" fmla="*/ 62 h 105"/>
              <a:gd name="T48" fmla="*/ 52 w 53"/>
              <a:gd name="T49" fmla="*/ 52 h 105"/>
              <a:gd name="T50" fmla="*/ 52 w 53"/>
              <a:gd name="T51" fmla="*/ 41 h 105"/>
              <a:gd name="T52" fmla="*/ 50 w 53"/>
              <a:gd name="T53" fmla="*/ 31 h 105"/>
              <a:gd name="T54" fmla="*/ 49 w 53"/>
              <a:gd name="T55" fmla="*/ 23 h 105"/>
              <a:gd name="T56" fmla="*/ 45 w 53"/>
              <a:gd name="T57" fmla="*/ 15 h 105"/>
              <a:gd name="T58" fmla="*/ 40 w 53"/>
              <a:gd name="T59" fmla="*/ 8 h 105"/>
              <a:gd name="T60" fmla="*/ 36 w 53"/>
              <a:gd name="T61" fmla="*/ 3 h 105"/>
              <a:gd name="T62" fmla="*/ 31 w 53"/>
              <a:gd name="T63" fmla="*/ 0 h 105"/>
              <a:gd name="T64" fmla="*/ 26 w 53"/>
              <a:gd name="T65" fmla="*/ 0 h 1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5"/>
              <a:gd name="T101" fmla="*/ 53 w 53"/>
              <a:gd name="T102" fmla="*/ 105 h 10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5">
                <a:moveTo>
                  <a:pt x="26" y="0"/>
                </a:moveTo>
                <a:lnTo>
                  <a:pt x="21" y="0"/>
                </a:lnTo>
                <a:lnTo>
                  <a:pt x="16" y="3"/>
                </a:lnTo>
                <a:lnTo>
                  <a:pt x="11" y="8"/>
                </a:lnTo>
                <a:lnTo>
                  <a:pt x="8" y="15"/>
                </a:lnTo>
                <a:lnTo>
                  <a:pt x="5" y="23"/>
                </a:lnTo>
                <a:lnTo>
                  <a:pt x="1" y="31"/>
                </a:lnTo>
                <a:lnTo>
                  <a:pt x="1" y="41"/>
                </a:lnTo>
                <a:lnTo>
                  <a:pt x="0" y="52"/>
                </a:lnTo>
                <a:lnTo>
                  <a:pt x="1" y="62"/>
                </a:lnTo>
                <a:lnTo>
                  <a:pt x="1" y="72"/>
                </a:lnTo>
                <a:lnTo>
                  <a:pt x="5" y="81"/>
                </a:lnTo>
                <a:lnTo>
                  <a:pt x="8" y="88"/>
                </a:lnTo>
                <a:lnTo>
                  <a:pt x="11" y="94"/>
                </a:lnTo>
                <a:lnTo>
                  <a:pt x="16" y="99"/>
                </a:lnTo>
                <a:lnTo>
                  <a:pt x="21" y="103"/>
                </a:lnTo>
                <a:lnTo>
                  <a:pt x="26" y="104"/>
                </a:lnTo>
                <a:lnTo>
                  <a:pt x="31" y="103"/>
                </a:lnTo>
                <a:lnTo>
                  <a:pt x="36" y="99"/>
                </a:lnTo>
                <a:lnTo>
                  <a:pt x="40" y="94"/>
                </a:lnTo>
                <a:lnTo>
                  <a:pt x="45" y="88"/>
                </a:lnTo>
                <a:lnTo>
                  <a:pt x="49" y="81"/>
                </a:lnTo>
                <a:lnTo>
                  <a:pt x="50" y="72"/>
                </a:lnTo>
                <a:lnTo>
                  <a:pt x="52" y="62"/>
                </a:lnTo>
                <a:lnTo>
                  <a:pt x="52" y="52"/>
                </a:lnTo>
                <a:lnTo>
                  <a:pt x="52" y="41"/>
                </a:lnTo>
                <a:lnTo>
                  <a:pt x="50" y="31"/>
                </a:lnTo>
                <a:lnTo>
                  <a:pt x="49" y="23"/>
                </a:lnTo>
                <a:lnTo>
                  <a:pt x="45" y="15"/>
                </a:lnTo>
                <a:lnTo>
                  <a:pt x="40" y="8"/>
                </a:lnTo>
                <a:lnTo>
                  <a:pt x="36" y="3"/>
                </a:lnTo>
                <a:lnTo>
                  <a:pt x="31" y="0"/>
                </a:lnTo>
                <a:lnTo>
                  <a:pt x="26"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2" name="Freeform 184"/>
          <p:cNvSpPr>
            <a:spLocks/>
          </p:cNvSpPr>
          <p:nvPr/>
        </p:nvSpPr>
        <p:spPr bwMode="auto">
          <a:xfrm>
            <a:off x="6723064" y="3192464"/>
            <a:ext cx="84137" cy="166687"/>
          </a:xfrm>
          <a:custGeom>
            <a:avLst/>
            <a:gdLst>
              <a:gd name="T0" fmla="*/ 26 w 53"/>
              <a:gd name="T1" fmla="*/ 0 h 105"/>
              <a:gd name="T2" fmla="*/ 21 w 53"/>
              <a:gd name="T3" fmla="*/ 0 h 105"/>
              <a:gd name="T4" fmla="*/ 16 w 53"/>
              <a:gd name="T5" fmla="*/ 3 h 105"/>
              <a:gd name="T6" fmla="*/ 11 w 53"/>
              <a:gd name="T7" fmla="*/ 8 h 105"/>
              <a:gd name="T8" fmla="*/ 8 w 53"/>
              <a:gd name="T9" fmla="*/ 15 h 105"/>
              <a:gd name="T10" fmla="*/ 5 w 53"/>
              <a:gd name="T11" fmla="*/ 23 h 105"/>
              <a:gd name="T12" fmla="*/ 1 w 53"/>
              <a:gd name="T13" fmla="*/ 31 h 105"/>
              <a:gd name="T14" fmla="*/ 1 w 53"/>
              <a:gd name="T15" fmla="*/ 41 h 105"/>
              <a:gd name="T16" fmla="*/ 0 w 53"/>
              <a:gd name="T17" fmla="*/ 52 h 105"/>
              <a:gd name="T18" fmla="*/ 1 w 53"/>
              <a:gd name="T19" fmla="*/ 62 h 105"/>
              <a:gd name="T20" fmla="*/ 1 w 53"/>
              <a:gd name="T21" fmla="*/ 72 h 105"/>
              <a:gd name="T22" fmla="*/ 5 w 53"/>
              <a:gd name="T23" fmla="*/ 81 h 105"/>
              <a:gd name="T24" fmla="*/ 8 w 53"/>
              <a:gd name="T25" fmla="*/ 88 h 105"/>
              <a:gd name="T26" fmla="*/ 11 w 53"/>
              <a:gd name="T27" fmla="*/ 94 h 105"/>
              <a:gd name="T28" fmla="*/ 16 w 53"/>
              <a:gd name="T29" fmla="*/ 99 h 105"/>
              <a:gd name="T30" fmla="*/ 21 w 53"/>
              <a:gd name="T31" fmla="*/ 103 h 105"/>
              <a:gd name="T32" fmla="*/ 26 w 53"/>
              <a:gd name="T33" fmla="*/ 104 h 105"/>
              <a:gd name="T34" fmla="*/ 31 w 53"/>
              <a:gd name="T35" fmla="*/ 103 h 105"/>
              <a:gd name="T36" fmla="*/ 36 w 53"/>
              <a:gd name="T37" fmla="*/ 99 h 105"/>
              <a:gd name="T38" fmla="*/ 40 w 53"/>
              <a:gd name="T39" fmla="*/ 94 h 105"/>
              <a:gd name="T40" fmla="*/ 45 w 53"/>
              <a:gd name="T41" fmla="*/ 88 h 105"/>
              <a:gd name="T42" fmla="*/ 49 w 53"/>
              <a:gd name="T43" fmla="*/ 81 h 105"/>
              <a:gd name="T44" fmla="*/ 50 w 53"/>
              <a:gd name="T45" fmla="*/ 72 h 105"/>
              <a:gd name="T46" fmla="*/ 52 w 53"/>
              <a:gd name="T47" fmla="*/ 62 h 105"/>
              <a:gd name="T48" fmla="*/ 52 w 53"/>
              <a:gd name="T49" fmla="*/ 52 h 105"/>
              <a:gd name="T50" fmla="*/ 52 w 53"/>
              <a:gd name="T51" fmla="*/ 41 h 105"/>
              <a:gd name="T52" fmla="*/ 50 w 53"/>
              <a:gd name="T53" fmla="*/ 31 h 105"/>
              <a:gd name="T54" fmla="*/ 49 w 53"/>
              <a:gd name="T55" fmla="*/ 23 h 105"/>
              <a:gd name="T56" fmla="*/ 45 w 53"/>
              <a:gd name="T57" fmla="*/ 15 h 105"/>
              <a:gd name="T58" fmla="*/ 40 w 53"/>
              <a:gd name="T59" fmla="*/ 8 h 105"/>
              <a:gd name="T60" fmla="*/ 36 w 53"/>
              <a:gd name="T61" fmla="*/ 3 h 105"/>
              <a:gd name="T62" fmla="*/ 31 w 53"/>
              <a:gd name="T63" fmla="*/ 0 h 105"/>
              <a:gd name="T64" fmla="*/ 26 w 53"/>
              <a:gd name="T65" fmla="*/ 0 h 1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5"/>
              <a:gd name="T101" fmla="*/ 53 w 53"/>
              <a:gd name="T102" fmla="*/ 105 h 10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5">
                <a:moveTo>
                  <a:pt x="26" y="0"/>
                </a:moveTo>
                <a:lnTo>
                  <a:pt x="21" y="0"/>
                </a:lnTo>
                <a:lnTo>
                  <a:pt x="16" y="3"/>
                </a:lnTo>
                <a:lnTo>
                  <a:pt x="11" y="8"/>
                </a:lnTo>
                <a:lnTo>
                  <a:pt x="8" y="15"/>
                </a:lnTo>
                <a:lnTo>
                  <a:pt x="5" y="23"/>
                </a:lnTo>
                <a:lnTo>
                  <a:pt x="1" y="31"/>
                </a:lnTo>
                <a:lnTo>
                  <a:pt x="1" y="41"/>
                </a:lnTo>
                <a:lnTo>
                  <a:pt x="0" y="52"/>
                </a:lnTo>
                <a:lnTo>
                  <a:pt x="1" y="62"/>
                </a:lnTo>
                <a:lnTo>
                  <a:pt x="1" y="72"/>
                </a:lnTo>
                <a:lnTo>
                  <a:pt x="5" y="81"/>
                </a:lnTo>
                <a:lnTo>
                  <a:pt x="8" y="88"/>
                </a:lnTo>
                <a:lnTo>
                  <a:pt x="11" y="94"/>
                </a:lnTo>
                <a:lnTo>
                  <a:pt x="16" y="99"/>
                </a:lnTo>
                <a:lnTo>
                  <a:pt x="21" y="103"/>
                </a:lnTo>
                <a:lnTo>
                  <a:pt x="26" y="104"/>
                </a:lnTo>
                <a:lnTo>
                  <a:pt x="31" y="103"/>
                </a:lnTo>
                <a:lnTo>
                  <a:pt x="36" y="99"/>
                </a:lnTo>
                <a:lnTo>
                  <a:pt x="40" y="94"/>
                </a:lnTo>
                <a:lnTo>
                  <a:pt x="45" y="88"/>
                </a:lnTo>
                <a:lnTo>
                  <a:pt x="49" y="81"/>
                </a:lnTo>
                <a:lnTo>
                  <a:pt x="50" y="72"/>
                </a:lnTo>
                <a:lnTo>
                  <a:pt x="52" y="62"/>
                </a:lnTo>
                <a:lnTo>
                  <a:pt x="52" y="52"/>
                </a:lnTo>
                <a:lnTo>
                  <a:pt x="52" y="41"/>
                </a:lnTo>
                <a:lnTo>
                  <a:pt x="50" y="31"/>
                </a:lnTo>
                <a:lnTo>
                  <a:pt x="49" y="23"/>
                </a:lnTo>
                <a:lnTo>
                  <a:pt x="45" y="15"/>
                </a:lnTo>
                <a:lnTo>
                  <a:pt x="40" y="8"/>
                </a:lnTo>
                <a:lnTo>
                  <a:pt x="36" y="3"/>
                </a:lnTo>
                <a:lnTo>
                  <a:pt x="31" y="0"/>
                </a:lnTo>
                <a:lnTo>
                  <a:pt x="26"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3" name="Freeform 185"/>
          <p:cNvSpPr>
            <a:spLocks/>
          </p:cNvSpPr>
          <p:nvPr/>
        </p:nvSpPr>
        <p:spPr bwMode="auto">
          <a:xfrm>
            <a:off x="7119939" y="3502025"/>
            <a:ext cx="109537" cy="215900"/>
          </a:xfrm>
          <a:custGeom>
            <a:avLst/>
            <a:gdLst>
              <a:gd name="T0" fmla="*/ 34 w 69"/>
              <a:gd name="T1" fmla="*/ 0 h 136"/>
              <a:gd name="T2" fmla="*/ 26 w 69"/>
              <a:gd name="T3" fmla="*/ 2 h 136"/>
              <a:gd name="T4" fmla="*/ 20 w 69"/>
              <a:gd name="T5" fmla="*/ 5 h 136"/>
              <a:gd name="T6" fmla="*/ 15 w 69"/>
              <a:gd name="T7" fmla="*/ 12 h 136"/>
              <a:gd name="T8" fmla="*/ 10 w 69"/>
              <a:gd name="T9" fmla="*/ 20 h 136"/>
              <a:gd name="T10" fmla="*/ 5 w 69"/>
              <a:gd name="T11" fmla="*/ 29 h 136"/>
              <a:gd name="T12" fmla="*/ 2 w 69"/>
              <a:gd name="T13" fmla="*/ 41 h 136"/>
              <a:gd name="T14" fmla="*/ 0 w 69"/>
              <a:gd name="T15" fmla="*/ 54 h 136"/>
              <a:gd name="T16" fmla="*/ 0 w 69"/>
              <a:gd name="T17" fmla="*/ 68 h 136"/>
              <a:gd name="T18" fmla="*/ 0 w 69"/>
              <a:gd name="T19" fmla="*/ 81 h 136"/>
              <a:gd name="T20" fmla="*/ 2 w 69"/>
              <a:gd name="T21" fmla="*/ 94 h 136"/>
              <a:gd name="T22" fmla="*/ 5 w 69"/>
              <a:gd name="T23" fmla="*/ 106 h 136"/>
              <a:gd name="T24" fmla="*/ 10 w 69"/>
              <a:gd name="T25" fmla="*/ 116 h 136"/>
              <a:gd name="T26" fmla="*/ 15 w 69"/>
              <a:gd name="T27" fmla="*/ 124 h 136"/>
              <a:gd name="T28" fmla="*/ 20 w 69"/>
              <a:gd name="T29" fmla="*/ 130 h 136"/>
              <a:gd name="T30" fmla="*/ 26 w 69"/>
              <a:gd name="T31" fmla="*/ 133 h 136"/>
              <a:gd name="T32" fmla="*/ 34 w 69"/>
              <a:gd name="T33" fmla="*/ 135 h 136"/>
              <a:gd name="T34" fmla="*/ 41 w 69"/>
              <a:gd name="T35" fmla="*/ 133 h 136"/>
              <a:gd name="T36" fmla="*/ 47 w 69"/>
              <a:gd name="T37" fmla="*/ 130 h 136"/>
              <a:gd name="T38" fmla="*/ 52 w 69"/>
              <a:gd name="T39" fmla="*/ 124 h 136"/>
              <a:gd name="T40" fmla="*/ 57 w 69"/>
              <a:gd name="T41" fmla="*/ 116 h 136"/>
              <a:gd name="T42" fmla="*/ 62 w 69"/>
              <a:gd name="T43" fmla="*/ 106 h 136"/>
              <a:gd name="T44" fmla="*/ 65 w 69"/>
              <a:gd name="T45" fmla="*/ 94 h 136"/>
              <a:gd name="T46" fmla="*/ 67 w 69"/>
              <a:gd name="T47" fmla="*/ 81 h 136"/>
              <a:gd name="T48" fmla="*/ 68 w 69"/>
              <a:gd name="T49" fmla="*/ 68 h 136"/>
              <a:gd name="T50" fmla="*/ 67 w 69"/>
              <a:gd name="T51" fmla="*/ 54 h 136"/>
              <a:gd name="T52" fmla="*/ 65 w 69"/>
              <a:gd name="T53" fmla="*/ 41 h 136"/>
              <a:gd name="T54" fmla="*/ 62 w 69"/>
              <a:gd name="T55" fmla="*/ 29 h 136"/>
              <a:gd name="T56" fmla="*/ 57 w 69"/>
              <a:gd name="T57" fmla="*/ 20 h 136"/>
              <a:gd name="T58" fmla="*/ 52 w 69"/>
              <a:gd name="T59" fmla="*/ 12 h 136"/>
              <a:gd name="T60" fmla="*/ 47 w 69"/>
              <a:gd name="T61" fmla="*/ 5 h 136"/>
              <a:gd name="T62" fmla="*/ 41 w 69"/>
              <a:gd name="T63" fmla="*/ 2 h 136"/>
              <a:gd name="T64" fmla="*/ 34 w 69"/>
              <a:gd name="T65" fmla="*/ 0 h 1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9"/>
              <a:gd name="T100" fmla="*/ 0 h 136"/>
              <a:gd name="T101" fmla="*/ 69 w 69"/>
              <a:gd name="T102" fmla="*/ 136 h 1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9" h="136">
                <a:moveTo>
                  <a:pt x="34" y="0"/>
                </a:moveTo>
                <a:lnTo>
                  <a:pt x="26" y="2"/>
                </a:lnTo>
                <a:lnTo>
                  <a:pt x="20" y="5"/>
                </a:lnTo>
                <a:lnTo>
                  <a:pt x="15" y="12"/>
                </a:lnTo>
                <a:lnTo>
                  <a:pt x="10" y="20"/>
                </a:lnTo>
                <a:lnTo>
                  <a:pt x="5" y="29"/>
                </a:lnTo>
                <a:lnTo>
                  <a:pt x="2" y="41"/>
                </a:lnTo>
                <a:lnTo>
                  <a:pt x="0" y="54"/>
                </a:lnTo>
                <a:lnTo>
                  <a:pt x="0" y="68"/>
                </a:lnTo>
                <a:lnTo>
                  <a:pt x="0" y="81"/>
                </a:lnTo>
                <a:lnTo>
                  <a:pt x="2" y="94"/>
                </a:lnTo>
                <a:lnTo>
                  <a:pt x="5" y="106"/>
                </a:lnTo>
                <a:lnTo>
                  <a:pt x="10" y="116"/>
                </a:lnTo>
                <a:lnTo>
                  <a:pt x="15" y="124"/>
                </a:lnTo>
                <a:lnTo>
                  <a:pt x="20" y="130"/>
                </a:lnTo>
                <a:lnTo>
                  <a:pt x="26" y="133"/>
                </a:lnTo>
                <a:lnTo>
                  <a:pt x="34" y="135"/>
                </a:lnTo>
                <a:lnTo>
                  <a:pt x="41" y="133"/>
                </a:lnTo>
                <a:lnTo>
                  <a:pt x="47" y="130"/>
                </a:lnTo>
                <a:lnTo>
                  <a:pt x="52" y="124"/>
                </a:lnTo>
                <a:lnTo>
                  <a:pt x="57" y="116"/>
                </a:lnTo>
                <a:lnTo>
                  <a:pt x="62" y="106"/>
                </a:lnTo>
                <a:lnTo>
                  <a:pt x="65" y="94"/>
                </a:lnTo>
                <a:lnTo>
                  <a:pt x="67" y="81"/>
                </a:lnTo>
                <a:lnTo>
                  <a:pt x="68" y="68"/>
                </a:lnTo>
                <a:lnTo>
                  <a:pt x="67" y="54"/>
                </a:lnTo>
                <a:lnTo>
                  <a:pt x="65" y="41"/>
                </a:lnTo>
                <a:lnTo>
                  <a:pt x="62" y="29"/>
                </a:lnTo>
                <a:lnTo>
                  <a:pt x="57" y="20"/>
                </a:lnTo>
                <a:lnTo>
                  <a:pt x="52" y="12"/>
                </a:lnTo>
                <a:lnTo>
                  <a:pt x="47" y="5"/>
                </a:lnTo>
                <a:lnTo>
                  <a:pt x="41" y="2"/>
                </a:lnTo>
                <a:lnTo>
                  <a:pt x="34"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4" name="Freeform 186"/>
          <p:cNvSpPr>
            <a:spLocks/>
          </p:cNvSpPr>
          <p:nvPr/>
        </p:nvSpPr>
        <p:spPr bwMode="auto">
          <a:xfrm>
            <a:off x="7119939" y="3502025"/>
            <a:ext cx="109537" cy="215900"/>
          </a:xfrm>
          <a:custGeom>
            <a:avLst/>
            <a:gdLst>
              <a:gd name="T0" fmla="*/ 34 w 69"/>
              <a:gd name="T1" fmla="*/ 0 h 136"/>
              <a:gd name="T2" fmla="*/ 26 w 69"/>
              <a:gd name="T3" fmla="*/ 2 h 136"/>
              <a:gd name="T4" fmla="*/ 20 w 69"/>
              <a:gd name="T5" fmla="*/ 5 h 136"/>
              <a:gd name="T6" fmla="*/ 15 w 69"/>
              <a:gd name="T7" fmla="*/ 12 h 136"/>
              <a:gd name="T8" fmla="*/ 10 w 69"/>
              <a:gd name="T9" fmla="*/ 20 h 136"/>
              <a:gd name="T10" fmla="*/ 5 w 69"/>
              <a:gd name="T11" fmla="*/ 29 h 136"/>
              <a:gd name="T12" fmla="*/ 2 w 69"/>
              <a:gd name="T13" fmla="*/ 41 h 136"/>
              <a:gd name="T14" fmla="*/ 0 w 69"/>
              <a:gd name="T15" fmla="*/ 54 h 136"/>
              <a:gd name="T16" fmla="*/ 0 w 69"/>
              <a:gd name="T17" fmla="*/ 68 h 136"/>
              <a:gd name="T18" fmla="*/ 0 w 69"/>
              <a:gd name="T19" fmla="*/ 81 h 136"/>
              <a:gd name="T20" fmla="*/ 2 w 69"/>
              <a:gd name="T21" fmla="*/ 94 h 136"/>
              <a:gd name="T22" fmla="*/ 5 w 69"/>
              <a:gd name="T23" fmla="*/ 106 h 136"/>
              <a:gd name="T24" fmla="*/ 10 w 69"/>
              <a:gd name="T25" fmla="*/ 116 h 136"/>
              <a:gd name="T26" fmla="*/ 15 w 69"/>
              <a:gd name="T27" fmla="*/ 124 h 136"/>
              <a:gd name="T28" fmla="*/ 20 w 69"/>
              <a:gd name="T29" fmla="*/ 130 h 136"/>
              <a:gd name="T30" fmla="*/ 26 w 69"/>
              <a:gd name="T31" fmla="*/ 133 h 136"/>
              <a:gd name="T32" fmla="*/ 34 w 69"/>
              <a:gd name="T33" fmla="*/ 135 h 136"/>
              <a:gd name="T34" fmla="*/ 41 w 69"/>
              <a:gd name="T35" fmla="*/ 133 h 136"/>
              <a:gd name="T36" fmla="*/ 47 w 69"/>
              <a:gd name="T37" fmla="*/ 130 h 136"/>
              <a:gd name="T38" fmla="*/ 52 w 69"/>
              <a:gd name="T39" fmla="*/ 124 h 136"/>
              <a:gd name="T40" fmla="*/ 57 w 69"/>
              <a:gd name="T41" fmla="*/ 116 h 136"/>
              <a:gd name="T42" fmla="*/ 62 w 69"/>
              <a:gd name="T43" fmla="*/ 106 h 136"/>
              <a:gd name="T44" fmla="*/ 65 w 69"/>
              <a:gd name="T45" fmla="*/ 94 h 136"/>
              <a:gd name="T46" fmla="*/ 67 w 69"/>
              <a:gd name="T47" fmla="*/ 81 h 136"/>
              <a:gd name="T48" fmla="*/ 68 w 69"/>
              <a:gd name="T49" fmla="*/ 68 h 136"/>
              <a:gd name="T50" fmla="*/ 67 w 69"/>
              <a:gd name="T51" fmla="*/ 54 h 136"/>
              <a:gd name="T52" fmla="*/ 65 w 69"/>
              <a:gd name="T53" fmla="*/ 41 h 136"/>
              <a:gd name="T54" fmla="*/ 62 w 69"/>
              <a:gd name="T55" fmla="*/ 29 h 136"/>
              <a:gd name="T56" fmla="*/ 57 w 69"/>
              <a:gd name="T57" fmla="*/ 20 h 136"/>
              <a:gd name="T58" fmla="*/ 52 w 69"/>
              <a:gd name="T59" fmla="*/ 12 h 136"/>
              <a:gd name="T60" fmla="*/ 47 w 69"/>
              <a:gd name="T61" fmla="*/ 5 h 136"/>
              <a:gd name="T62" fmla="*/ 41 w 69"/>
              <a:gd name="T63" fmla="*/ 2 h 136"/>
              <a:gd name="T64" fmla="*/ 34 w 69"/>
              <a:gd name="T65" fmla="*/ 0 h 1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9"/>
              <a:gd name="T100" fmla="*/ 0 h 136"/>
              <a:gd name="T101" fmla="*/ 69 w 69"/>
              <a:gd name="T102" fmla="*/ 136 h 1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9" h="136">
                <a:moveTo>
                  <a:pt x="34" y="0"/>
                </a:moveTo>
                <a:lnTo>
                  <a:pt x="26" y="2"/>
                </a:lnTo>
                <a:lnTo>
                  <a:pt x="20" y="5"/>
                </a:lnTo>
                <a:lnTo>
                  <a:pt x="15" y="12"/>
                </a:lnTo>
                <a:lnTo>
                  <a:pt x="10" y="20"/>
                </a:lnTo>
                <a:lnTo>
                  <a:pt x="5" y="29"/>
                </a:lnTo>
                <a:lnTo>
                  <a:pt x="2" y="41"/>
                </a:lnTo>
                <a:lnTo>
                  <a:pt x="0" y="54"/>
                </a:lnTo>
                <a:lnTo>
                  <a:pt x="0" y="68"/>
                </a:lnTo>
                <a:lnTo>
                  <a:pt x="0" y="81"/>
                </a:lnTo>
                <a:lnTo>
                  <a:pt x="2" y="94"/>
                </a:lnTo>
                <a:lnTo>
                  <a:pt x="5" y="106"/>
                </a:lnTo>
                <a:lnTo>
                  <a:pt x="10" y="116"/>
                </a:lnTo>
                <a:lnTo>
                  <a:pt x="15" y="124"/>
                </a:lnTo>
                <a:lnTo>
                  <a:pt x="20" y="130"/>
                </a:lnTo>
                <a:lnTo>
                  <a:pt x="26" y="133"/>
                </a:lnTo>
                <a:lnTo>
                  <a:pt x="34" y="135"/>
                </a:lnTo>
                <a:lnTo>
                  <a:pt x="41" y="133"/>
                </a:lnTo>
                <a:lnTo>
                  <a:pt x="47" y="130"/>
                </a:lnTo>
                <a:lnTo>
                  <a:pt x="52" y="124"/>
                </a:lnTo>
                <a:lnTo>
                  <a:pt x="57" y="116"/>
                </a:lnTo>
                <a:lnTo>
                  <a:pt x="62" y="106"/>
                </a:lnTo>
                <a:lnTo>
                  <a:pt x="65" y="94"/>
                </a:lnTo>
                <a:lnTo>
                  <a:pt x="67" y="81"/>
                </a:lnTo>
                <a:lnTo>
                  <a:pt x="68" y="68"/>
                </a:lnTo>
                <a:lnTo>
                  <a:pt x="67" y="54"/>
                </a:lnTo>
                <a:lnTo>
                  <a:pt x="65" y="41"/>
                </a:lnTo>
                <a:lnTo>
                  <a:pt x="62" y="29"/>
                </a:lnTo>
                <a:lnTo>
                  <a:pt x="57" y="20"/>
                </a:lnTo>
                <a:lnTo>
                  <a:pt x="52" y="12"/>
                </a:lnTo>
                <a:lnTo>
                  <a:pt x="47" y="5"/>
                </a:lnTo>
                <a:lnTo>
                  <a:pt x="41" y="2"/>
                </a:lnTo>
                <a:lnTo>
                  <a:pt x="34"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5" name="Freeform 187"/>
          <p:cNvSpPr>
            <a:spLocks/>
          </p:cNvSpPr>
          <p:nvPr/>
        </p:nvSpPr>
        <p:spPr bwMode="auto">
          <a:xfrm>
            <a:off x="6745289" y="3835401"/>
            <a:ext cx="103187" cy="200025"/>
          </a:xfrm>
          <a:custGeom>
            <a:avLst/>
            <a:gdLst>
              <a:gd name="T0" fmla="*/ 31 w 65"/>
              <a:gd name="T1" fmla="*/ 0 h 126"/>
              <a:gd name="T2" fmla="*/ 25 w 65"/>
              <a:gd name="T3" fmla="*/ 0 h 126"/>
              <a:gd name="T4" fmla="*/ 18 w 65"/>
              <a:gd name="T5" fmla="*/ 5 h 126"/>
              <a:gd name="T6" fmla="*/ 13 w 65"/>
              <a:gd name="T7" fmla="*/ 10 h 126"/>
              <a:gd name="T8" fmla="*/ 9 w 65"/>
              <a:gd name="T9" fmla="*/ 18 h 126"/>
              <a:gd name="T10" fmla="*/ 5 w 65"/>
              <a:gd name="T11" fmla="*/ 27 h 126"/>
              <a:gd name="T12" fmla="*/ 2 w 65"/>
              <a:gd name="T13" fmla="*/ 37 h 126"/>
              <a:gd name="T14" fmla="*/ 0 w 65"/>
              <a:gd name="T15" fmla="*/ 50 h 126"/>
              <a:gd name="T16" fmla="*/ 0 w 65"/>
              <a:gd name="T17" fmla="*/ 63 h 126"/>
              <a:gd name="T18" fmla="*/ 0 w 65"/>
              <a:gd name="T19" fmla="*/ 75 h 126"/>
              <a:gd name="T20" fmla="*/ 2 w 65"/>
              <a:gd name="T21" fmla="*/ 88 h 126"/>
              <a:gd name="T22" fmla="*/ 5 w 65"/>
              <a:gd name="T23" fmla="*/ 97 h 126"/>
              <a:gd name="T24" fmla="*/ 9 w 65"/>
              <a:gd name="T25" fmla="*/ 107 h 126"/>
              <a:gd name="T26" fmla="*/ 13 w 65"/>
              <a:gd name="T27" fmla="*/ 115 h 126"/>
              <a:gd name="T28" fmla="*/ 18 w 65"/>
              <a:gd name="T29" fmla="*/ 120 h 126"/>
              <a:gd name="T30" fmla="*/ 25 w 65"/>
              <a:gd name="T31" fmla="*/ 125 h 126"/>
              <a:gd name="T32" fmla="*/ 31 w 65"/>
              <a:gd name="T33" fmla="*/ 125 h 126"/>
              <a:gd name="T34" fmla="*/ 38 w 65"/>
              <a:gd name="T35" fmla="*/ 125 h 126"/>
              <a:gd name="T36" fmla="*/ 44 w 65"/>
              <a:gd name="T37" fmla="*/ 120 h 126"/>
              <a:gd name="T38" fmla="*/ 49 w 65"/>
              <a:gd name="T39" fmla="*/ 115 h 126"/>
              <a:gd name="T40" fmla="*/ 54 w 65"/>
              <a:gd name="T41" fmla="*/ 107 h 126"/>
              <a:gd name="T42" fmla="*/ 57 w 65"/>
              <a:gd name="T43" fmla="*/ 97 h 126"/>
              <a:gd name="T44" fmla="*/ 61 w 65"/>
              <a:gd name="T45" fmla="*/ 88 h 126"/>
              <a:gd name="T46" fmla="*/ 62 w 65"/>
              <a:gd name="T47" fmla="*/ 75 h 126"/>
              <a:gd name="T48" fmla="*/ 64 w 65"/>
              <a:gd name="T49" fmla="*/ 63 h 126"/>
              <a:gd name="T50" fmla="*/ 62 w 65"/>
              <a:gd name="T51" fmla="*/ 50 h 126"/>
              <a:gd name="T52" fmla="*/ 61 w 65"/>
              <a:gd name="T53" fmla="*/ 37 h 126"/>
              <a:gd name="T54" fmla="*/ 57 w 65"/>
              <a:gd name="T55" fmla="*/ 27 h 126"/>
              <a:gd name="T56" fmla="*/ 54 w 65"/>
              <a:gd name="T57" fmla="*/ 18 h 126"/>
              <a:gd name="T58" fmla="*/ 49 w 65"/>
              <a:gd name="T59" fmla="*/ 10 h 126"/>
              <a:gd name="T60" fmla="*/ 44 w 65"/>
              <a:gd name="T61" fmla="*/ 5 h 126"/>
              <a:gd name="T62" fmla="*/ 38 w 65"/>
              <a:gd name="T63" fmla="*/ 0 h 126"/>
              <a:gd name="T64" fmla="*/ 31 w 65"/>
              <a:gd name="T65" fmla="*/ 0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
              <a:gd name="T100" fmla="*/ 0 h 126"/>
              <a:gd name="T101" fmla="*/ 65 w 65"/>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 h="126">
                <a:moveTo>
                  <a:pt x="31" y="0"/>
                </a:moveTo>
                <a:lnTo>
                  <a:pt x="25" y="0"/>
                </a:lnTo>
                <a:lnTo>
                  <a:pt x="18" y="5"/>
                </a:lnTo>
                <a:lnTo>
                  <a:pt x="13" y="10"/>
                </a:lnTo>
                <a:lnTo>
                  <a:pt x="9" y="18"/>
                </a:lnTo>
                <a:lnTo>
                  <a:pt x="5" y="27"/>
                </a:lnTo>
                <a:lnTo>
                  <a:pt x="2" y="37"/>
                </a:lnTo>
                <a:lnTo>
                  <a:pt x="0" y="50"/>
                </a:lnTo>
                <a:lnTo>
                  <a:pt x="0" y="63"/>
                </a:lnTo>
                <a:lnTo>
                  <a:pt x="0" y="75"/>
                </a:lnTo>
                <a:lnTo>
                  <a:pt x="2" y="88"/>
                </a:lnTo>
                <a:lnTo>
                  <a:pt x="5" y="97"/>
                </a:lnTo>
                <a:lnTo>
                  <a:pt x="9" y="107"/>
                </a:lnTo>
                <a:lnTo>
                  <a:pt x="13" y="115"/>
                </a:lnTo>
                <a:lnTo>
                  <a:pt x="18" y="120"/>
                </a:lnTo>
                <a:lnTo>
                  <a:pt x="25" y="125"/>
                </a:lnTo>
                <a:lnTo>
                  <a:pt x="31" y="125"/>
                </a:lnTo>
                <a:lnTo>
                  <a:pt x="38" y="125"/>
                </a:lnTo>
                <a:lnTo>
                  <a:pt x="44" y="120"/>
                </a:lnTo>
                <a:lnTo>
                  <a:pt x="49" y="115"/>
                </a:lnTo>
                <a:lnTo>
                  <a:pt x="54" y="107"/>
                </a:lnTo>
                <a:lnTo>
                  <a:pt x="57" y="97"/>
                </a:lnTo>
                <a:lnTo>
                  <a:pt x="61" y="88"/>
                </a:lnTo>
                <a:lnTo>
                  <a:pt x="62" y="75"/>
                </a:lnTo>
                <a:lnTo>
                  <a:pt x="64" y="63"/>
                </a:lnTo>
                <a:lnTo>
                  <a:pt x="62" y="50"/>
                </a:lnTo>
                <a:lnTo>
                  <a:pt x="61" y="37"/>
                </a:lnTo>
                <a:lnTo>
                  <a:pt x="57" y="27"/>
                </a:lnTo>
                <a:lnTo>
                  <a:pt x="54" y="18"/>
                </a:lnTo>
                <a:lnTo>
                  <a:pt x="49" y="10"/>
                </a:lnTo>
                <a:lnTo>
                  <a:pt x="44" y="5"/>
                </a:lnTo>
                <a:lnTo>
                  <a:pt x="38" y="0"/>
                </a:lnTo>
                <a:lnTo>
                  <a:pt x="31"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6" name="Freeform 188"/>
          <p:cNvSpPr>
            <a:spLocks/>
          </p:cNvSpPr>
          <p:nvPr/>
        </p:nvSpPr>
        <p:spPr bwMode="auto">
          <a:xfrm>
            <a:off x="6745289" y="3835401"/>
            <a:ext cx="103187" cy="200025"/>
          </a:xfrm>
          <a:custGeom>
            <a:avLst/>
            <a:gdLst>
              <a:gd name="T0" fmla="*/ 31 w 65"/>
              <a:gd name="T1" fmla="*/ 0 h 126"/>
              <a:gd name="T2" fmla="*/ 25 w 65"/>
              <a:gd name="T3" fmla="*/ 0 h 126"/>
              <a:gd name="T4" fmla="*/ 18 w 65"/>
              <a:gd name="T5" fmla="*/ 5 h 126"/>
              <a:gd name="T6" fmla="*/ 13 w 65"/>
              <a:gd name="T7" fmla="*/ 10 h 126"/>
              <a:gd name="T8" fmla="*/ 9 w 65"/>
              <a:gd name="T9" fmla="*/ 18 h 126"/>
              <a:gd name="T10" fmla="*/ 5 w 65"/>
              <a:gd name="T11" fmla="*/ 27 h 126"/>
              <a:gd name="T12" fmla="*/ 2 w 65"/>
              <a:gd name="T13" fmla="*/ 37 h 126"/>
              <a:gd name="T14" fmla="*/ 0 w 65"/>
              <a:gd name="T15" fmla="*/ 50 h 126"/>
              <a:gd name="T16" fmla="*/ 0 w 65"/>
              <a:gd name="T17" fmla="*/ 63 h 126"/>
              <a:gd name="T18" fmla="*/ 0 w 65"/>
              <a:gd name="T19" fmla="*/ 75 h 126"/>
              <a:gd name="T20" fmla="*/ 2 w 65"/>
              <a:gd name="T21" fmla="*/ 88 h 126"/>
              <a:gd name="T22" fmla="*/ 5 w 65"/>
              <a:gd name="T23" fmla="*/ 97 h 126"/>
              <a:gd name="T24" fmla="*/ 9 w 65"/>
              <a:gd name="T25" fmla="*/ 107 h 126"/>
              <a:gd name="T26" fmla="*/ 13 w 65"/>
              <a:gd name="T27" fmla="*/ 115 h 126"/>
              <a:gd name="T28" fmla="*/ 18 w 65"/>
              <a:gd name="T29" fmla="*/ 120 h 126"/>
              <a:gd name="T30" fmla="*/ 25 w 65"/>
              <a:gd name="T31" fmla="*/ 125 h 126"/>
              <a:gd name="T32" fmla="*/ 31 w 65"/>
              <a:gd name="T33" fmla="*/ 125 h 126"/>
              <a:gd name="T34" fmla="*/ 38 w 65"/>
              <a:gd name="T35" fmla="*/ 125 h 126"/>
              <a:gd name="T36" fmla="*/ 44 w 65"/>
              <a:gd name="T37" fmla="*/ 120 h 126"/>
              <a:gd name="T38" fmla="*/ 49 w 65"/>
              <a:gd name="T39" fmla="*/ 115 h 126"/>
              <a:gd name="T40" fmla="*/ 54 w 65"/>
              <a:gd name="T41" fmla="*/ 107 h 126"/>
              <a:gd name="T42" fmla="*/ 57 w 65"/>
              <a:gd name="T43" fmla="*/ 97 h 126"/>
              <a:gd name="T44" fmla="*/ 61 w 65"/>
              <a:gd name="T45" fmla="*/ 88 h 126"/>
              <a:gd name="T46" fmla="*/ 62 w 65"/>
              <a:gd name="T47" fmla="*/ 75 h 126"/>
              <a:gd name="T48" fmla="*/ 64 w 65"/>
              <a:gd name="T49" fmla="*/ 63 h 126"/>
              <a:gd name="T50" fmla="*/ 62 w 65"/>
              <a:gd name="T51" fmla="*/ 50 h 126"/>
              <a:gd name="T52" fmla="*/ 61 w 65"/>
              <a:gd name="T53" fmla="*/ 37 h 126"/>
              <a:gd name="T54" fmla="*/ 57 w 65"/>
              <a:gd name="T55" fmla="*/ 27 h 126"/>
              <a:gd name="T56" fmla="*/ 54 w 65"/>
              <a:gd name="T57" fmla="*/ 18 h 126"/>
              <a:gd name="T58" fmla="*/ 49 w 65"/>
              <a:gd name="T59" fmla="*/ 10 h 126"/>
              <a:gd name="T60" fmla="*/ 44 w 65"/>
              <a:gd name="T61" fmla="*/ 5 h 126"/>
              <a:gd name="T62" fmla="*/ 38 w 65"/>
              <a:gd name="T63" fmla="*/ 0 h 126"/>
              <a:gd name="T64" fmla="*/ 31 w 65"/>
              <a:gd name="T65" fmla="*/ 0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
              <a:gd name="T100" fmla="*/ 0 h 126"/>
              <a:gd name="T101" fmla="*/ 65 w 65"/>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 h="126">
                <a:moveTo>
                  <a:pt x="31" y="0"/>
                </a:moveTo>
                <a:lnTo>
                  <a:pt x="25" y="0"/>
                </a:lnTo>
                <a:lnTo>
                  <a:pt x="18" y="5"/>
                </a:lnTo>
                <a:lnTo>
                  <a:pt x="13" y="10"/>
                </a:lnTo>
                <a:lnTo>
                  <a:pt x="9" y="18"/>
                </a:lnTo>
                <a:lnTo>
                  <a:pt x="5" y="27"/>
                </a:lnTo>
                <a:lnTo>
                  <a:pt x="2" y="37"/>
                </a:lnTo>
                <a:lnTo>
                  <a:pt x="0" y="50"/>
                </a:lnTo>
                <a:lnTo>
                  <a:pt x="0" y="63"/>
                </a:lnTo>
                <a:lnTo>
                  <a:pt x="0" y="75"/>
                </a:lnTo>
                <a:lnTo>
                  <a:pt x="2" y="88"/>
                </a:lnTo>
                <a:lnTo>
                  <a:pt x="5" y="97"/>
                </a:lnTo>
                <a:lnTo>
                  <a:pt x="9" y="107"/>
                </a:lnTo>
                <a:lnTo>
                  <a:pt x="13" y="115"/>
                </a:lnTo>
                <a:lnTo>
                  <a:pt x="18" y="120"/>
                </a:lnTo>
                <a:lnTo>
                  <a:pt x="25" y="125"/>
                </a:lnTo>
                <a:lnTo>
                  <a:pt x="31" y="125"/>
                </a:lnTo>
                <a:lnTo>
                  <a:pt x="38" y="125"/>
                </a:lnTo>
                <a:lnTo>
                  <a:pt x="44" y="120"/>
                </a:lnTo>
                <a:lnTo>
                  <a:pt x="49" y="115"/>
                </a:lnTo>
                <a:lnTo>
                  <a:pt x="54" y="107"/>
                </a:lnTo>
                <a:lnTo>
                  <a:pt x="57" y="97"/>
                </a:lnTo>
                <a:lnTo>
                  <a:pt x="61" y="88"/>
                </a:lnTo>
                <a:lnTo>
                  <a:pt x="62" y="75"/>
                </a:lnTo>
                <a:lnTo>
                  <a:pt x="64" y="63"/>
                </a:lnTo>
                <a:lnTo>
                  <a:pt x="62" y="50"/>
                </a:lnTo>
                <a:lnTo>
                  <a:pt x="61" y="37"/>
                </a:lnTo>
                <a:lnTo>
                  <a:pt x="57" y="27"/>
                </a:lnTo>
                <a:lnTo>
                  <a:pt x="54" y="18"/>
                </a:lnTo>
                <a:lnTo>
                  <a:pt x="49" y="10"/>
                </a:lnTo>
                <a:lnTo>
                  <a:pt x="44" y="5"/>
                </a:lnTo>
                <a:lnTo>
                  <a:pt x="38" y="0"/>
                </a:lnTo>
                <a:lnTo>
                  <a:pt x="3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7" name="Freeform 189"/>
          <p:cNvSpPr>
            <a:spLocks/>
          </p:cNvSpPr>
          <p:nvPr/>
        </p:nvSpPr>
        <p:spPr bwMode="auto">
          <a:xfrm>
            <a:off x="5967413" y="3559175"/>
            <a:ext cx="1255712" cy="471488"/>
          </a:xfrm>
          <a:custGeom>
            <a:avLst/>
            <a:gdLst>
              <a:gd name="T0" fmla="*/ 21 w 791"/>
              <a:gd name="T1" fmla="*/ 296 h 297"/>
              <a:gd name="T2" fmla="*/ 790 w 791"/>
              <a:gd name="T3" fmla="*/ 24 h 297"/>
              <a:gd name="T4" fmla="*/ 790 w 791"/>
              <a:gd name="T5" fmla="*/ 18 h 297"/>
              <a:gd name="T6" fmla="*/ 790 w 791"/>
              <a:gd name="T7" fmla="*/ 13 h 297"/>
              <a:gd name="T8" fmla="*/ 790 w 791"/>
              <a:gd name="T9" fmla="*/ 10 h 297"/>
              <a:gd name="T10" fmla="*/ 788 w 791"/>
              <a:gd name="T11" fmla="*/ 8 h 297"/>
              <a:gd name="T12" fmla="*/ 786 w 791"/>
              <a:gd name="T13" fmla="*/ 6 h 297"/>
              <a:gd name="T14" fmla="*/ 786 w 791"/>
              <a:gd name="T15" fmla="*/ 5 h 297"/>
              <a:gd name="T16" fmla="*/ 785 w 791"/>
              <a:gd name="T17" fmla="*/ 2 h 297"/>
              <a:gd name="T18" fmla="*/ 783 w 791"/>
              <a:gd name="T19" fmla="*/ 0 h 297"/>
              <a:gd name="T20" fmla="*/ 0 w 791"/>
              <a:gd name="T21" fmla="*/ 249 h 297"/>
              <a:gd name="T22" fmla="*/ 21 w 791"/>
              <a:gd name="T23" fmla="*/ 296 h 2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1"/>
              <a:gd name="T37" fmla="*/ 0 h 297"/>
              <a:gd name="T38" fmla="*/ 791 w 791"/>
              <a:gd name="T39" fmla="*/ 297 h 2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1" h="297">
                <a:moveTo>
                  <a:pt x="21" y="296"/>
                </a:moveTo>
                <a:lnTo>
                  <a:pt x="790" y="24"/>
                </a:lnTo>
                <a:lnTo>
                  <a:pt x="790" y="18"/>
                </a:lnTo>
                <a:lnTo>
                  <a:pt x="790" y="13"/>
                </a:lnTo>
                <a:lnTo>
                  <a:pt x="790" y="10"/>
                </a:lnTo>
                <a:lnTo>
                  <a:pt x="788" y="8"/>
                </a:lnTo>
                <a:lnTo>
                  <a:pt x="786" y="6"/>
                </a:lnTo>
                <a:lnTo>
                  <a:pt x="786" y="5"/>
                </a:lnTo>
                <a:lnTo>
                  <a:pt x="785" y="2"/>
                </a:lnTo>
                <a:lnTo>
                  <a:pt x="783" y="0"/>
                </a:lnTo>
                <a:lnTo>
                  <a:pt x="0" y="249"/>
                </a:lnTo>
                <a:lnTo>
                  <a:pt x="21" y="296"/>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8" name="Freeform 190"/>
          <p:cNvSpPr>
            <a:spLocks/>
          </p:cNvSpPr>
          <p:nvPr/>
        </p:nvSpPr>
        <p:spPr bwMode="auto">
          <a:xfrm>
            <a:off x="5967413" y="3559175"/>
            <a:ext cx="1255712" cy="471488"/>
          </a:xfrm>
          <a:custGeom>
            <a:avLst/>
            <a:gdLst>
              <a:gd name="T0" fmla="*/ 21 w 791"/>
              <a:gd name="T1" fmla="*/ 296 h 297"/>
              <a:gd name="T2" fmla="*/ 790 w 791"/>
              <a:gd name="T3" fmla="*/ 24 h 297"/>
              <a:gd name="T4" fmla="*/ 790 w 791"/>
              <a:gd name="T5" fmla="*/ 18 h 297"/>
              <a:gd name="T6" fmla="*/ 790 w 791"/>
              <a:gd name="T7" fmla="*/ 13 h 297"/>
              <a:gd name="T8" fmla="*/ 790 w 791"/>
              <a:gd name="T9" fmla="*/ 10 h 297"/>
              <a:gd name="T10" fmla="*/ 788 w 791"/>
              <a:gd name="T11" fmla="*/ 8 h 297"/>
              <a:gd name="T12" fmla="*/ 786 w 791"/>
              <a:gd name="T13" fmla="*/ 6 h 297"/>
              <a:gd name="T14" fmla="*/ 786 w 791"/>
              <a:gd name="T15" fmla="*/ 5 h 297"/>
              <a:gd name="T16" fmla="*/ 785 w 791"/>
              <a:gd name="T17" fmla="*/ 2 h 297"/>
              <a:gd name="T18" fmla="*/ 783 w 791"/>
              <a:gd name="T19" fmla="*/ 0 h 297"/>
              <a:gd name="T20" fmla="*/ 0 w 791"/>
              <a:gd name="T21" fmla="*/ 249 h 297"/>
              <a:gd name="T22" fmla="*/ 21 w 791"/>
              <a:gd name="T23" fmla="*/ 296 h 2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1"/>
              <a:gd name="T37" fmla="*/ 0 h 297"/>
              <a:gd name="T38" fmla="*/ 791 w 791"/>
              <a:gd name="T39" fmla="*/ 297 h 2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1" h="297">
                <a:moveTo>
                  <a:pt x="21" y="296"/>
                </a:moveTo>
                <a:lnTo>
                  <a:pt x="790" y="24"/>
                </a:lnTo>
                <a:lnTo>
                  <a:pt x="790" y="18"/>
                </a:lnTo>
                <a:lnTo>
                  <a:pt x="790" y="13"/>
                </a:lnTo>
                <a:lnTo>
                  <a:pt x="790" y="10"/>
                </a:lnTo>
                <a:lnTo>
                  <a:pt x="788" y="8"/>
                </a:lnTo>
                <a:lnTo>
                  <a:pt x="786" y="6"/>
                </a:lnTo>
                <a:lnTo>
                  <a:pt x="786" y="5"/>
                </a:lnTo>
                <a:lnTo>
                  <a:pt x="785" y="2"/>
                </a:lnTo>
                <a:lnTo>
                  <a:pt x="783" y="0"/>
                </a:lnTo>
                <a:lnTo>
                  <a:pt x="0" y="249"/>
                </a:lnTo>
                <a:lnTo>
                  <a:pt x="21" y="296"/>
                </a:lnTo>
              </a:path>
            </a:pathLst>
          </a:custGeom>
          <a:noFill/>
          <a:ln w="12700" cap="rnd" cmpd="sng">
            <a:solidFill>
              <a:srgbClr val="FF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9" name="Freeform 191"/>
          <p:cNvSpPr>
            <a:spLocks/>
          </p:cNvSpPr>
          <p:nvPr/>
        </p:nvSpPr>
        <p:spPr bwMode="auto">
          <a:xfrm>
            <a:off x="6013450" y="3600450"/>
            <a:ext cx="1214438" cy="488950"/>
          </a:xfrm>
          <a:custGeom>
            <a:avLst/>
            <a:gdLst>
              <a:gd name="T0" fmla="*/ 0 w 765"/>
              <a:gd name="T1" fmla="*/ 265 h 308"/>
              <a:gd name="T2" fmla="*/ 27 w 765"/>
              <a:gd name="T3" fmla="*/ 307 h 308"/>
              <a:gd name="T4" fmla="*/ 756 w 765"/>
              <a:gd name="T5" fmla="*/ 39 h 308"/>
              <a:gd name="T6" fmla="*/ 757 w 765"/>
              <a:gd name="T7" fmla="*/ 34 h 308"/>
              <a:gd name="T8" fmla="*/ 759 w 765"/>
              <a:gd name="T9" fmla="*/ 29 h 308"/>
              <a:gd name="T10" fmla="*/ 761 w 765"/>
              <a:gd name="T11" fmla="*/ 26 h 308"/>
              <a:gd name="T12" fmla="*/ 761 w 765"/>
              <a:gd name="T13" fmla="*/ 23 h 308"/>
              <a:gd name="T14" fmla="*/ 762 w 765"/>
              <a:gd name="T15" fmla="*/ 18 h 308"/>
              <a:gd name="T16" fmla="*/ 762 w 765"/>
              <a:gd name="T17" fmla="*/ 13 h 308"/>
              <a:gd name="T18" fmla="*/ 762 w 765"/>
              <a:gd name="T19" fmla="*/ 8 h 308"/>
              <a:gd name="T20" fmla="*/ 764 w 765"/>
              <a:gd name="T21" fmla="*/ 0 h 308"/>
              <a:gd name="T22" fmla="*/ 0 w 765"/>
              <a:gd name="T23" fmla="*/ 265 h 30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5"/>
              <a:gd name="T37" fmla="*/ 0 h 308"/>
              <a:gd name="T38" fmla="*/ 765 w 765"/>
              <a:gd name="T39" fmla="*/ 308 h 30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5" h="308">
                <a:moveTo>
                  <a:pt x="0" y="265"/>
                </a:moveTo>
                <a:lnTo>
                  <a:pt x="27" y="307"/>
                </a:lnTo>
                <a:lnTo>
                  <a:pt x="756" y="39"/>
                </a:lnTo>
                <a:lnTo>
                  <a:pt x="757" y="34"/>
                </a:lnTo>
                <a:lnTo>
                  <a:pt x="759" y="29"/>
                </a:lnTo>
                <a:lnTo>
                  <a:pt x="761" y="26"/>
                </a:lnTo>
                <a:lnTo>
                  <a:pt x="761" y="23"/>
                </a:lnTo>
                <a:lnTo>
                  <a:pt x="762" y="18"/>
                </a:lnTo>
                <a:lnTo>
                  <a:pt x="762" y="13"/>
                </a:lnTo>
                <a:lnTo>
                  <a:pt x="762" y="8"/>
                </a:lnTo>
                <a:lnTo>
                  <a:pt x="764" y="0"/>
                </a:lnTo>
                <a:lnTo>
                  <a:pt x="0" y="265"/>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0" name="Freeform 192"/>
          <p:cNvSpPr>
            <a:spLocks/>
          </p:cNvSpPr>
          <p:nvPr/>
        </p:nvSpPr>
        <p:spPr bwMode="auto">
          <a:xfrm>
            <a:off x="6013450" y="3600450"/>
            <a:ext cx="1214438" cy="488950"/>
          </a:xfrm>
          <a:custGeom>
            <a:avLst/>
            <a:gdLst>
              <a:gd name="T0" fmla="*/ 0 w 765"/>
              <a:gd name="T1" fmla="*/ 265 h 308"/>
              <a:gd name="T2" fmla="*/ 27 w 765"/>
              <a:gd name="T3" fmla="*/ 307 h 308"/>
              <a:gd name="T4" fmla="*/ 756 w 765"/>
              <a:gd name="T5" fmla="*/ 39 h 308"/>
              <a:gd name="T6" fmla="*/ 757 w 765"/>
              <a:gd name="T7" fmla="*/ 34 h 308"/>
              <a:gd name="T8" fmla="*/ 759 w 765"/>
              <a:gd name="T9" fmla="*/ 29 h 308"/>
              <a:gd name="T10" fmla="*/ 761 w 765"/>
              <a:gd name="T11" fmla="*/ 26 h 308"/>
              <a:gd name="T12" fmla="*/ 761 w 765"/>
              <a:gd name="T13" fmla="*/ 23 h 308"/>
              <a:gd name="T14" fmla="*/ 762 w 765"/>
              <a:gd name="T15" fmla="*/ 18 h 308"/>
              <a:gd name="T16" fmla="*/ 762 w 765"/>
              <a:gd name="T17" fmla="*/ 13 h 308"/>
              <a:gd name="T18" fmla="*/ 762 w 765"/>
              <a:gd name="T19" fmla="*/ 8 h 308"/>
              <a:gd name="T20" fmla="*/ 764 w 765"/>
              <a:gd name="T21" fmla="*/ 0 h 308"/>
              <a:gd name="T22" fmla="*/ 0 w 765"/>
              <a:gd name="T23" fmla="*/ 265 h 30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5"/>
              <a:gd name="T37" fmla="*/ 0 h 308"/>
              <a:gd name="T38" fmla="*/ 765 w 765"/>
              <a:gd name="T39" fmla="*/ 308 h 30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5" h="308">
                <a:moveTo>
                  <a:pt x="0" y="265"/>
                </a:moveTo>
                <a:lnTo>
                  <a:pt x="27" y="307"/>
                </a:lnTo>
                <a:lnTo>
                  <a:pt x="756" y="39"/>
                </a:lnTo>
                <a:lnTo>
                  <a:pt x="757" y="34"/>
                </a:lnTo>
                <a:lnTo>
                  <a:pt x="759" y="29"/>
                </a:lnTo>
                <a:lnTo>
                  <a:pt x="761" y="26"/>
                </a:lnTo>
                <a:lnTo>
                  <a:pt x="761" y="23"/>
                </a:lnTo>
                <a:lnTo>
                  <a:pt x="762" y="18"/>
                </a:lnTo>
                <a:lnTo>
                  <a:pt x="762" y="13"/>
                </a:lnTo>
                <a:lnTo>
                  <a:pt x="762" y="8"/>
                </a:lnTo>
                <a:lnTo>
                  <a:pt x="764" y="0"/>
                </a:lnTo>
                <a:lnTo>
                  <a:pt x="0" y="265"/>
                </a:lnTo>
              </a:path>
            </a:pathLst>
          </a:custGeom>
          <a:noFill/>
          <a:ln w="12700" cap="rnd" cmpd="sng">
            <a:solidFill>
              <a:srgbClr val="99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1" name="Freeform 193"/>
          <p:cNvSpPr>
            <a:spLocks/>
          </p:cNvSpPr>
          <p:nvPr/>
        </p:nvSpPr>
        <p:spPr bwMode="auto">
          <a:xfrm>
            <a:off x="5167313" y="2625725"/>
            <a:ext cx="1331912" cy="2268538"/>
          </a:xfrm>
          <a:custGeom>
            <a:avLst/>
            <a:gdLst>
              <a:gd name="T0" fmla="*/ 720 w 839"/>
              <a:gd name="T1" fmla="*/ 13 h 1429"/>
              <a:gd name="T2" fmla="*/ 593 w 839"/>
              <a:gd name="T3" fmla="*/ 52 h 1429"/>
              <a:gd name="T4" fmla="*/ 461 w 839"/>
              <a:gd name="T5" fmla="*/ 102 h 1429"/>
              <a:gd name="T6" fmla="*/ 336 w 839"/>
              <a:gd name="T7" fmla="*/ 156 h 1429"/>
              <a:gd name="T8" fmla="*/ 284 w 839"/>
              <a:gd name="T9" fmla="*/ 196 h 1429"/>
              <a:gd name="T10" fmla="*/ 283 w 839"/>
              <a:gd name="T11" fmla="*/ 224 h 1429"/>
              <a:gd name="T12" fmla="*/ 271 w 839"/>
              <a:gd name="T13" fmla="*/ 247 h 1429"/>
              <a:gd name="T14" fmla="*/ 252 w 839"/>
              <a:gd name="T15" fmla="*/ 265 h 1429"/>
              <a:gd name="T16" fmla="*/ 229 w 839"/>
              <a:gd name="T17" fmla="*/ 276 h 1429"/>
              <a:gd name="T18" fmla="*/ 205 w 839"/>
              <a:gd name="T19" fmla="*/ 281 h 1429"/>
              <a:gd name="T20" fmla="*/ 182 w 839"/>
              <a:gd name="T21" fmla="*/ 279 h 1429"/>
              <a:gd name="T22" fmla="*/ 161 w 839"/>
              <a:gd name="T23" fmla="*/ 269 h 1429"/>
              <a:gd name="T24" fmla="*/ 131 w 839"/>
              <a:gd name="T25" fmla="*/ 276 h 1429"/>
              <a:gd name="T26" fmla="*/ 89 w 839"/>
              <a:gd name="T27" fmla="*/ 305 h 1429"/>
              <a:gd name="T28" fmla="*/ 52 w 839"/>
              <a:gd name="T29" fmla="*/ 334 h 1429"/>
              <a:gd name="T30" fmla="*/ 16 w 839"/>
              <a:gd name="T31" fmla="*/ 362 h 1429"/>
              <a:gd name="T32" fmla="*/ 13 w 839"/>
              <a:gd name="T33" fmla="*/ 429 h 1429"/>
              <a:gd name="T34" fmla="*/ 32 w 839"/>
              <a:gd name="T35" fmla="*/ 534 h 1429"/>
              <a:gd name="T36" fmla="*/ 50 w 839"/>
              <a:gd name="T37" fmla="*/ 638 h 1429"/>
              <a:gd name="T38" fmla="*/ 65 w 839"/>
              <a:gd name="T39" fmla="*/ 739 h 1429"/>
              <a:gd name="T40" fmla="*/ 83 w 839"/>
              <a:gd name="T41" fmla="*/ 791 h 1429"/>
              <a:gd name="T42" fmla="*/ 101 w 839"/>
              <a:gd name="T43" fmla="*/ 798 h 1429"/>
              <a:gd name="T44" fmla="*/ 123 w 839"/>
              <a:gd name="T45" fmla="*/ 812 h 1429"/>
              <a:gd name="T46" fmla="*/ 143 w 839"/>
              <a:gd name="T47" fmla="*/ 837 h 1429"/>
              <a:gd name="T48" fmla="*/ 154 w 839"/>
              <a:gd name="T49" fmla="*/ 866 h 1429"/>
              <a:gd name="T50" fmla="*/ 154 w 839"/>
              <a:gd name="T51" fmla="*/ 898 h 1429"/>
              <a:gd name="T52" fmla="*/ 146 w 839"/>
              <a:gd name="T53" fmla="*/ 929 h 1429"/>
              <a:gd name="T54" fmla="*/ 128 w 839"/>
              <a:gd name="T55" fmla="*/ 955 h 1429"/>
              <a:gd name="T56" fmla="*/ 102 w 839"/>
              <a:gd name="T57" fmla="*/ 976 h 1429"/>
              <a:gd name="T58" fmla="*/ 86 w 839"/>
              <a:gd name="T59" fmla="*/ 1014 h 1429"/>
              <a:gd name="T60" fmla="*/ 88 w 839"/>
              <a:gd name="T61" fmla="*/ 1082 h 1429"/>
              <a:gd name="T62" fmla="*/ 91 w 839"/>
              <a:gd name="T63" fmla="*/ 1155 h 1429"/>
              <a:gd name="T64" fmla="*/ 91 w 839"/>
              <a:gd name="T65" fmla="*/ 1230 h 1429"/>
              <a:gd name="T66" fmla="*/ 157 w 839"/>
              <a:gd name="T67" fmla="*/ 1279 h 1429"/>
              <a:gd name="T68" fmla="*/ 297 w 839"/>
              <a:gd name="T69" fmla="*/ 1311 h 1429"/>
              <a:gd name="T70" fmla="*/ 458 w 839"/>
              <a:gd name="T71" fmla="*/ 1350 h 1429"/>
              <a:gd name="T72" fmla="*/ 650 w 839"/>
              <a:gd name="T73" fmla="*/ 1399 h 1429"/>
              <a:gd name="T74" fmla="*/ 777 w 839"/>
              <a:gd name="T75" fmla="*/ 1360 h 1429"/>
              <a:gd name="T76" fmla="*/ 803 w 839"/>
              <a:gd name="T77" fmla="*/ 1204 h 1429"/>
              <a:gd name="T78" fmla="*/ 822 w 839"/>
              <a:gd name="T79" fmla="*/ 1032 h 1429"/>
              <a:gd name="T80" fmla="*/ 834 w 839"/>
              <a:gd name="T81" fmla="*/ 846 h 1429"/>
              <a:gd name="T82" fmla="*/ 837 w 839"/>
              <a:gd name="T83" fmla="*/ 728 h 1429"/>
              <a:gd name="T84" fmla="*/ 838 w 839"/>
              <a:gd name="T85" fmla="*/ 690 h 1429"/>
              <a:gd name="T86" fmla="*/ 838 w 839"/>
              <a:gd name="T87" fmla="*/ 656 h 1429"/>
              <a:gd name="T88" fmla="*/ 838 w 839"/>
              <a:gd name="T89" fmla="*/ 619 h 1429"/>
              <a:gd name="T90" fmla="*/ 827 w 839"/>
              <a:gd name="T91" fmla="*/ 596 h 1429"/>
              <a:gd name="T92" fmla="*/ 806 w 839"/>
              <a:gd name="T93" fmla="*/ 588 h 1429"/>
              <a:gd name="T94" fmla="*/ 788 w 839"/>
              <a:gd name="T95" fmla="*/ 578 h 1429"/>
              <a:gd name="T96" fmla="*/ 773 w 839"/>
              <a:gd name="T97" fmla="*/ 564 h 1429"/>
              <a:gd name="T98" fmla="*/ 762 w 839"/>
              <a:gd name="T99" fmla="*/ 546 h 1429"/>
              <a:gd name="T100" fmla="*/ 756 w 839"/>
              <a:gd name="T101" fmla="*/ 526 h 1429"/>
              <a:gd name="T102" fmla="*/ 749 w 839"/>
              <a:gd name="T103" fmla="*/ 494 h 1429"/>
              <a:gd name="T104" fmla="*/ 749 w 839"/>
              <a:gd name="T105" fmla="*/ 450 h 1429"/>
              <a:gd name="T106" fmla="*/ 760 w 839"/>
              <a:gd name="T107" fmla="*/ 409 h 1429"/>
              <a:gd name="T108" fmla="*/ 775 w 839"/>
              <a:gd name="T109" fmla="*/ 383 h 1429"/>
              <a:gd name="T110" fmla="*/ 786 w 839"/>
              <a:gd name="T111" fmla="*/ 369 h 1429"/>
              <a:gd name="T112" fmla="*/ 801 w 839"/>
              <a:gd name="T113" fmla="*/ 359 h 1429"/>
              <a:gd name="T114" fmla="*/ 817 w 839"/>
              <a:gd name="T115" fmla="*/ 352 h 1429"/>
              <a:gd name="T116" fmla="*/ 822 w 839"/>
              <a:gd name="T117" fmla="*/ 304 h 1429"/>
              <a:gd name="T118" fmla="*/ 812 w 839"/>
              <a:gd name="T119" fmla="*/ 214 h 1429"/>
              <a:gd name="T120" fmla="*/ 801 w 839"/>
              <a:gd name="T121" fmla="*/ 126 h 1429"/>
              <a:gd name="T122" fmla="*/ 785 w 839"/>
              <a:gd name="T123" fmla="*/ 42 h 142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39"/>
              <a:gd name="T187" fmla="*/ 0 h 1429"/>
              <a:gd name="T188" fmla="*/ 839 w 839"/>
              <a:gd name="T189" fmla="*/ 1429 h 1429"/>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39" h="1429">
                <a:moveTo>
                  <a:pt x="777" y="0"/>
                </a:moveTo>
                <a:lnTo>
                  <a:pt x="720" y="13"/>
                </a:lnTo>
                <a:lnTo>
                  <a:pt x="658" y="31"/>
                </a:lnTo>
                <a:lnTo>
                  <a:pt x="593" y="52"/>
                </a:lnTo>
                <a:lnTo>
                  <a:pt x="526" y="76"/>
                </a:lnTo>
                <a:lnTo>
                  <a:pt x="461" y="102"/>
                </a:lnTo>
                <a:lnTo>
                  <a:pt x="396" y="128"/>
                </a:lnTo>
                <a:lnTo>
                  <a:pt x="336" y="156"/>
                </a:lnTo>
                <a:lnTo>
                  <a:pt x="281" y="182"/>
                </a:lnTo>
                <a:lnTo>
                  <a:pt x="284" y="196"/>
                </a:lnTo>
                <a:lnTo>
                  <a:pt x="284" y="211"/>
                </a:lnTo>
                <a:lnTo>
                  <a:pt x="283" y="224"/>
                </a:lnTo>
                <a:lnTo>
                  <a:pt x="278" y="235"/>
                </a:lnTo>
                <a:lnTo>
                  <a:pt x="271" y="247"/>
                </a:lnTo>
                <a:lnTo>
                  <a:pt x="261" y="256"/>
                </a:lnTo>
                <a:lnTo>
                  <a:pt x="252" y="265"/>
                </a:lnTo>
                <a:lnTo>
                  <a:pt x="242" y="271"/>
                </a:lnTo>
                <a:lnTo>
                  <a:pt x="229" y="276"/>
                </a:lnTo>
                <a:lnTo>
                  <a:pt x="218" y="279"/>
                </a:lnTo>
                <a:lnTo>
                  <a:pt x="205" y="281"/>
                </a:lnTo>
                <a:lnTo>
                  <a:pt x="193" y="281"/>
                </a:lnTo>
                <a:lnTo>
                  <a:pt x="182" y="279"/>
                </a:lnTo>
                <a:lnTo>
                  <a:pt x="170" y="276"/>
                </a:lnTo>
                <a:lnTo>
                  <a:pt x="161" y="269"/>
                </a:lnTo>
                <a:lnTo>
                  <a:pt x="153" y="263"/>
                </a:lnTo>
                <a:lnTo>
                  <a:pt x="131" y="276"/>
                </a:lnTo>
                <a:lnTo>
                  <a:pt x="110" y="291"/>
                </a:lnTo>
                <a:lnTo>
                  <a:pt x="89" y="305"/>
                </a:lnTo>
                <a:lnTo>
                  <a:pt x="70" y="320"/>
                </a:lnTo>
                <a:lnTo>
                  <a:pt x="52" y="334"/>
                </a:lnTo>
                <a:lnTo>
                  <a:pt x="34" y="347"/>
                </a:lnTo>
                <a:lnTo>
                  <a:pt x="16" y="362"/>
                </a:lnTo>
                <a:lnTo>
                  <a:pt x="0" y="377"/>
                </a:lnTo>
                <a:lnTo>
                  <a:pt x="13" y="429"/>
                </a:lnTo>
                <a:lnTo>
                  <a:pt x="24" y="482"/>
                </a:lnTo>
                <a:lnTo>
                  <a:pt x="32" y="534"/>
                </a:lnTo>
                <a:lnTo>
                  <a:pt x="42" y="586"/>
                </a:lnTo>
                <a:lnTo>
                  <a:pt x="50" y="638"/>
                </a:lnTo>
                <a:lnTo>
                  <a:pt x="57" y="689"/>
                </a:lnTo>
                <a:lnTo>
                  <a:pt x="65" y="739"/>
                </a:lnTo>
                <a:lnTo>
                  <a:pt x="73" y="789"/>
                </a:lnTo>
                <a:lnTo>
                  <a:pt x="83" y="791"/>
                </a:lnTo>
                <a:lnTo>
                  <a:pt x="92" y="794"/>
                </a:lnTo>
                <a:lnTo>
                  <a:pt x="101" y="798"/>
                </a:lnTo>
                <a:lnTo>
                  <a:pt x="109" y="802"/>
                </a:lnTo>
                <a:lnTo>
                  <a:pt x="123" y="812"/>
                </a:lnTo>
                <a:lnTo>
                  <a:pt x="135" y="824"/>
                </a:lnTo>
                <a:lnTo>
                  <a:pt x="143" y="837"/>
                </a:lnTo>
                <a:lnTo>
                  <a:pt x="149" y="851"/>
                </a:lnTo>
                <a:lnTo>
                  <a:pt x="154" y="866"/>
                </a:lnTo>
                <a:lnTo>
                  <a:pt x="156" y="882"/>
                </a:lnTo>
                <a:lnTo>
                  <a:pt x="154" y="898"/>
                </a:lnTo>
                <a:lnTo>
                  <a:pt x="151" y="913"/>
                </a:lnTo>
                <a:lnTo>
                  <a:pt x="146" y="929"/>
                </a:lnTo>
                <a:lnTo>
                  <a:pt x="138" y="942"/>
                </a:lnTo>
                <a:lnTo>
                  <a:pt x="128" y="955"/>
                </a:lnTo>
                <a:lnTo>
                  <a:pt x="115" y="967"/>
                </a:lnTo>
                <a:lnTo>
                  <a:pt x="102" y="976"/>
                </a:lnTo>
                <a:lnTo>
                  <a:pt x="84" y="983"/>
                </a:lnTo>
                <a:lnTo>
                  <a:pt x="86" y="1014"/>
                </a:lnTo>
                <a:lnTo>
                  <a:pt x="88" y="1048"/>
                </a:lnTo>
                <a:lnTo>
                  <a:pt x="88" y="1082"/>
                </a:lnTo>
                <a:lnTo>
                  <a:pt x="89" y="1119"/>
                </a:lnTo>
                <a:lnTo>
                  <a:pt x="91" y="1155"/>
                </a:lnTo>
                <a:lnTo>
                  <a:pt x="91" y="1193"/>
                </a:lnTo>
                <a:lnTo>
                  <a:pt x="91" y="1230"/>
                </a:lnTo>
                <a:lnTo>
                  <a:pt x="91" y="1264"/>
                </a:lnTo>
                <a:lnTo>
                  <a:pt x="157" y="1279"/>
                </a:lnTo>
                <a:lnTo>
                  <a:pt x="226" y="1295"/>
                </a:lnTo>
                <a:lnTo>
                  <a:pt x="297" y="1311"/>
                </a:lnTo>
                <a:lnTo>
                  <a:pt x="375" y="1331"/>
                </a:lnTo>
                <a:lnTo>
                  <a:pt x="458" y="1350"/>
                </a:lnTo>
                <a:lnTo>
                  <a:pt x="549" y="1373"/>
                </a:lnTo>
                <a:lnTo>
                  <a:pt x="650" y="1399"/>
                </a:lnTo>
                <a:lnTo>
                  <a:pt x="762" y="1428"/>
                </a:lnTo>
                <a:lnTo>
                  <a:pt x="777" y="1360"/>
                </a:lnTo>
                <a:lnTo>
                  <a:pt x="791" y="1284"/>
                </a:lnTo>
                <a:lnTo>
                  <a:pt x="803" y="1204"/>
                </a:lnTo>
                <a:lnTo>
                  <a:pt x="812" y="1119"/>
                </a:lnTo>
                <a:lnTo>
                  <a:pt x="822" y="1032"/>
                </a:lnTo>
                <a:lnTo>
                  <a:pt x="829" y="939"/>
                </a:lnTo>
                <a:lnTo>
                  <a:pt x="834" y="846"/>
                </a:lnTo>
                <a:lnTo>
                  <a:pt x="837" y="750"/>
                </a:lnTo>
                <a:lnTo>
                  <a:pt x="837" y="728"/>
                </a:lnTo>
                <a:lnTo>
                  <a:pt x="838" y="708"/>
                </a:lnTo>
                <a:lnTo>
                  <a:pt x="838" y="690"/>
                </a:lnTo>
                <a:lnTo>
                  <a:pt x="838" y="674"/>
                </a:lnTo>
                <a:lnTo>
                  <a:pt x="838" y="656"/>
                </a:lnTo>
                <a:lnTo>
                  <a:pt x="838" y="640"/>
                </a:lnTo>
                <a:lnTo>
                  <a:pt x="838" y="619"/>
                </a:lnTo>
                <a:lnTo>
                  <a:pt x="838" y="598"/>
                </a:lnTo>
                <a:lnTo>
                  <a:pt x="827" y="596"/>
                </a:lnTo>
                <a:lnTo>
                  <a:pt x="816" y="593"/>
                </a:lnTo>
                <a:lnTo>
                  <a:pt x="806" y="588"/>
                </a:lnTo>
                <a:lnTo>
                  <a:pt x="796" y="583"/>
                </a:lnTo>
                <a:lnTo>
                  <a:pt x="788" y="578"/>
                </a:lnTo>
                <a:lnTo>
                  <a:pt x="780" y="570"/>
                </a:lnTo>
                <a:lnTo>
                  <a:pt x="773" y="564"/>
                </a:lnTo>
                <a:lnTo>
                  <a:pt x="769" y="555"/>
                </a:lnTo>
                <a:lnTo>
                  <a:pt x="762" y="546"/>
                </a:lnTo>
                <a:lnTo>
                  <a:pt x="759" y="536"/>
                </a:lnTo>
                <a:lnTo>
                  <a:pt x="756" y="526"/>
                </a:lnTo>
                <a:lnTo>
                  <a:pt x="752" y="516"/>
                </a:lnTo>
                <a:lnTo>
                  <a:pt x="749" y="494"/>
                </a:lnTo>
                <a:lnTo>
                  <a:pt x="747" y="473"/>
                </a:lnTo>
                <a:lnTo>
                  <a:pt x="749" y="450"/>
                </a:lnTo>
                <a:lnTo>
                  <a:pt x="754" y="429"/>
                </a:lnTo>
                <a:lnTo>
                  <a:pt x="760" y="409"/>
                </a:lnTo>
                <a:lnTo>
                  <a:pt x="770" y="391"/>
                </a:lnTo>
                <a:lnTo>
                  <a:pt x="775" y="383"/>
                </a:lnTo>
                <a:lnTo>
                  <a:pt x="780" y="375"/>
                </a:lnTo>
                <a:lnTo>
                  <a:pt x="786" y="369"/>
                </a:lnTo>
                <a:lnTo>
                  <a:pt x="795" y="364"/>
                </a:lnTo>
                <a:lnTo>
                  <a:pt x="801" y="359"/>
                </a:lnTo>
                <a:lnTo>
                  <a:pt x="809" y="356"/>
                </a:lnTo>
                <a:lnTo>
                  <a:pt x="817" y="352"/>
                </a:lnTo>
                <a:lnTo>
                  <a:pt x="827" y="351"/>
                </a:lnTo>
                <a:lnTo>
                  <a:pt x="822" y="304"/>
                </a:lnTo>
                <a:lnTo>
                  <a:pt x="819" y="258"/>
                </a:lnTo>
                <a:lnTo>
                  <a:pt x="812" y="214"/>
                </a:lnTo>
                <a:lnTo>
                  <a:pt x="808" y="170"/>
                </a:lnTo>
                <a:lnTo>
                  <a:pt x="801" y="126"/>
                </a:lnTo>
                <a:lnTo>
                  <a:pt x="793" y="84"/>
                </a:lnTo>
                <a:lnTo>
                  <a:pt x="785" y="42"/>
                </a:lnTo>
                <a:lnTo>
                  <a:pt x="777" y="0"/>
                </a:lnTo>
              </a:path>
            </a:pathLst>
          </a:custGeom>
          <a:solidFill>
            <a:srgbClr val="FAF0A8"/>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2" name="Freeform 194"/>
          <p:cNvSpPr>
            <a:spLocks/>
          </p:cNvSpPr>
          <p:nvPr/>
        </p:nvSpPr>
        <p:spPr bwMode="auto">
          <a:xfrm>
            <a:off x="5938839" y="3806825"/>
            <a:ext cx="249237" cy="344488"/>
          </a:xfrm>
          <a:custGeom>
            <a:avLst/>
            <a:gdLst>
              <a:gd name="T0" fmla="*/ 78 w 157"/>
              <a:gd name="T1" fmla="*/ 0 h 217"/>
              <a:gd name="T2" fmla="*/ 70 w 157"/>
              <a:gd name="T3" fmla="*/ 0 h 217"/>
              <a:gd name="T4" fmla="*/ 61 w 157"/>
              <a:gd name="T5" fmla="*/ 2 h 217"/>
              <a:gd name="T6" fmla="*/ 55 w 157"/>
              <a:gd name="T7" fmla="*/ 5 h 217"/>
              <a:gd name="T8" fmla="*/ 47 w 157"/>
              <a:gd name="T9" fmla="*/ 8 h 217"/>
              <a:gd name="T10" fmla="*/ 40 w 157"/>
              <a:gd name="T11" fmla="*/ 13 h 217"/>
              <a:gd name="T12" fmla="*/ 34 w 157"/>
              <a:gd name="T13" fmla="*/ 18 h 217"/>
              <a:gd name="T14" fmla="*/ 29 w 157"/>
              <a:gd name="T15" fmla="*/ 24 h 217"/>
              <a:gd name="T16" fmla="*/ 22 w 157"/>
              <a:gd name="T17" fmla="*/ 31 h 217"/>
              <a:gd name="T18" fmla="*/ 13 w 157"/>
              <a:gd name="T19" fmla="*/ 47 h 217"/>
              <a:gd name="T20" fmla="*/ 6 w 157"/>
              <a:gd name="T21" fmla="*/ 67 h 217"/>
              <a:gd name="T22" fmla="*/ 1 w 157"/>
              <a:gd name="T23" fmla="*/ 86 h 217"/>
              <a:gd name="T24" fmla="*/ 0 w 157"/>
              <a:gd name="T25" fmla="*/ 109 h 217"/>
              <a:gd name="T26" fmla="*/ 1 w 157"/>
              <a:gd name="T27" fmla="*/ 130 h 217"/>
              <a:gd name="T28" fmla="*/ 6 w 157"/>
              <a:gd name="T29" fmla="*/ 149 h 217"/>
              <a:gd name="T30" fmla="*/ 13 w 157"/>
              <a:gd name="T31" fmla="*/ 169 h 217"/>
              <a:gd name="T32" fmla="*/ 22 w 157"/>
              <a:gd name="T33" fmla="*/ 184 h 217"/>
              <a:gd name="T34" fmla="*/ 29 w 157"/>
              <a:gd name="T35" fmla="*/ 192 h 217"/>
              <a:gd name="T36" fmla="*/ 34 w 157"/>
              <a:gd name="T37" fmla="*/ 198 h 217"/>
              <a:gd name="T38" fmla="*/ 40 w 157"/>
              <a:gd name="T39" fmla="*/ 203 h 217"/>
              <a:gd name="T40" fmla="*/ 47 w 157"/>
              <a:gd name="T41" fmla="*/ 208 h 217"/>
              <a:gd name="T42" fmla="*/ 55 w 157"/>
              <a:gd name="T43" fmla="*/ 211 h 217"/>
              <a:gd name="T44" fmla="*/ 61 w 157"/>
              <a:gd name="T45" fmla="*/ 214 h 217"/>
              <a:gd name="T46" fmla="*/ 70 w 157"/>
              <a:gd name="T47" fmla="*/ 216 h 217"/>
              <a:gd name="T48" fmla="*/ 78 w 157"/>
              <a:gd name="T49" fmla="*/ 216 h 217"/>
              <a:gd name="T50" fmla="*/ 86 w 157"/>
              <a:gd name="T51" fmla="*/ 216 h 217"/>
              <a:gd name="T52" fmla="*/ 94 w 157"/>
              <a:gd name="T53" fmla="*/ 214 h 217"/>
              <a:gd name="T54" fmla="*/ 101 w 157"/>
              <a:gd name="T55" fmla="*/ 211 h 217"/>
              <a:gd name="T56" fmla="*/ 107 w 157"/>
              <a:gd name="T57" fmla="*/ 208 h 217"/>
              <a:gd name="T58" fmla="*/ 115 w 157"/>
              <a:gd name="T59" fmla="*/ 203 h 217"/>
              <a:gd name="T60" fmla="*/ 122 w 157"/>
              <a:gd name="T61" fmla="*/ 198 h 217"/>
              <a:gd name="T62" fmla="*/ 127 w 157"/>
              <a:gd name="T63" fmla="*/ 192 h 217"/>
              <a:gd name="T64" fmla="*/ 133 w 157"/>
              <a:gd name="T65" fmla="*/ 184 h 217"/>
              <a:gd name="T66" fmla="*/ 143 w 157"/>
              <a:gd name="T67" fmla="*/ 169 h 217"/>
              <a:gd name="T68" fmla="*/ 149 w 157"/>
              <a:gd name="T69" fmla="*/ 149 h 217"/>
              <a:gd name="T70" fmla="*/ 154 w 157"/>
              <a:gd name="T71" fmla="*/ 130 h 217"/>
              <a:gd name="T72" fmla="*/ 156 w 157"/>
              <a:gd name="T73" fmla="*/ 109 h 217"/>
              <a:gd name="T74" fmla="*/ 154 w 157"/>
              <a:gd name="T75" fmla="*/ 86 h 217"/>
              <a:gd name="T76" fmla="*/ 149 w 157"/>
              <a:gd name="T77" fmla="*/ 67 h 217"/>
              <a:gd name="T78" fmla="*/ 143 w 157"/>
              <a:gd name="T79" fmla="*/ 47 h 217"/>
              <a:gd name="T80" fmla="*/ 133 w 157"/>
              <a:gd name="T81" fmla="*/ 31 h 217"/>
              <a:gd name="T82" fmla="*/ 127 w 157"/>
              <a:gd name="T83" fmla="*/ 24 h 217"/>
              <a:gd name="T84" fmla="*/ 122 w 157"/>
              <a:gd name="T85" fmla="*/ 18 h 217"/>
              <a:gd name="T86" fmla="*/ 115 w 157"/>
              <a:gd name="T87" fmla="*/ 13 h 217"/>
              <a:gd name="T88" fmla="*/ 107 w 157"/>
              <a:gd name="T89" fmla="*/ 8 h 217"/>
              <a:gd name="T90" fmla="*/ 101 w 157"/>
              <a:gd name="T91" fmla="*/ 5 h 217"/>
              <a:gd name="T92" fmla="*/ 94 w 157"/>
              <a:gd name="T93" fmla="*/ 2 h 217"/>
              <a:gd name="T94" fmla="*/ 86 w 157"/>
              <a:gd name="T95" fmla="*/ 0 h 217"/>
              <a:gd name="T96" fmla="*/ 78 w 157"/>
              <a:gd name="T97" fmla="*/ 0 h 21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57"/>
              <a:gd name="T148" fmla="*/ 0 h 217"/>
              <a:gd name="T149" fmla="*/ 157 w 157"/>
              <a:gd name="T150" fmla="*/ 217 h 21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57" h="217">
                <a:moveTo>
                  <a:pt x="78" y="0"/>
                </a:moveTo>
                <a:lnTo>
                  <a:pt x="70" y="0"/>
                </a:lnTo>
                <a:lnTo>
                  <a:pt x="61" y="2"/>
                </a:lnTo>
                <a:lnTo>
                  <a:pt x="55" y="5"/>
                </a:lnTo>
                <a:lnTo>
                  <a:pt x="47" y="8"/>
                </a:lnTo>
                <a:lnTo>
                  <a:pt x="40" y="13"/>
                </a:lnTo>
                <a:lnTo>
                  <a:pt x="34" y="18"/>
                </a:lnTo>
                <a:lnTo>
                  <a:pt x="29" y="24"/>
                </a:lnTo>
                <a:lnTo>
                  <a:pt x="22" y="31"/>
                </a:lnTo>
                <a:lnTo>
                  <a:pt x="13" y="47"/>
                </a:lnTo>
                <a:lnTo>
                  <a:pt x="6" y="67"/>
                </a:lnTo>
                <a:lnTo>
                  <a:pt x="1" y="86"/>
                </a:lnTo>
                <a:lnTo>
                  <a:pt x="0" y="109"/>
                </a:lnTo>
                <a:lnTo>
                  <a:pt x="1" y="130"/>
                </a:lnTo>
                <a:lnTo>
                  <a:pt x="6" y="149"/>
                </a:lnTo>
                <a:lnTo>
                  <a:pt x="13" y="169"/>
                </a:lnTo>
                <a:lnTo>
                  <a:pt x="22" y="184"/>
                </a:lnTo>
                <a:lnTo>
                  <a:pt x="29" y="192"/>
                </a:lnTo>
                <a:lnTo>
                  <a:pt x="34" y="198"/>
                </a:lnTo>
                <a:lnTo>
                  <a:pt x="40" y="203"/>
                </a:lnTo>
                <a:lnTo>
                  <a:pt x="47" y="208"/>
                </a:lnTo>
                <a:lnTo>
                  <a:pt x="55" y="211"/>
                </a:lnTo>
                <a:lnTo>
                  <a:pt x="61" y="214"/>
                </a:lnTo>
                <a:lnTo>
                  <a:pt x="70" y="216"/>
                </a:lnTo>
                <a:lnTo>
                  <a:pt x="78" y="216"/>
                </a:lnTo>
                <a:lnTo>
                  <a:pt x="86" y="216"/>
                </a:lnTo>
                <a:lnTo>
                  <a:pt x="94" y="214"/>
                </a:lnTo>
                <a:lnTo>
                  <a:pt x="101" y="211"/>
                </a:lnTo>
                <a:lnTo>
                  <a:pt x="107" y="208"/>
                </a:lnTo>
                <a:lnTo>
                  <a:pt x="115" y="203"/>
                </a:lnTo>
                <a:lnTo>
                  <a:pt x="122" y="198"/>
                </a:lnTo>
                <a:lnTo>
                  <a:pt x="127" y="192"/>
                </a:lnTo>
                <a:lnTo>
                  <a:pt x="133" y="184"/>
                </a:lnTo>
                <a:lnTo>
                  <a:pt x="143" y="169"/>
                </a:lnTo>
                <a:lnTo>
                  <a:pt x="149" y="149"/>
                </a:lnTo>
                <a:lnTo>
                  <a:pt x="154" y="130"/>
                </a:lnTo>
                <a:lnTo>
                  <a:pt x="156" y="109"/>
                </a:lnTo>
                <a:lnTo>
                  <a:pt x="154" y="86"/>
                </a:lnTo>
                <a:lnTo>
                  <a:pt x="149" y="67"/>
                </a:lnTo>
                <a:lnTo>
                  <a:pt x="143" y="47"/>
                </a:lnTo>
                <a:lnTo>
                  <a:pt x="133" y="31"/>
                </a:lnTo>
                <a:lnTo>
                  <a:pt x="127" y="24"/>
                </a:lnTo>
                <a:lnTo>
                  <a:pt x="122" y="18"/>
                </a:lnTo>
                <a:lnTo>
                  <a:pt x="115" y="13"/>
                </a:lnTo>
                <a:lnTo>
                  <a:pt x="107" y="8"/>
                </a:lnTo>
                <a:lnTo>
                  <a:pt x="101" y="5"/>
                </a:lnTo>
                <a:lnTo>
                  <a:pt x="94" y="2"/>
                </a:lnTo>
                <a:lnTo>
                  <a:pt x="86" y="0"/>
                </a:lnTo>
                <a:lnTo>
                  <a:pt x="78"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3" name="Freeform 195"/>
          <p:cNvSpPr>
            <a:spLocks/>
          </p:cNvSpPr>
          <p:nvPr/>
        </p:nvSpPr>
        <p:spPr bwMode="auto">
          <a:xfrm>
            <a:off x="6353176" y="2625725"/>
            <a:ext cx="500063" cy="2268538"/>
          </a:xfrm>
          <a:custGeom>
            <a:avLst/>
            <a:gdLst>
              <a:gd name="T0" fmla="*/ 74 w 315"/>
              <a:gd name="T1" fmla="*/ 32 h 1429"/>
              <a:gd name="T2" fmla="*/ 135 w 315"/>
              <a:gd name="T3" fmla="*/ 86 h 1429"/>
              <a:gd name="T4" fmla="*/ 187 w 315"/>
              <a:gd name="T5" fmla="*/ 141 h 1429"/>
              <a:gd name="T6" fmla="*/ 260 w 315"/>
              <a:gd name="T7" fmla="*/ 224 h 1429"/>
              <a:gd name="T8" fmla="*/ 312 w 315"/>
              <a:gd name="T9" fmla="*/ 349 h 1429"/>
              <a:gd name="T10" fmla="*/ 309 w 315"/>
              <a:gd name="T11" fmla="*/ 489 h 1429"/>
              <a:gd name="T12" fmla="*/ 301 w 315"/>
              <a:gd name="T13" fmla="*/ 629 h 1429"/>
              <a:gd name="T14" fmla="*/ 290 w 315"/>
              <a:gd name="T15" fmla="*/ 760 h 1429"/>
              <a:gd name="T16" fmla="*/ 272 w 315"/>
              <a:gd name="T17" fmla="*/ 828 h 1429"/>
              <a:gd name="T18" fmla="*/ 256 w 315"/>
              <a:gd name="T19" fmla="*/ 843 h 1429"/>
              <a:gd name="T20" fmla="*/ 244 w 315"/>
              <a:gd name="T21" fmla="*/ 859 h 1429"/>
              <a:gd name="T22" fmla="*/ 236 w 315"/>
              <a:gd name="T23" fmla="*/ 879 h 1429"/>
              <a:gd name="T24" fmla="*/ 234 w 315"/>
              <a:gd name="T25" fmla="*/ 900 h 1429"/>
              <a:gd name="T26" fmla="*/ 238 w 315"/>
              <a:gd name="T27" fmla="*/ 921 h 1429"/>
              <a:gd name="T28" fmla="*/ 247 w 315"/>
              <a:gd name="T29" fmla="*/ 941 h 1429"/>
              <a:gd name="T30" fmla="*/ 262 w 315"/>
              <a:gd name="T31" fmla="*/ 960 h 1429"/>
              <a:gd name="T32" fmla="*/ 270 w 315"/>
              <a:gd name="T33" fmla="*/ 1007 h 1429"/>
              <a:gd name="T34" fmla="*/ 265 w 315"/>
              <a:gd name="T35" fmla="*/ 1097 h 1429"/>
              <a:gd name="T36" fmla="*/ 260 w 315"/>
              <a:gd name="T37" fmla="*/ 1189 h 1429"/>
              <a:gd name="T38" fmla="*/ 256 w 315"/>
              <a:gd name="T39" fmla="*/ 1280 h 1429"/>
              <a:gd name="T40" fmla="*/ 228 w 315"/>
              <a:gd name="T41" fmla="*/ 1337 h 1429"/>
              <a:gd name="T42" fmla="*/ 169 w 315"/>
              <a:gd name="T43" fmla="*/ 1366 h 1429"/>
              <a:gd name="T44" fmla="*/ 109 w 315"/>
              <a:gd name="T45" fmla="*/ 1394 h 1429"/>
              <a:gd name="T46" fmla="*/ 48 w 315"/>
              <a:gd name="T47" fmla="*/ 1418 h 1429"/>
              <a:gd name="T48" fmla="*/ 33 w 315"/>
              <a:gd name="T49" fmla="*/ 1344 h 1429"/>
              <a:gd name="T50" fmla="*/ 61 w 315"/>
              <a:gd name="T51" fmla="*/ 1165 h 1429"/>
              <a:gd name="T52" fmla="*/ 78 w 315"/>
              <a:gd name="T53" fmla="*/ 978 h 1429"/>
              <a:gd name="T54" fmla="*/ 90 w 315"/>
              <a:gd name="T55" fmla="*/ 789 h 1429"/>
              <a:gd name="T56" fmla="*/ 91 w 315"/>
              <a:gd name="T57" fmla="*/ 676 h 1429"/>
              <a:gd name="T58" fmla="*/ 93 w 315"/>
              <a:gd name="T59" fmla="*/ 653 h 1429"/>
              <a:gd name="T60" fmla="*/ 93 w 315"/>
              <a:gd name="T61" fmla="*/ 638 h 1429"/>
              <a:gd name="T62" fmla="*/ 93 w 315"/>
              <a:gd name="T63" fmla="*/ 616 h 1429"/>
              <a:gd name="T64" fmla="*/ 80 w 315"/>
              <a:gd name="T65" fmla="*/ 596 h 1429"/>
              <a:gd name="T66" fmla="*/ 61 w 315"/>
              <a:gd name="T67" fmla="*/ 590 h 1429"/>
              <a:gd name="T68" fmla="*/ 43 w 315"/>
              <a:gd name="T69" fmla="*/ 580 h 1429"/>
              <a:gd name="T70" fmla="*/ 30 w 315"/>
              <a:gd name="T71" fmla="*/ 567 h 1429"/>
              <a:gd name="T72" fmla="*/ 18 w 315"/>
              <a:gd name="T73" fmla="*/ 549 h 1429"/>
              <a:gd name="T74" fmla="*/ 10 w 315"/>
              <a:gd name="T75" fmla="*/ 531 h 1429"/>
              <a:gd name="T76" fmla="*/ 2 w 315"/>
              <a:gd name="T77" fmla="*/ 499 h 1429"/>
              <a:gd name="T78" fmla="*/ 2 w 315"/>
              <a:gd name="T79" fmla="*/ 455 h 1429"/>
              <a:gd name="T80" fmla="*/ 12 w 315"/>
              <a:gd name="T81" fmla="*/ 412 h 1429"/>
              <a:gd name="T82" fmla="*/ 26 w 315"/>
              <a:gd name="T83" fmla="*/ 385 h 1429"/>
              <a:gd name="T84" fmla="*/ 39 w 315"/>
              <a:gd name="T85" fmla="*/ 370 h 1429"/>
              <a:gd name="T86" fmla="*/ 54 w 315"/>
              <a:gd name="T87" fmla="*/ 360 h 1429"/>
              <a:gd name="T88" fmla="*/ 70 w 315"/>
              <a:gd name="T89" fmla="*/ 352 h 1429"/>
              <a:gd name="T90" fmla="*/ 77 w 315"/>
              <a:gd name="T91" fmla="*/ 307 h 1429"/>
              <a:gd name="T92" fmla="*/ 65 w 315"/>
              <a:gd name="T93" fmla="*/ 214 h 1429"/>
              <a:gd name="T94" fmla="*/ 52 w 315"/>
              <a:gd name="T95" fmla="*/ 123 h 1429"/>
              <a:gd name="T96" fmla="*/ 38 w 315"/>
              <a:gd name="T97" fmla="*/ 39 h 142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15"/>
              <a:gd name="T148" fmla="*/ 0 h 1429"/>
              <a:gd name="T149" fmla="*/ 315 w 315"/>
              <a:gd name="T150" fmla="*/ 1429 h 142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15" h="1429">
                <a:moveTo>
                  <a:pt x="30" y="0"/>
                </a:moveTo>
                <a:lnTo>
                  <a:pt x="74" y="32"/>
                </a:lnTo>
                <a:lnTo>
                  <a:pt x="106" y="60"/>
                </a:lnTo>
                <a:lnTo>
                  <a:pt x="135" y="86"/>
                </a:lnTo>
                <a:lnTo>
                  <a:pt x="161" y="112"/>
                </a:lnTo>
                <a:lnTo>
                  <a:pt x="187" y="141"/>
                </a:lnTo>
                <a:lnTo>
                  <a:pt x="220" y="177"/>
                </a:lnTo>
                <a:lnTo>
                  <a:pt x="260" y="224"/>
                </a:lnTo>
                <a:lnTo>
                  <a:pt x="314" y="281"/>
                </a:lnTo>
                <a:lnTo>
                  <a:pt x="312" y="349"/>
                </a:lnTo>
                <a:lnTo>
                  <a:pt x="311" y="419"/>
                </a:lnTo>
                <a:lnTo>
                  <a:pt x="309" y="489"/>
                </a:lnTo>
                <a:lnTo>
                  <a:pt x="306" y="559"/>
                </a:lnTo>
                <a:lnTo>
                  <a:pt x="301" y="629"/>
                </a:lnTo>
                <a:lnTo>
                  <a:pt x="296" y="695"/>
                </a:lnTo>
                <a:lnTo>
                  <a:pt x="290" y="760"/>
                </a:lnTo>
                <a:lnTo>
                  <a:pt x="282" y="824"/>
                </a:lnTo>
                <a:lnTo>
                  <a:pt x="272" y="828"/>
                </a:lnTo>
                <a:lnTo>
                  <a:pt x="264" y="835"/>
                </a:lnTo>
                <a:lnTo>
                  <a:pt x="256" y="843"/>
                </a:lnTo>
                <a:lnTo>
                  <a:pt x="249" y="851"/>
                </a:lnTo>
                <a:lnTo>
                  <a:pt x="244" y="859"/>
                </a:lnTo>
                <a:lnTo>
                  <a:pt x="239" y="869"/>
                </a:lnTo>
                <a:lnTo>
                  <a:pt x="236" y="879"/>
                </a:lnTo>
                <a:lnTo>
                  <a:pt x="234" y="889"/>
                </a:lnTo>
                <a:lnTo>
                  <a:pt x="234" y="900"/>
                </a:lnTo>
                <a:lnTo>
                  <a:pt x="236" y="910"/>
                </a:lnTo>
                <a:lnTo>
                  <a:pt x="238" y="921"/>
                </a:lnTo>
                <a:lnTo>
                  <a:pt x="243" y="931"/>
                </a:lnTo>
                <a:lnTo>
                  <a:pt x="247" y="941"/>
                </a:lnTo>
                <a:lnTo>
                  <a:pt x="254" y="950"/>
                </a:lnTo>
                <a:lnTo>
                  <a:pt x="262" y="960"/>
                </a:lnTo>
                <a:lnTo>
                  <a:pt x="272" y="968"/>
                </a:lnTo>
                <a:lnTo>
                  <a:pt x="270" y="1007"/>
                </a:lnTo>
                <a:lnTo>
                  <a:pt x="269" y="1051"/>
                </a:lnTo>
                <a:lnTo>
                  <a:pt x="265" y="1097"/>
                </a:lnTo>
                <a:lnTo>
                  <a:pt x="264" y="1142"/>
                </a:lnTo>
                <a:lnTo>
                  <a:pt x="260" y="1189"/>
                </a:lnTo>
                <a:lnTo>
                  <a:pt x="257" y="1236"/>
                </a:lnTo>
                <a:lnTo>
                  <a:pt x="256" y="1280"/>
                </a:lnTo>
                <a:lnTo>
                  <a:pt x="256" y="1321"/>
                </a:lnTo>
                <a:lnTo>
                  <a:pt x="228" y="1337"/>
                </a:lnTo>
                <a:lnTo>
                  <a:pt x="199" y="1352"/>
                </a:lnTo>
                <a:lnTo>
                  <a:pt x="169" y="1366"/>
                </a:lnTo>
                <a:lnTo>
                  <a:pt x="140" y="1381"/>
                </a:lnTo>
                <a:lnTo>
                  <a:pt x="109" y="1394"/>
                </a:lnTo>
                <a:lnTo>
                  <a:pt x="78" y="1405"/>
                </a:lnTo>
                <a:lnTo>
                  <a:pt x="48" y="1418"/>
                </a:lnTo>
                <a:lnTo>
                  <a:pt x="15" y="1428"/>
                </a:lnTo>
                <a:lnTo>
                  <a:pt x="33" y="1344"/>
                </a:lnTo>
                <a:lnTo>
                  <a:pt x="48" y="1254"/>
                </a:lnTo>
                <a:lnTo>
                  <a:pt x="61" y="1165"/>
                </a:lnTo>
                <a:lnTo>
                  <a:pt x="70" y="1072"/>
                </a:lnTo>
                <a:lnTo>
                  <a:pt x="78" y="978"/>
                </a:lnTo>
                <a:lnTo>
                  <a:pt x="85" y="885"/>
                </a:lnTo>
                <a:lnTo>
                  <a:pt x="90" y="789"/>
                </a:lnTo>
                <a:lnTo>
                  <a:pt x="91" y="695"/>
                </a:lnTo>
                <a:lnTo>
                  <a:pt x="91" y="676"/>
                </a:lnTo>
                <a:lnTo>
                  <a:pt x="91" y="663"/>
                </a:lnTo>
                <a:lnTo>
                  <a:pt x="93" y="653"/>
                </a:lnTo>
                <a:lnTo>
                  <a:pt x="93" y="646"/>
                </a:lnTo>
                <a:lnTo>
                  <a:pt x="93" y="638"/>
                </a:lnTo>
                <a:lnTo>
                  <a:pt x="93" y="630"/>
                </a:lnTo>
                <a:lnTo>
                  <a:pt x="93" y="616"/>
                </a:lnTo>
                <a:lnTo>
                  <a:pt x="91" y="598"/>
                </a:lnTo>
                <a:lnTo>
                  <a:pt x="80" y="596"/>
                </a:lnTo>
                <a:lnTo>
                  <a:pt x="70" y="593"/>
                </a:lnTo>
                <a:lnTo>
                  <a:pt x="61" y="590"/>
                </a:lnTo>
                <a:lnTo>
                  <a:pt x="51" y="585"/>
                </a:lnTo>
                <a:lnTo>
                  <a:pt x="43" y="580"/>
                </a:lnTo>
                <a:lnTo>
                  <a:pt x="36" y="573"/>
                </a:lnTo>
                <a:lnTo>
                  <a:pt x="30" y="567"/>
                </a:lnTo>
                <a:lnTo>
                  <a:pt x="23" y="559"/>
                </a:lnTo>
                <a:lnTo>
                  <a:pt x="18" y="549"/>
                </a:lnTo>
                <a:lnTo>
                  <a:pt x="13" y="541"/>
                </a:lnTo>
                <a:lnTo>
                  <a:pt x="10" y="531"/>
                </a:lnTo>
                <a:lnTo>
                  <a:pt x="7" y="520"/>
                </a:lnTo>
                <a:lnTo>
                  <a:pt x="2" y="499"/>
                </a:lnTo>
                <a:lnTo>
                  <a:pt x="0" y="476"/>
                </a:lnTo>
                <a:lnTo>
                  <a:pt x="2" y="455"/>
                </a:lnTo>
                <a:lnTo>
                  <a:pt x="5" y="434"/>
                </a:lnTo>
                <a:lnTo>
                  <a:pt x="12" y="412"/>
                </a:lnTo>
                <a:lnTo>
                  <a:pt x="20" y="395"/>
                </a:lnTo>
                <a:lnTo>
                  <a:pt x="26" y="385"/>
                </a:lnTo>
                <a:lnTo>
                  <a:pt x="31" y="378"/>
                </a:lnTo>
                <a:lnTo>
                  <a:pt x="39" y="370"/>
                </a:lnTo>
                <a:lnTo>
                  <a:pt x="46" y="365"/>
                </a:lnTo>
                <a:lnTo>
                  <a:pt x="54" y="360"/>
                </a:lnTo>
                <a:lnTo>
                  <a:pt x="62" y="356"/>
                </a:lnTo>
                <a:lnTo>
                  <a:pt x="70" y="352"/>
                </a:lnTo>
                <a:lnTo>
                  <a:pt x="80" y="351"/>
                </a:lnTo>
                <a:lnTo>
                  <a:pt x="77" y="307"/>
                </a:lnTo>
                <a:lnTo>
                  <a:pt x="72" y="261"/>
                </a:lnTo>
                <a:lnTo>
                  <a:pt x="65" y="214"/>
                </a:lnTo>
                <a:lnTo>
                  <a:pt x="59" y="169"/>
                </a:lnTo>
                <a:lnTo>
                  <a:pt x="52" y="123"/>
                </a:lnTo>
                <a:lnTo>
                  <a:pt x="46" y="81"/>
                </a:lnTo>
                <a:lnTo>
                  <a:pt x="38" y="39"/>
                </a:lnTo>
                <a:lnTo>
                  <a:pt x="30" y="0"/>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4" name="Freeform 196"/>
          <p:cNvSpPr>
            <a:spLocks/>
          </p:cNvSpPr>
          <p:nvPr/>
        </p:nvSpPr>
        <p:spPr bwMode="auto">
          <a:xfrm>
            <a:off x="6353176" y="2625725"/>
            <a:ext cx="500063" cy="2268538"/>
          </a:xfrm>
          <a:custGeom>
            <a:avLst/>
            <a:gdLst>
              <a:gd name="T0" fmla="*/ 74 w 315"/>
              <a:gd name="T1" fmla="*/ 32 h 1429"/>
              <a:gd name="T2" fmla="*/ 135 w 315"/>
              <a:gd name="T3" fmla="*/ 86 h 1429"/>
              <a:gd name="T4" fmla="*/ 187 w 315"/>
              <a:gd name="T5" fmla="*/ 141 h 1429"/>
              <a:gd name="T6" fmla="*/ 260 w 315"/>
              <a:gd name="T7" fmla="*/ 224 h 1429"/>
              <a:gd name="T8" fmla="*/ 312 w 315"/>
              <a:gd name="T9" fmla="*/ 349 h 1429"/>
              <a:gd name="T10" fmla="*/ 309 w 315"/>
              <a:gd name="T11" fmla="*/ 489 h 1429"/>
              <a:gd name="T12" fmla="*/ 301 w 315"/>
              <a:gd name="T13" fmla="*/ 629 h 1429"/>
              <a:gd name="T14" fmla="*/ 290 w 315"/>
              <a:gd name="T15" fmla="*/ 760 h 1429"/>
              <a:gd name="T16" fmla="*/ 272 w 315"/>
              <a:gd name="T17" fmla="*/ 828 h 1429"/>
              <a:gd name="T18" fmla="*/ 256 w 315"/>
              <a:gd name="T19" fmla="*/ 843 h 1429"/>
              <a:gd name="T20" fmla="*/ 244 w 315"/>
              <a:gd name="T21" fmla="*/ 859 h 1429"/>
              <a:gd name="T22" fmla="*/ 236 w 315"/>
              <a:gd name="T23" fmla="*/ 879 h 1429"/>
              <a:gd name="T24" fmla="*/ 234 w 315"/>
              <a:gd name="T25" fmla="*/ 900 h 1429"/>
              <a:gd name="T26" fmla="*/ 238 w 315"/>
              <a:gd name="T27" fmla="*/ 921 h 1429"/>
              <a:gd name="T28" fmla="*/ 247 w 315"/>
              <a:gd name="T29" fmla="*/ 941 h 1429"/>
              <a:gd name="T30" fmla="*/ 262 w 315"/>
              <a:gd name="T31" fmla="*/ 960 h 1429"/>
              <a:gd name="T32" fmla="*/ 270 w 315"/>
              <a:gd name="T33" fmla="*/ 1007 h 1429"/>
              <a:gd name="T34" fmla="*/ 265 w 315"/>
              <a:gd name="T35" fmla="*/ 1097 h 1429"/>
              <a:gd name="T36" fmla="*/ 260 w 315"/>
              <a:gd name="T37" fmla="*/ 1189 h 1429"/>
              <a:gd name="T38" fmla="*/ 256 w 315"/>
              <a:gd name="T39" fmla="*/ 1280 h 1429"/>
              <a:gd name="T40" fmla="*/ 228 w 315"/>
              <a:gd name="T41" fmla="*/ 1337 h 1429"/>
              <a:gd name="T42" fmla="*/ 169 w 315"/>
              <a:gd name="T43" fmla="*/ 1366 h 1429"/>
              <a:gd name="T44" fmla="*/ 109 w 315"/>
              <a:gd name="T45" fmla="*/ 1394 h 1429"/>
              <a:gd name="T46" fmla="*/ 48 w 315"/>
              <a:gd name="T47" fmla="*/ 1418 h 1429"/>
              <a:gd name="T48" fmla="*/ 33 w 315"/>
              <a:gd name="T49" fmla="*/ 1344 h 1429"/>
              <a:gd name="T50" fmla="*/ 61 w 315"/>
              <a:gd name="T51" fmla="*/ 1165 h 1429"/>
              <a:gd name="T52" fmla="*/ 78 w 315"/>
              <a:gd name="T53" fmla="*/ 978 h 1429"/>
              <a:gd name="T54" fmla="*/ 90 w 315"/>
              <a:gd name="T55" fmla="*/ 789 h 1429"/>
              <a:gd name="T56" fmla="*/ 91 w 315"/>
              <a:gd name="T57" fmla="*/ 676 h 1429"/>
              <a:gd name="T58" fmla="*/ 93 w 315"/>
              <a:gd name="T59" fmla="*/ 653 h 1429"/>
              <a:gd name="T60" fmla="*/ 93 w 315"/>
              <a:gd name="T61" fmla="*/ 638 h 1429"/>
              <a:gd name="T62" fmla="*/ 93 w 315"/>
              <a:gd name="T63" fmla="*/ 616 h 1429"/>
              <a:gd name="T64" fmla="*/ 80 w 315"/>
              <a:gd name="T65" fmla="*/ 596 h 1429"/>
              <a:gd name="T66" fmla="*/ 61 w 315"/>
              <a:gd name="T67" fmla="*/ 590 h 1429"/>
              <a:gd name="T68" fmla="*/ 43 w 315"/>
              <a:gd name="T69" fmla="*/ 580 h 1429"/>
              <a:gd name="T70" fmla="*/ 30 w 315"/>
              <a:gd name="T71" fmla="*/ 567 h 1429"/>
              <a:gd name="T72" fmla="*/ 18 w 315"/>
              <a:gd name="T73" fmla="*/ 549 h 1429"/>
              <a:gd name="T74" fmla="*/ 10 w 315"/>
              <a:gd name="T75" fmla="*/ 531 h 1429"/>
              <a:gd name="T76" fmla="*/ 2 w 315"/>
              <a:gd name="T77" fmla="*/ 499 h 1429"/>
              <a:gd name="T78" fmla="*/ 2 w 315"/>
              <a:gd name="T79" fmla="*/ 455 h 1429"/>
              <a:gd name="T80" fmla="*/ 12 w 315"/>
              <a:gd name="T81" fmla="*/ 412 h 1429"/>
              <a:gd name="T82" fmla="*/ 26 w 315"/>
              <a:gd name="T83" fmla="*/ 385 h 1429"/>
              <a:gd name="T84" fmla="*/ 39 w 315"/>
              <a:gd name="T85" fmla="*/ 370 h 1429"/>
              <a:gd name="T86" fmla="*/ 54 w 315"/>
              <a:gd name="T87" fmla="*/ 360 h 1429"/>
              <a:gd name="T88" fmla="*/ 70 w 315"/>
              <a:gd name="T89" fmla="*/ 352 h 1429"/>
              <a:gd name="T90" fmla="*/ 77 w 315"/>
              <a:gd name="T91" fmla="*/ 307 h 1429"/>
              <a:gd name="T92" fmla="*/ 65 w 315"/>
              <a:gd name="T93" fmla="*/ 214 h 1429"/>
              <a:gd name="T94" fmla="*/ 52 w 315"/>
              <a:gd name="T95" fmla="*/ 123 h 1429"/>
              <a:gd name="T96" fmla="*/ 38 w 315"/>
              <a:gd name="T97" fmla="*/ 39 h 142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15"/>
              <a:gd name="T148" fmla="*/ 0 h 1429"/>
              <a:gd name="T149" fmla="*/ 315 w 315"/>
              <a:gd name="T150" fmla="*/ 1429 h 142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15" h="1429">
                <a:moveTo>
                  <a:pt x="30" y="0"/>
                </a:moveTo>
                <a:lnTo>
                  <a:pt x="74" y="32"/>
                </a:lnTo>
                <a:lnTo>
                  <a:pt x="106" y="60"/>
                </a:lnTo>
                <a:lnTo>
                  <a:pt x="135" y="86"/>
                </a:lnTo>
                <a:lnTo>
                  <a:pt x="161" y="112"/>
                </a:lnTo>
                <a:lnTo>
                  <a:pt x="187" y="141"/>
                </a:lnTo>
                <a:lnTo>
                  <a:pt x="220" y="177"/>
                </a:lnTo>
                <a:lnTo>
                  <a:pt x="260" y="224"/>
                </a:lnTo>
                <a:lnTo>
                  <a:pt x="314" y="281"/>
                </a:lnTo>
                <a:lnTo>
                  <a:pt x="312" y="349"/>
                </a:lnTo>
                <a:lnTo>
                  <a:pt x="311" y="419"/>
                </a:lnTo>
                <a:lnTo>
                  <a:pt x="309" y="489"/>
                </a:lnTo>
                <a:lnTo>
                  <a:pt x="306" y="559"/>
                </a:lnTo>
                <a:lnTo>
                  <a:pt x="301" y="629"/>
                </a:lnTo>
                <a:lnTo>
                  <a:pt x="296" y="695"/>
                </a:lnTo>
                <a:lnTo>
                  <a:pt x="290" y="760"/>
                </a:lnTo>
                <a:lnTo>
                  <a:pt x="282" y="824"/>
                </a:lnTo>
                <a:lnTo>
                  <a:pt x="272" y="828"/>
                </a:lnTo>
                <a:lnTo>
                  <a:pt x="264" y="835"/>
                </a:lnTo>
                <a:lnTo>
                  <a:pt x="256" y="843"/>
                </a:lnTo>
                <a:lnTo>
                  <a:pt x="249" y="851"/>
                </a:lnTo>
                <a:lnTo>
                  <a:pt x="244" y="859"/>
                </a:lnTo>
                <a:lnTo>
                  <a:pt x="239" y="869"/>
                </a:lnTo>
                <a:lnTo>
                  <a:pt x="236" y="879"/>
                </a:lnTo>
                <a:lnTo>
                  <a:pt x="234" y="889"/>
                </a:lnTo>
                <a:lnTo>
                  <a:pt x="234" y="900"/>
                </a:lnTo>
                <a:lnTo>
                  <a:pt x="236" y="910"/>
                </a:lnTo>
                <a:lnTo>
                  <a:pt x="238" y="921"/>
                </a:lnTo>
                <a:lnTo>
                  <a:pt x="243" y="931"/>
                </a:lnTo>
                <a:lnTo>
                  <a:pt x="247" y="941"/>
                </a:lnTo>
                <a:lnTo>
                  <a:pt x="254" y="950"/>
                </a:lnTo>
                <a:lnTo>
                  <a:pt x="262" y="960"/>
                </a:lnTo>
                <a:lnTo>
                  <a:pt x="272" y="968"/>
                </a:lnTo>
                <a:lnTo>
                  <a:pt x="270" y="1007"/>
                </a:lnTo>
                <a:lnTo>
                  <a:pt x="269" y="1051"/>
                </a:lnTo>
                <a:lnTo>
                  <a:pt x="265" y="1097"/>
                </a:lnTo>
                <a:lnTo>
                  <a:pt x="264" y="1142"/>
                </a:lnTo>
                <a:lnTo>
                  <a:pt x="260" y="1189"/>
                </a:lnTo>
                <a:lnTo>
                  <a:pt x="257" y="1236"/>
                </a:lnTo>
                <a:lnTo>
                  <a:pt x="256" y="1280"/>
                </a:lnTo>
                <a:lnTo>
                  <a:pt x="256" y="1321"/>
                </a:lnTo>
                <a:lnTo>
                  <a:pt x="228" y="1337"/>
                </a:lnTo>
                <a:lnTo>
                  <a:pt x="199" y="1352"/>
                </a:lnTo>
                <a:lnTo>
                  <a:pt x="169" y="1366"/>
                </a:lnTo>
                <a:lnTo>
                  <a:pt x="140" y="1381"/>
                </a:lnTo>
                <a:lnTo>
                  <a:pt x="109" y="1394"/>
                </a:lnTo>
                <a:lnTo>
                  <a:pt x="78" y="1405"/>
                </a:lnTo>
                <a:lnTo>
                  <a:pt x="48" y="1418"/>
                </a:lnTo>
                <a:lnTo>
                  <a:pt x="15" y="1428"/>
                </a:lnTo>
                <a:lnTo>
                  <a:pt x="33" y="1344"/>
                </a:lnTo>
                <a:lnTo>
                  <a:pt x="48" y="1254"/>
                </a:lnTo>
                <a:lnTo>
                  <a:pt x="61" y="1165"/>
                </a:lnTo>
                <a:lnTo>
                  <a:pt x="70" y="1072"/>
                </a:lnTo>
                <a:lnTo>
                  <a:pt x="78" y="978"/>
                </a:lnTo>
                <a:lnTo>
                  <a:pt x="85" y="885"/>
                </a:lnTo>
                <a:lnTo>
                  <a:pt x="90" y="789"/>
                </a:lnTo>
                <a:lnTo>
                  <a:pt x="91" y="695"/>
                </a:lnTo>
                <a:lnTo>
                  <a:pt x="91" y="676"/>
                </a:lnTo>
                <a:lnTo>
                  <a:pt x="91" y="663"/>
                </a:lnTo>
                <a:lnTo>
                  <a:pt x="93" y="653"/>
                </a:lnTo>
                <a:lnTo>
                  <a:pt x="93" y="646"/>
                </a:lnTo>
                <a:lnTo>
                  <a:pt x="93" y="638"/>
                </a:lnTo>
                <a:lnTo>
                  <a:pt x="93" y="630"/>
                </a:lnTo>
                <a:lnTo>
                  <a:pt x="93" y="616"/>
                </a:lnTo>
                <a:lnTo>
                  <a:pt x="91" y="598"/>
                </a:lnTo>
                <a:lnTo>
                  <a:pt x="80" y="596"/>
                </a:lnTo>
                <a:lnTo>
                  <a:pt x="70" y="593"/>
                </a:lnTo>
                <a:lnTo>
                  <a:pt x="61" y="590"/>
                </a:lnTo>
                <a:lnTo>
                  <a:pt x="51" y="585"/>
                </a:lnTo>
                <a:lnTo>
                  <a:pt x="43" y="580"/>
                </a:lnTo>
                <a:lnTo>
                  <a:pt x="36" y="573"/>
                </a:lnTo>
                <a:lnTo>
                  <a:pt x="30" y="567"/>
                </a:lnTo>
                <a:lnTo>
                  <a:pt x="23" y="559"/>
                </a:lnTo>
                <a:lnTo>
                  <a:pt x="18" y="549"/>
                </a:lnTo>
                <a:lnTo>
                  <a:pt x="13" y="541"/>
                </a:lnTo>
                <a:lnTo>
                  <a:pt x="10" y="531"/>
                </a:lnTo>
                <a:lnTo>
                  <a:pt x="7" y="520"/>
                </a:lnTo>
                <a:lnTo>
                  <a:pt x="2" y="499"/>
                </a:lnTo>
                <a:lnTo>
                  <a:pt x="0" y="476"/>
                </a:lnTo>
                <a:lnTo>
                  <a:pt x="2" y="455"/>
                </a:lnTo>
                <a:lnTo>
                  <a:pt x="5" y="434"/>
                </a:lnTo>
                <a:lnTo>
                  <a:pt x="12" y="412"/>
                </a:lnTo>
                <a:lnTo>
                  <a:pt x="20" y="395"/>
                </a:lnTo>
                <a:lnTo>
                  <a:pt x="26" y="385"/>
                </a:lnTo>
                <a:lnTo>
                  <a:pt x="31" y="378"/>
                </a:lnTo>
                <a:lnTo>
                  <a:pt x="39" y="370"/>
                </a:lnTo>
                <a:lnTo>
                  <a:pt x="46" y="365"/>
                </a:lnTo>
                <a:lnTo>
                  <a:pt x="54" y="360"/>
                </a:lnTo>
                <a:lnTo>
                  <a:pt x="62" y="356"/>
                </a:lnTo>
                <a:lnTo>
                  <a:pt x="70" y="352"/>
                </a:lnTo>
                <a:lnTo>
                  <a:pt x="80" y="351"/>
                </a:lnTo>
                <a:lnTo>
                  <a:pt x="77" y="307"/>
                </a:lnTo>
                <a:lnTo>
                  <a:pt x="72" y="261"/>
                </a:lnTo>
                <a:lnTo>
                  <a:pt x="65" y="214"/>
                </a:lnTo>
                <a:lnTo>
                  <a:pt x="59" y="169"/>
                </a:lnTo>
                <a:lnTo>
                  <a:pt x="52" y="123"/>
                </a:lnTo>
                <a:lnTo>
                  <a:pt x="46" y="81"/>
                </a:lnTo>
                <a:lnTo>
                  <a:pt x="38" y="39"/>
                </a:lnTo>
                <a:lnTo>
                  <a:pt x="30"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5" name="Freeform 197"/>
          <p:cNvSpPr>
            <a:spLocks/>
          </p:cNvSpPr>
          <p:nvPr/>
        </p:nvSpPr>
        <p:spPr bwMode="auto">
          <a:xfrm>
            <a:off x="5510214" y="4195764"/>
            <a:ext cx="231775" cy="325437"/>
          </a:xfrm>
          <a:custGeom>
            <a:avLst/>
            <a:gdLst>
              <a:gd name="T0" fmla="*/ 73 w 146"/>
              <a:gd name="T1" fmla="*/ 0 h 205"/>
              <a:gd name="T2" fmla="*/ 65 w 146"/>
              <a:gd name="T3" fmla="*/ 0 h 205"/>
              <a:gd name="T4" fmla="*/ 58 w 146"/>
              <a:gd name="T5" fmla="*/ 2 h 205"/>
              <a:gd name="T6" fmla="*/ 52 w 146"/>
              <a:gd name="T7" fmla="*/ 5 h 205"/>
              <a:gd name="T8" fmla="*/ 44 w 146"/>
              <a:gd name="T9" fmla="*/ 8 h 205"/>
              <a:gd name="T10" fmla="*/ 37 w 146"/>
              <a:gd name="T11" fmla="*/ 13 h 205"/>
              <a:gd name="T12" fmla="*/ 32 w 146"/>
              <a:gd name="T13" fmla="*/ 18 h 205"/>
              <a:gd name="T14" fmla="*/ 26 w 146"/>
              <a:gd name="T15" fmla="*/ 23 h 205"/>
              <a:gd name="T16" fmla="*/ 21 w 146"/>
              <a:gd name="T17" fmla="*/ 30 h 205"/>
              <a:gd name="T18" fmla="*/ 13 w 146"/>
              <a:gd name="T19" fmla="*/ 46 h 205"/>
              <a:gd name="T20" fmla="*/ 6 w 146"/>
              <a:gd name="T21" fmla="*/ 62 h 205"/>
              <a:gd name="T22" fmla="*/ 2 w 146"/>
              <a:gd name="T23" fmla="*/ 82 h 205"/>
              <a:gd name="T24" fmla="*/ 0 w 146"/>
              <a:gd name="T25" fmla="*/ 101 h 205"/>
              <a:gd name="T26" fmla="*/ 2 w 146"/>
              <a:gd name="T27" fmla="*/ 122 h 205"/>
              <a:gd name="T28" fmla="*/ 6 w 146"/>
              <a:gd name="T29" fmla="*/ 142 h 205"/>
              <a:gd name="T30" fmla="*/ 13 w 146"/>
              <a:gd name="T31" fmla="*/ 158 h 205"/>
              <a:gd name="T32" fmla="*/ 21 w 146"/>
              <a:gd name="T33" fmla="*/ 173 h 205"/>
              <a:gd name="T34" fmla="*/ 26 w 146"/>
              <a:gd name="T35" fmla="*/ 179 h 205"/>
              <a:gd name="T36" fmla="*/ 32 w 146"/>
              <a:gd name="T37" fmla="*/ 186 h 205"/>
              <a:gd name="T38" fmla="*/ 37 w 146"/>
              <a:gd name="T39" fmla="*/ 191 h 205"/>
              <a:gd name="T40" fmla="*/ 44 w 146"/>
              <a:gd name="T41" fmla="*/ 195 h 205"/>
              <a:gd name="T42" fmla="*/ 52 w 146"/>
              <a:gd name="T43" fmla="*/ 199 h 205"/>
              <a:gd name="T44" fmla="*/ 58 w 146"/>
              <a:gd name="T45" fmla="*/ 200 h 205"/>
              <a:gd name="T46" fmla="*/ 65 w 146"/>
              <a:gd name="T47" fmla="*/ 202 h 205"/>
              <a:gd name="T48" fmla="*/ 73 w 146"/>
              <a:gd name="T49" fmla="*/ 204 h 205"/>
              <a:gd name="T50" fmla="*/ 80 w 146"/>
              <a:gd name="T51" fmla="*/ 202 h 205"/>
              <a:gd name="T52" fmla="*/ 88 w 146"/>
              <a:gd name="T53" fmla="*/ 200 h 205"/>
              <a:gd name="T54" fmla="*/ 94 w 146"/>
              <a:gd name="T55" fmla="*/ 199 h 205"/>
              <a:gd name="T56" fmla="*/ 101 w 146"/>
              <a:gd name="T57" fmla="*/ 195 h 205"/>
              <a:gd name="T58" fmla="*/ 107 w 146"/>
              <a:gd name="T59" fmla="*/ 191 h 205"/>
              <a:gd name="T60" fmla="*/ 114 w 146"/>
              <a:gd name="T61" fmla="*/ 186 h 205"/>
              <a:gd name="T62" fmla="*/ 119 w 146"/>
              <a:gd name="T63" fmla="*/ 179 h 205"/>
              <a:gd name="T64" fmla="*/ 123 w 146"/>
              <a:gd name="T65" fmla="*/ 173 h 205"/>
              <a:gd name="T66" fmla="*/ 133 w 146"/>
              <a:gd name="T67" fmla="*/ 158 h 205"/>
              <a:gd name="T68" fmla="*/ 140 w 146"/>
              <a:gd name="T69" fmla="*/ 142 h 205"/>
              <a:gd name="T70" fmla="*/ 143 w 146"/>
              <a:gd name="T71" fmla="*/ 122 h 205"/>
              <a:gd name="T72" fmla="*/ 145 w 146"/>
              <a:gd name="T73" fmla="*/ 101 h 205"/>
              <a:gd name="T74" fmla="*/ 143 w 146"/>
              <a:gd name="T75" fmla="*/ 82 h 205"/>
              <a:gd name="T76" fmla="*/ 140 w 146"/>
              <a:gd name="T77" fmla="*/ 62 h 205"/>
              <a:gd name="T78" fmla="*/ 133 w 146"/>
              <a:gd name="T79" fmla="*/ 46 h 205"/>
              <a:gd name="T80" fmla="*/ 123 w 146"/>
              <a:gd name="T81" fmla="*/ 30 h 205"/>
              <a:gd name="T82" fmla="*/ 119 w 146"/>
              <a:gd name="T83" fmla="*/ 23 h 205"/>
              <a:gd name="T84" fmla="*/ 114 w 146"/>
              <a:gd name="T85" fmla="*/ 18 h 205"/>
              <a:gd name="T86" fmla="*/ 107 w 146"/>
              <a:gd name="T87" fmla="*/ 13 h 205"/>
              <a:gd name="T88" fmla="*/ 101 w 146"/>
              <a:gd name="T89" fmla="*/ 8 h 205"/>
              <a:gd name="T90" fmla="*/ 94 w 146"/>
              <a:gd name="T91" fmla="*/ 5 h 205"/>
              <a:gd name="T92" fmla="*/ 88 w 146"/>
              <a:gd name="T93" fmla="*/ 2 h 205"/>
              <a:gd name="T94" fmla="*/ 80 w 146"/>
              <a:gd name="T95" fmla="*/ 0 h 205"/>
              <a:gd name="T96" fmla="*/ 73 w 146"/>
              <a:gd name="T97" fmla="*/ 0 h 20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6"/>
              <a:gd name="T148" fmla="*/ 0 h 205"/>
              <a:gd name="T149" fmla="*/ 146 w 146"/>
              <a:gd name="T150" fmla="*/ 205 h 20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6" h="205">
                <a:moveTo>
                  <a:pt x="73" y="0"/>
                </a:moveTo>
                <a:lnTo>
                  <a:pt x="65" y="0"/>
                </a:lnTo>
                <a:lnTo>
                  <a:pt x="58" y="2"/>
                </a:lnTo>
                <a:lnTo>
                  <a:pt x="52" y="5"/>
                </a:lnTo>
                <a:lnTo>
                  <a:pt x="44" y="8"/>
                </a:lnTo>
                <a:lnTo>
                  <a:pt x="37" y="13"/>
                </a:lnTo>
                <a:lnTo>
                  <a:pt x="32" y="18"/>
                </a:lnTo>
                <a:lnTo>
                  <a:pt x="26" y="23"/>
                </a:lnTo>
                <a:lnTo>
                  <a:pt x="21" y="30"/>
                </a:lnTo>
                <a:lnTo>
                  <a:pt x="13" y="46"/>
                </a:lnTo>
                <a:lnTo>
                  <a:pt x="6" y="62"/>
                </a:lnTo>
                <a:lnTo>
                  <a:pt x="2" y="82"/>
                </a:lnTo>
                <a:lnTo>
                  <a:pt x="0" y="101"/>
                </a:lnTo>
                <a:lnTo>
                  <a:pt x="2" y="122"/>
                </a:lnTo>
                <a:lnTo>
                  <a:pt x="6" y="142"/>
                </a:lnTo>
                <a:lnTo>
                  <a:pt x="13" y="158"/>
                </a:lnTo>
                <a:lnTo>
                  <a:pt x="21" y="173"/>
                </a:lnTo>
                <a:lnTo>
                  <a:pt x="26" y="179"/>
                </a:lnTo>
                <a:lnTo>
                  <a:pt x="32" y="186"/>
                </a:lnTo>
                <a:lnTo>
                  <a:pt x="37" y="191"/>
                </a:lnTo>
                <a:lnTo>
                  <a:pt x="44" y="195"/>
                </a:lnTo>
                <a:lnTo>
                  <a:pt x="52" y="199"/>
                </a:lnTo>
                <a:lnTo>
                  <a:pt x="58" y="200"/>
                </a:lnTo>
                <a:lnTo>
                  <a:pt x="65" y="202"/>
                </a:lnTo>
                <a:lnTo>
                  <a:pt x="73" y="204"/>
                </a:lnTo>
                <a:lnTo>
                  <a:pt x="80" y="202"/>
                </a:lnTo>
                <a:lnTo>
                  <a:pt x="88" y="200"/>
                </a:lnTo>
                <a:lnTo>
                  <a:pt x="94" y="199"/>
                </a:lnTo>
                <a:lnTo>
                  <a:pt x="101" y="195"/>
                </a:lnTo>
                <a:lnTo>
                  <a:pt x="107" y="191"/>
                </a:lnTo>
                <a:lnTo>
                  <a:pt x="114" y="186"/>
                </a:lnTo>
                <a:lnTo>
                  <a:pt x="119" y="179"/>
                </a:lnTo>
                <a:lnTo>
                  <a:pt x="123" y="173"/>
                </a:lnTo>
                <a:lnTo>
                  <a:pt x="133" y="158"/>
                </a:lnTo>
                <a:lnTo>
                  <a:pt x="140" y="142"/>
                </a:lnTo>
                <a:lnTo>
                  <a:pt x="143" y="122"/>
                </a:lnTo>
                <a:lnTo>
                  <a:pt x="145" y="101"/>
                </a:lnTo>
                <a:lnTo>
                  <a:pt x="143" y="82"/>
                </a:lnTo>
                <a:lnTo>
                  <a:pt x="140" y="62"/>
                </a:lnTo>
                <a:lnTo>
                  <a:pt x="133" y="46"/>
                </a:lnTo>
                <a:lnTo>
                  <a:pt x="123" y="30"/>
                </a:lnTo>
                <a:lnTo>
                  <a:pt x="119" y="23"/>
                </a:lnTo>
                <a:lnTo>
                  <a:pt x="114" y="18"/>
                </a:lnTo>
                <a:lnTo>
                  <a:pt x="107" y="13"/>
                </a:lnTo>
                <a:lnTo>
                  <a:pt x="101" y="8"/>
                </a:lnTo>
                <a:lnTo>
                  <a:pt x="94" y="5"/>
                </a:lnTo>
                <a:lnTo>
                  <a:pt x="88" y="2"/>
                </a:lnTo>
                <a:lnTo>
                  <a:pt x="80" y="0"/>
                </a:lnTo>
                <a:lnTo>
                  <a:pt x="73"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6" name="Freeform 198"/>
          <p:cNvSpPr>
            <a:spLocks/>
          </p:cNvSpPr>
          <p:nvPr/>
        </p:nvSpPr>
        <p:spPr bwMode="auto">
          <a:xfrm>
            <a:off x="5505450" y="3455988"/>
            <a:ext cx="192088" cy="266700"/>
          </a:xfrm>
          <a:custGeom>
            <a:avLst/>
            <a:gdLst>
              <a:gd name="T0" fmla="*/ 60 w 121"/>
              <a:gd name="T1" fmla="*/ 0 h 168"/>
              <a:gd name="T2" fmla="*/ 53 w 121"/>
              <a:gd name="T3" fmla="*/ 0 h 168"/>
              <a:gd name="T4" fmla="*/ 47 w 121"/>
              <a:gd name="T5" fmla="*/ 2 h 168"/>
              <a:gd name="T6" fmla="*/ 42 w 121"/>
              <a:gd name="T7" fmla="*/ 5 h 168"/>
              <a:gd name="T8" fmla="*/ 37 w 121"/>
              <a:gd name="T9" fmla="*/ 6 h 168"/>
              <a:gd name="T10" fmla="*/ 26 w 121"/>
              <a:gd name="T11" fmla="*/ 15 h 168"/>
              <a:gd name="T12" fmla="*/ 18 w 121"/>
              <a:gd name="T13" fmla="*/ 24 h 168"/>
              <a:gd name="T14" fmla="*/ 9 w 121"/>
              <a:gd name="T15" fmla="*/ 37 h 168"/>
              <a:gd name="T16" fmla="*/ 5 w 121"/>
              <a:gd name="T17" fmla="*/ 52 h 168"/>
              <a:gd name="T18" fmla="*/ 1 w 121"/>
              <a:gd name="T19" fmla="*/ 67 h 168"/>
              <a:gd name="T20" fmla="*/ 0 w 121"/>
              <a:gd name="T21" fmla="*/ 84 h 168"/>
              <a:gd name="T22" fmla="*/ 1 w 121"/>
              <a:gd name="T23" fmla="*/ 101 h 168"/>
              <a:gd name="T24" fmla="*/ 5 w 121"/>
              <a:gd name="T25" fmla="*/ 115 h 168"/>
              <a:gd name="T26" fmla="*/ 9 w 121"/>
              <a:gd name="T27" fmla="*/ 130 h 168"/>
              <a:gd name="T28" fmla="*/ 18 w 121"/>
              <a:gd name="T29" fmla="*/ 143 h 168"/>
              <a:gd name="T30" fmla="*/ 26 w 121"/>
              <a:gd name="T31" fmla="*/ 153 h 168"/>
              <a:gd name="T32" fmla="*/ 37 w 121"/>
              <a:gd name="T33" fmla="*/ 161 h 168"/>
              <a:gd name="T34" fmla="*/ 42 w 121"/>
              <a:gd name="T35" fmla="*/ 162 h 168"/>
              <a:gd name="T36" fmla="*/ 47 w 121"/>
              <a:gd name="T37" fmla="*/ 166 h 168"/>
              <a:gd name="T38" fmla="*/ 53 w 121"/>
              <a:gd name="T39" fmla="*/ 166 h 168"/>
              <a:gd name="T40" fmla="*/ 60 w 121"/>
              <a:gd name="T41" fmla="*/ 167 h 168"/>
              <a:gd name="T42" fmla="*/ 66 w 121"/>
              <a:gd name="T43" fmla="*/ 166 h 168"/>
              <a:gd name="T44" fmla="*/ 71 w 121"/>
              <a:gd name="T45" fmla="*/ 166 h 168"/>
              <a:gd name="T46" fmla="*/ 78 w 121"/>
              <a:gd name="T47" fmla="*/ 162 h 168"/>
              <a:gd name="T48" fmla="*/ 83 w 121"/>
              <a:gd name="T49" fmla="*/ 161 h 168"/>
              <a:gd name="T50" fmla="*/ 92 w 121"/>
              <a:gd name="T51" fmla="*/ 153 h 168"/>
              <a:gd name="T52" fmla="*/ 102 w 121"/>
              <a:gd name="T53" fmla="*/ 143 h 168"/>
              <a:gd name="T54" fmla="*/ 109 w 121"/>
              <a:gd name="T55" fmla="*/ 130 h 168"/>
              <a:gd name="T56" fmla="*/ 115 w 121"/>
              <a:gd name="T57" fmla="*/ 115 h 168"/>
              <a:gd name="T58" fmla="*/ 118 w 121"/>
              <a:gd name="T59" fmla="*/ 101 h 168"/>
              <a:gd name="T60" fmla="*/ 120 w 121"/>
              <a:gd name="T61" fmla="*/ 84 h 168"/>
              <a:gd name="T62" fmla="*/ 118 w 121"/>
              <a:gd name="T63" fmla="*/ 67 h 168"/>
              <a:gd name="T64" fmla="*/ 115 w 121"/>
              <a:gd name="T65" fmla="*/ 52 h 168"/>
              <a:gd name="T66" fmla="*/ 109 w 121"/>
              <a:gd name="T67" fmla="*/ 37 h 168"/>
              <a:gd name="T68" fmla="*/ 102 w 121"/>
              <a:gd name="T69" fmla="*/ 24 h 168"/>
              <a:gd name="T70" fmla="*/ 92 w 121"/>
              <a:gd name="T71" fmla="*/ 15 h 168"/>
              <a:gd name="T72" fmla="*/ 83 w 121"/>
              <a:gd name="T73" fmla="*/ 6 h 168"/>
              <a:gd name="T74" fmla="*/ 78 w 121"/>
              <a:gd name="T75" fmla="*/ 5 h 168"/>
              <a:gd name="T76" fmla="*/ 71 w 121"/>
              <a:gd name="T77" fmla="*/ 2 h 168"/>
              <a:gd name="T78" fmla="*/ 66 w 121"/>
              <a:gd name="T79" fmla="*/ 0 h 168"/>
              <a:gd name="T80" fmla="*/ 60 w 121"/>
              <a:gd name="T81" fmla="*/ 0 h 16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1"/>
              <a:gd name="T124" fmla="*/ 0 h 168"/>
              <a:gd name="T125" fmla="*/ 121 w 121"/>
              <a:gd name="T126" fmla="*/ 168 h 16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1" h="168">
                <a:moveTo>
                  <a:pt x="60" y="0"/>
                </a:moveTo>
                <a:lnTo>
                  <a:pt x="53" y="0"/>
                </a:lnTo>
                <a:lnTo>
                  <a:pt x="47" y="2"/>
                </a:lnTo>
                <a:lnTo>
                  <a:pt x="42" y="5"/>
                </a:lnTo>
                <a:lnTo>
                  <a:pt x="37" y="6"/>
                </a:lnTo>
                <a:lnTo>
                  <a:pt x="26" y="15"/>
                </a:lnTo>
                <a:lnTo>
                  <a:pt x="18" y="24"/>
                </a:lnTo>
                <a:lnTo>
                  <a:pt x="9" y="37"/>
                </a:lnTo>
                <a:lnTo>
                  <a:pt x="5" y="52"/>
                </a:lnTo>
                <a:lnTo>
                  <a:pt x="1" y="67"/>
                </a:lnTo>
                <a:lnTo>
                  <a:pt x="0" y="84"/>
                </a:lnTo>
                <a:lnTo>
                  <a:pt x="1" y="101"/>
                </a:lnTo>
                <a:lnTo>
                  <a:pt x="5" y="115"/>
                </a:lnTo>
                <a:lnTo>
                  <a:pt x="9" y="130"/>
                </a:lnTo>
                <a:lnTo>
                  <a:pt x="18" y="143"/>
                </a:lnTo>
                <a:lnTo>
                  <a:pt x="26" y="153"/>
                </a:lnTo>
                <a:lnTo>
                  <a:pt x="37" y="161"/>
                </a:lnTo>
                <a:lnTo>
                  <a:pt x="42" y="162"/>
                </a:lnTo>
                <a:lnTo>
                  <a:pt x="47" y="166"/>
                </a:lnTo>
                <a:lnTo>
                  <a:pt x="53" y="166"/>
                </a:lnTo>
                <a:lnTo>
                  <a:pt x="60" y="167"/>
                </a:lnTo>
                <a:lnTo>
                  <a:pt x="66" y="166"/>
                </a:lnTo>
                <a:lnTo>
                  <a:pt x="71" y="166"/>
                </a:lnTo>
                <a:lnTo>
                  <a:pt x="78" y="162"/>
                </a:lnTo>
                <a:lnTo>
                  <a:pt x="83" y="161"/>
                </a:lnTo>
                <a:lnTo>
                  <a:pt x="92" y="153"/>
                </a:lnTo>
                <a:lnTo>
                  <a:pt x="102" y="143"/>
                </a:lnTo>
                <a:lnTo>
                  <a:pt x="109" y="130"/>
                </a:lnTo>
                <a:lnTo>
                  <a:pt x="115" y="115"/>
                </a:lnTo>
                <a:lnTo>
                  <a:pt x="118" y="101"/>
                </a:lnTo>
                <a:lnTo>
                  <a:pt x="120" y="84"/>
                </a:lnTo>
                <a:lnTo>
                  <a:pt x="118" y="67"/>
                </a:lnTo>
                <a:lnTo>
                  <a:pt x="115" y="52"/>
                </a:lnTo>
                <a:lnTo>
                  <a:pt x="109" y="37"/>
                </a:lnTo>
                <a:lnTo>
                  <a:pt x="102" y="24"/>
                </a:lnTo>
                <a:lnTo>
                  <a:pt x="92" y="15"/>
                </a:lnTo>
                <a:lnTo>
                  <a:pt x="83" y="6"/>
                </a:lnTo>
                <a:lnTo>
                  <a:pt x="78" y="5"/>
                </a:lnTo>
                <a:lnTo>
                  <a:pt x="71" y="2"/>
                </a:lnTo>
                <a:lnTo>
                  <a:pt x="66" y="0"/>
                </a:lnTo>
                <a:lnTo>
                  <a:pt x="60"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7" name="Freeform 199"/>
          <p:cNvSpPr>
            <a:spLocks/>
          </p:cNvSpPr>
          <p:nvPr/>
        </p:nvSpPr>
        <p:spPr bwMode="auto">
          <a:xfrm>
            <a:off x="6446838" y="2681289"/>
            <a:ext cx="385762" cy="1012825"/>
          </a:xfrm>
          <a:custGeom>
            <a:avLst/>
            <a:gdLst>
              <a:gd name="T0" fmla="*/ 0 w 243"/>
              <a:gd name="T1" fmla="*/ 0 h 638"/>
              <a:gd name="T2" fmla="*/ 31 w 243"/>
              <a:gd name="T3" fmla="*/ 28 h 638"/>
              <a:gd name="T4" fmla="*/ 62 w 243"/>
              <a:gd name="T5" fmla="*/ 57 h 638"/>
              <a:gd name="T6" fmla="*/ 93 w 243"/>
              <a:gd name="T7" fmla="*/ 88 h 638"/>
              <a:gd name="T8" fmla="*/ 122 w 243"/>
              <a:gd name="T9" fmla="*/ 121 h 638"/>
              <a:gd name="T10" fmla="*/ 153 w 243"/>
              <a:gd name="T11" fmla="*/ 155 h 638"/>
              <a:gd name="T12" fmla="*/ 184 w 243"/>
              <a:gd name="T13" fmla="*/ 187 h 638"/>
              <a:gd name="T14" fmla="*/ 213 w 243"/>
              <a:gd name="T15" fmla="*/ 220 h 638"/>
              <a:gd name="T16" fmla="*/ 242 w 243"/>
              <a:gd name="T17" fmla="*/ 252 h 638"/>
              <a:gd name="T18" fmla="*/ 242 w 243"/>
              <a:gd name="T19" fmla="*/ 299 h 638"/>
              <a:gd name="T20" fmla="*/ 240 w 243"/>
              <a:gd name="T21" fmla="*/ 348 h 638"/>
              <a:gd name="T22" fmla="*/ 239 w 243"/>
              <a:gd name="T23" fmla="*/ 395 h 638"/>
              <a:gd name="T24" fmla="*/ 237 w 243"/>
              <a:gd name="T25" fmla="*/ 442 h 638"/>
              <a:gd name="T26" fmla="*/ 236 w 243"/>
              <a:gd name="T27" fmla="*/ 491 h 638"/>
              <a:gd name="T28" fmla="*/ 232 w 243"/>
              <a:gd name="T29" fmla="*/ 540 h 638"/>
              <a:gd name="T30" fmla="*/ 231 w 243"/>
              <a:gd name="T31" fmla="*/ 589 h 638"/>
              <a:gd name="T32" fmla="*/ 227 w 243"/>
              <a:gd name="T33" fmla="*/ 637 h 638"/>
              <a:gd name="T34" fmla="*/ 224 w 243"/>
              <a:gd name="T35" fmla="*/ 587 h 638"/>
              <a:gd name="T36" fmla="*/ 221 w 243"/>
              <a:gd name="T37" fmla="*/ 538 h 638"/>
              <a:gd name="T38" fmla="*/ 216 w 243"/>
              <a:gd name="T39" fmla="*/ 488 h 638"/>
              <a:gd name="T40" fmla="*/ 213 w 243"/>
              <a:gd name="T41" fmla="*/ 438 h 638"/>
              <a:gd name="T42" fmla="*/ 208 w 243"/>
              <a:gd name="T43" fmla="*/ 389 h 638"/>
              <a:gd name="T44" fmla="*/ 201 w 243"/>
              <a:gd name="T45" fmla="*/ 342 h 638"/>
              <a:gd name="T46" fmla="*/ 195 w 243"/>
              <a:gd name="T47" fmla="*/ 295 h 638"/>
              <a:gd name="T48" fmla="*/ 187 w 243"/>
              <a:gd name="T49" fmla="*/ 251 h 638"/>
              <a:gd name="T50" fmla="*/ 164 w 243"/>
              <a:gd name="T51" fmla="*/ 217 h 638"/>
              <a:gd name="T52" fmla="*/ 141 w 243"/>
              <a:gd name="T53" fmla="*/ 184 h 638"/>
              <a:gd name="T54" fmla="*/ 119 w 243"/>
              <a:gd name="T55" fmla="*/ 153 h 638"/>
              <a:gd name="T56" fmla="*/ 96 w 243"/>
              <a:gd name="T57" fmla="*/ 122 h 638"/>
              <a:gd name="T58" fmla="*/ 71 w 243"/>
              <a:gd name="T59" fmla="*/ 91 h 638"/>
              <a:gd name="T60" fmla="*/ 49 w 243"/>
              <a:gd name="T61" fmla="*/ 61 h 638"/>
              <a:gd name="T62" fmla="*/ 24 w 243"/>
              <a:gd name="T63" fmla="*/ 31 h 638"/>
              <a:gd name="T64" fmla="*/ 0 w 243"/>
              <a:gd name="T65" fmla="*/ 0 h 63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43"/>
              <a:gd name="T100" fmla="*/ 0 h 638"/>
              <a:gd name="T101" fmla="*/ 243 w 243"/>
              <a:gd name="T102" fmla="*/ 638 h 63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43" h="638">
                <a:moveTo>
                  <a:pt x="0" y="0"/>
                </a:moveTo>
                <a:lnTo>
                  <a:pt x="31" y="28"/>
                </a:lnTo>
                <a:lnTo>
                  <a:pt x="62" y="57"/>
                </a:lnTo>
                <a:lnTo>
                  <a:pt x="93" y="88"/>
                </a:lnTo>
                <a:lnTo>
                  <a:pt x="122" y="121"/>
                </a:lnTo>
                <a:lnTo>
                  <a:pt x="153" y="155"/>
                </a:lnTo>
                <a:lnTo>
                  <a:pt x="184" y="187"/>
                </a:lnTo>
                <a:lnTo>
                  <a:pt x="213" y="220"/>
                </a:lnTo>
                <a:lnTo>
                  <a:pt x="242" y="252"/>
                </a:lnTo>
                <a:lnTo>
                  <a:pt x="242" y="299"/>
                </a:lnTo>
                <a:lnTo>
                  <a:pt x="240" y="348"/>
                </a:lnTo>
                <a:lnTo>
                  <a:pt x="239" y="395"/>
                </a:lnTo>
                <a:lnTo>
                  <a:pt x="237" y="442"/>
                </a:lnTo>
                <a:lnTo>
                  <a:pt x="236" y="491"/>
                </a:lnTo>
                <a:lnTo>
                  <a:pt x="232" y="540"/>
                </a:lnTo>
                <a:lnTo>
                  <a:pt x="231" y="589"/>
                </a:lnTo>
                <a:lnTo>
                  <a:pt x="227" y="637"/>
                </a:lnTo>
                <a:lnTo>
                  <a:pt x="224" y="587"/>
                </a:lnTo>
                <a:lnTo>
                  <a:pt x="221" y="538"/>
                </a:lnTo>
                <a:lnTo>
                  <a:pt x="216" y="488"/>
                </a:lnTo>
                <a:lnTo>
                  <a:pt x="213" y="438"/>
                </a:lnTo>
                <a:lnTo>
                  <a:pt x="208" y="389"/>
                </a:lnTo>
                <a:lnTo>
                  <a:pt x="201" y="342"/>
                </a:lnTo>
                <a:lnTo>
                  <a:pt x="195" y="295"/>
                </a:lnTo>
                <a:lnTo>
                  <a:pt x="187" y="251"/>
                </a:lnTo>
                <a:lnTo>
                  <a:pt x="164" y="217"/>
                </a:lnTo>
                <a:lnTo>
                  <a:pt x="141" y="184"/>
                </a:lnTo>
                <a:lnTo>
                  <a:pt x="119" y="153"/>
                </a:lnTo>
                <a:lnTo>
                  <a:pt x="96" y="122"/>
                </a:lnTo>
                <a:lnTo>
                  <a:pt x="71" y="91"/>
                </a:lnTo>
                <a:lnTo>
                  <a:pt x="49" y="61"/>
                </a:lnTo>
                <a:lnTo>
                  <a:pt x="24" y="31"/>
                </a:lnTo>
                <a:lnTo>
                  <a:pt x="0" y="0"/>
                </a:lnTo>
              </a:path>
            </a:pathLst>
          </a:custGeom>
          <a:solidFill>
            <a:srgbClr val="E0BC6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8" name="Freeform 200"/>
          <p:cNvSpPr>
            <a:spLocks/>
          </p:cNvSpPr>
          <p:nvPr/>
        </p:nvSpPr>
        <p:spPr bwMode="auto">
          <a:xfrm>
            <a:off x="6311901" y="3184525"/>
            <a:ext cx="182563" cy="388938"/>
          </a:xfrm>
          <a:custGeom>
            <a:avLst/>
            <a:gdLst>
              <a:gd name="T0" fmla="*/ 106 w 115"/>
              <a:gd name="T1" fmla="*/ 0 h 245"/>
              <a:gd name="T2" fmla="*/ 101 w 115"/>
              <a:gd name="T3" fmla="*/ 4 h 245"/>
              <a:gd name="T4" fmla="*/ 96 w 115"/>
              <a:gd name="T5" fmla="*/ 8 h 245"/>
              <a:gd name="T6" fmla="*/ 91 w 115"/>
              <a:gd name="T7" fmla="*/ 15 h 245"/>
              <a:gd name="T8" fmla="*/ 87 w 115"/>
              <a:gd name="T9" fmla="*/ 23 h 245"/>
              <a:gd name="T10" fmla="*/ 80 w 115"/>
              <a:gd name="T11" fmla="*/ 41 h 245"/>
              <a:gd name="T12" fmla="*/ 75 w 115"/>
              <a:gd name="T13" fmla="*/ 60 h 245"/>
              <a:gd name="T14" fmla="*/ 72 w 115"/>
              <a:gd name="T15" fmla="*/ 80 h 245"/>
              <a:gd name="T16" fmla="*/ 70 w 115"/>
              <a:gd name="T17" fmla="*/ 99 h 245"/>
              <a:gd name="T18" fmla="*/ 69 w 115"/>
              <a:gd name="T19" fmla="*/ 116 h 245"/>
              <a:gd name="T20" fmla="*/ 69 w 115"/>
              <a:gd name="T21" fmla="*/ 129 h 245"/>
              <a:gd name="T22" fmla="*/ 70 w 115"/>
              <a:gd name="T23" fmla="*/ 142 h 245"/>
              <a:gd name="T24" fmla="*/ 72 w 115"/>
              <a:gd name="T25" fmla="*/ 158 h 245"/>
              <a:gd name="T26" fmla="*/ 74 w 115"/>
              <a:gd name="T27" fmla="*/ 174 h 245"/>
              <a:gd name="T28" fmla="*/ 78 w 115"/>
              <a:gd name="T29" fmla="*/ 192 h 245"/>
              <a:gd name="T30" fmla="*/ 85 w 115"/>
              <a:gd name="T31" fmla="*/ 208 h 245"/>
              <a:gd name="T32" fmla="*/ 93 w 115"/>
              <a:gd name="T33" fmla="*/ 223 h 245"/>
              <a:gd name="T34" fmla="*/ 98 w 115"/>
              <a:gd name="T35" fmla="*/ 229 h 245"/>
              <a:gd name="T36" fmla="*/ 103 w 115"/>
              <a:gd name="T37" fmla="*/ 236 h 245"/>
              <a:gd name="T38" fmla="*/ 108 w 115"/>
              <a:gd name="T39" fmla="*/ 241 h 245"/>
              <a:gd name="T40" fmla="*/ 114 w 115"/>
              <a:gd name="T41" fmla="*/ 244 h 245"/>
              <a:gd name="T42" fmla="*/ 103 w 115"/>
              <a:gd name="T43" fmla="*/ 244 h 245"/>
              <a:gd name="T44" fmla="*/ 91 w 115"/>
              <a:gd name="T45" fmla="*/ 242 h 245"/>
              <a:gd name="T46" fmla="*/ 80 w 115"/>
              <a:gd name="T47" fmla="*/ 241 h 245"/>
              <a:gd name="T48" fmla="*/ 69 w 115"/>
              <a:gd name="T49" fmla="*/ 236 h 245"/>
              <a:gd name="T50" fmla="*/ 59 w 115"/>
              <a:gd name="T51" fmla="*/ 231 h 245"/>
              <a:gd name="T52" fmla="*/ 51 w 115"/>
              <a:gd name="T53" fmla="*/ 225 h 245"/>
              <a:gd name="T54" fmla="*/ 41 w 115"/>
              <a:gd name="T55" fmla="*/ 218 h 245"/>
              <a:gd name="T56" fmla="*/ 35 w 115"/>
              <a:gd name="T57" fmla="*/ 208 h 245"/>
              <a:gd name="T58" fmla="*/ 26 w 115"/>
              <a:gd name="T59" fmla="*/ 200 h 245"/>
              <a:gd name="T60" fmla="*/ 20 w 115"/>
              <a:gd name="T61" fmla="*/ 190 h 245"/>
              <a:gd name="T62" fmla="*/ 15 w 115"/>
              <a:gd name="T63" fmla="*/ 179 h 245"/>
              <a:gd name="T64" fmla="*/ 10 w 115"/>
              <a:gd name="T65" fmla="*/ 168 h 245"/>
              <a:gd name="T66" fmla="*/ 7 w 115"/>
              <a:gd name="T67" fmla="*/ 156 h 245"/>
              <a:gd name="T68" fmla="*/ 4 w 115"/>
              <a:gd name="T69" fmla="*/ 145 h 245"/>
              <a:gd name="T70" fmla="*/ 2 w 115"/>
              <a:gd name="T71" fmla="*/ 132 h 245"/>
              <a:gd name="T72" fmla="*/ 0 w 115"/>
              <a:gd name="T73" fmla="*/ 119 h 245"/>
              <a:gd name="T74" fmla="*/ 0 w 115"/>
              <a:gd name="T75" fmla="*/ 108 h 245"/>
              <a:gd name="T76" fmla="*/ 2 w 115"/>
              <a:gd name="T77" fmla="*/ 95 h 245"/>
              <a:gd name="T78" fmla="*/ 5 w 115"/>
              <a:gd name="T79" fmla="*/ 83 h 245"/>
              <a:gd name="T80" fmla="*/ 9 w 115"/>
              <a:gd name="T81" fmla="*/ 72 h 245"/>
              <a:gd name="T82" fmla="*/ 12 w 115"/>
              <a:gd name="T83" fmla="*/ 62 h 245"/>
              <a:gd name="T84" fmla="*/ 18 w 115"/>
              <a:gd name="T85" fmla="*/ 52 h 245"/>
              <a:gd name="T86" fmla="*/ 23 w 115"/>
              <a:gd name="T87" fmla="*/ 43 h 245"/>
              <a:gd name="T88" fmla="*/ 31 w 115"/>
              <a:gd name="T89" fmla="*/ 34 h 245"/>
              <a:gd name="T90" fmla="*/ 38 w 115"/>
              <a:gd name="T91" fmla="*/ 28 h 245"/>
              <a:gd name="T92" fmla="*/ 46 w 115"/>
              <a:gd name="T93" fmla="*/ 20 h 245"/>
              <a:gd name="T94" fmla="*/ 56 w 115"/>
              <a:gd name="T95" fmla="*/ 15 h 245"/>
              <a:gd name="T96" fmla="*/ 65 w 115"/>
              <a:gd name="T97" fmla="*/ 10 h 245"/>
              <a:gd name="T98" fmla="*/ 75 w 115"/>
              <a:gd name="T99" fmla="*/ 5 h 245"/>
              <a:gd name="T100" fmla="*/ 85 w 115"/>
              <a:gd name="T101" fmla="*/ 2 h 245"/>
              <a:gd name="T102" fmla="*/ 96 w 115"/>
              <a:gd name="T103" fmla="*/ 0 h 245"/>
              <a:gd name="T104" fmla="*/ 106 w 115"/>
              <a:gd name="T105" fmla="*/ 0 h 24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15"/>
              <a:gd name="T160" fmla="*/ 0 h 245"/>
              <a:gd name="T161" fmla="*/ 115 w 115"/>
              <a:gd name="T162" fmla="*/ 245 h 24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15" h="245">
                <a:moveTo>
                  <a:pt x="106" y="0"/>
                </a:moveTo>
                <a:lnTo>
                  <a:pt x="101" y="4"/>
                </a:lnTo>
                <a:lnTo>
                  <a:pt x="96" y="8"/>
                </a:lnTo>
                <a:lnTo>
                  <a:pt x="91" y="15"/>
                </a:lnTo>
                <a:lnTo>
                  <a:pt x="87" y="23"/>
                </a:lnTo>
                <a:lnTo>
                  <a:pt x="80" y="41"/>
                </a:lnTo>
                <a:lnTo>
                  <a:pt x="75" y="60"/>
                </a:lnTo>
                <a:lnTo>
                  <a:pt x="72" y="80"/>
                </a:lnTo>
                <a:lnTo>
                  <a:pt x="70" y="99"/>
                </a:lnTo>
                <a:lnTo>
                  <a:pt x="69" y="116"/>
                </a:lnTo>
                <a:lnTo>
                  <a:pt x="69" y="129"/>
                </a:lnTo>
                <a:lnTo>
                  <a:pt x="70" y="142"/>
                </a:lnTo>
                <a:lnTo>
                  <a:pt x="72" y="158"/>
                </a:lnTo>
                <a:lnTo>
                  <a:pt x="74" y="174"/>
                </a:lnTo>
                <a:lnTo>
                  <a:pt x="78" y="192"/>
                </a:lnTo>
                <a:lnTo>
                  <a:pt x="85" y="208"/>
                </a:lnTo>
                <a:lnTo>
                  <a:pt x="93" y="223"/>
                </a:lnTo>
                <a:lnTo>
                  <a:pt x="98" y="229"/>
                </a:lnTo>
                <a:lnTo>
                  <a:pt x="103" y="236"/>
                </a:lnTo>
                <a:lnTo>
                  <a:pt x="108" y="241"/>
                </a:lnTo>
                <a:lnTo>
                  <a:pt x="114" y="244"/>
                </a:lnTo>
                <a:lnTo>
                  <a:pt x="103" y="244"/>
                </a:lnTo>
                <a:lnTo>
                  <a:pt x="91" y="242"/>
                </a:lnTo>
                <a:lnTo>
                  <a:pt x="80" y="241"/>
                </a:lnTo>
                <a:lnTo>
                  <a:pt x="69" y="236"/>
                </a:lnTo>
                <a:lnTo>
                  <a:pt x="59" y="231"/>
                </a:lnTo>
                <a:lnTo>
                  <a:pt x="51" y="225"/>
                </a:lnTo>
                <a:lnTo>
                  <a:pt x="41" y="218"/>
                </a:lnTo>
                <a:lnTo>
                  <a:pt x="35" y="208"/>
                </a:lnTo>
                <a:lnTo>
                  <a:pt x="26" y="200"/>
                </a:lnTo>
                <a:lnTo>
                  <a:pt x="20" y="190"/>
                </a:lnTo>
                <a:lnTo>
                  <a:pt x="15" y="179"/>
                </a:lnTo>
                <a:lnTo>
                  <a:pt x="10" y="168"/>
                </a:lnTo>
                <a:lnTo>
                  <a:pt x="7" y="156"/>
                </a:lnTo>
                <a:lnTo>
                  <a:pt x="4" y="145"/>
                </a:lnTo>
                <a:lnTo>
                  <a:pt x="2" y="132"/>
                </a:lnTo>
                <a:lnTo>
                  <a:pt x="0" y="119"/>
                </a:lnTo>
                <a:lnTo>
                  <a:pt x="0" y="108"/>
                </a:lnTo>
                <a:lnTo>
                  <a:pt x="2" y="95"/>
                </a:lnTo>
                <a:lnTo>
                  <a:pt x="5" y="83"/>
                </a:lnTo>
                <a:lnTo>
                  <a:pt x="9" y="72"/>
                </a:lnTo>
                <a:lnTo>
                  <a:pt x="12" y="62"/>
                </a:lnTo>
                <a:lnTo>
                  <a:pt x="18" y="52"/>
                </a:lnTo>
                <a:lnTo>
                  <a:pt x="23" y="43"/>
                </a:lnTo>
                <a:lnTo>
                  <a:pt x="31" y="34"/>
                </a:lnTo>
                <a:lnTo>
                  <a:pt x="38" y="28"/>
                </a:lnTo>
                <a:lnTo>
                  <a:pt x="46" y="20"/>
                </a:lnTo>
                <a:lnTo>
                  <a:pt x="56" y="15"/>
                </a:lnTo>
                <a:lnTo>
                  <a:pt x="65" y="10"/>
                </a:lnTo>
                <a:lnTo>
                  <a:pt x="75" y="5"/>
                </a:lnTo>
                <a:lnTo>
                  <a:pt x="85" y="2"/>
                </a:lnTo>
                <a:lnTo>
                  <a:pt x="96" y="0"/>
                </a:lnTo>
                <a:lnTo>
                  <a:pt x="106"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9" name="Freeform 201"/>
          <p:cNvSpPr>
            <a:spLocks/>
          </p:cNvSpPr>
          <p:nvPr/>
        </p:nvSpPr>
        <p:spPr bwMode="auto">
          <a:xfrm>
            <a:off x="6311901" y="3184525"/>
            <a:ext cx="182563" cy="388938"/>
          </a:xfrm>
          <a:custGeom>
            <a:avLst/>
            <a:gdLst>
              <a:gd name="T0" fmla="*/ 106 w 115"/>
              <a:gd name="T1" fmla="*/ 0 h 245"/>
              <a:gd name="T2" fmla="*/ 101 w 115"/>
              <a:gd name="T3" fmla="*/ 4 h 245"/>
              <a:gd name="T4" fmla="*/ 96 w 115"/>
              <a:gd name="T5" fmla="*/ 8 h 245"/>
              <a:gd name="T6" fmla="*/ 91 w 115"/>
              <a:gd name="T7" fmla="*/ 15 h 245"/>
              <a:gd name="T8" fmla="*/ 87 w 115"/>
              <a:gd name="T9" fmla="*/ 23 h 245"/>
              <a:gd name="T10" fmla="*/ 80 w 115"/>
              <a:gd name="T11" fmla="*/ 41 h 245"/>
              <a:gd name="T12" fmla="*/ 75 w 115"/>
              <a:gd name="T13" fmla="*/ 60 h 245"/>
              <a:gd name="T14" fmla="*/ 72 w 115"/>
              <a:gd name="T15" fmla="*/ 80 h 245"/>
              <a:gd name="T16" fmla="*/ 70 w 115"/>
              <a:gd name="T17" fmla="*/ 99 h 245"/>
              <a:gd name="T18" fmla="*/ 69 w 115"/>
              <a:gd name="T19" fmla="*/ 116 h 245"/>
              <a:gd name="T20" fmla="*/ 69 w 115"/>
              <a:gd name="T21" fmla="*/ 129 h 245"/>
              <a:gd name="T22" fmla="*/ 70 w 115"/>
              <a:gd name="T23" fmla="*/ 142 h 245"/>
              <a:gd name="T24" fmla="*/ 72 w 115"/>
              <a:gd name="T25" fmla="*/ 158 h 245"/>
              <a:gd name="T26" fmla="*/ 74 w 115"/>
              <a:gd name="T27" fmla="*/ 174 h 245"/>
              <a:gd name="T28" fmla="*/ 78 w 115"/>
              <a:gd name="T29" fmla="*/ 192 h 245"/>
              <a:gd name="T30" fmla="*/ 85 w 115"/>
              <a:gd name="T31" fmla="*/ 208 h 245"/>
              <a:gd name="T32" fmla="*/ 93 w 115"/>
              <a:gd name="T33" fmla="*/ 223 h 245"/>
              <a:gd name="T34" fmla="*/ 98 w 115"/>
              <a:gd name="T35" fmla="*/ 229 h 245"/>
              <a:gd name="T36" fmla="*/ 103 w 115"/>
              <a:gd name="T37" fmla="*/ 236 h 245"/>
              <a:gd name="T38" fmla="*/ 108 w 115"/>
              <a:gd name="T39" fmla="*/ 241 h 245"/>
              <a:gd name="T40" fmla="*/ 114 w 115"/>
              <a:gd name="T41" fmla="*/ 244 h 245"/>
              <a:gd name="T42" fmla="*/ 103 w 115"/>
              <a:gd name="T43" fmla="*/ 244 h 245"/>
              <a:gd name="T44" fmla="*/ 91 w 115"/>
              <a:gd name="T45" fmla="*/ 242 h 245"/>
              <a:gd name="T46" fmla="*/ 80 w 115"/>
              <a:gd name="T47" fmla="*/ 241 h 245"/>
              <a:gd name="T48" fmla="*/ 69 w 115"/>
              <a:gd name="T49" fmla="*/ 236 h 245"/>
              <a:gd name="T50" fmla="*/ 59 w 115"/>
              <a:gd name="T51" fmla="*/ 231 h 245"/>
              <a:gd name="T52" fmla="*/ 51 w 115"/>
              <a:gd name="T53" fmla="*/ 225 h 245"/>
              <a:gd name="T54" fmla="*/ 41 w 115"/>
              <a:gd name="T55" fmla="*/ 218 h 245"/>
              <a:gd name="T56" fmla="*/ 35 w 115"/>
              <a:gd name="T57" fmla="*/ 208 h 245"/>
              <a:gd name="T58" fmla="*/ 26 w 115"/>
              <a:gd name="T59" fmla="*/ 200 h 245"/>
              <a:gd name="T60" fmla="*/ 20 w 115"/>
              <a:gd name="T61" fmla="*/ 190 h 245"/>
              <a:gd name="T62" fmla="*/ 15 w 115"/>
              <a:gd name="T63" fmla="*/ 179 h 245"/>
              <a:gd name="T64" fmla="*/ 10 w 115"/>
              <a:gd name="T65" fmla="*/ 168 h 245"/>
              <a:gd name="T66" fmla="*/ 7 w 115"/>
              <a:gd name="T67" fmla="*/ 156 h 245"/>
              <a:gd name="T68" fmla="*/ 4 w 115"/>
              <a:gd name="T69" fmla="*/ 145 h 245"/>
              <a:gd name="T70" fmla="*/ 2 w 115"/>
              <a:gd name="T71" fmla="*/ 132 h 245"/>
              <a:gd name="T72" fmla="*/ 0 w 115"/>
              <a:gd name="T73" fmla="*/ 119 h 245"/>
              <a:gd name="T74" fmla="*/ 0 w 115"/>
              <a:gd name="T75" fmla="*/ 108 h 245"/>
              <a:gd name="T76" fmla="*/ 2 w 115"/>
              <a:gd name="T77" fmla="*/ 95 h 245"/>
              <a:gd name="T78" fmla="*/ 5 w 115"/>
              <a:gd name="T79" fmla="*/ 83 h 245"/>
              <a:gd name="T80" fmla="*/ 9 w 115"/>
              <a:gd name="T81" fmla="*/ 72 h 245"/>
              <a:gd name="T82" fmla="*/ 12 w 115"/>
              <a:gd name="T83" fmla="*/ 62 h 245"/>
              <a:gd name="T84" fmla="*/ 18 w 115"/>
              <a:gd name="T85" fmla="*/ 52 h 245"/>
              <a:gd name="T86" fmla="*/ 23 w 115"/>
              <a:gd name="T87" fmla="*/ 43 h 245"/>
              <a:gd name="T88" fmla="*/ 31 w 115"/>
              <a:gd name="T89" fmla="*/ 34 h 245"/>
              <a:gd name="T90" fmla="*/ 38 w 115"/>
              <a:gd name="T91" fmla="*/ 28 h 245"/>
              <a:gd name="T92" fmla="*/ 46 w 115"/>
              <a:gd name="T93" fmla="*/ 20 h 245"/>
              <a:gd name="T94" fmla="*/ 56 w 115"/>
              <a:gd name="T95" fmla="*/ 15 h 245"/>
              <a:gd name="T96" fmla="*/ 65 w 115"/>
              <a:gd name="T97" fmla="*/ 10 h 245"/>
              <a:gd name="T98" fmla="*/ 75 w 115"/>
              <a:gd name="T99" fmla="*/ 5 h 245"/>
              <a:gd name="T100" fmla="*/ 85 w 115"/>
              <a:gd name="T101" fmla="*/ 2 h 245"/>
              <a:gd name="T102" fmla="*/ 96 w 115"/>
              <a:gd name="T103" fmla="*/ 0 h 245"/>
              <a:gd name="T104" fmla="*/ 106 w 115"/>
              <a:gd name="T105" fmla="*/ 0 h 24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15"/>
              <a:gd name="T160" fmla="*/ 0 h 245"/>
              <a:gd name="T161" fmla="*/ 115 w 115"/>
              <a:gd name="T162" fmla="*/ 245 h 24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15" h="245">
                <a:moveTo>
                  <a:pt x="106" y="0"/>
                </a:moveTo>
                <a:lnTo>
                  <a:pt x="101" y="4"/>
                </a:lnTo>
                <a:lnTo>
                  <a:pt x="96" y="8"/>
                </a:lnTo>
                <a:lnTo>
                  <a:pt x="91" y="15"/>
                </a:lnTo>
                <a:lnTo>
                  <a:pt x="87" y="23"/>
                </a:lnTo>
                <a:lnTo>
                  <a:pt x="80" y="41"/>
                </a:lnTo>
                <a:lnTo>
                  <a:pt x="75" y="60"/>
                </a:lnTo>
                <a:lnTo>
                  <a:pt x="72" y="80"/>
                </a:lnTo>
                <a:lnTo>
                  <a:pt x="70" y="99"/>
                </a:lnTo>
                <a:lnTo>
                  <a:pt x="69" y="116"/>
                </a:lnTo>
                <a:lnTo>
                  <a:pt x="69" y="129"/>
                </a:lnTo>
                <a:lnTo>
                  <a:pt x="70" y="142"/>
                </a:lnTo>
                <a:lnTo>
                  <a:pt x="72" y="158"/>
                </a:lnTo>
                <a:lnTo>
                  <a:pt x="74" y="174"/>
                </a:lnTo>
                <a:lnTo>
                  <a:pt x="78" y="192"/>
                </a:lnTo>
                <a:lnTo>
                  <a:pt x="85" y="208"/>
                </a:lnTo>
                <a:lnTo>
                  <a:pt x="93" y="223"/>
                </a:lnTo>
                <a:lnTo>
                  <a:pt x="98" y="229"/>
                </a:lnTo>
                <a:lnTo>
                  <a:pt x="103" y="236"/>
                </a:lnTo>
                <a:lnTo>
                  <a:pt x="108" y="241"/>
                </a:lnTo>
                <a:lnTo>
                  <a:pt x="114" y="244"/>
                </a:lnTo>
                <a:lnTo>
                  <a:pt x="103" y="244"/>
                </a:lnTo>
                <a:lnTo>
                  <a:pt x="91" y="242"/>
                </a:lnTo>
                <a:lnTo>
                  <a:pt x="80" y="241"/>
                </a:lnTo>
                <a:lnTo>
                  <a:pt x="69" y="236"/>
                </a:lnTo>
                <a:lnTo>
                  <a:pt x="59" y="231"/>
                </a:lnTo>
                <a:lnTo>
                  <a:pt x="51" y="225"/>
                </a:lnTo>
                <a:lnTo>
                  <a:pt x="41" y="218"/>
                </a:lnTo>
                <a:lnTo>
                  <a:pt x="35" y="208"/>
                </a:lnTo>
                <a:lnTo>
                  <a:pt x="26" y="200"/>
                </a:lnTo>
                <a:lnTo>
                  <a:pt x="20" y="190"/>
                </a:lnTo>
                <a:lnTo>
                  <a:pt x="15" y="179"/>
                </a:lnTo>
                <a:lnTo>
                  <a:pt x="10" y="168"/>
                </a:lnTo>
                <a:lnTo>
                  <a:pt x="7" y="156"/>
                </a:lnTo>
                <a:lnTo>
                  <a:pt x="4" y="145"/>
                </a:lnTo>
                <a:lnTo>
                  <a:pt x="2" y="132"/>
                </a:lnTo>
                <a:lnTo>
                  <a:pt x="0" y="119"/>
                </a:lnTo>
                <a:lnTo>
                  <a:pt x="0" y="108"/>
                </a:lnTo>
                <a:lnTo>
                  <a:pt x="2" y="95"/>
                </a:lnTo>
                <a:lnTo>
                  <a:pt x="5" y="83"/>
                </a:lnTo>
                <a:lnTo>
                  <a:pt x="9" y="72"/>
                </a:lnTo>
                <a:lnTo>
                  <a:pt x="12" y="62"/>
                </a:lnTo>
                <a:lnTo>
                  <a:pt x="18" y="52"/>
                </a:lnTo>
                <a:lnTo>
                  <a:pt x="23" y="43"/>
                </a:lnTo>
                <a:lnTo>
                  <a:pt x="31" y="34"/>
                </a:lnTo>
                <a:lnTo>
                  <a:pt x="38" y="28"/>
                </a:lnTo>
                <a:lnTo>
                  <a:pt x="46" y="20"/>
                </a:lnTo>
                <a:lnTo>
                  <a:pt x="56" y="15"/>
                </a:lnTo>
                <a:lnTo>
                  <a:pt x="65" y="10"/>
                </a:lnTo>
                <a:lnTo>
                  <a:pt x="75" y="5"/>
                </a:lnTo>
                <a:lnTo>
                  <a:pt x="85" y="2"/>
                </a:lnTo>
                <a:lnTo>
                  <a:pt x="96" y="0"/>
                </a:lnTo>
                <a:lnTo>
                  <a:pt x="106"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0" name="Freeform 202"/>
          <p:cNvSpPr>
            <a:spLocks/>
          </p:cNvSpPr>
          <p:nvPr/>
        </p:nvSpPr>
        <p:spPr bwMode="auto">
          <a:xfrm>
            <a:off x="5597526" y="3492501"/>
            <a:ext cx="100013" cy="195263"/>
          </a:xfrm>
          <a:custGeom>
            <a:avLst/>
            <a:gdLst>
              <a:gd name="T0" fmla="*/ 31 w 63"/>
              <a:gd name="T1" fmla="*/ 0 h 123"/>
              <a:gd name="T2" fmla="*/ 25 w 63"/>
              <a:gd name="T3" fmla="*/ 1 h 123"/>
              <a:gd name="T4" fmla="*/ 20 w 63"/>
              <a:gd name="T5" fmla="*/ 5 h 123"/>
              <a:gd name="T6" fmla="*/ 13 w 63"/>
              <a:gd name="T7" fmla="*/ 11 h 123"/>
              <a:gd name="T8" fmla="*/ 10 w 63"/>
              <a:gd name="T9" fmla="*/ 18 h 123"/>
              <a:gd name="T10" fmla="*/ 5 w 63"/>
              <a:gd name="T11" fmla="*/ 27 h 123"/>
              <a:gd name="T12" fmla="*/ 3 w 63"/>
              <a:gd name="T13" fmla="*/ 37 h 123"/>
              <a:gd name="T14" fmla="*/ 2 w 63"/>
              <a:gd name="T15" fmla="*/ 48 h 123"/>
              <a:gd name="T16" fmla="*/ 0 w 63"/>
              <a:gd name="T17" fmla="*/ 61 h 123"/>
              <a:gd name="T18" fmla="*/ 2 w 63"/>
              <a:gd name="T19" fmla="*/ 73 h 123"/>
              <a:gd name="T20" fmla="*/ 3 w 63"/>
              <a:gd name="T21" fmla="*/ 84 h 123"/>
              <a:gd name="T22" fmla="*/ 5 w 63"/>
              <a:gd name="T23" fmla="*/ 94 h 123"/>
              <a:gd name="T24" fmla="*/ 10 w 63"/>
              <a:gd name="T25" fmla="*/ 104 h 123"/>
              <a:gd name="T26" fmla="*/ 13 w 63"/>
              <a:gd name="T27" fmla="*/ 110 h 123"/>
              <a:gd name="T28" fmla="*/ 20 w 63"/>
              <a:gd name="T29" fmla="*/ 117 h 123"/>
              <a:gd name="T30" fmla="*/ 25 w 63"/>
              <a:gd name="T31" fmla="*/ 120 h 123"/>
              <a:gd name="T32" fmla="*/ 31 w 63"/>
              <a:gd name="T33" fmla="*/ 122 h 123"/>
              <a:gd name="T34" fmla="*/ 38 w 63"/>
              <a:gd name="T35" fmla="*/ 120 h 123"/>
              <a:gd name="T36" fmla="*/ 42 w 63"/>
              <a:gd name="T37" fmla="*/ 117 h 123"/>
              <a:gd name="T38" fmla="*/ 47 w 63"/>
              <a:gd name="T39" fmla="*/ 110 h 123"/>
              <a:gd name="T40" fmla="*/ 52 w 63"/>
              <a:gd name="T41" fmla="*/ 104 h 123"/>
              <a:gd name="T42" fmla="*/ 55 w 63"/>
              <a:gd name="T43" fmla="*/ 94 h 123"/>
              <a:gd name="T44" fmla="*/ 59 w 63"/>
              <a:gd name="T45" fmla="*/ 84 h 123"/>
              <a:gd name="T46" fmla="*/ 60 w 63"/>
              <a:gd name="T47" fmla="*/ 73 h 123"/>
              <a:gd name="T48" fmla="*/ 62 w 63"/>
              <a:gd name="T49" fmla="*/ 61 h 123"/>
              <a:gd name="T50" fmla="*/ 60 w 63"/>
              <a:gd name="T51" fmla="*/ 48 h 123"/>
              <a:gd name="T52" fmla="*/ 59 w 63"/>
              <a:gd name="T53" fmla="*/ 37 h 123"/>
              <a:gd name="T54" fmla="*/ 55 w 63"/>
              <a:gd name="T55" fmla="*/ 27 h 123"/>
              <a:gd name="T56" fmla="*/ 52 w 63"/>
              <a:gd name="T57" fmla="*/ 18 h 123"/>
              <a:gd name="T58" fmla="*/ 47 w 63"/>
              <a:gd name="T59" fmla="*/ 11 h 123"/>
              <a:gd name="T60" fmla="*/ 42 w 63"/>
              <a:gd name="T61" fmla="*/ 5 h 123"/>
              <a:gd name="T62" fmla="*/ 38 w 63"/>
              <a:gd name="T63" fmla="*/ 1 h 123"/>
              <a:gd name="T64" fmla="*/ 31 w 63"/>
              <a:gd name="T65" fmla="*/ 0 h 12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3"/>
              <a:gd name="T100" fmla="*/ 0 h 123"/>
              <a:gd name="T101" fmla="*/ 63 w 63"/>
              <a:gd name="T102" fmla="*/ 123 h 12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3" h="123">
                <a:moveTo>
                  <a:pt x="31" y="0"/>
                </a:moveTo>
                <a:lnTo>
                  <a:pt x="25" y="1"/>
                </a:lnTo>
                <a:lnTo>
                  <a:pt x="20" y="5"/>
                </a:lnTo>
                <a:lnTo>
                  <a:pt x="13" y="11"/>
                </a:lnTo>
                <a:lnTo>
                  <a:pt x="10" y="18"/>
                </a:lnTo>
                <a:lnTo>
                  <a:pt x="5" y="27"/>
                </a:lnTo>
                <a:lnTo>
                  <a:pt x="3" y="37"/>
                </a:lnTo>
                <a:lnTo>
                  <a:pt x="2" y="48"/>
                </a:lnTo>
                <a:lnTo>
                  <a:pt x="0" y="61"/>
                </a:lnTo>
                <a:lnTo>
                  <a:pt x="2" y="73"/>
                </a:lnTo>
                <a:lnTo>
                  <a:pt x="3" y="84"/>
                </a:lnTo>
                <a:lnTo>
                  <a:pt x="5" y="94"/>
                </a:lnTo>
                <a:lnTo>
                  <a:pt x="10" y="104"/>
                </a:lnTo>
                <a:lnTo>
                  <a:pt x="13" y="110"/>
                </a:lnTo>
                <a:lnTo>
                  <a:pt x="20" y="117"/>
                </a:lnTo>
                <a:lnTo>
                  <a:pt x="25" y="120"/>
                </a:lnTo>
                <a:lnTo>
                  <a:pt x="31" y="122"/>
                </a:lnTo>
                <a:lnTo>
                  <a:pt x="38" y="120"/>
                </a:lnTo>
                <a:lnTo>
                  <a:pt x="42" y="117"/>
                </a:lnTo>
                <a:lnTo>
                  <a:pt x="47" y="110"/>
                </a:lnTo>
                <a:lnTo>
                  <a:pt x="52" y="104"/>
                </a:lnTo>
                <a:lnTo>
                  <a:pt x="55" y="94"/>
                </a:lnTo>
                <a:lnTo>
                  <a:pt x="59" y="84"/>
                </a:lnTo>
                <a:lnTo>
                  <a:pt x="60" y="73"/>
                </a:lnTo>
                <a:lnTo>
                  <a:pt x="62" y="61"/>
                </a:lnTo>
                <a:lnTo>
                  <a:pt x="60" y="48"/>
                </a:lnTo>
                <a:lnTo>
                  <a:pt x="59" y="37"/>
                </a:lnTo>
                <a:lnTo>
                  <a:pt x="55" y="27"/>
                </a:lnTo>
                <a:lnTo>
                  <a:pt x="52" y="18"/>
                </a:lnTo>
                <a:lnTo>
                  <a:pt x="47" y="11"/>
                </a:lnTo>
                <a:lnTo>
                  <a:pt x="42" y="5"/>
                </a:lnTo>
                <a:lnTo>
                  <a:pt x="38" y="1"/>
                </a:lnTo>
                <a:lnTo>
                  <a:pt x="31"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1" name="Freeform 203"/>
          <p:cNvSpPr>
            <a:spLocks/>
          </p:cNvSpPr>
          <p:nvPr/>
        </p:nvSpPr>
        <p:spPr bwMode="auto">
          <a:xfrm>
            <a:off x="5597526" y="3492501"/>
            <a:ext cx="100013" cy="195263"/>
          </a:xfrm>
          <a:custGeom>
            <a:avLst/>
            <a:gdLst>
              <a:gd name="T0" fmla="*/ 31 w 63"/>
              <a:gd name="T1" fmla="*/ 0 h 123"/>
              <a:gd name="T2" fmla="*/ 25 w 63"/>
              <a:gd name="T3" fmla="*/ 1 h 123"/>
              <a:gd name="T4" fmla="*/ 20 w 63"/>
              <a:gd name="T5" fmla="*/ 5 h 123"/>
              <a:gd name="T6" fmla="*/ 13 w 63"/>
              <a:gd name="T7" fmla="*/ 11 h 123"/>
              <a:gd name="T8" fmla="*/ 10 w 63"/>
              <a:gd name="T9" fmla="*/ 18 h 123"/>
              <a:gd name="T10" fmla="*/ 5 w 63"/>
              <a:gd name="T11" fmla="*/ 27 h 123"/>
              <a:gd name="T12" fmla="*/ 3 w 63"/>
              <a:gd name="T13" fmla="*/ 37 h 123"/>
              <a:gd name="T14" fmla="*/ 2 w 63"/>
              <a:gd name="T15" fmla="*/ 48 h 123"/>
              <a:gd name="T16" fmla="*/ 0 w 63"/>
              <a:gd name="T17" fmla="*/ 61 h 123"/>
              <a:gd name="T18" fmla="*/ 2 w 63"/>
              <a:gd name="T19" fmla="*/ 73 h 123"/>
              <a:gd name="T20" fmla="*/ 3 w 63"/>
              <a:gd name="T21" fmla="*/ 84 h 123"/>
              <a:gd name="T22" fmla="*/ 5 w 63"/>
              <a:gd name="T23" fmla="*/ 94 h 123"/>
              <a:gd name="T24" fmla="*/ 10 w 63"/>
              <a:gd name="T25" fmla="*/ 104 h 123"/>
              <a:gd name="T26" fmla="*/ 13 w 63"/>
              <a:gd name="T27" fmla="*/ 110 h 123"/>
              <a:gd name="T28" fmla="*/ 20 w 63"/>
              <a:gd name="T29" fmla="*/ 117 h 123"/>
              <a:gd name="T30" fmla="*/ 25 w 63"/>
              <a:gd name="T31" fmla="*/ 120 h 123"/>
              <a:gd name="T32" fmla="*/ 31 w 63"/>
              <a:gd name="T33" fmla="*/ 122 h 123"/>
              <a:gd name="T34" fmla="*/ 38 w 63"/>
              <a:gd name="T35" fmla="*/ 120 h 123"/>
              <a:gd name="T36" fmla="*/ 42 w 63"/>
              <a:gd name="T37" fmla="*/ 117 h 123"/>
              <a:gd name="T38" fmla="*/ 47 w 63"/>
              <a:gd name="T39" fmla="*/ 110 h 123"/>
              <a:gd name="T40" fmla="*/ 52 w 63"/>
              <a:gd name="T41" fmla="*/ 104 h 123"/>
              <a:gd name="T42" fmla="*/ 55 w 63"/>
              <a:gd name="T43" fmla="*/ 94 h 123"/>
              <a:gd name="T44" fmla="*/ 59 w 63"/>
              <a:gd name="T45" fmla="*/ 84 h 123"/>
              <a:gd name="T46" fmla="*/ 60 w 63"/>
              <a:gd name="T47" fmla="*/ 73 h 123"/>
              <a:gd name="T48" fmla="*/ 62 w 63"/>
              <a:gd name="T49" fmla="*/ 61 h 123"/>
              <a:gd name="T50" fmla="*/ 60 w 63"/>
              <a:gd name="T51" fmla="*/ 48 h 123"/>
              <a:gd name="T52" fmla="*/ 59 w 63"/>
              <a:gd name="T53" fmla="*/ 37 h 123"/>
              <a:gd name="T54" fmla="*/ 55 w 63"/>
              <a:gd name="T55" fmla="*/ 27 h 123"/>
              <a:gd name="T56" fmla="*/ 52 w 63"/>
              <a:gd name="T57" fmla="*/ 18 h 123"/>
              <a:gd name="T58" fmla="*/ 47 w 63"/>
              <a:gd name="T59" fmla="*/ 11 h 123"/>
              <a:gd name="T60" fmla="*/ 42 w 63"/>
              <a:gd name="T61" fmla="*/ 5 h 123"/>
              <a:gd name="T62" fmla="*/ 38 w 63"/>
              <a:gd name="T63" fmla="*/ 1 h 123"/>
              <a:gd name="T64" fmla="*/ 31 w 63"/>
              <a:gd name="T65" fmla="*/ 0 h 12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3"/>
              <a:gd name="T100" fmla="*/ 0 h 123"/>
              <a:gd name="T101" fmla="*/ 63 w 63"/>
              <a:gd name="T102" fmla="*/ 123 h 12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3" h="123">
                <a:moveTo>
                  <a:pt x="31" y="0"/>
                </a:moveTo>
                <a:lnTo>
                  <a:pt x="25" y="1"/>
                </a:lnTo>
                <a:lnTo>
                  <a:pt x="20" y="5"/>
                </a:lnTo>
                <a:lnTo>
                  <a:pt x="13" y="11"/>
                </a:lnTo>
                <a:lnTo>
                  <a:pt x="10" y="18"/>
                </a:lnTo>
                <a:lnTo>
                  <a:pt x="5" y="27"/>
                </a:lnTo>
                <a:lnTo>
                  <a:pt x="3" y="37"/>
                </a:lnTo>
                <a:lnTo>
                  <a:pt x="2" y="48"/>
                </a:lnTo>
                <a:lnTo>
                  <a:pt x="0" y="61"/>
                </a:lnTo>
                <a:lnTo>
                  <a:pt x="2" y="73"/>
                </a:lnTo>
                <a:lnTo>
                  <a:pt x="3" y="84"/>
                </a:lnTo>
                <a:lnTo>
                  <a:pt x="5" y="94"/>
                </a:lnTo>
                <a:lnTo>
                  <a:pt x="10" y="104"/>
                </a:lnTo>
                <a:lnTo>
                  <a:pt x="13" y="110"/>
                </a:lnTo>
                <a:lnTo>
                  <a:pt x="20" y="117"/>
                </a:lnTo>
                <a:lnTo>
                  <a:pt x="25" y="120"/>
                </a:lnTo>
                <a:lnTo>
                  <a:pt x="31" y="122"/>
                </a:lnTo>
                <a:lnTo>
                  <a:pt x="38" y="120"/>
                </a:lnTo>
                <a:lnTo>
                  <a:pt x="42" y="117"/>
                </a:lnTo>
                <a:lnTo>
                  <a:pt x="47" y="110"/>
                </a:lnTo>
                <a:lnTo>
                  <a:pt x="52" y="104"/>
                </a:lnTo>
                <a:lnTo>
                  <a:pt x="55" y="94"/>
                </a:lnTo>
                <a:lnTo>
                  <a:pt x="59" y="84"/>
                </a:lnTo>
                <a:lnTo>
                  <a:pt x="60" y="73"/>
                </a:lnTo>
                <a:lnTo>
                  <a:pt x="62" y="61"/>
                </a:lnTo>
                <a:lnTo>
                  <a:pt x="60" y="48"/>
                </a:lnTo>
                <a:lnTo>
                  <a:pt x="59" y="37"/>
                </a:lnTo>
                <a:lnTo>
                  <a:pt x="55" y="27"/>
                </a:lnTo>
                <a:lnTo>
                  <a:pt x="52" y="18"/>
                </a:lnTo>
                <a:lnTo>
                  <a:pt x="47" y="11"/>
                </a:lnTo>
                <a:lnTo>
                  <a:pt x="42" y="5"/>
                </a:lnTo>
                <a:lnTo>
                  <a:pt x="38" y="1"/>
                </a:lnTo>
                <a:lnTo>
                  <a:pt x="3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2" name="Freeform 204"/>
          <p:cNvSpPr>
            <a:spLocks/>
          </p:cNvSpPr>
          <p:nvPr/>
        </p:nvSpPr>
        <p:spPr bwMode="auto">
          <a:xfrm>
            <a:off x="6059489" y="3852863"/>
            <a:ext cx="128587" cy="252412"/>
          </a:xfrm>
          <a:custGeom>
            <a:avLst/>
            <a:gdLst>
              <a:gd name="T0" fmla="*/ 39 w 81"/>
              <a:gd name="T1" fmla="*/ 0 h 159"/>
              <a:gd name="T2" fmla="*/ 31 w 81"/>
              <a:gd name="T3" fmla="*/ 2 h 159"/>
              <a:gd name="T4" fmla="*/ 25 w 81"/>
              <a:gd name="T5" fmla="*/ 7 h 159"/>
              <a:gd name="T6" fmla="*/ 18 w 81"/>
              <a:gd name="T7" fmla="*/ 13 h 159"/>
              <a:gd name="T8" fmla="*/ 11 w 81"/>
              <a:gd name="T9" fmla="*/ 23 h 159"/>
              <a:gd name="T10" fmla="*/ 7 w 81"/>
              <a:gd name="T11" fmla="*/ 36 h 159"/>
              <a:gd name="T12" fmla="*/ 3 w 81"/>
              <a:gd name="T13" fmla="*/ 49 h 159"/>
              <a:gd name="T14" fmla="*/ 2 w 81"/>
              <a:gd name="T15" fmla="*/ 64 h 159"/>
              <a:gd name="T16" fmla="*/ 0 w 81"/>
              <a:gd name="T17" fmla="*/ 80 h 159"/>
              <a:gd name="T18" fmla="*/ 2 w 81"/>
              <a:gd name="T19" fmla="*/ 94 h 159"/>
              <a:gd name="T20" fmla="*/ 3 w 81"/>
              <a:gd name="T21" fmla="*/ 109 h 159"/>
              <a:gd name="T22" fmla="*/ 7 w 81"/>
              <a:gd name="T23" fmla="*/ 124 h 159"/>
              <a:gd name="T24" fmla="*/ 11 w 81"/>
              <a:gd name="T25" fmla="*/ 135 h 159"/>
              <a:gd name="T26" fmla="*/ 18 w 81"/>
              <a:gd name="T27" fmla="*/ 145 h 159"/>
              <a:gd name="T28" fmla="*/ 25 w 81"/>
              <a:gd name="T29" fmla="*/ 151 h 159"/>
              <a:gd name="T30" fmla="*/ 31 w 81"/>
              <a:gd name="T31" fmla="*/ 156 h 159"/>
              <a:gd name="T32" fmla="*/ 39 w 81"/>
              <a:gd name="T33" fmla="*/ 158 h 159"/>
              <a:gd name="T34" fmla="*/ 47 w 81"/>
              <a:gd name="T35" fmla="*/ 156 h 159"/>
              <a:gd name="T36" fmla="*/ 55 w 81"/>
              <a:gd name="T37" fmla="*/ 151 h 159"/>
              <a:gd name="T38" fmla="*/ 62 w 81"/>
              <a:gd name="T39" fmla="*/ 145 h 159"/>
              <a:gd name="T40" fmla="*/ 68 w 81"/>
              <a:gd name="T41" fmla="*/ 135 h 159"/>
              <a:gd name="T42" fmla="*/ 73 w 81"/>
              <a:gd name="T43" fmla="*/ 124 h 159"/>
              <a:gd name="T44" fmla="*/ 77 w 81"/>
              <a:gd name="T45" fmla="*/ 109 h 159"/>
              <a:gd name="T46" fmla="*/ 78 w 81"/>
              <a:gd name="T47" fmla="*/ 94 h 159"/>
              <a:gd name="T48" fmla="*/ 80 w 81"/>
              <a:gd name="T49" fmla="*/ 80 h 159"/>
              <a:gd name="T50" fmla="*/ 78 w 81"/>
              <a:gd name="T51" fmla="*/ 64 h 159"/>
              <a:gd name="T52" fmla="*/ 77 w 81"/>
              <a:gd name="T53" fmla="*/ 49 h 159"/>
              <a:gd name="T54" fmla="*/ 73 w 81"/>
              <a:gd name="T55" fmla="*/ 36 h 159"/>
              <a:gd name="T56" fmla="*/ 68 w 81"/>
              <a:gd name="T57" fmla="*/ 23 h 159"/>
              <a:gd name="T58" fmla="*/ 62 w 81"/>
              <a:gd name="T59" fmla="*/ 13 h 159"/>
              <a:gd name="T60" fmla="*/ 55 w 81"/>
              <a:gd name="T61" fmla="*/ 7 h 159"/>
              <a:gd name="T62" fmla="*/ 47 w 81"/>
              <a:gd name="T63" fmla="*/ 2 h 159"/>
              <a:gd name="T64" fmla="*/ 39 w 81"/>
              <a:gd name="T65" fmla="*/ 0 h 15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1"/>
              <a:gd name="T100" fmla="*/ 0 h 159"/>
              <a:gd name="T101" fmla="*/ 81 w 81"/>
              <a:gd name="T102" fmla="*/ 159 h 15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1" h="159">
                <a:moveTo>
                  <a:pt x="39" y="0"/>
                </a:moveTo>
                <a:lnTo>
                  <a:pt x="31" y="2"/>
                </a:lnTo>
                <a:lnTo>
                  <a:pt x="25" y="7"/>
                </a:lnTo>
                <a:lnTo>
                  <a:pt x="18" y="13"/>
                </a:lnTo>
                <a:lnTo>
                  <a:pt x="11" y="23"/>
                </a:lnTo>
                <a:lnTo>
                  <a:pt x="7" y="36"/>
                </a:lnTo>
                <a:lnTo>
                  <a:pt x="3" y="49"/>
                </a:lnTo>
                <a:lnTo>
                  <a:pt x="2" y="64"/>
                </a:lnTo>
                <a:lnTo>
                  <a:pt x="0" y="80"/>
                </a:lnTo>
                <a:lnTo>
                  <a:pt x="2" y="94"/>
                </a:lnTo>
                <a:lnTo>
                  <a:pt x="3" y="109"/>
                </a:lnTo>
                <a:lnTo>
                  <a:pt x="7" y="124"/>
                </a:lnTo>
                <a:lnTo>
                  <a:pt x="11" y="135"/>
                </a:lnTo>
                <a:lnTo>
                  <a:pt x="18" y="145"/>
                </a:lnTo>
                <a:lnTo>
                  <a:pt x="25" y="151"/>
                </a:lnTo>
                <a:lnTo>
                  <a:pt x="31" y="156"/>
                </a:lnTo>
                <a:lnTo>
                  <a:pt x="39" y="158"/>
                </a:lnTo>
                <a:lnTo>
                  <a:pt x="47" y="156"/>
                </a:lnTo>
                <a:lnTo>
                  <a:pt x="55" y="151"/>
                </a:lnTo>
                <a:lnTo>
                  <a:pt x="62" y="145"/>
                </a:lnTo>
                <a:lnTo>
                  <a:pt x="68" y="135"/>
                </a:lnTo>
                <a:lnTo>
                  <a:pt x="73" y="124"/>
                </a:lnTo>
                <a:lnTo>
                  <a:pt x="77" y="109"/>
                </a:lnTo>
                <a:lnTo>
                  <a:pt x="78" y="94"/>
                </a:lnTo>
                <a:lnTo>
                  <a:pt x="80" y="80"/>
                </a:lnTo>
                <a:lnTo>
                  <a:pt x="78" y="64"/>
                </a:lnTo>
                <a:lnTo>
                  <a:pt x="77" y="49"/>
                </a:lnTo>
                <a:lnTo>
                  <a:pt x="73" y="36"/>
                </a:lnTo>
                <a:lnTo>
                  <a:pt x="68" y="23"/>
                </a:lnTo>
                <a:lnTo>
                  <a:pt x="62" y="13"/>
                </a:lnTo>
                <a:lnTo>
                  <a:pt x="55" y="7"/>
                </a:lnTo>
                <a:lnTo>
                  <a:pt x="47" y="2"/>
                </a:lnTo>
                <a:lnTo>
                  <a:pt x="39"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3" name="Freeform 205"/>
          <p:cNvSpPr>
            <a:spLocks/>
          </p:cNvSpPr>
          <p:nvPr/>
        </p:nvSpPr>
        <p:spPr bwMode="auto">
          <a:xfrm>
            <a:off x="6059489" y="3852863"/>
            <a:ext cx="128587" cy="252412"/>
          </a:xfrm>
          <a:custGeom>
            <a:avLst/>
            <a:gdLst>
              <a:gd name="T0" fmla="*/ 39 w 81"/>
              <a:gd name="T1" fmla="*/ 0 h 159"/>
              <a:gd name="T2" fmla="*/ 31 w 81"/>
              <a:gd name="T3" fmla="*/ 2 h 159"/>
              <a:gd name="T4" fmla="*/ 25 w 81"/>
              <a:gd name="T5" fmla="*/ 7 h 159"/>
              <a:gd name="T6" fmla="*/ 18 w 81"/>
              <a:gd name="T7" fmla="*/ 13 h 159"/>
              <a:gd name="T8" fmla="*/ 11 w 81"/>
              <a:gd name="T9" fmla="*/ 23 h 159"/>
              <a:gd name="T10" fmla="*/ 7 w 81"/>
              <a:gd name="T11" fmla="*/ 36 h 159"/>
              <a:gd name="T12" fmla="*/ 3 w 81"/>
              <a:gd name="T13" fmla="*/ 49 h 159"/>
              <a:gd name="T14" fmla="*/ 2 w 81"/>
              <a:gd name="T15" fmla="*/ 64 h 159"/>
              <a:gd name="T16" fmla="*/ 0 w 81"/>
              <a:gd name="T17" fmla="*/ 80 h 159"/>
              <a:gd name="T18" fmla="*/ 2 w 81"/>
              <a:gd name="T19" fmla="*/ 94 h 159"/>
              <a:gd name="T20" fmla="*/ 3 w 81"/>
              <a:gd name="T21" fmla="*/ 109 h 159"/>
              <a:gd name="T22" fmla="*/ 7 w 81"/>
              <a:gd name="T23" fmla="*/ 124 h 159"/>
              <a:gd name="T24" fmla="*/ 11 w 81"/>
              <a:gd name="T25" fmla="*/ 135 h 159"/>
              <a:gd name="T26" fmla="*/ 18 w 81"/>
              <a:gd name="T27" fmla="*/ 145 h 159"/>
              <a:gd name="T28" fmla="*/ 25 w 81"/>
              <a:gd name="T29" fmla="*/ 151 h 159"/>
              <a:gd name="T30" fmla="*/ 31 w 81"/>
              <a:gd name="T31" fmla="*/ 156 h 159"/>
              <a:gd name="T32" fmla="*/ 39 w 81"/>
              <a:gd name="T33" fmla="*/ 158 h 159"/>
              <a:gd name="T34" fmla="*/ 47 w 81"/>
              <a:gd name="T35" fmla="*/ 156 h 159"/>
              <a:gd name="T36" fmla="*/ 55 w 81"/>
              <a:gd name="T37" fmla="*/ 151 h 159"/>
              <a:gd name="T38" fmla="*/ 62 w 81"/>
              <a:gd name="T39" fmla="*/ 145 h 159"/>
              <a:gd name="T40" fmla="*/ 68 w 81"/>
              <a:gd name="T41" fmla="*/ 135 h 159"/>
              <a:gd name="T42" fmla="*/ 73 w 81"/>
              <a:gd name="T43" fmla="*/ 124 h 159"/>
              <a:gd name="T44" fmla="*/ 77 w 81"/>
              <a:gd name="T45" fmla="*/ 109 h 159"/>
              <a:gd name="T46" fmla="*/ 78 w 81"/>
              <a:gd name="T47" fmla="*/ 94 h 159"/>
              <a:gd name="T48" fmla="*/ 80 w 81"/>
              <a:gd name="T49" fmla="*/ 80 h 159"/>
              <a:gd name="T50" fmla="*/ 78 w 81"/>
              <a:gd name="T51" fmla="*/ 64 h 159"/>
              <a:gd name="T52" fmla="*/ 77 w 81"/>
              <a:gd name="T53" fmla="*/ 49 h 159"/>
              <a:gd name="T54" fmla="*/ 73 w 81"/>
              <a:gd name="T55" fmla="*/ 36 h 159"/>
              <a:gd name="T56" fmla="*/ 68 w 81"/>
              <a:gd name="T57" fmla="*/ 23 h 159"/>
              <a:gd name="T58" fmla="*/ 62 w 81"/>
              <a:gd name="T59" fmla="*/ 13 h 159"/>
              <a:gd name="T60" fmla="*/ 55 w 81"/>
              <a:gd name="T61" fmla="*/ 7 h 159"/>
              <a:gd name="T62" fmla="*/ 47 w 81"/>
              <a:gd name="T63" fmla="*/ 2 h 159"/>
              <a:gd name="T64" fmla="*/ 39 w 81"/>
              <a:gd name="T65" fmla="*/ 0 h 15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1"/>
              <a:gd name="T100" fmla="*/ 0 h 159"/>
              <a:gd name="T101" fmla="*/ 81 w 81"/>
              <a:gd name="T102" fmla="*/ 159 h 15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1" h="159">
                <a:moveTo>
                  <a:pt x="39" y="0"/>
                </a:moveTo>
                <a:lnTo>
                  <a:pt x="31" y="2"/>
                </a:lnTo>
                <a:lnTo>
                  <a:pt x="25" y="7"/>
                </a:lnTo>
                <a:lnTo>
                  <a:pt x="18" y="13"/>
                </a:lnTo>
                <a:lnTo>
                  <a:pt x="11" y="23"/>
                </a:lnTo>
                <a:lnTo>
                  <a:pt x="7" y="36"/>
                </a:lnTo>
                <a:lnTo>
                  <a:pt x="3" y="49"/>
                </a:lnTo>
                <a:lnTo>
                  <a:pt x="2" y="64"/>
                </a:lnTo>
                <a:lnTo>
                  <a:pt x="0" y="80"/>
                </a:lnTo>
                <a:lnTo>
                  <a:pt x="2" y="94"/>
                </a:lnTo>
                <a:lnTo>
                  <a:pt x="3" y="109"/>
                </a:lnTo>
                <a:lnTo>
                  <a:pt x="7" y="124"/>
                </a:lnTo>
                <a:lnTo>
                  <a:pt x="11" y="135"/>
                </a:lnTo>
                <a:lnTo>
                  <a:pt x="18" y="145"/>
                </a:lnTo>
                <a:lnTo>
                  <a:pt x="25" y="151"/>
                </a:lnTo>
                <a:lnTo>
                  <a:pt x="31" y="156"/>
                </a:lnTo>
                <a:lnTo>
                  <a:pt x="39" y="158"/>
                </a:lnTo>
                <a:lnTo>
                  <a:pt x="47" y="156"/>
                </a:lnTo>
                <a:lnTo>
                  <a:pt x="55" y="151"/>
                </a:lnTo>
                <a:lnTo>
                  <a:pt x="62" y="145"/>
                </a:lnTo>
                <a:lnTo>
                  <a:pt x="68" y="135"/>
                </a:lnTo>
                <a:lnTo>
                  <a:pt x="73" y="124"/>
                </a:lnTo>
                <a:lnTo>
                  <a:pt x="77" y="109"/>
                </a:lnTo>
                <a:lnTo>
                  <a:pt x="78" y="94"/>
                </a:lnTo>
                <a:lnTo>
                  <a:pt x="80" y="80"/>
                </a:lnTo>
                <a:lnTo>
                  <a:pt x="78" y="64"/>
                </a:lnTo>
                <a:lnTo>
                  <a:pt x="77" y="49"/>
                </a:lnTo>
                <a:lnTo>
                  <a:pt x="73" y="36"/>
                </a:lnTo>
                <a:lnTo>
                  <a:pt x="68" y="23"/>
                </a:lnTo>
                <a:lnTo>
                  <a:pt x="62" y="13"/>
                </a:lnTo>
                <a:lnTo>
                  <a:pt x="55" y="7"/>
                </a:lnTo>
                <a:lnTo>
                  <a:pt x="47" y="2"/>
                </a:lnTo>
                <a:lnTo>
                  <a:pt x="39" y="0"/>
                </a:lnTo>
              </a:path>
            </a:pathLst>
          </a:custGeom>
          <a:solidFill>
            <a:srgbClr val="000066"/>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4" name="Freeform 206"/>
          <p:cNvSpPr>
            <a:spLocks/>
          </p:cNvSpPr>
          <p:nvPr/>
        </p:nvSpPr>
        <p:spPr bwMode="auto">
          <a:xfrm>
            <a:off x="4921251" y="3886201"/>
            <a:ext cx="1255713" cy="561975"/>
          </a:xfrm>
          <a:custGeom>
            <a:avLst/>
            <a:gdLst>
              <a:gd name="T0" fmla="*/ 38 w 791"/>
              <a:gd name="T1" fmla="*/ 353 h 354"/>
              <a:gd name="T2" fmla="*/ 790 w 791"/>
              <a:gd name="T3" fmla="*/ 44 h 354"/>
              <a:gd name="T4" fmla="*/ 790 w 791"/>
              <a:gd name="T5" fmla="*/ 38 h 354"/>
              <a:gd name="T6" fmla="*/ 790 w 791"/>
              <a:gd name="T7" fmla="*/ 31 h 354"/>
              <a:gd name="T8" fmla="*/ 789 w 791"/>
              <a:gd name="T9" fmla="*/ 25 h 354"/>
              <a:gd name="T10" fmla="*/ 789 w 791"/>
              <a:gd name="T11" fmla="*/ 20 h 354"/>
              <a:gd name="T12" fmla="*/ 787 w 791"/>
              <a:gd name="T13" fmla="*/ 13 h 354"/>
              <a:gd name="T14" fmla="*/ 785 w 791"/>
              <a:gd name="T15" fmla="*/ 8 h 354"/>
              <a:gd name="T16" fmla="*/ 784 w 791"/>
              <a:gd name="T17" fmla="*/ 5 h 354"/>
              <a:gd name="T18" fmla="*/ 782 w 791"/>
              <a:gd name="T19" fmla="*/ 0 h 354"/>
              <a:gd name="T20" fmla="*/ 0 w 791"/>
              <a:gd name="T21" fmla="*/ 267 h 354"/>
              <a:gd name="T22" fmla="*/ 38 w 791"/>
              <a:gd name="T23" fmla="*/ 353 h 35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1"/>
              <a:gd name="T37" fmla="*/ 0 h 354"/>
              <a:gd name="T38" fmla="*/ 791 w 791"/>
              <a:gd name="T39" fmla="*/ 354 h 35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1" h="354">
                <a:moveTo>
                  <a:pt x="38" y="353"/>
                </a:moveTo>
                <a:lnTo>
                  <a:pt x="790" y="44"/>
                </a:lnTo>
                <a:lnTo>
                  <a:pt x="790" y="38"/>
                </a:lnTo>
                <a:lnTo>
                  <a:pt x="790" y="31"/>
                </a:lnTo>
                <a:lnTo>
                  <a:pt x="789" y="25"/>
                </a:lnTo>
                <a:lnTo>
                  <a:pt x="789" y="20"/>
                </a:lnTo>
                <a:lnTo>
                  <a:pt x="787" y="13"/>
                </a:lnTo>
                <a:lnTo>
                  <a:pt x="785" y="8"/>
                </a:lnTo>
                <a:lnTo>
                  <a:pt x="784" y="5"/>
                </a:lnTo>
                <a:lnTo>
                  <a:pt x="782" y="0"/>
                </a:lnTo>
                <a:lnTo>
                  <a:pt x="0" y="267"/>
                </a:lnTo>
                <a:lnTo>
                  <a:pt x="38" y="353"/>
                </a:lnTo>
              </a:path>
            </a:pathLst>
          </a:custGeom>
          <a:solidFill>
            <a:srgbClr val="FF0000"/>
          </a:solidFill>
          <a:ln w="12700" cap="rnd" cmpd="sng">
            <a:solidFill>
              <a:srgbClr val="FF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5" name="Freeform 207"/>
          <p:cNvSpPr>
            <a:spLocks/>
          </p:cNvSpPr>
          <p:nvPr/>
        </p:nvSpPr>
        <p:spPr bwMode="auto">
          <a:xfrm>
            <a:off x="5622926" y="4240214"/>
            <a:ext cx="119063" cy="236537"/>
          </a:xfrm>
          <a:custGeom>
            <a:avLst/>
            <a:gdLst>
              <a:gd name="T0" fmla="*/ 38 w 75"/>
              <a:gd name="T1" fmla="*/ 0 h 149"/>
              <a:gd name="T2" fmla="*/ 30 w 75"/>
              <a:gd name="T3" fmla="*/ 2 h 149"/>
              <a:gd name="T4" fmla="*/ 23 w 75"/>
              <a:gd name="T5" fmla="*/ 6 h 149"/>
              <a:gd name="T6" fmla="*/ 17 w 75"/>
              <a:gd name="T7" fmla="*/ 13 h 149"/>
              <a:gd name="T8" fmla="*/ 12 w 75"/>
              <a:gd name="T9" fmla="*/ 21 h 149"/>
              <a:gd name="T10" fmla="*/ 7 w 75"/>
              <a:gd name="T11" fmla="*/ 32 h 149"/>
              <a:gd name="T12" fmla="*/ 4 w 75"/>
              <a:gd name="T13" fmla="*/ 46 h 149"/>
              <a:gd name="T14" fmla="*/ 0 w 75"/>
              <a:gd name="T15" fmla="*/ 59 h 149"/>
              <a:gd name="T16" fmla="*/ 0 w 75"/>
              <a:gd name="T17" fmla="*/ 75 h 149"/>
              <a:gd name="T18" fmla="*/ 0 w 75"/>
              <a:gd name="T19" fmla="*/ 89 h 149"/>
              <a:gd name="T20" fmla="*/ 4 w 75"/>
              <a:gd name="T21" fmla="*/ 102 h 149"/>
              <a:gd name="T22" fmla="*/ 7 w 75"/>
              <a:gd name="T23" fmla="*/ 115 h 149"/>
              <a:gd name="T24" fmla="*/ 12 w 75"/>
              <a:gd name="T25" fmla="*/ 125 h 149"/>
              <a:gd name="T26" fmla="*/ 17 w 75"/>
              <a:gd name="T27" fmla="*/ 135 h 149"/>
              <a:gd name="T28" fmla="*/ 23 w 75"/>
              <a:gd name="T29" fmla="*/ 141 h 149"/>
              <a:gd name="T30" fmla="*/ 30 w 75"/>
              <a:gd name="T31" fmla="*/ 146 h 149"/>
              <a:gd name="T32" fmla="*/ 38 w 75"/>
              <a:gd name="T33" fmla="*/ 148 h 149"/>
              <a:gd name="T34" fmla="*/ 44 w 75"/>
              <a:gd name="T35" fmla="*/ 146 h 149"/>
              <a:gd name="T36" fmla="*/ 51 w 75"/>
              <a:gd name="T37" fmla="*/ 141 h 149"/>
              <a:gd name="T38" fmla="*/ 57 w 75"/>
              <a:gd name="T39" fmla="*/ 135 h 149"/>
              <a:gd name="T40" fmla="*/ 64 w 75"/>
              <a:gd name="T41" fmla="*/ 125 h 149"/>
              <a:gd name="T42" fmla="*/ 67 w 75"/>
              <a:gd name="T43" fmla="*/ 115 h 149"/>
              <a:gd name="T44" fmla="*/ 72 w 75"/>
              <a:gd name="T45" fmla="*/ 102 h 149"/>
              <a:gd name="T46" fmla="*/ 74 w 75"/>
              <a:gd name="T47" fmla="*/ 89 h 149"/>
              <a:gd name="T48" fmla="*/ 74 w 75"/>
              <a:gd name="T49" fmla="*/ 75 h 149"/>
              <a:gd name="T50" fmla="*/ 74 w 75"/>
              <a:gd name="T51" fmla="*/ 59 h 149"/>
              <a:gd name="T52" fmla="*/ 72 w 75"/>
              <a:gd name="T53" fmla="*/ 46 h 149"/>
              <a:gd name="T54" fmla="*/ 67 w 75"/>
              <a:gd name="T55" fmla="*/ 32 h 149"/>
              <a:gd name="T56" fmla="*/ 64 w 75"/>
              <a:gd name="T57" fmla="*/ 21 h 149"/>
              <a:gd name="T58" fmla="*/ 57 w 75"/>
              <a:gd name="T59" fmla="*/ 13 h 149"/>
              <a:gd name="T60" fmla="*/ 51 w 75"/>
              <a:gd name="T61" fmla="*/ 6 h 149"/>
              <a:gd name="T62" fmla="*/ 44 w 75"/>
              <a:gd name="T63" fmla="*/ 2 h 149"/>
              <a:gd name="T64" fmla="*/ 38 w 75"/>
              <a:gd name="T65" fmla="*/ 0 h 14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49"/>
              <a:gd name="T101" fmla="*/ 75 w 75"/>
              <a:gd name="T102" fmla="*/ 149 h 14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49">
                <a:moveTo>
                  <a:pt x="38" y="0"/>
                </a:moveTo>
                <a:lnTo>
                  <a:pt x="30" y="2"/>
                </a:lnTo>
                <a:lnTo>
                  <a:pt x="23" y="6"/>
                </a:lnTo>
                <a:lnTo>
                  <a:pt x="17" y="13"/>
                </a:lnTo>
                <a:lnTo>
                  <a:pt x="12" y="21"/>
                </a:lnTo>
                <a:lnTo>
                  <a:pt x="7" y="32"/>
                </a:lnTo>
                <a:lnTo>
                  <a:pt x="4" y="46"/>
                </a:lnTo>
                <a:lnTo>
                  <a:pt x="0" y="59"/>
                </a:lnTo>
                <a:lnTo>
                  <a:pt x="0" y="75"/>
                </a:lnTo>
                <a:lnTo>
                  <a:pt x="0" y="89"/>
                </a:lnTo>
                <a:lnTo>
                  <a:pt x="4" y="102"/>
                </a:lnTo>
                <a:lnTo>
                  <a:pt x="7" y="115"/>
                </a:lnTo>
                <a:lnTo>
                  <a:pt x="12" y="125"/>
                </a:lnTo>
                <a:lnTo>
                  <a:pt x="17" y="135"/>
                </a:lnTo>
                <a:lnTo>
                  <a:pt x="23" y="141"/>
                </a:lnTo>
                <a:lnTo>
                  <a:pt x="30" y="146"/>
                </a:lnTo>
                <a:lnTo>
                  <a:pt x="38" y="148"/>
                </a:lnTo>
                <a:lnTo>
                  <a:pt x="44" y="146"/>
                </a:lnTo>
                <a:lnTo>
                  <a:pt x="51" y="141"/>
                </a:lnTo>
                <a:lnTo>
                  <a:pt x="57" y="135"/>
                </a:lnTo>
                <a:lnTo>
                  <a:pt x="64" y="125"/>
                </a:lnTo>
                <a:lnTo>
                  <a:pt x="67" y="115"/>
                </a:lnTo>
                <a:lnTo>
                  <a:pt x="72" y="102"/>
                </a:lnTo>
                <a:lnTo>
                  <a:pt x="74" y="89"/>
                </a:lnTo>
                <a:lnTo>
                  <a:pt x="74" y="75"/>
                </a:lnTo>
                <a:lnTo>
                  <a:pt x="74" y="59"/>
                </a:lnTo>
                <a:lnTo>
                  <a:pt x="72" y="46"/>
                </a:lnTo>
                <a:lnTo>
                  <a:pt x="67" y="32"/>
                </a:lnTo>
                <a:lnTo>
                  <a:pt x="64" y="21"/>
                </a:lnTo>
                <a:lnTo>
                  <a:pt x="57" y="13"/>
                </a:lnTo>
                <a:lnTo>
                  <a:pt x="51" y="6"/>
                </a:lnTo>
                <a:lnTo>
                  <a:pt x="44" y="2"/>
                </a:lnTo>
                <a:lnTo>
                  <a:pt x="38"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6" name="Freeform 208"/>
          <p:cNvSpPr>
            <a:spLocks/>
          </p:cNvSpPr>
          <p:nvPr/>
        </p:nvSpPr>
        <p:spPr bwMode="auto">
          <a:xfrm>
            <a:off x="5622926" y="4240214"/>
            <a:ext cx="119063" cy="236537"/>
          </a:xfrm>
          <a:custGeom>
            <a:avLst/>
            <a:gdLst>
              <a:gd name="T0" fmla="*/ 38 w 75"/>
              <a:gd name="T1" fmla="*/ 0 h 149"/>
              <a:gd name="T2" fmla="*/ 30 w 75"/>
              <a:gd name="T3" fmla="*/ 2 h 149"/>
              <a:gd name="T4" fmla="*/ 23 w 75"/>
              <a:gd name="T5" fmla="*/ 6 h 149"/>
              <a:gd name="T6" fmla="*/ 17 w 75"/>
              <a:gd name="T7" fmla="*/ 13 h 149"/>
              <a:gd name="T8" fmla="*/ 12 w 75"/>
              <a:gd name="T9" fmla="*/ 21 h 149"/>
              <a:gd name="T10" fmla="*/ 7 w 75"/>
              <a:gd name="T11" fmla="*/ 32 h 149"/>
              <a:gd name="T12" fmla="*/ 4 w 75"/>
              <a:gd name="T13" fmla="*/ 46 h 149"/>
              <a:gd name="T14" fmla="*/ 0 w 75"/>
              <a:gd name="T15" fmla="*/ 59 h 149"/>
              <a:gd name="T16" fmla="*/ 0 w 75"/>
              <a:gd name="T17" fmla="*/ 75 h 149"/>
              <a:gd name="T18" fmla="*/ 0 w 75"/>
              <a:gd name="T19" fmla="*/ 89 h 149"/>
              <a:gd name="T20" fmla="*/ 4 w 75"/>
              <a:gd name="T21" fmla="*/ 102 h 149"/>
              <a:gd name="T22" fmla="*/ 7 w 75"/>
              <a:gd name="T23" fmla="*/ 115 h 149"/>
              <a:gd name="T24" fmla="*/ 12 w 75"/>
              <a:gd name="T25" fmla="*/ 125 h 149"/>
              <a:gd name="T26" fmla="*/ 17 w 75"/>
              <a:gd name="T27" fmla="*/ 135 h 149"/>
              <a:gd name="T28" fmla="*/ 23 w 75"/>
              <a:gd name="T29" fmla="*/ 141 h 149"/>
              <a:gd name="T30" fmla="*/ 30 w 75"/>
              <a:gd name="T31" fmla="*/ 146 h 149"/>
              <a:gd name="T32" fmla="*/ 38 w 75"/>
              <a:gd name="T33" fmla="*/ 148 h 149"/>
              <a:gd name="T34" fmla="*/ 44 w 75"/>
              <a:gd name="T35" fmla="*/ 146 h 149"/>
              <a:gd name="T36" fmla="*/ 51 w 75"/>
              <a:gd name="T37" fmla="*/ 141 h 149"/>
              <a:gd name="T38" fmla="*/ 57 w 75"/>
              <a:gd name="T39" fmla="*/ 135 h 149"/>
              <a:gd name="T40" fmla="*/ 64 w 75"/>
              <a:gd name="T41" fmla="*/ 125 h 149"/>
              <a:gd name="T42" fmla="*/ 67 w 75"/>
              <a:gd name="T43" fmla="*/ 115 h 149"/>
              <a:gd name="T44" fmla="*/ 72 w 75"/>
              <a:gd name="T45" fmla="*/ 102 h 149"/>
              <a:gd name="T46" fmla="*/ 74 w 75"/>
              <a:gd name="T47" fmla="*/ 89 h 149"/>
              <a:gd name="T48" fmla="*/ 74 w 75"/>
              <a:gd name="T49" fmla="*/ 75 h 149"/>
              <a:gd name="T50" fmla="*/ 74 w 75"/>
              <a:gd name="T51" fmla="*/ 59 h 149"/>
              <a:gd name="T52" fmla="*/ 72 w 75"/>
              <a:gd name="T53" fmla="*/ 46 h 149"/>
              <a:gd name="T54" fmla="*/ 67 w 75"/>
              <a:gd name="T55" fmla="*/ 32 h 149"/>
              <a:gd name="T56" fmla="*/ 64 w 75"/>
              <a:gd name="T57" fmla="*/ 21 h 149"/>
              <a:gd name="T58" fmla="*/ 57 w 75"/>
              <a:gd name="T59" fmla="*/ 13 h 149"/>
              <a:gd name="T60" fmla="*/ 51 w 75"/>
              <a:gd name="T61" fmla="*/ 6 h 149"/>
              <a:gd name="T62" fmla="*/ 44 w 75"/>
              <a:gd name="T63" fmla="*/ 2 h 149"/>
              <a:gd name="T64" fmla="*/ 38 w 75"/>
              <a:gd name="T65" fmla="*/ 0 h 14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49"/>
              <a:gd name="T101" fmla="*/ 75 w 75"/>
              <a:gd name="T102" fmla="*/ 149 h 14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49">
                <a:moveTo>
                  <a:pt x="38" y="0"/>
                </a:moveTo>
                <a:lnTo>
                  <a:pt x="30" y="2"/>
                </a:lnTo>
                <a:lnTo>
                  <a:pt x="23" y="6"/>
                </a:lnTo>
                <a:lnTo>
                  <a:pt x="17" y="13"/>
                </a:lnTo>
                <a:lnTo>
                  <a:pt x="12" y="21"/>
                </a:lnTo>
                <a:lnTo>
                  <a:pt x="7" y="32"/>
                </a:lnTo>
                <a:lnTo>
                  <a:pt x="4" y="46"/>
                </a:lnTo>
                <a:lnTo>
                  <a:pt x="0" y="59"/>
                </a:lnTo>
                <a:lnTo>
                  <a:pt x="0" y="75"/>
                </a:lnTo>
                <a:lnTo>
                  <a:pt x="0" y="89"/>
                </a:lnTo>
                <a:lnTo>
                  <a:pt x="4" y="102"/>
                </a:lnTo>
                <a:lnTo>
                  <a:pt x="7" y="115"/>
                </a:lnTo>
                <a:lnTo>
                  <a:pt x="12" y="125"/>
                </a:lnTo>
                <a:lnTo>
                  <a:pt x="17" y="135"/>
                </a:lnTo>
                <a:lnTo>
                  <a:pt x="23" y="141"/>
                </a:lnTo>
                <a:lnTo>
                  <a:pt x="30" y="146"/>
                </a:lnTo>
                <a:lnTo>
                  <a:pt x="38" y="148"/>
                </a:lnTo>
                <a:lnTo>
                  <a:pt x="44" y="146"/>
                </a:lnTo>
                <a:lnTo>
                  <a:pt x="51" y="141"/>
                </a:lnTo>
                <a:lnTo>
                  <a:pt x="57" y="135"/>
                </a:lnTo>
                <a:lnTo>
                  <a:pt x="64" y="125"/>
                </a:lnTo>
                <a:lnTo>
                  <a:pt x="67" y="115"/>
                </a:lnTo>
                <a:lnTo>
                  <a:pt x="72" y="102"/>
                </a:lnTo>
                <a:lnTo>
                  <a:pt x="74" y="89"/>
                </a:lnTo>
                <a:lnTo>
                  <a:pt x="74" y="75"/>
                </a:lnTo>
                <a:lnTo>
                  <a:pt x="74" y="59"/>
                </a:lnTo>
                <a:lnTo>
                  <a:pt x="72" y="46"/>
                </a:lnTo>
                <a:lnTo>
                  <a:pt x="67" y="32"/>
                </a:lnTo>
                <a:lnTo>
                  <a:pt x="64" y="21"/>
                </a:lnTo>
                <a:lnTo>
                  <a:pt x="57" y="13"/>
                </a:lnTo>
                <a:lnTo>
                  <a:pt x="51" y="6"/>
                </a:lnTo>
                <a:lnTo>
                  <a:pt x="44" y="2"/>
                </a:lnTo>
                <a:lnTo>
                  <a:pt x="38"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7" name="Freeform 209"/>
          <p:cNvSpPr>
            <a:spLocks/>
          </p:cNvSpPr>
          <p:nvPr/>
        </p:nvSpPr>
        <p:spPr bwMode="auto">
          <a:xfrm>
            <a:off x="4983163" y="3951288"/>
            <a:ext cx="1200150" cy="569912"/>
          </a:xfrm>
          <a:custGeom>
            <a:avLst/>
            <a:gdLst>
              <a:gd name="T0" fmla="*/ 0 w 756"/>
              <a:gd name="T1" fmla="*/ 314 h 359"/>
              <a:gd name="T2" fmla="*/ 28 w 756"/>
              <a:gd name="T3" fmla="*/ 358 h 359"/>
              <a:gd name="T4" fmla="*/ 750 w 756"/>
              <a:gd name="T5" fmla="*/ 45 h 359"/>
              <a:gd name="T6" fmla="*/ 751 w 756"/>
              <a:gd name="T7" fmla="*/ 39 h 359"/>
              <a:gd name="T8" fmla="*/ 751 w 756"/>
              <a:gd name="T9" fmla="*/ 34 h 359"/>
              <a:gd name="T10" fmla="*/ 753 w 756"/>
              <a:gd name="T11" fmla="*/ 31 h 359"/>
              <a:gd name="T12" fmla="*/ 753 w 756"/>
              <a:gd name="T13" fmla="*/ 26 h 359"/>
              <a:gd name="T14" fmla="*/ 753 w 756"/>
              <a:gd name="T15" fmla="*/ 21 h 359"/>
              <a:gd name="T16" fmla="*/ 753 w 756"/>
              <a:gd name="T17" fmla="*/ 15 h 359"/>
              <a:gd name="T18" fmla="*/ 753 w 756"/>
              <a:gd name="T19" fmla="*/ 8 h 359"/>
              <a:gd name="T20" fmla="*/ 755 w 756"/>
              <a:gd name="T21" fmla="*/ 0 h 359"/>
              <a:gd name="T22" fmla="*/ 0 w 756"/>
              <a:gd name="T23" fmla="*/ 314 h 3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56"/>
              <a:gd name="T37" fmla="*/ 0 h 359"/>
              <a:gd name="T38" fmla="*/ 756 w 756"/>
              <a:gd name="T39" fmla="*/ 359 h 35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56" h="359">
                <a:moveTo>
                  <a:pt x="0" y="314"/>
                </a:moveTo>
                <a:lnTo>
                  <a:pt x="28" y="358"/>
                </a:lnTo>
                <a:lnTo>
                  <a:pt x="750" y="45"/>
                </a:lnTo>
                <a:lnTo>
                  <a:pt x="751" y="39"/>
                </a:lnTo>
                <a:lnTo>
                  <a:pt x="751" y="34"/>
                </a:lnTo>
                <a:lnTo>
                  <a:pt x="753" y="31"/>
                </a:lnTo>
                <a:lnTo>
                  <a:pt x="753" y="26"/>
                </a:lnTo>
                <a:lnTo>
                  <a:pt x="753" y="21"/>
                </a:lnTo>
                <a:lnTo>
                  <a:pt x="753" y="15"/>
                </a:lnTo>
                <a:lnTo>
                  <a:pt x="753" y="8"/>
                </a:lnTo>
                <a:lnTo>
                  <a:pt x="755" y="0"/>
                </a:lnTo>
                <a:lnTo>
                  <a:pt x="0" y="314"/>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8" name="Freeform 210"/>
          <p:cNvSpPr>
            <a:spLocks/>
          </p:cNvSpPr>
          <p:nvPr/>
        </p:nvSpPr>
        <p:spPr bwMode="auto">
          <a:xfrm>
            <a:off x="3851276" y="2932114"/>
            <a:ext cx="1516063" cy="2581275"/>
          </a:xfrm>
          <a:custGeom>
            <a:avLst/>
            <a:gdLst>
              <a:gd name="T0" fmla="*/ 819 w 955"/>
              <a:gd name="T1" fmla="*/ 15 h 1626"/>
              <a:gd name="T2" fmla="*/ 674 w 955"/>
              <a:gd name="T3" fmla="*/ 59 h 1626"/>
              <a:gd name="T4" fmla="*/ 450 w 955"/>
              <a:gd name="T5" fmla="*/ 146 h 1626"/>
              <a:gd name="T6" fmla="*/ 323 w 955"/>
              <a:gd name="T7" fmla="*/ 224 h 1626"/>
              <a:gd name="T8" fmla="*/ 315 w 955"/>
              <a:gd name="T9" fmla="*/ 268 h 1626"/>
              <a:gd name="T10" fmla="*/ 286 w 955"/>
              <a:gd name="T11" fmla="*/ 301 h 1626"/>
              <a:gd name="T12" fmla="*/ 247 w 955"/>
              <a:gd name="T13" fmla="*/ 319 h 1626"/>
              <a:gd name="T14" fmla="*/ 206 w 955"/>
              <a:gd name="T15" fmla="*/ 319 h 1626"/>
              <a:gd name="T16" fmla="*/ 174 w 955"/>
              <a:gd name="T17" fmla="*/ 299 h 1626"/>
              <a:gd name="T18" fmla="*/ 102 w 955"/>
              <a:gd name="T19" fmla="*/ 348 h 1626"/>
              <a:gd name="T20" fmla="*/ 37 w 955"/>
              <a:gd name="T21" fmla="*/ 395 h 1626"/>
              <a:gd name="T22" fmla="*/ 14 w 955"/>
              <a:gd name="T23" fmla="*/ 488 h 1626"/>
              <a:gd name="T24" fmla="*/ 47 w 955"/>
              <a:gd name="T25" fmla="*/ 666 h 1626"/>
              <a:gd name="T26" fmla="*/ 73 w 955"/>
              <a:gd name="T27" fmla="*/ 840 h 1626"/>
              <a:gd name="T28" fmla="*/ 104 w 955"/>
              <a:gd name="T29" fmla="*/ 904 h 1626"/>
              <a:gd name="T30" fmla="*/ 132 w 955"/>
              <a:gd name="T31" fmla="*/ 918 h 1626"/>
              <a:gd name="T32" fmla="*/ 153 w 955"/>
              <a:gd name="T33" fmla="*/ 936 h 1626"/>
              <a:gd name="T34" fmla="*/ 174 w 955"/>
              <a:gd name="T35" fmla="*/ 985 h 1626"/>
              <a:gd name="T36" fmla="*/ 172 w 955"/>
              <a:gd name="T37" fmla="*/ 1039 h 1626"/>
              <a:gd name="T38" fmla="*/ 145 w 955"/>
              <a:gd name="T39" fmla="*/ 1087 h 1626"/>
              <a:gd name="T40" fmla="*/ 115 w 955"/>
              <a:gd name="T41" fmla="*/ 1110 h 1626"/>
              <a:gd name="T42" fmla="*/ 97 w 955"/>
              <a:gd name="T43" fmla="*/ 1154 h 1626"/>
              <a:gd name="T44" fmla="*/ 101 w 955"/>
              <a:gd name="T45" fmla="*/ 1273 h 1626"/>
              <a:gd name="T46" fmla="*/ 104 w 955"/>
              <a:gd name="T47" fmla="*/ 1398 h 1626"/>
              <a:gd name="T48" fmla="*/ 257 w 955"/>
              <a:gd name="T49" fmla="*/ 1472 h 1626"/>
              <a:gd name="T50" fmla="*/ 520 w 955"/>
              <a:gd name="T51" fmla="*/ 1536 h 1626"/>
              <a:gd name="T52" fmla="*/ 866 w 955"/>
              <a:gd name="T53" fmla="*/ 1625 h 1626"/>
              <a:gd name="T54" fmla="*/ 912 w 955"/>
              <a:gd name="T55" fmla="*/ 1370 h 1626"/>
              <a:gd name="T56" fmla="*/ 943 w 955"/>
              <a:gd name="T57" fmla="*/ 1069 h 1626"/>
              <a:gd name="T58" fmla="*/ 952 w 955"/>
              <a:gd name="T59" fmla="*/ 827 h 1626"/>
              <a:gd name="T60" fmla="*/ 954 w 955"/>
              <a:gd name="T61" fmla="*/ 765 h 1626"/>
              <a:gd name="T62" fmla="*/ 954 w 955"/>
              <a:gd name="T63" fmla="*/ 705 h 1626"/>
              <a:gd name="T64" fmla="*/ 928 w 955"/>
              <a:gd name="T65" fmla="*/ 674 h 1626"/>
              <a:gd name="T66" fmla="*/ 895 w 955"/>
              <a:gd name="T67" fmla="*/ 657 h 1626"/>
              <a:gd name="T68" fmla="*/ 873 w 955"/>
              <a:gd name="T69" fmla="*/ 631 h 1626"/>
              <a:gd name="T70" fmla="*/ 858 w 955"/>
              <a:gd name="T71" fmla="*/ 598 h 1626"/>
              <a:gd name="T72" fmla="*/ 850 w 955"/>
              <a:gd name="T73" fmla="*/ 536 h 1626"/>
              <a:gd name="T74" fmla="*/ 860 w 955"/>
              <a:gd name="T75" fmla="*/ 476 h 1626"/>
              <a:gd name="T76" fmla="*/ 874 w 955"/>
              <a:gd name="T77" fmla="*/ 444 h 1626"/>
              <a:gd name="T78" fmla="*/ 895 w 955"/>
              <a:gd name="T79" fmla="*/ 419 h 1626"/>
              <a:gd name="T80" fmla="*/ 920 w 955"/>
              <a:gd name="T81" fmla="*/ 403 h 1626"/>
              <a:gd name="T82" fmla="*/ 936 w 955"/>
              <a:gd name="T83" fmla="*/ 346 h 1626"/>
              <a:gd name="T84" fmla="*/ 918 w 955"/>
              <a:gd name="T85" fmla="*/ 193 h 1626"/>
              <a:gd name="T86" fmla="*/ 894 w 955"/>
              <a:gd name="T87" fmla="*/ 47 h 162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955"/>
              <a:gd name="T133" fmla="*/ 0 h 1626"/>
              <a:gd name="T134" fmla="*/ 955 w 955"/>
              <a:gd name="T135" fmla="*/ 1626 h 162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955" h="1626">
                <a:moveTo>
                  <a:pt x="882" y="0"/>
                </a:moveTo>
                <a:lnTo>
                  <a:pt x="852" y="7"/>
                </a:lnTo>
                <a:lnTo>
                  <a:pt x="819" y="15"/>
                </a:lnTo>
                <a:lnTo>
                  <a:pt x="785" y="24"/>
                </a:lnTo>
                <a:lnTo>
                  <a:pt x="749" y="34"/>
                </a:lnTo>
                <a:lnTo>
                  <a:pt x="674" y="59"/>
                </a:lnTo>
                <a:lnTo>
                  <a:pt x="600" y="86"/>
                </a:lnTo>
                <a:lnTo>
                  <a:pt x="523" y="115"/>
                </a:lnTo>
                <a:lnTo>
                  <a:pt x="450" y="146"/>
                </a:lnTo>
                <a:lnTo>
                  <a:pt x="382" y="177"/>
                </a:lnTo>
                <a:lnTo>
                  <a:pt x="318" y="206"/>
                </a:lnTo>
                <a:lnTo>
                  <a:pt x="323" y="224"/>
                </a:lnTo>
                <a:lnTo>
                  <a:pt x="323" y="241"/>
                </a:lnTo>
                <a:lnTo>
                  <a:pt x="320" y="255"/>
                </a:lnTo>
                <a:lnTo>
                  <a:pt x="315" y="268"/>
                </a:lnTo>
                <a:lnTo>
                  <a:pt x="307" y="281"/>
                </a:lnTo>
                <a:lnTo>
                  <a:pt x="297" y="291"/>
                </a:lnTo>
                <a:lnTo>
                  <a:pt x="286" y="301"/>
                </a:lnTo>
                <a:lnTo>
                  <a:pt x="275" y="309"/>
                </a:lnTo>
                <a:lnTo>
                  <a:pt x="262" y="314"/>
                </a:lnTo>
                <a:lnTo>
                  <a:pt x="247" y="319"/>
                </a:lnTo>
                <a:lnTo>
                  <a:pt x="234" y="320"/>
                </a:lnTo>
                <a:lnTo>
                  <a:pt x="219" y="320"/>
                </a:lnTo>
                <a:lnTo>
                  <a:pt x="206" y="319"/>
                </a:lnTo>
                <a:lnTo>
                  <a:pt x="193" y="314"/>
                </a:lnTo>
                <a:lnTo>
                  <a:pt x="184" y="307"/>
                </a:lnTo>
                <a:lnTo>
                  <a:pt x="174" y="299"/>
                </a:lnTo>
                <a:lnTo>
                  <a:pt x="149" y="315"/>
                </a:lnTo>
                <a:lnTo>
                  <a:pt x="125" y="332"/>
                </a:lnTo>
                <a:lnTo>
                  <a:pt x="102" y="348"/>
                </a:lnTo>
                <a:lnTo>
                  <a:pt x="80" y="364"/>
                </a:lnTo>
                <a:lnTo>
                  <a:pt x="58" y="380"/>
                </a:lnTo>
                <a:lnTo>
                  <a:pt x="37" y="395"/>
                </a:lnTo>
                <a:lnTo>
                  <a:pt x="18" y="411"/>
                </a:lnTo>
                <a:lnTo>
                  <a:pt x="0" y="427"/>
                </a:lnTo>
                <a:lnTo>
                  <a:pt x="14" y="488"/>
                </a:lnTo>
                <a:lnTo>
                  <a:pt x="26" y="548"/>
                </a:lnTo>
                <a:lnTo>
                  <a:pt x="37" y="608"/>
                </a:lnTo>
                <a:lnTo>
                  <a:pt x="47" y="666"/>
                </a:lnTo>
                <a:lnTo>
                  <a:pt x="57" y="725"/>
                </a:lnTo>
                <a:lnTo>
                  <a:pt x="65" y="783"/>
                </a:lnTo>
                <a:lnTo>
                  <a:pt x="73" y="840"/>
                </a:lnTo>
                <a:lnTo>
                  <a:pt x="83" y="897"/>
                </a:lnTo>
                <a:lnTo>
                  <a:pt x="94" y="900"/>
                </a:lnTo>
                <a:lnTo>
                  <a:pt x="104" y="904"/>
                </a:lnTo>
                <a:lnTo>
                  <a:pt x="115" y="907"/>
                </a:lnTo>
                <a:lnTo>
                  <a:pt x="123" y="912"/>
                </a:lnTo>
                <a:lnTo>
                  <a:pt x="132" y="918"/>
                </a:lnTo>
                <a:lnTo>
                  <a:pt x="140" y="923"/>
                </a:lnTo>
                <a:lnTo>
                  <a:pt x="146" y="930"/>
                </a:lnTo>
                <a:lnTo>
                  <a:pt x="153" y="936"/>
                </a:lnTo>
                <a:lnTo>
                  <a:pt x="162" y="952"/>
                </a:lnTo>
                <a:lnTo>
                  <a:pt x="171" y="969"/>
                </a:lnTo>
                <a:lnTo>
                  <a:pt x="174" y="985"/>
                </a:lnTo>
                <a:lnTo>
                  <a:pt x="175" y="1003"/>
                </a:lnTo>
                <a:lnTo>
                  <a:pt x="175" y="1021"/>
                </a:lnTo>
                <a:lnTo>
                  <a:pt x="172" y="1039"/>
                </a:lnTo>
                <a:lnTo>
                  <a:pt x="166" y="1056"/>
                </a:lnTo>
                <a:lnTo>
                  <a:pt x="156" y="1073"/>
                </a:lnTo>
                <a:lnTo>
                  <a:pt x="145" y="1087"/>
                </a:lnTo>
                <a:lnTo>
                  <a:pt x="132" y="1100"/>
                </a:lnTo>
                <a:lnTo>
                  <a:pt x="123" y="1105"/>
                </a:lnTo>
                <a:lnTo>
                  <a:pt x="115" y="1110"/>
                </a:lnTo>
                <a:lnTo>
                  <a:pt x="106" y="1115"/>
                </a:lnTo>
                <a:lnTo>
                  <a:pt x="97" y="1118"/>
                </a:lnTo>
                <a:lnTo>
                  <a:pt x="97" y="1154"/>
                </a:lnTo>
                <a:lnTo>
                  <a:pt x="99" y="1191"/>
                </a:lnTo>
                <a:lnTo>
                  <a:pt x="101" y="1230"/>
                </a:lnTo>
                <a:lnTo>
                  <a:pt x="101" y="1273"/>
                </a:lnTo>
                <a:lnTo>
                  <a:pt x="102" y="1315"/>
                </a:lnTo>
                <a:lnTo>
                  <a:pt x="104" y="1357"/>
                </a:lnTo>
                <a:lnTo>
                  <a:pt x="104" y="1398"/>
                </a:lnTo>
                <a:lnTo>
                  <a:pt x="104" y="1438"/>
                </a:lnTo>
                <a:lnTo>
                  <a:pt x="179" y="1455"/>
                </a:lnTo>
                <a:lnTo>
                  <a:pt x="257" y="1472"/>
                </a:lnTo>
                <a:lnTo>
                  <a:pt x="338" y="1492"/>
                </a:lnTo>
                <a:lnTo>
                  <a:pt x="426" y="1513"/>
                </a:lnTo>
                <a:lnTo>
                  <a:pt x="520" y="1536"/>
                </a:lnTo>
                <a:lnTo>
                  <a:pt x="626" y="1562"/>
                </a:lnTo>
                <a:lnTo>
                  <a:pt x="739" y="1591"/>
                </a:lnTo>
                <a:lnTo>
                  <a:pt x="866" y="1625"/>
                </a:lnTo>
                <a:lnTo>
                  <a:pt x="884" y="1546"/>
                </a:lnTo>
                <a:lnTo>
                  <a:pt x="899" y="1461"/>
                </a:lnTo>
                <a:lnTo>
                  <a:pt x="912" y="1370"/>
                </a:lnTo>
                <a:lnTo>
                  <a:pt x="925" y="1273"/>
                </a:lnTo>
                <a:lnTo>
                  <a:pt x="934" y="1173"/>
                </a:lnTo>
                <a:lnTo>
                  <a:pt x="943" y="1069"/>
                </a:lnTo>
                <a:lnTo>
                  <a:pt x="947" y="962"/>
                </a:lnTo>
                <a:lnTo>
                  <a:pt x="951" y="853"/>
                </a:lnTo>
                <a:lnTo>
                  <a:pt x="952" y="827"/>
                </a:lnTo>
                <a:lnTo>
                  <a:pt x="952" y="806"/>
                </a:lnTo>
                <a:lnTo>
                  <a:pt x="952" y="785"/>
                </a:lnTo>
                <a:lnTo>
                  <a:pt x="954" y="765"/>
                </a:lnTo>
                <a:lnTo>
                  <a:pt x="954" y="748"/>
                </a:lnTo>
                <a:lnTo>
                  <a:pt x="954" y="726"/>
                </a:lnTo>
                <a:lnTo>
                  <a:pt x="954" y="705"/>
                </a:lnTo>
                <a:lnTo>
                  <a:pt x="954" y="679"/>
                </a:lnTo>
                <a:lnTo>
                  <a:pt x="939" y="678"/>
                </a:lnTo>
                <a:lnTo>
                  <a:pt x="928" y="674"/>
                </a:lnTo>
                <a:lnTo>
                  <a:pt x="917" y="670"/>
                </a:lnTo>
                <a:lnTo>
                  <a:pt x="905" y="663"/>
                </a:lnTo>
                <a:lnTo>
                  <a:pt x="895" y="657"/>
                </a:lnTo>
                <a:lnTo>
                  <a:pt x="887" y="648"/>
                </a:lnTo>
                <a:lnTo>
                  <a:pt x="879" y="640"/>
                </a:lnTo>
                <a:lnTo>
                  <a:pt x="873" y="631"/>
                </a:lnTo>
                <a:lnTo>
                  <a:pt x="868" y="621"/>
                </a:lnTo>
                <a:lnTo>
                  <a:pt x="863" y="609"/>
                </a:lnTo>
                <a:lnTo>
                  <a:pt x="858" y="598"/>
                </a:lnTo>
                <a:lnTo>
                  <a:pt x="855" y="587"/>
                </a:lnTo>
                <a:lnTo>
                  <a:pt x="850" y="562"/>
                </a:lnTo>
                <a:lnTo>
                  <a:pt x="850" y="536"/>
                </a:lnTo>
                <a:lnTo>
                  <a:pt x="852" y="512"/>
                </a:lnTo>
                <a:lnTo>
                  <a:pt x="856" y="488"/>
                </a:lnTo>
                <a:lnTo>
                  <a:pt x="860" y="476"/>
                </a:lnTo>
                <a:lnTo>
                  <a:pt x="865" y="465"/>
                </a:lnTo>
                <a:lnTo>
                  <a:pt x="869" y="453"/>
                </a:lnTo>
                <a:lnTo>
                  <a:pt x="874" y="444"/>
                </a:lnTo>
                <a:lnTo>
                  <a:pt x="881" y="436"/>
                </a:lnTo>
                <a:lnTo>
                  <a:pt x="887" y="427"/>
                </a:lnTo>
                <a:lnTo>
                  <a:pt x="895" y="419"/>
                </a:lnTo>
                <a:lnTo>
                  <a:pt x="902" y="413"/>
                </a:lnTo>
                <a:lnTo>
                  <a:pt x="912" y="408"/>
                </a:lnTo>
                <a:lnTo>
                  <a:pt x="920" y="403"/>
                </a:lnTo>
                <a:lnTo>
                  <a:pt x="930" y="401"/>
                </a:lnTo>
                <a:lnTo>
                  <a:pt x="939" y="400"/>
                </a:lnTo>
                <a:lnTo>
                  <a:pt x="936" y="346"/>
                </a:lnTo>
                <a:lnTo>
                  <a:pt x="930" y="294"/>
                </a:lnTo>
                <a:lnTo>
                  <a:pt x="925" y="244"/>
                </a:lnTo>
                <a:lnTo>
                  <a:pt x="918" y="193"/>
                </a:lnTo>
                <a:lnTo>
                  <a:pt x="910" y="145"/>
                </a:lnTo>
                <a:lnTo>
                  <a:pt x="902" y="96"/>
                </a:lnTo>
                <a:lnTo>
                  <a:pt x="894" y="47"/>
                </a:lnTo>
                <a:lnTo>
                  <a:pt x="882" y="0"/>
                </a:lnTo>
              </a:path>
            </a:pathLst>
          </a:custGeom>
          <a:solidFill>
            <a:srgbClr val="FAF0A8"/>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9" name="Freeform 211"/>
          <p:cNvSpPr>
            <a:spLocks/>
          </p:cNvSpPr>
          <p:nvPr/>
        </p:nvSpPr>
        <p:spPr bwMode="auto">
          <a:xfrm>
            <a:off x="4031457" y="2932114"/>
            <a:ext cx="1516063" cy="2581275"/>
          </a:xfrm>
          <a:custGeom>
            <a:avLst/>
            <a:gdLst>
              <a:gd name="T0" fmla="*/ 819 w 955"/>
              <a:gd name="T1" fmla="*/ 15 h 1626"/>
              <a:gd name="T2" fmla="*/ 674 w 955"/>
              <a:gd name="T3" fmla="*/ 59 h 1626"/>
              <a:gd name="T4" fmla="*/ 450 w 955"/>
              <a:gd name="T5" fmla="*/ 146 h 1626"/>
              <a:gd name="T6" fmla="*/ 323 w 955"/>
              <a:gd name="T7" fmla="*/ 224 h 1626"/>
              <a:gd name="T8" fmla="*/ 315 w 955"/>
              <a:gd name="T9" fmla="*/ 268 h 1626"/>
              <a:gd name="T10" fmla="*/ 286 w 955"/>
              <a:gd name="T11" fmla="*/ 301 h 1626"/>
              <a:gd name="T12" fmla="*/ 247 w 955"/>
              <a:gd name="T13" fmla="*/ 319 h 1626"/>
              <a:gd name="T14" fmla="*/ 206 w 955"/>
              <a:gd name="T15" fmla="*/ 319 h 1626"/>
              <a:gd name="T16" fmla="*/ 174 w 955"/>
              <a:gd name="T17" fmla="*/ 299 h 1626"/>
              <a:gd name="T18" fmla="*/ 102 w 955"/>
              <a:gd name="T19" fmla="*/ 348 h 1626"/>
              <a:gd name="T20" fmla="*/ 37 w 955"/>
              <a:gd name="T21" fmla="*/ 395 h 1626"/>
              <a:gd name="T22" fmla="*/ 14 w 955"/>
              <a:gd name="T23" fmla="*/ 488 h 1626"/>
              <a:gd name="T24" fmla="*/ 47 w 955"/>
              <a:gd name="T25" fmla="*/ 666 h 1626"/>
              <a:gd name="T26" fmla="*/ 73 w 955"/>
              <a:gd name="T27" fmla="*/ 840 h 1626"/>
              <a:gd name="T28" fmla="*/ 104 w 955"/>
              <a:gd name="T29" fmla="*/ 904 h 1626"/>
              <a:gd name="T30" fmla="*/ 132 w 955"/>
              <a:gd name="T31" fmla="*/ 918 h 1626"/>
              <a:gd name="T32" fmla="*/ 153 w 955"/>
              <a:gd name="T33" fmla="*/ 936 h 1626"/>
              <a:gd name="T34" fmla="*/ 174 w 955"/>
              <a:gd name="T35" fmla="*/ 985 h 1626"/>
              <a:gd name="T36" fmla="*/ 172 w 955"/>
              <a:gd name="T37" fmla="*/ 1039 h 1626"/>
              <a:gd name="T38" fmla="*/ 145 w 955"/>
              <a:gd name="T39" fmla="*/ 1087 h 1626"/>
              <a:gd name="T40" fmla="*/ 115 w 955"/>
              <a:gd name="T41" fmla="*/ 1110 h 1626"/>
              <a:gd name="T42" fmla="*/ 97 w 955"/>
              <a:gd name="T43" fmla="*/ 1154 h 1626"/>
              <a:gd name="T44" fmla="*/ 101 w 955"/>
              <a:gd name="T45" fmla="*/ 1273 h 1626"/>
              <a:gd name="T46" fmla="*/ 104 w 955"/>
              <a:gd name="T47" fmla="*/ 1398 h 1626"/>
              <a:gd name="T48" fmla="*/ 257 w 955"/>
              <a:gd name="T49" fmla="*/ 1472 h 1626"/>
              <a:gd name="T50" fmla="*/ 520 w 955"/>
              <a:gd name="T51" fmla="*/ 1536 h 1626"/>
              <a:gd name="T52" fmla="*/ 866 w 955"/>
              <a:gd name="T53" fmla="*/ 1625 h 1626"/>
              <a:gd name="T54" fmla="*/ 912 w 955"/>
              <a:gd name="T55" fmla="*/ 1370 h 1626"/>
              <a:gd name="T56" fmla="*/ 943 w 955"/>
              <a:gd name="T57" fmla="*/ 1069 h 1626"/>
              <a:gd name="T58" fmla="*/ 952 w 955"/>
              <a:gd name="T59" fmla="*/ 827 h 1626"/>
              <a:gd name="T60" fmla="*/ 954 w 955"/>
              <a:gd name="T61" fmla="*/ 765 h 1626"/>
              <a:gd name="T62" fmla="*/ 954 w 955"/>
              <a:gd name="T63" fmla="*/ 705 h 1626"/>
              <a:gd name="T64" fmla="*/ 928 w 955"/>
              <a:gd name="T65" fmla="*/ 674 h 1626"/>
              <a:gd name="T66" fmla="*/ 895 w 955"/>
              <a:gd name="T67" fmla="*/ 657 h 1626"/>
              <a:gd name="T68" fmla="*/ 873 w 955"/>
              <a:gd name="T69" fmla="*/ 631 h 1626"/>
              <a:gd name="T70" fmla="*/ 858 w 955"/>
              <a:gd name="T71" fmla="*/ 598 h 1626"/>
              <a:gd name="T72" fmla="*/ 850 w 955"/>
              <a:gd name="T73" fmla="*/ 536 h 1626"/>
              <a:gd name="T74" fmla="*/ 860 w 955"/>
              <a:gd name="T75" fmla="*/ 476 h 1626"/>
              <a:gd name="T76" fmla="*/ 874 w 955"/>
              <a:gd name="T77" fmla="*/ 444 h 1626"/>
              <a:gd name="T78" fmla="*/ 895 w 955"/>
              <a:gd name="T79" fmla="*/ 419 h 1626"/>
              <a:gd name="T80" fmla="*/ 920 w 955"/>
              <a:gd name="T81" fmla="*/ 403 h 1626"/>
              <a:gd name="T82" fmla="*/ 936 w 955"/>
              <a:gd name="T83" fmla="*/ 346 h 1626"/>
              <a:gd name="T84" fmla="*/ 918 w 955"/>
              <a:gd name="T85" fmla="*/ 193 h 1626"/>
              <a:gd name="T86" fmla="*/ 894 w 955"/>
              <a:gd name="T87" fmla="*/ 47 h 162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955"/>
              <a:gd name="T133" fmla="*/ 0 h 1626"/>
              <a:gd name="T134" fmla="*/ 955 w 955"/>
              <a:gd name="T135" fmla="*/ 1626 h 162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955" h="1626">
                <a:moveTo>
                  <a:pt x="882" y="0"/>
                </a:moveTo>
                <a:lnTo>
                  <a:pt x="852" y="7"/>
                </a:lnTo>
                <a:lnTo>
                  <a:pt x="819" y="15"/>
                </a:lnTo>
                <a:lnTo>
                  <a:pt x="785" y="24"/>
                </a:lnTo>
                <a:lnTo>
                  <a:pt x="749" y="34"/>
                </a:lnTo>
                <a:lnTo>
                  <a:pt x="674" y="59"/>
                </a:lnTo>
                <a:lnTo>
                  <a:pt x="600" y="86"/>
                </a:lnTo>
                <a:lnTo>
                  <a:pt x="523" y="115"/>
                </a:lnTo>
                <a:lnTo>
                  <a:pt x="450" y="146"/>
                </a:lnTo>
                <a:lnTo>
                  <a:pt x="382" y="177"/>
                </a:lnTo>
                <a:lnTo>
                  <a:pt x="318" y="206"/>
                </a:lnTo>
                <a:lnTo>
                  <a:pt x="323" y="224"/>
                </a:lnTo>
                <a:lnTo>
                  <a:pt x="323" y="241"/>
                </a:lnTo>
                <a:lnTo>
                  <a:pt x="320" y="255"/>
                </a:lnTo>
                <a:lnTo>
                  <a:pt x="315" y="268"/>
                </a:lnTo>
                <a:lnTo>
                  <a:pt x="307" y="281"/>
                </a:lnTo>
                <a:lnTo>
                  <a:pt x="297" y="291"/>
                </a:lnTo>
                <a:lnTo>
                  <a:pt x="286" y="301"/>
                </a:lnTo>
                <a:lnTo>
                  <a:pt x="275" y="309"/>
                </a:lnTo>
                <a:lnTo>
                  <a:pt x="262" y="314"/>
                </a:lnTo>
                <a:lnTo>
                  <a:pt x="247" y="319"/>
                </a:lnTo>
                <a:lnTo>
                  <a:pt x="234" y="320"/>
                </a:lnTo>
                <a:lnTo>
                  <a:pt x="219" y="320"/>
                </a:lnTo>
                <a:lnTo>
                  <a:pt x="206" y="319"/>
                </a:lnTo>
                <a:lnTo>
                  <a:pt x="193" y="314"/>
                </a:lnTo>
                <a:lnTo>
                  <a:pt x="184" y="307"/>
                </a:lnTo>
                <a:lnTo>
                  <a:pt x="174" y="299"/>
                </a:lnTo>
                <a:lnTo>
                  <a:pt x="149" y="315"/>
                </a:lnTo>
                <a:lnTo>
                  <a:pt x="125" y="332"/>
                </a:lnTo>
                <a:lnTo>
                  <a:pt x="102" y="348"/>
                </a:lnTo>
                <a:lnTo>
                  <a:pt x="80" y="364"/>
                </a:lnTo>
                <a:lnTo>
                  <a:pt x="58" y="380"/>
                </a:lnTo>
                <a:lnTo>
                  <a:pt x="37" y="395"/>
                </a:lnTo>
                <a:lnTo>
                  <a:pt x="18" y="411"/>
                </a:lnTo>
                <a:lnTo>
                  <a:pt x="0" y="427"/>
                </a:lnTo>
                <a:lnTo>
                  <a:pt x="14" y="488"/>
                </a:lnTo>
                <a:lnTo>
                  <a:pt x="26" y="548"/>
                </a:lnTo>
                <a:lnTo>
                  <a:pt x="37" y="608"/>
                </a:lnTo>
                <a:lnTo>
                  <a:pt x="47" y="666"/>
                </a:lnTo>
                <a:lnTo>
                  <a:pt x="57" y="725"/>
                </a:lnTo>
                <a:lnTo>
                  <a:pt x="65" y="783"/>
                </a:lnTo>
                <a:lnTo>
                  <a:pt x="73" y="840"/>
                </a:lnTo>
                <a:lnTo>
                  <a:pt x="83" y="897"/>
                </a:lnTo>
                <a:lnTo>
                  <a:pt x="94" y="900"/>
                </a:lnTo>
                <a:lnTo>
                  <a:pt x="104" y="904"/>
                </a:lnTo>
                <a:lnTo>
                  <a:pt x="115" y="907"/>
                </a:lnTo>
                <a:lnTo>
                  <a:pt x="123" y="912"/>
                </a:lnTo>
                <a:lnTo>
                  <a:pt x="132" y="918"/>
                </a:lnTo>
                <a:lnTo>
                  <a:pt x="140" y="923"/>
                </a:lnTo>
                <a:lnTo>
                  <a:pt x="146" y="930"/>
                </a:lnTo>
                <a:lnTo>
                  <a:pt x="153" y="936"/>
                </a:lnTo>
                <a:lnTo>
                  <a:pt x="162" y="952"/>
                </a:lnTo>
                <a:lnTo>
                  <a:pt x="171" y="969"/>
                </a:lnTo>
                <a:lnTo>
                  <a:pt x="174" y="985"/>
                </a:lnTo>
                <a:lnTo>
                  <a:pt x="175" y="1003"/>
                </a:lnTo>
                <a:lnTo>
                  <a:pt x="175" y="1021"/>
                </a:lnTo>
                <a:lnTo>
                  <a:pt x="172" y="1039"/>
                </a:lnTo>
                <a:lnTo>
                  <a:pt x="166" y="1056"/>
                </a:lnTo>
                <a:lnTo>
                  <a:pt x="156" y="1073"/>
                </a:lnTo>
                <a:lnTo>
                  <a:pt x="145" y="1087"/>
                </a:lnTo>
                <a:lnTo>
                  <a:pt x="132" y="1100"/>
                </a:lnTo>
                <a:lnTo>
                  <a:pt x="123" y="1105"/>
                </a:lnTo>
                <a:lnTo>
                  <a:pt x="115" y="1110"/>
                </a:lnTo>
                <a:lnTo>
                  <a:pt x="106" y="1115"/>
                </a:lnTo>
                <a:lnTo>
                  <a:pt x="97" y="1118"/>
                </a:lnTo>
                <a:lnTo>
                  <a:pt x="97" y="1154"/>
                </a:lnTo>
                <a:lnTo>
                  <a:pt x="99" y="1191"/>
                </a:lnTo>
                <a:lnTo>
                  <a:pt x="101" y="1230"/>
                </a:lnTo>
                <a:lnTo>
                  <a:pt x="101" y="1273"/>
                </a:lnTo>
                <a:lnTo>
                  <a:pt x="102" y="1315"/>
                </a:lnTo>
                <a:lnTo>
                  <a:pt x="104" y="1357"/>
                </a:lnTo>
                <a:lnTo>
                  <a:pt x="104" y="1398"/>
                </a:lnTo>
                <a:lnTo>
                  <a:pt x="104" y="1438"/>
                </a:lnTo>
                <a:lnTo>
                  <a:pt x="179" y="1455"/>
                </a:lnTo>
                <a:lnTo>
                  <a:pt x="257" y="1472"/>
                </a:lnTo>
                <a:lnTo>
                  <a:pt x="338" y="1492"/>
                </a:lnTo>
                <a:lnTo>
                  <a:pt x="426" y="1513"/>
                </a:lnTo>
                <a:lnTo>
                  <a:pt x="520" y="1536"/>
                </a:lnTo>
                <a:lnTo>
                  <a:pt x="626" y="1562"/>
                </a:lnTo>
                <a:lnTo>
                  <a:pt x="739" y="1591"/>
                </a:lnTo>
                <a:lnTo>
                  <a:pt x="866" y="1625"/>
                </a:lnTo>
                <a:lnTo>
                  <a:pt x="884" y="1546"/>
                </a:lnTo>
                <a:lnTo>
                  <a:pt x="899" y="1461"/>
                </a:lnTo>
                <a:lnTo>
                  <a:pt x="912" y="1370"/>
                </a:lnTo>
                <a:lnTo>
                  <a:pt x="925" y="1273"/>
                </a:lnTo>
                <a:lnTo>
                  <a:pt x="934" y="1173"/>
                </a:lnTo>
                <a:lnTo>
                  <a:pt x="943" y="1069"/>
                </a:lnTo>
                <a:lnTo>
                  <a:pt x="947" y="962"/>
                </a:lnTo>
                <a:lnTo>
                  <a:pt x="951" y="853"/>
                </a:lnTo>
                <a:lnTo>
                  <a:pt x="952" y="827"/>
                </a:lnTo>
                <a:lnTo>
                  <a:pt x="952" y="806"/>
                </a:lnTo>
                <a:lnTo>
                  <a:pt x="952" y="785"/>
                </a:lnTo>
                <a:lnTo>
                  <a:pt x="954" y="765"/>
                </a:lnTo>
                <a:lnTo>
                  <a:pt x="954" y="748"/>
                </a:lnTo>
                <a:lnTo>
                  <a:pt x="954" y="726"/>
                </a:lnTo>
                <a:lnTo>
                  <a:pt x="954" y="705"/>
                </a:lnTo>
                <a:lnTo>
                  <a:pt x="954" y="679"/>
                </a:lnTo>
                <a:lnTo>
                  <a:pt x="939" y="678"/>
                </a:lnTo>
                <a:lnTo>
                  <a:pt x="928" y="674"/>
                </a:lnTo>
                <a:lnTo>
                  <a:pt x="917" y="670"/>
                </a:lnTo>
                <a:lnTo>
                  <a:pt x="905" y="663"/>
                </a:lnTo>
                <a:lnTo>
                  <a:pt x="895" y="657"/>
                </a:lnTo>
                <a:lnTo>
                  <a:pt x="887" y="648"/>
                </a:lnTo>
                <a:lnTo>
                  <a:pt x="879" y="640"/>
                </a:lnTo>
                <a:lnTo>
                  <a:pt x="873" y="631"/>
                </a:lnTo>
                <a:lnTo>
                  <a:pt x="868" y="621"/>
                </a:lnTo>
                <a:lnTo>
                  <a:pt x="863" y="609"/>
                </a:lnTo>
                <a:lnTo>
                  <a:pt x="858" y="598"/>
                </a:lnTo>
                <a:lnTo>
                  <a:pt x="855" y="587"/>
                </a:lnTo>
                <a:lnTo>
                  <a:pt x="850" y="562"/>
                </a:lnTo>
                <a:lnTo>
                  <a:pt x="850" y="536"/>
                </a:lnTo>
                <a:lnTo>
                  <a:pt x="852" y="512"/>
                </a:lnTo>
                <a:lnTo>
                  <a:pt x="856" y="488"/>
                </a:lnTo>
                <a:lnTo>
                  <a:pt x="860" y="476"/>
                </a:lnTo>
                <a:lnTo>
                  <a:pt x="865" y="465"/>
                </a:lnTo>
                <a:lnTo>
                  <a:pt x="869" y="453"/>
                </a:lnTo>
                <a:lnTo>
                  <a:pt x="874" y="444"/>
                </a:lnTo>
                <a:lnTo>
                  <a:pt x="881" y="436"/>
                </a:lnTo>
                <a:lnTo>
                  <a:pt x="887" y="427"/>
                </a:lnTo>
                <a:lnTo>
                  <a:pt x="895" y="419"/>
                </a:lnTo>
                <a:lnTo>
                  <a:pt x="902" y="413"/>
                </a:lnTo>
                <a:lnTo>
                  <a:pt x="912" y="408"/>
                </a:lnTo>
                <a:lnTo>
                  <a:pt x="920" y="403"/>
                </a:lnTo>
                <a:lnTo>
                  <a:pt x="930" y="401"/>
                </a:lnTo>
                <a:lnTo>
                  <a:pt x="939" y="400"/>
                </a:lnTo>
                <a:lnTo>
                  <a:pt x="936" y="346"/>
                </a:lnTo>
                <a:lnTo>
                  <a:pt x="930" y="294"/>
                </a:lnTo>
                <a:lnTo>
                  <a:pt x="925" y="244"/>
                </a:lnTo>
                <a:lnTo>
                  <a:pt x="918" y="193"/>
                </a:lnTo>
                <a:lnTo>
                  <a:pt x="910" y="145"/>
                </a:lnTo>
                <a:lnTo>
                  <a:pt x="902" y="96"/>
                </a:lnTo>
                <a:lnTo>
                  <a:pt x="894" y="47"/>
                </a:lnTo>
                <a:lnTo>
                  <a:pt x="88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0" name="Freeform 212"/>
          <p:cNvSpPr>
            <a:spLocks/>
          </p:cNvSpPr>
          <p:nvPr/>
        </p:nvSpPr>
        <p:spPr bwMode="auto">
          <a:xfrm>
            <a:off x="5200650" y="2932114"/>
            <a:ext cx="566738" cy="2581275"/>
          </a:xfrm>
          <a:custGeom>
            <a:avLst/>
            <a:gdLst>
              <a:gd name="T0" fmla="*/ 83 w 357"/>
              <a:gd name="T1" fmla="*/ 37 h 1626"/>
              <a:gd name="T2" fmla="*/ 153 w 357"/>
              <a:gd name="T3" fmla="*/ 98 h 1626"/>
              <a:gd name="T4" fmla="*/ 213 w 357"/>
              <a:gd name="T5" fmla="*/ 161 h 1626"/>
              <a:gd name="T6" fmla="*/ 296 w 357"/>
              <a:gd name="T7" fmla="*/ 254 h 1626"/>
              <a:gd name="T8" fmla="*/ 354 w 357"/>
              <a:gd name="T9" fmla="*/ 398 h 1626"/>
              <a:gd name="T10" fmla="*/ 351 w 357"/>
              <a:gd name="T11" fmla="*/ 556 h 1626"/>
              <a:gd name="T12" fmla="*/ 341 w 357"/>
              <a:gd name="T13" fmla="*/ 713 h 1626"/>
              <a:gd name="T14" fmla="*/ 328 w 357"/>
              <a:gd name="T15" fmla="*/ 865 h 1626"/>
              <a:gd name="T16" fmla="*/ 309 w 357"/>
              <a:gd name="T17" fmla="*/ 943 h 1626"/>
              <a:gd name="T18" fmla="*/ 291 w 357"/>
              <a:gd name="T19" fmla="*/ 959 h 1626"/>
              <a:gd name="T20" fmla="*/ 276 w 357"/>
              <a:gd name="T21" fmla="*/ 978 h 1626"/>
              <a:gd name="T22" fmla="*/ 268 w 357"/>
              <a:gd name="T23" fmla="*/ 1000 h 1626"/>
              <a:gd name="T24" fmla="*/ 266 w 357"/>
              <a:gd name="T25" fmla="*/ 1024 h 1626"/>
              <a:gd name="T26" fmla="*/ 270 w 357"/>
              <a:gd name="T27" fmla="*/ 1047 h 1626"/>
              <a:gd name="T28" fmla="*/ 279 w 357"/>
              <a:gd name="T29" fmla="*/ 1069 h 1626"/>
              <a:gd name="T30" fmla="*/ 297 w 357"/>
              <a:gd name="T31" fmla="*/ 1092 h 1626"/>
              <a:gd name="T32" fmla="*/ 307 w 357"/>
              <a:gd name="T33" fmla="*/ 1146 h 1626"/>
              <a:gd name="T34" fmla="*/ 302 w 357"/>
              <a:gd name="T35" fmla="*/ 1247 h 1626"/>
              <a:gd name="T36" fmla="*/ 296 w 357"/>
              <a:gd name="T37" fmla="*/ 1352 h 1626"/>
              <a:gd name="T38" fmla="*/ 291 w 357"/>
              <a:gd name="T39" fmla="*/ 1456 h 1626"/>
              <a:gd name="T40" fmla="*/ 258 w 357"/>
              <a:gd name="T41" fmla="*/ 1521 h 1626"/>
              <a:gd name="T42" fmla="*/ 192 w 357"/>
              <a:gd name="T43" fmla="*/ 1554 h 1626"/>
              <a:gd name="T44" fmla="*/ 123 w 357"/>
              <a:gd name="T45" fmla="*/ 1585 h 1626"/>
              <a:gd name="T46" fmla="*/ 54 w 357"/>
              <a:gd name="T47" fmla="*/ 1612 h 1626"/>
              <a:gd name="T48" fmla="*/ 36 w 357"/>
              <a:gd name="T49" fmla="*/ 1528 h 1626"/>
              <a:gd name="T50" fmla="*/ 67 w 357"/>
              <a:gd name="T51" fmla="*/ 1325 h 1626"/>
              <a:gd name="T52" fmla="*/ 89 w 357"/>
              <a:gd name="T53" fmla="*/ 1113 h 1626"/>
              <a:gd name="T54" fmla="*/ 101 w 357"/>
              <a:gd name="T55" fmla="*/ 899 h 1626"/>
              <a:gd name="T56" fmla="*/ 104 w 357"/>
              <a:gd name="T57" fmla="*/ 769 h 1626"/>
              <a:gd name="T58" fmla="*/ 104 w 357"/>
              <a:gd name="T59" fmla="*/ 743 h 1626"/>
              <a:gd name="T60" fmla="*/ 104 w 357"/>
              <a:gd name="T61" fmla="*/ 726 h 1626"/>
              <a:gd name="T62" fmla="*/ 104 w 357"/>
              <a:gd name="T63" fmla="*/ 700 h 1626"/>
              <a:gd name="T64" fmla="*/ 91 w 357"/>
              <a:gd name="T65" fmla="*/ 678 h 1626"/>
              <a:gd name="T66" fmla="*/ 68 w 357"/>
              <a:gd name="T67" fmla="*/ 671 h 1626"/>
              <a:gd name="T68" fmla="*/ 49 w 357"/>
              <a:gd name="T69" fmla="*/ 660 h 1626"/>
              <a:gd name="T70" fmla="*/ 32 w 357"/>
              <a:gd name="T71" fmla="*/ 644 h 1626"/>
              <a:gd name="T72" fmla="*/ 19 w 357"/>
              <a:gd name="T73" fmla="*/ 626 h 1626"/>
              <a:gd name="T74" fmla="*/ 10 w 357"/>
              <a:gd name="T75" fmla="*/ 603 h 1626"/>
              <a:gd name="T76" fmla="*/ 2 w 357"/>
              <a:gd name="T77" fmla="*/ 567 h 1626"/>
              <a:gd name="T78" fmla="*/ 2 w 357"/>
              <a:gd name="T79" fmla="*/ 517 h 1626"/>
              <a:gd name="T80" fmla="*/ 8 w 357"/>
              <a:gd name="T81" fmla="*/ 481 h 1626"/>
              <a:gd name="T82" fmla="*/ 18 w 357"/>
              <a:gd name="T83" fmla="*/ 458 h 1626"/>
              <a:gd name="T84" fmla="*/ 29 w 357"/>
              <a:gd name="T85" fmla="*/ 439 h 1626"/>
              <a:gd name="T86" fmla="*/ 44 w 357"/>
              <a:gd name="T87" fmla="*/ 423 h 1626"/>
              <a:gd name="T88" fmla="*/ 60 w 357"/>
              <a:gd name="T89" fmla="*/ 410 h 1626"/>
              <a:gd name="T90" fmla="*/ 80 w 357"/>
              <a:gd name="T91" fmla="*/ 401 h 1626"/>
              <a:gd name="T92" fmla="*/ 86 w 357"/>
              <a:gd name="T93" fmla="*/ 349 h 1626"/>
              <a:gd name="T94" fmla="*/ 75 w 357"/>
              <a:gd name="T95" fmla="*/ 244 h 1626"/>
              <a:gd name="T96" fmla="*/ 58 w 357"/>
              <a:gd name="T97" fmla="*/ 141 h 1626"/>
              <a:gd name="T98" fmla="*/ 42 w 357"/>
              <a:gd name="T99" fmla="*/ 44 h 162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357"/>
              <a:gd name="T151" fmla="*/ 0 h 1626"/>
              <a:gd name="T152" fmla="*/ 357 w 357"/>
              <a:gd name="T153" fmla="*/ 1626 h 162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357" h="1626">
                <a:moveTo>
                  <a:pt x="32" y="0"/>
                </a:moveTo>
                <a:lnTo>
                  <a:pt x="83" y="37"/>
                </a:lnTo>
                <a:lnTo>
                  <a:pt x="120" y="68"/>
                </a:lnTo>
                <a:lnTo>
                  <a:pt x="153" y="98"/>
                </a:lnTo>
                <a:lnTo>
                  <a:pt x="182" y="127"/>
                </a:lnTo>
                <a:lnTo>
                  <a:pt x="213" y="161"/>
                </a:lnTo>
                <a:lnTo>
                  <a:pt x="250" y="202"/>
                </a:lnTo>
                <a:lnTo>
                  <a:pt x="296" y="254"/>
                </a:lnTo>
                <a:lnTo>
                  <a:pt x="356" y="320"/>
                </a:lnTo>
                <a:lnTo>
                  <a:pt x="354" y="398"/>
                </a:lnTo>
                <a:lnTo>
                  <a:pt x="353" y="476"/>
                </a:lnTo>
                <a:lnTo>
                  <a:pt x="351" y="556"/>
                </a:lnTo>
                <a:lnTo>
                  <a:pt x="346" y="635"/>
                </a:lnTo>
                <a:lnTo>
                  <a:pt x="341" y="713"/>
                </a:lnTo>
                <a:lnTo>
                  <a:pt x="335" y="791"/>
                </a:lnTo>
                <a:lnTo>
                  <a:pt x="328" y="865"/>
                </a:lnTo>
                <a:lnTo>
                  <a:pt x="320" y="936"/>
                </a:lnTo>
                <a:lnTo>
                  <a:pt x="309" y="943"/>
                </a:lnTo>
                <a:lnTo>
                  <a:pt x="299" y="949"/>
                </a:lnTo>
                <a:lnTo>
                  <a:pt x="291" y="959"/>
                </a:lnTo>
                <a:lnTo>
                  <a:pt x="283" y="967"/>
                </a:lnTo>
                <a:lnTo>
                  <a:pt x="276" y="978"/>
                </a:lnTo>
                <a:lnTo>
                  <a:pt x="271" y="988"/>
                </a:lnTo>
                <a:lnTo>
                  <a:pt x="268" y="1000"/>
                </a:lnTo>
                <a:lnTo>
                  <a:pt x="266" y="1011"/>
                </a:lnTo>
                <a:lnTo>
                  <a:pt x="266" y="1024"/>
                </a:lnTo>
                <a:lnTo>
                  <a:pt x="266" y="1035"/>
                </a:lnTo>
                <a:lnTo>
                  <a:pt x="270" y="1047"/>
                </a:lnTo>
                <a:lnTo>
                  <a:pt x="275" y="1058"/>
                </a:lnTo>
                <a:lnTo>
                  <a:pt x="279" y="1069"/>
                </a:lnTo>
                <a:lnTo>
                  <a:pt x="288" y="1081"/>
                </a:lnTo>
                <a:lnTo>
                  <a:pt x="297" y="1092"/>
                </a:lnTo>
                <a:lnTo>
                  <a:pt x="307" y="1100"/>
                </a:lnTo>
                <a:lnTo>
                  <a:pt x="307" y="1146"/>
                </a:lnTo>
                <a:lnTo>
                  <a:pt x="305" y="1195"/>
                </a:lnTo>
                <a:lnTo>
                  <a:pt x="302" y="1247"/>
                </a:lnTo>
                <a:lnTo>
                  <a:pt x="299" y="1300"/>
                </a:lnTo>
                <a:lnTo>
                  <a:pt x="296" y="1352"/>
                </a:lnTo>
                <a:lnTo>
                  <a:pt x="292" y="1406"/>
                </a:lnTo>
                <a:lnTo>
                  <a:pt x="291" y="1456"/>
                </a:lnTo>
                <a:lnTo>
                  <a:pt x="289" y="1503"/>
                </a:lnTo>
                <a:lnTo>
                  <a:pt x="258" y="1521"/>
                </a:lnTo>
                <a:lnTo>
                  <a:pt x="226" y="1537"/>
                </a:lnTo>
                <a:lnTo>
                  <a:pt x="192" y="1554"/>
                </a:lnTo>
                <a:lnTo>
                  <a:pt x="158" y="1570"/>
                </a:lnTo>
                <a:lnTo>
                  <a:pt x="123" y="1585"/>
                </a:lnTo>
                <a:lnTo>
                  <a:pt x="89" y="1599"/>
                </a:lnTo>
                <a:lnTo>
                  <a:pt x="54" y="1612"/>
                </a:lnTo>
                <a:lnTo>
                  <a:pt x="16" y="1625"/>
                </a:lnTo>
                <a:lnTo>
                  <a:pt x="36" y="1528"/>
                </a:lnTo>
                <a:lnTo>
                  <a:pt x="54" y="1427"/>
                </a:lnTo>
                <a:lnTo>
                  <a:pt x="67" y="1325"/>
                </a:lnTo>
                <a:lnTo>
                  <a:pt x="80" y="1219"/>
                </a:lnTo>
                <a:lnTo>
                  <a:pt x="89" y="1113"/>
                </a:lnTo>
                <a:lnTo>
                  <a:pt x="96" y="1006"/>
                </a:lnTo>
                <a:lnTo>
                  <a:pt x="101" y="899"/>
                </a:lnTo>
                <a:lnTo>
                  <a:pt x="102" y="791"/>
                </a:lnTo>
                <a:lnTo>
                  <a:pt x="104" y="769"/>
                </a:lnTo>
                <a:lnTo>
                  <a:pt x="104" y="754"/>
                </a:lnTo>
                <a:lnTo>
                  <a:pt x="104" y="743"/>
                </a:lnTo>
                <a:lnTo>
                  <a:pt x="104" y="735"/>
                </a:lnTo>
                <a:lnTo>
                  <a:pt x="104" y="726"/>
                </a:lnTo>
                <a:lnTo>
                  <a:pt x="104" y="715"/>
                </a:lnTo>
                <a:lnTo>
                  <a:pt x="104" y="700"/>
                </a:lnTo>
                <a:lnTo>
                  <a:pt x="104" y="679"/>
                </a:lnTo>
                <a:lnTo>
                  <a:pt x="91" y="678"/>
                </a:lnTo>
                <a:lnTo>
                  <a:pt x="80" y="674"/>
                </a:lnTo>
                <a:lnTo>
                  <a:pt x="68" y="671"/>
                </a:lnTo>
                <a:lnTo>
                  <a:pt x="58" y="666"/>
                </a:lnTo>
                <a:lnTo>
                  <a:pt x="49" y="660"/>
                </a:lnTo>
                <a:lnTo>
                  <a:pt x="41" y="652"/>
                </a:lnTo>
                <a:lnTo>
                  <a:pt x="32" y="644"/>
                </a:lnTo>
                <a:lnTo>
                  <a:pt x="26" y="635"/>
                </a:lnTo>
                <a:lnTo>
                  <a:pt x="19" y="626"/>
                </a:lnTo>
                <a:lnTo>
                  <a:pt x="15" y="614"/>
                </a:lnTo>
                <a:lnTo>
                  <a:pt x="10" y="603"/>
                </a:lnTo>
                <a:lnTo>
                  <a:pt x="6" y="592"/>
                </a:lnTo>
                <a:lnTo>
                  <a:pt x="2" y="567"/>
                </a:lnTo>
                <a:lnTo>
                  <a:pt x="0" y="543"/>
                </a:lnTo>
                <a:lnTo>
                  <a:pt x="2" y="517"/>
                </a:lnTo>
                <a:lnTo>
                  <a:pt x="5" y="492"/>
                </a:lnTo>
                <a:lnTo>
                  <a:pt x="8" y="481"/>
                </a:lnTo>
                <a:lnTo>
                  <a:pt x="13" y="470"/>
                </a:lnTo>
                <a:lnTo>
                  <a:pt x="18" y="458"/>
                </a:lnTo>
                <a:lnTo>
                  <a:pt x="23" y="449"/>
                </a:lnTo>
                <a:lnTo>
                  <a:pt x="29" y="439"/>
                </a:lnTo>
                <a:lnTo>
                  <a:pt x="36" y="429"/>
                </a:lnTo>
                <a:lnTo>
                  <a:pt x="44" y="423"/>
                </a:lnTo>
                <a:lnTo>
                  <a:pt x="52" y="414"/>
                </a:lnTo>
                <a:lnTo>
                  <a:pt x="60" y="410"/>
                </a:lnTo>
                <a:lnTo>
                  <a:pt x="70" y="405"/>
                </a:lnTo>
                <a:lnTo>
                  <a:pt x="80" y="401"/>
                </a:lnTo>
                <a:lnTo>
                  <a:pt x="91" y="400"/>
                </a:lnTo>
                <a:lnTo>
                  <a:pt x="86" y="349"/>
                </a:lnTo>
                <a:lnTo>
                  <a:pt x="80" y="297"/>
                </a:lnTo>
                <a:lnTo>
                  <a:pt x="75" y="244"/>
                </a:lnTo>
                <a:lnTo>
                  <a:pt x="67" y="192"/>
                </a:lnTo>
                <a:lnTo>
                  <a:pt x="58" y="141"/>
                </a:lnTo>
                <a:lnTo>
                  <a:pt x="50" y="91"/>
                </a:lnTo>
                <a:lnTo>
                  <a:pt x="42" y="44"/>
                </a:lnTo>
                <a:lnTo>
                  <a:pt x="32" y="0"/>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1" name="Freeform 213"/>
          <p:cNvSpPr>
            <a:spLocks/>
          </p:cNvSpPr>
          <p:nvPr/>
        </p:nvSpPr>
        <p:spPr bwMode="auto">
          <a:xfrm>
            <a:off x="5200650" y="2932114"/>
            <a:ext cx="566738" cy="2581275"/>
          </a:xfrm>
          <a:custGeom>
            <a:avLst/>
            <a:gdLst>
              <a:gd name="T0" fmla="*/ 83 w 357"/>
              <a:gd name="T1" fmla="*/ 37 h 1626"/>
              <a:gd name="T2" fmla="*/ 153 w 357"/>
              <a:gd name="T3" fmla="*/ 98 h 1626"/>
              <a:gd name="T4" fmla="*/ 213 w 357"/>
              <a:gd name="T5" fmla="*/ 161 h 1626"/>
              <a:gd name="T6" fmla="*/ 296 w 357"/>
              <a:gd name="T7" fmla="*/ 254 h 1626"/>
              <a:gd name="T8" fmla="*/ 354 w 357"/>
              <a:gd name="T9" fmla="*/ 398 h 1626"/>
              <a:gd name="T10" fmla="*/ 351 w 357"/>
              <a:gd name="T11" fmla="*/ 556 h 1626"/>
              <a:gd name="T12" fmla="*/ 341 w 357"/>
              <a:gd name="T13" fmla="*/ 713 h 1626"/>
              <a:gd name="T14" fmla="*/ 328 w 357"/>
              <a:gd name="T15" fmla="*/ 865 h 1626"/>
              <a:gd name="T16" fmla="*/ 309 w 357"/>
              <a:gd name="T17" fmla="*/ 943 h 1626"/>
              <a:gd name="T18" fmla="*/ 291 w 357"/>
              <a:gd name="T19" fmla="*/ 959 h 1626"/>
              <a:gd name="T20" fmla="*/ 276 w 357"/>
              <a:gd name="T21" fmla="*/ 978 h 1626"/>
              <a:gd name="T22" fmla="*/ 268 w 357"/>
              <a:gd name="T23" fmla="*/ 1000 h 1626"/>
              <a:gd name="T24" fmla="*/ 266 w 357"/>
              <a:gd name="T25" fmla="*/ 1024 h 1626"/>
              <a:gd name="T26" fmla="*/ 270 w 357"/>
              <a:gd name="T27" fmla="*/ 1047 h 1626"/>
              <a:gd name="T28" fmla="*/ 279 w 357"/>
              <a:gd name="T29" fmla="*/ 1069 h 1626"/>
              <a:gd name="T30" fmla="*/ 297 w 357"/>
              <a:gd name="T31" fmla="*/ 1092 h 1626"/>
              <a:gd name="T32" fmla="*/ 307 w 357"/>
              <a:gd name="T33" fmla="*/ 1146 h 1626"/>
              <a:gd name="T34" fmla="*/ 302 w 357"/>
              <a:gd name="T35" fmla="*/ 1247 h 1626"/>
              <a:gd name="T36" fmla="*/ 296 w 357"/>
              <a:gd name="T37" fmla="*/ 1352 h 1626"/>
              <a:gd name="T38" fmla="*/ 291 w 357"/>
              <a:gd name="T39" fmla="*/ 1456 h 1626"/>
              <a:gd name="T40" fmla="*/ 258 w 357"/>
              <a:gd name="T41" fmla="*/ 1521 h 1626"/>
              <a:gd name="T42" fmla="*/ 192 w 357"/>
              <a:gd name="T43" fmla="*/ 1554 h 1626"/>
              <a:gd name="T44" fmla="*/ 123 w 357"/>
              <a:gd name="T45" fmla="*/ 1585 h 1626"/>
              <a:gd name="T46" fmla="*/ 54 w 357"/>
              <a:gd name="T47" fmla="*/ 1612 h 1626"/>
              <a:gd name="T48" fmla="*/ 36 w 357"/>
              <a:gd name="T49" fmla="*/ 1528 h 1626"/>
              <a:gd name="T50" fmla="*/ 67 w 357"/>
              <a:gd name="T51" fmla="*/ 1325 h 1626"/>
              <a:gd name="T52" fmla="*/ 89 w 357"/>
              <a:gd name="T53" fmla="*/ 1113 h 1626"/>
              <a:gd name="T54" fmla="*/ 101 w 357"/>
              <a:gd name="T55" fmla="*/ 899 h 1626"/>
              <a:gd name="T56" fmla="*/ 104 w 357"/>
              <a:gd name="T57" fmla="*/ 769 h 1626"/>
              <a:gd name="T58" fmla="*/ 104 w 357"/>
              <a:gd name="T59" fmla="*/ 743 h 1626"/>
              <a:gd name="T60" fmla="*/ 104 w 357"/>
              <a:gd name="T61" fmla="*/ 726 h 1626"/>
              <a:gd name="T62" fmla="*/ 104 w 357"/>
              <a:gd name="T63" fmla="*/ 700 h 1626"/>
              <a:gd name="T64" fmla="*/ 91 w 357"/>
              <a:gd name="T65" fmla="*/ 678 h 1626"/>
              <a:gd name="T66" fmla="*/ 68 w 357"/>
              <a:gd name="T67" fmla="*/ 671 h 1626"/>
              <a:gd name="T68" fmla="*/ 49 w 357"/>
              <a:gd name="T69" fmla="*/ 660 h 1626"/>
              <a:gd name="T70" fmla="*/ 32 w 357"/>
              <a:gd name="T71" fmla="*/ 644 h 1626"/>
              <a:gd name="T72" fmla="*/ 19 w 357"/>
              <a:gd name="T73" fmla="*/ 626 h 1626"/>
              <a:gd name="T74" fmla="*/ 10 w 357"/>
              <a:gd name="T75" fmla="*/ 603 h 1626"/>
              <a:gd name="T76" fmla="*/ 2 w 357"/>
              <a:gd name="T77" fmla="*/ 567 h 1626"/>
              <a:gd name="T78" fmla="*/ 2 w 357"/>
              <a:gd name="T79" fmla="*/ 517 h 1626"/>
              <a:gd name="T80" fmla="*/ 8 w 357"/>
              <a:gd name="T81" fmla="*/ 481 h 1626"/>
              <a:gd name="T82" fmla="*/ 18 w 357"/>
              <a:gd name="T83" fmla="*/ 458 h 1626"/>
              <a:gd name="T84" fmla="*/ 29 w 357"/>
              <a:gd name="T85" fmla="*/ 439 h 1626"/>
              <a:gd name="T86" fmla="*/ 44 w 357"/>
              <a:gd name="T87" fmla="*/ 423 h 1626"/>
              <a:gd name="T88" fmla="*/ 60 w 357"/>
              <a:gd name="T89" fmla="*/ 410 h 1626"/>
              <a:gd name="T90" fmla="*/ 80 w 357"/>
              <a:gd name="T91" fmla="*/ 401 h 1626"/>
              <a:gd name="T92" fmla="*/ 86 w 357"/>
              <a:gd name="T93" fmla="*/ 349 h 1626"/>
              <a:gd name="T94" fmla="*/ 75 w 357"/>
              <a:gd name="T95" fmla="*/ 244 h 1626"/>
              <a:gd name="T96" fmla="*/ 58 w 357"/>
              <a:gd name="T97" fmla="*/ 141 h 1626"/>
              <a:gd name="T98" fmla="*/ 42 w 357"/>
              <a:gd name="T99" fmla="*/ 44 h 162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357"/>
              <a:gd name="T151" fmla="*/ 0 h 1626"/>
              <a:gd name="T152" fmla="*/ 357 w 357"/>
              <a:gd name="T153" fmla="*/ 1626 h 162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357" h="1626">
                <a:moveTo>
                  <a:pt x="32" y="0"/>
                </a:moveTo>
                <a:lnTo>
                  <a:pt x="83" y="37"/>
                </a:lnTo>
                <a:lnTo>
                  <a:pt x="120" y="68"/>
                </a:lnTo>
                <a:lnTo>
                  <a:pt x="153" y="98"/>
                </a:lnTo>
                <a:lnTo>
                  <a:pt x="182" y="127"/>
                </a:lnTo>
                <a:lnTo>
                  <a:pt x="213" y="161"/>
                </a:lnTo>
                <a:lnTo>
                  <a:pt x="250" y="202"/>
                </a:lnTo>
                <a:lnTo>
                  <a:pt x="296" y="254"/>
                </a:lnTo>
                <a:lnTo>
                  <a:pt x="356" y="320"/>
                </a:lnTo>
                <a:lnTo>
                  <a:pt x="354" y="398"/>
                </a:lnTo>
                <a:lnTo>
                  <a:pt x="353" y="476"/>
                </a:lnTo>
                <a:lnTo>
                  <a:pt x="351" y="556"/>
                </a:lnTo>
                <a:lnTo>
                  <a:pt x="346" y="635"/>
                </a:lnTo>
                <a:lnTo>
                  <a:pt x="341" y="713"/>
                </a:lnTo>
                <a:lnTo>
                  <a:pt x="335" y="791"/>
                </a:lnTo>
                <a:lnTo>
                  <a:pt x="328" y="865"/>
                </a:lnTo>
                <a:lnTo>
                  <a:pt x="320" y="936"/>
                </a:lnTo>
                <a:lnTo>
                  <a:pt x="309" y="943"/>
                </a:lnTo>
                <a:lnTo>
                  <a:pt x="299" y="949"/>
                </a:lnTo>
                <a:lnTo>
                  <a:pt x="291" y="959"/>
                </a:lnTo>
                <a:lnTo>
                  <a:pt x="283" y="967"/>
                </a:lnTo>
                <a:lnTo>
                  <a:pt x="276" y="978"/>
                </a:lnTo>
                <a:lnTo>
                  <a:pt x="271" y="988"/>
                </a:lnTo>
                <a:lnTo>
                  <a:pt x="268" y="1000"/>
                </a:lnTo>
                <a:lnTo>
                  <a:pt x="266" y="1011"/>
                </a:lnTo>
                <a:lnTo>
                  <a:pt x="266" y="1024"/>
                </a:lnTo>
                <a:lnTo>
                  <a:pt x="266" y="1035"/>
                </a:lnTo>
                <a:lnTo>
                  <a:pt x="270" y="1047"/>
                </a:lnTo>
                <a:lnTo>
                  <a:pt x="275" y="1058"/>
                </a:lnTo>
                <a:lnTo>
                  <a:pt x="279" y="1069"/>
                </a:lnTo>
                <a:lnTo>
                  <a:pt x="288" y="1081"/>
                </a:lnTo>
                <a:lnTo>
                  <a:pt x="297" y="1092"/>
                </a:lnTo>
                <a:lnTo>
                  <a:pt x="307" y="1100"/>
                </a:lnTo>
                <a:lnTo>
                  <a:pt x="307" y="1146"/>
                </a:lnTo>
                <a:lnTo>
                  <a:pt x="305" y="1195"/>
                </a:lnTo>
                <a:lnTo>
                  <a:pt x="302" y="1247"/>
                </a:lnTo>
                <a:lnTo>
                  <a:pt x="299" y="1300"/>
                </a:lnTo>
                <a:lnTo>
                  <a:pt x="296" y="1352"/>
                </a:lnTo>
                <a:lnTo>
                  <a:pt x="292" y="1406"/>
                </a:lnTo>
                <a:lnTo>
                  <a:pt x="291" y="1456"/>
                </a:lnTo>
                <a:lnTo>
                  <a:pt x="289" y="1503"/>
                </a:lnTo>
                <a:lnTo>
                  <a:pt x="258" y="1521"/>
                </a:lnTo>
                <a:lnTo>
                  <a:pt x="226" y="1537"/>
                </a:lnTo>
                <a:lnTo>
                  <a:pt x="192" y="1554"/>
                </a:lnTo>
                <a:lnTo>
                  <a:pt x="158" y="1570"/>
                </a:lnTo>
                <a:lnTo>
                  <a:pt x="123" y="1585"/>
                </a:lnTo>
                <a:lnTo>
                  <a:pt x="89" y="1599"/>
                </a:lnTo>
                <a:lnTo>
                  <a:pt x="54" y="1612"/>
                </a:lnTo>
                <a:lnTo>
                  <a:pt x="16" y="1625"/>
                </a:lnTo>
                <a:lnTo>
                  <a:pt x="36" y="1528"/>
                </a:lnTo>
                <a:lnTo>
                  <a:pt x="54" y="1427"/>
                </a:lnTo>
                <a:lnTo>
                  <a:pt x="67" y="1325"/>
                </a:lnTo>
                <a:lnTo>
                  <a:pt x="80" y="1219"/>
                </a:lnTo>
                <a:lnTo>
                  <a:pt x="89" y="1113"/>
                </a:lnTo>
                <a:lnTo>
                  <a:pt x="96" y="1006"/>
                </a:lnTo>
                <a:lnTo>
                  <a:pt x="101" y="899"/>
                </a:lnTo>
                <a:lnTo>
                  <a:pt x="102" y="791"/>
                </a:lnTo>
                <a:lnTo>
                  <a:pt x="104" y="769"/>
                </a:lnTo>
                <a:lnTo>
                  <a:pt x="104" y="754"/>
                </a:lnTo>
                <a:lnTo>
                  <a:pt x="104" y="743"/>
                </a:lnTo>
                <a:lnTo>
                  <a:pt x="104" y="735"/>
                </a:lnTo>
                <a:lnTo>
                  <a:pt x="104" y="726"/>
                </a:lnTo>
                <a:lnTo>
                  <a:pt x="104" y="715"/>
                </a:lnTo>
                <a:lnTo>
                  <a:pt x="104" y="700"/>
                </a:lnTo>
                <a:lnTo>
                  <a:pt x="104" y="679"/>
                </a:lnTo>
                <a:lnTo>
                  <a:pt x="91" y="678"/>
                </a:lnTo>
                <a:lnTo>
                  <a:pt x="80" y="674"/>
                </a:lnTo>
                <a:lnTo>
                  <a:pt x="68" y="671"/>
                </a:lnTo>
                <a:lnTo>
                  <a:pt x="58" y="666"/>
                </a:lnTo>
                <a:lnTo>
                  <a:pt x="49" y="660"/>
                </a:lnTo>
                <a:lnTo>
                  <a:pt x="41" y="652"/>
                </a:lnTo>
                <a:lnTo>
                  <a:pt x="32" y="644"/>
                </a:lnTo>
                <a:lnTo>
                  <a:pt x="26" y="635"/>
                </a:lnTo>
                <a:lnTo>
                  <a:pt x="19" y="626"/>
                </a:lnTo>
                <a:lnTo>
                  <a:pt x="15" y="614"/>
                </a:lnTo>
                <a:lnTo>
                  <a:pt x="10" y="603"/>
                </a:lnTo>
                <a:lnTo>
                  <a:pt x="6" y="592"/>
                </a:lnTo>
                <a:lnTo>
                  <a:pt x="2" y="567"/>
                </a:lnTo>
                <a:lnTo>
                  <a:pt x="0" y="543"/>
                </a:lnTo>
                <a:lnTo>
                  <a:pt x="2" y="517"/>
                </a:lnTo>
                <a:lnTo>
                  <a:pt x="5" y="492"/>
                </a:lnTo>
                <a:lnTo>
                  <a:pt x="8" y="481"/>
                </a:lnTo>
                <a:lnTo>
                  <a:pt x="13" y="470"/>
                </a:lnTo>
                <a:lnTo>
                  <a:pt x="18" y="458"/>
                </a:lnTo>
                <a:lnTo>
                  <a:pt x="23" y="449"/>
                </a:lnTo>
                <a:lnTo>
                  <a:pt x="29" y="439"/>
                </a:lnTo>
                <a:lnTo>
                  <a:pt x="36" y="429"/>
                </a:lnTo>
                <a:lnTo>
                  <a:pt x="44" y="423"/>
                </a:lnTo>
                <a:lnTo>
                  <a:pt x="52" y="414"/>
                </a:lnTo>
                <a:lnTo>
                  <a:pt x="60" y="410"/>
                </a:lnTo>
                <a:lnTo>
                  <a:pt x="70" y="405"/>
                </a:lnTo>
                <a:lnTo>
                  <a:pt x="80" y="401"/>
                </a:lnTo>
                <a:lnTo>
                  <a:pt x="91" y="400"/>
                </a:lnTo>
                <a:lnTo>
                  <a:pt x="86" y="349"/>
                </a:lnTo>
                <a:lnTo>
                  <a:pt x="80" y="297"/>
                </a:lnTo>
                <a:lnTo>
                  <a:pt x="75" y="244"/>
                </a:lnTo>
                <a:lnTo>
                  <a:pt x="67" y="192"/>
                </a:lnTo>
                <a:lnTo>
                  <a:pt x="58" y="141"/>
                </a:lnTo>
                <a:lnTo>
                  <a:pt x="50" y="91"/>
                </a:lnTo>
                <a:lnTo>
                  <a:pt x="42" y="44"/>
                </a:lnTo>
                <a:lnTo>
                  <a:pt x="3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2" name="Freeform 214"/>
          <p:cNvSpPr>
            <a:spLocks/>
          </p:cNvSpPr>
          <p:nvPr/>
        </p:nvSpPr>
        <p:spPr bwMode="auto">
          <a:xfrm>
            <a:off x="4235450" y="3360739"/>
            <a:ext cx="776288" cy="1724025"/>
          </a:xfrm>
          <a:custGeom>
            <a:avLst/>
            <a:gdLst>
              <a:gd name="T0" fmla="*/ 372 w 489"/>
              <a:gd name="T1" fmla="*/ 582 h 1086"/>
              <a:gd name="T2" fmla="*/ 343 w 489"/>
              <a:gd name="T3" fmla="*/ 604 h 1086"/>
              <a:gd name="T4" fmla="*/ 322 w 489"/>
              <a:gd name="T5" fmla="*/ 640 h 1086"/>
              <a:gd name="T6" fmla="*/ 310 w 489"/>
              <a:gd name="T7" fmla="*/ 687 h 1086"/>
              <a:gd name="T8" fmla="*/ 314 w 489"/>
              <a:gd name="T9" fmla="*/ 736 h 1086"/>
              <a:gd name="T10" fmla="*/ 330 w 489"/>
              <a:gd name="T11" fmla="*/ 777 h 1086"/>
              <a:gd name="T12" fmla="*/ 356 w 489"/>
              <a:gd name="T13" fmla="*/ 808 h 1086"/>
              <a:gd name="T14" fmla="*/ 390 w 489"/>
              <a:gd name="T15" fmla="*/ 821 h 1086"/>
              <a:gd name="T16" fmla="*/ 424 w 489"/>
              <a:gd name="T17" fmla="*/ 816 h 1086"/>
              <a:gd name="T18" fmla="*/ 455 w 489"/>
              <a:gd name="T19" fmla="*/ 795 h 1086"/>
              <a:gd name="T20" fmla="*/ 476 w 489"/>
              <a:gd name="T21" fmla="*/ 757 h 1086"/>
              <a:gd name="T22" fmla="*/ 486 w 489"/>
              <a:gd name="T23" fmla="*/ 712 h 1086"/>
              <a:gd name="T24" fmla="*/ 483 w 489"/>
              <a:gd name="T25" fmla="*/ 663 h 1086"/>
              <a:gd name="T26" fmla="*/ 466 w 489"/>
              <a:gd name="T27" fmla="*/ 621 h 1086"/>
              <a:gd name="T28" fmla="*/ 440 w 489"/>
              <a:gd name="T29" fmla="*/ 591 h 1086"/>
              <a:gd name="T30" fmla="*/ 408 w 489"/>
              <a:gd name="T31" fmla="*/ 577 h 1086"/>
              <a:gd name="T32" fmla="*/ 70 w 489"/>
              <a:gd name="T33" fmla="*/ 858 h 1086"/>
              <a:gd name="T34" fmla="*/ 41 w 489"/>
              <a:gd name="T35" fmla="*/ 876 h 1086"/>
              <a:gd name="T36" fmla="*/ 18 w 489"/>
              <a:gd name="T37" fmla="*/ 907 h 1086"/>
              <a:gd name="T38" fmla="*/ 5 w 489"/>
              <a:gd name="T39" fmla="*/ 947 h 1086"/>
              <a:gd name="T40" fmla="*/ 5 w 489"/>
              <a:gd name="T41" fmla="*/ 993 h 1086"/>
              <a:gd name="T42" fmla="*/ 18 w 489"/>
              <a:gd name="T43" fmla="*/ 1035 h 1086"/>
              <a:gd name="T44" fmla="*/ 41 w 489"/>
              <a:gd name="T45" fmla="*/ 1066 h 1086"/>
              <a:gd name="T46" fmla="*/ 70 w 489"/>
              <a:gd name="T47" fmla="*/ 1082 h 1086"/>
              <a:gd name="T48" fmla="*/ 102 w 489"/>
              <a:gd name="T49" fmla="*/ 1082 h 1086"/>
              <a:gd name="T50" fmla="*/ 132 w 489"/>
              <a:gd name="T51" fmla="*/ 1066 h 1086"/>
              <a:gd name="T52" fmla="*/ 154 w 489"/>
              <a:gd name="T53" fmla="*/ 1035 h 1086"/>
              <a:gd name="T54" fmla="*/ 167 w 489"/>
              <a:gd name="T55" fmla="*/ 993 h 1086"/>
              <a:gd name="T56" fmla="*/ 167 w 489"/>
              <a:gd name="T57" fmla="*/ 947 h 1086"/>
              <a:gd name="T58" fmla="*/ 154 w 489"/>
              <a:gd name="T59" fmla="*/ 907 h 1086"/>
              <a:gd name="T60" fmla="*/ 132 w 489"/>
              <a:gd name="T61" fmla="*/ 876 h 1086"/>
              <a:gd name="T62" fmla="*/ 102 w 489"/>
              <a:gd name="T63" fmla="*/ 858 h 1086"/>
              <a:gd name="T64" fmla="*/ 60 w 489"/>
              <a:gd name="T65" fmla="*/ 325 h 1086"/>
              <a:gd name="T66" fmla="*/ 29 w 489"/>
              <a:gd name="T67" fmla="*/ 341 h 1086"/>
              <a:gd name="T68" fmla="*/ 2 w 489"/>
              <a:gd name="T69" fmla="*/ 401 h 1086"/>
              <a:gd name="T70" fmla="*/ 11 w 489"/>
              <a:gd name="T71" fmla="*/ 473 h 1086"/>
              <a:gd name="T72" fmla="*/ 47 w 489"/>
              <a:gd name="T73" fmla="*/ 510 h 1086"/>
              <a:gd name="T74" fmla="*/ 75 w 489"/>
              <a:gd name="T75" fmla="*/ 513 h 1086"/>
              <a:gd name="T76" fmla="*/ 106 w 489"/>
              <a:gd name="T77" fmla="*/ 499 h 1086"/>
              <a:gd name="T78" fmla="*/ 135 w 489"/>
              <a:gd name="T79" fmla="*/ 439 h 1086"/>
              <a:gd name="T80" fmla="*/ 124 w 489"/>
              <a:gd name="T81" fmla="*/ 367 h 1086"/>
              <a:gd name="T82" fmla="*/ 88 w 489"/>
              <a:gd name="T83" fmla="*/ 330 h 1086"/>
              <a:gd name="T84" fmla="*/ 356 w 489"/>
              <a:gd name="T85" fmla="*/ 0 h 1086"/>
              <a:gd name="T86" fmla="*/ 317 w 489"/>
              <a:gd name="T87" fmla="*/ 10 h 1086"/>
              <a:gd name="T88" fmla="*/ 286 w 489"/>
              <a:gd name="T89" fmla="*/ 40 h 1086"/>
              <a:gd name="T90" fmla="*/ 265 w 489"/>
              <a:gd name="T91" fmla="*/ 83 h 1086"/>
              <a:gd name="T92" fmla="*/ 257 w 489"/>
              <a:gd name="T93" fmla="*/ 136 h 1086"/>
              <a:gd name="T94" fmla="*/ 265 w 489"/>
              <a:gd name="T95" fmla="*/ 190 h 1086"/>
              <a:gd name="T96" fmla="*/ 286 w 489"/>
              <a:gd name="T97" fmla="*/ 232 h 1086"/>
              <a:gd name="T98" fmla="*/ 317 w 489"/>
              <a:gd name="T99" fmla="*/ 261 h 1086"/>
              <a:gd name="T100" fmla="*/ 356 w 489"/>
              <a:gd name="T101" fmla="*/ 273 h 1086"/>
              <a:gd name="T102" fmla="*/ 393 w 489"/>
              <a:gd name="T103" fmla="*/ 261 h 1086"/>
              <a:gd name="T104" fmla="*/ 426 w 489"/>
              <a:gd name="T105" fmla="*/ 232 h 1086"/>
              <a:gd name="T106" fmla="*/ 447 w 489"/>
              <a:gd name="T107" fmla="*/ 190 h 1086"/>
              <a:gd name="T108" fmla="*/ 453 w 489"/>
              <a:gd name="T109" fmla="*/ 136 h 1086"/>
              <a:gd name="T110" fmla="*/ 447 w 489"/>
              <a:gd name="T111" fmla="*/ 83 h 1086"/>
              <a:gd name="T112" fmla="*/ 426 w 489"/>
              <a:gd name="T113" fmla="*/ 40 h 1086"/>
              <a:gd name="T114" fmla="*/ 393 w 489"/>
              <a:gd name="T115" fmla="*/ 10 h 1086"/>
              <a:gd name="T116" fmla="*/ 356 w 489"/>
              <a:gd name="T117" fmla="*/ 0 h 108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489"/>
              <a:gd name="T178" fmla="*/ 0 h 1086"/>
              <a:gd name="T179" fmla="*/ 489 w 489"/>
              <a:gd name="T180" fmla="*/ 1086 h 108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489" h="1086">
                <a:moveTo>
                  <a:pt x="398" y="575"/>
                </a:moveTo>
                <a:lnTo>
                  <a:pt x="390" y="577"/>
                </a:lnTo>
                <a:lnTo>
                  <a:pt x="380" y="578"/>
                </a:lnTo>
                <a:lnTo>
                  <a:pt x="372" y="582"/>
                </a:lnTo>
                <a:lnTo>
                  <a:pt x="364" y="585"/>
                </a:lnTo>
                <a:lnTo>
                  <a:pt x="356" y="591"/>
                </a:lnTo>
                <a:lnTo>
                  <a:pt x="349" y="596"/>
                </a:lnTo>
                <a:lnTo>
                  <a:pt x="343" y="604"/>
                </a:lnTo>
                <a:lnTo>
                  <a:pt x="336" y="613"/>
                </a:lnTo>
                <a:lnTo>
                  <a:pt x="330" y="621"/>
                </a:lnTo>
                <a:lnTo>
                  <a:pt x="325" y="630"/>
                </a:lnTo>
                <a:lnTo>
                  <a:pt x="322" y="640"/>
                </a:lnTo>
                <a:lnTo>
                  <a:pt x="317" y="652"/>
                </a:lnTo>
                <a:lnTo>
                  <a:pt x="314" y="663"/>
                </a:lnTo>
                <a:lnTo>
                  <a:pt x="312" y="674"/>
                </a:lnTo>
                <a:lnTo>
                  <a:pt x="310" y="687"/>
                </a:lnTo>
                <a:lnTo>
                  <a:pt x="310" y="699"/>
                </a:lnTo>
                <a:lnTo>
                  <a:pt x="310" y="712"/>
                </a:lnTo>
                <a:lnTo>
                  <a:pt x="312" y="723"/>
                </a:lnTo>
                <a:lnTo>
                  <a:pt x="314" y="736"/>
                </a:lnTo>
                <a:lnTo>
                  <a:pt x="317" y="747"/>
                </a:lnTo>
                <a:lnTo>
                  <a:pt x="322" y="757"/>
                </a:lnTo>
                <a:lnTo>
                  <a:pt x="325" y="767"/>
                </a:lnTo>
                <a:lnTo>
                  <a:pt x="330" y="777"/>
                </a:lnTo>
                <a:lnTo>
                  <a:pt x="336" y="786"/>
                </a:lnTo>
                <a:lnTo>
                  <a:pt x="343" y="795"/>
                </a:lnTo>
                <a:lnTo>
                  <a:pt x="349" y="801"/>
                </a:lnTo>
                <a:lnTo>
                  <a:pt x="356" y="808"/>
                </a:lnTo>
                <a:lnTo>
                  <a:pt x="364" y="812"/>
                </a:lnTo>
                <a:lnTo>
                  <a:pt x="372" y="816"/>
                </a:lnTo>
                <a:lnTo>
                  <a:pt x="380" y="819"/>
                </a:lnTo>
                <a:lnTo>
                  <a:pt x="390" y="821"/>
                </a:lnTo>
                <a:lnTo>
                  <a:pt x="398" y="822"/>
                </a:lnTo>
                <a:lnTo>
                  <a:pt x="408" y="821"/>
                </a:lnTo>
                <a:lnTo>
                  <a:pt x="416" y="819"/>
                </a:lnTo>
                <a:lnTo>
                  <a:pt x="424" y="816"/>
                </a:lnTo>
                <a:lnTo>
                  <a:pt x="432" y="812"/>
                </a:lnTo>
                <a:lnTo>
                  <a:pt x="440" y="808"/>
                </a:lnTo>
                <a:lnTo>
                  <a:pt x="449" y="801"/>
                </a:lnTo>
                <a:lnTo>
                  <a:pt x="455" y="795"/>
                </a:lnTo>
                <a:lnTo>
                  <a:pt x="462" y="786"/>
                </a:lnTo>
                <a:lnTo>
                  <a:pt x="466" y="777"/>
                </a:lnTo>
                <a:lnTo>
                  <a:pt x="471" y="767"/>
                </a:lnTo>
                <a:lnTo>
                  <a:pt x="476" y="757"/>
                </a:lnTo>
                <a:lnTo>
                  <a:pt x="479" y="747"/>
                </a:lnTo>
                <a:lnTo>
                  <a:pt x="483" y="736"/>
                </a:lnTo>
                <a:lnTo>
                  <a:pt x="486" y="723"/>
                </a:lnTo>
                <a:lnTo>
                  <a:pt x="486" y="712"/>
                </a:lnTo>
                <a:lnTo>
                  <a:pt x="488" y="699"/>
                </a:lnTo>
                <a:lnTo>
                  <a:pt x="486" y="687"/>
                </a:lnTo>
                <a:lnTo>
                  <a:pt x="486" y="674"/>
                </a:lnTo>
                <a:lnTo>
                  <a:pt x="483" y="663"/>
                </a:lnTo>
                <a:lnTo>
                  <a:pt x="479" y="652"/>
                </a:lnTo>
                <a:lnTo>
                  <a:pt x="476" y="640"/>
                </a:lnTo>
                <a:lnTo>
                  <a:pt x="471" y="630"/>
                </a:lnTo>
                <a:lnTo>
                  <a:pt x="466" y="621"/>
                </a:lnTo>
                <a:lnTo>
                  <a:pt x="462" y="613"/>
                </a:lnTo>
                <a:lnTo>
                  <a:pt x="455" y="604"/>
                </a:lnTo>
                <a:lnTo>
                  <a:pt x="449" y="596"/>
                </a:lnTo>
                <a:lnTo>
                  <a:pt x="440" y="591"/>
                </a:lnTo>
                <a:lnTo>
                  <a:pt x="432" y="585"/>
                </a:lnTo>
                <a:lnTo>
                  <a:pt x="424" y="582"/>
                </a:lnTo>
                <a:lnTo>
                  <a:pt x="416" y="578"/>
                </a:lnTo>
                <a:lnTo>
                  <a:pt x="408" y="577"/>
                </a:lnTo>
                <a:lnTo>
                  <a:pt x="398" y="575"/>
                </a:lnTo>
                <a:lnTo>
                  <a:pt x="86" y="855"/>
                </a:lnTo>
                <a:lnTo>
                  <a:pt x="78" y="856"/>
                </a:lnTo>
                <a:lnTo>
                  <a:pt x="70" y="858"/>
                </a:lnTo>
                <a:lnTo>
                  <a:pt x="62" y="861"/>
                </a:lnTo>
                <a:lnTo>
                  <a:pt x="54" y="864"/>
                </a:lnTo>
                <a:lnTo>
                  <a:pt x="47" y="869"/>
                </a:lnTo>
                <a:lnTo>
                  <a:pt x="41" y="876"/>
                </a:lnTo>
                <a:lnTo>
                  <a:pt x="34" y="882"/>
                </a:lnTo>
                <a:lnTo>
                  <a:pt x="28" y="889"/>
                </a:lnTo>
                <a:lnTo>
                  <a:pt x="23" y="897"/>
                </a:lnTo>
                <a:lnTo>
                  <a:pt x="18" y="907"/>
                </a:lnTo>
                <a:lnTo>
                  <a:pt x="13" y="916"/>
                </a:lnTo>
                <a:lnTo>
                  <a:pt x="10" y="926"/>
                </a:lnTo>
                <a:lnTo>
                  <a:pt x="7" y="936"/>
                </a:lnTo>
                <a:lnTo>
                  <a:pt x="5" y="947"/>
                </a:lnTo>
                <a:lnTo>
                  <a:pt x="3" y="959"/>
                </a:lnTo>
                <a:lnTo>
                  <a:pt x="3" y="970"/>
                </a:lnTo>
                <a:lnTo>
                  <a:pt x="3" y="981"/>
                </a:lnTo>
                <a:lnTo>
                  <a:pt x="5" y="993"/>
                </a:lnTo>
                <a:lnTo>
                  <a:pt x="7" y="1004"/>
                </a:lnTo>
                <a:lnTo>
                  <a:pt x="10" y="1016"/>
                </a:lnTo>
                <a:lnTo>
                  <a:pt x="13" y="1025"/>
                </a:lnTo>
                <a:lnTo>
                  <a:pt x="18" y="1035"/>
                </a:lnTo>
                <a:lnTo>
                  <a:pt x="23" y="1043"/>
                </a:lnTo>
                <a:lnTo>
                  <a:pt x="28" y="1051"/>
                </a:lnTo>
                <a:lnTo>
                  <a:pt x="34" y="1059"/>
                </a:lnTo>
                <a:lnTo>
                  <a:pt x="41" y="1066"/>
                </a:lnTo>
                <a:lnTo>
                  <a:pt x="47" y="1071"/>
                </a:lnTo>
                <a:lnTo>
                  <a:pt x="54" y="1076"/>
                </a:lnTo>
                <a:lnTo>
                  <a:pt x="62" y="1081"/>
                </a:lnTo>
                <a:lnTo>
                  <a:pt x="70" y="1082"/>
                </a:lnTo>
                <a:lnTo>
                  <a:pt x="78" y="1085"/>
                </a:lnTo>
                <a:lnTo>
                  <a:pt x="86" y="1085"/>
                </a:lnTo>
                <a:lnTo>
                  <a:pt x="94" y="1085"/>
                </a:lnTo>
                <a:lnTo>
                  <a:pt x="102" y="1082"/>
                </a:lnTo>
                <a:lnTo>
                  <a:pt x="111" y="1081"/>
                </a:lnTo>
                <a:lnTo>
                  <a:pt x="119" y="1076"/>
                </a:lnTo>
                <a:lnTo>
                  <a:pt x="125" y="1071"/>
                </a:lnTo>
                <a:lnTo>
                  <a:pt x="132" y="1066"/>
                </a:lnTo>
                <a:lnTo>
                  <a:pt x="138" y="1059"/>
                </a:lnTo>
                <a:lnTo>
                  <a:pt x="145" y="1051"/>
                </a:lnTo>
                <a:lnTo>
                  <a:pt x="150" y="1043"/>
                </a:lnTo>
                <a:lnTo>
                  <a:pt x="154" y="1035"/>
                </a:lnTo>
                <a:lnTo>
                  <a:pt x="159" y="1025"/>
                </a:lnTo>
                <a:lnTo>
                  <a:pt x="163" y="1016"/>
                </a:lnTo>
                <a:lnTo>
                  <a:pt x="164" y="1004"/>
                </a:lnTo>
                <a:lnTo>
                  <a:pt x="167" y="993"/>
                </a:lnTo>
                <a:lnTo>
                  <a:pt x="167" y="981"/>
                </a:lnTo>
                <a:lnTo>
                  <a:pt x="169" y="970"/>
                </a:lnTo>
                <a:lnTo>
                  <a:pt x="167" y="959"/>
                </a:lnTo>
                <a:lnTo>
                  <a:pt x="167" y="947"/>
                </a:lnTo>
                <a:lnTo>
                  <a:pt x="164" y="936"/>
                </a:lnTo>
                <a:lnTo>
                  <a:pt x="163" y="926"/>
                </a:lnTo>
                <a:lnTo>
                  <a:pt x="159" y="916"/>
                </a:lnTo>
                <a:lnTo>
                  <a:pt x="154" y="907"/>
                </a:lnTo>
                <a:lnTo>
                  <a:pt x="150" y="897"/>
                </a:lnTo>
                <a:lnTo>
                  <a:pt x="145" y="889"/>
                </a:lnTo>
                <a:lnTo>
                  <a:pt x="138" y="882"/>
                </a:lnTo>
                <a:lnTo>
                  <a:pt x="132" y="876"/>
                </a:lnTo>
                <a:lnTo>
                  <a:pt x="125" y="869"/>
                </a:lnTo>
                <a:lnTo>
                  <a:pt x="119" y="864"/>
                </a:lnTo>
                <a:lnTo>
                  <a:pt x="111" y="861"/>
                </a:lnTo>
                <a:lnTo>
                  <a:pt x="102" y="858"/>
                </a:lnTo>
                <a:lnTo>
                  <a:pt x="94" y="856"/>
                </a:lnTo>
                <a:lnTo>
                  <a:pt x="86" y="855"/>
                </a:lnTo>
                <a:lnTo>
                  <a:pt x="68" y="325"/>
                </a:lnTo>
                <a:lnTo>
                  <a:pt x="60" y="325"/>
                </a:lnTo>
                <a:lnTo>
                  <a:pt x="54" y="326"/>
                </a:lnTo>
                <a:lnTo>
                  <a:pt x="47" y="330"/>
                </a:lnTo>
                <a:lnTo>
                  <a:pt x="41" y="333"/>
                </a:lnTo>
                <a:lnTo>
                  <a:pt x="29" y="341"/>
                </a:lnTo>
                <a:lnTo>
                  <a:pt x="20" y="352"/>
                </a:lnTo>
                <a:lnTo>
                  <a:pt x="11" y="367"/>
                </a:lnTo>
                <a:lnTo>
                  <a:pt x="5" y="383"/>
                </a:lnTo>
                <a:lnTo>
                  <a:pt x="2" y="401"/>
                </a:lnTo>
                <a:lnTo>
                  <a:pt x="0" y="421"/>
                </a:lnTo>
                <a:lnTo>
                  <a:pt x="2" y="439"/>
                </a:lnTo>
                <a:lnTo>
                  <a:pt x="5" y="456"/>
                </a:lnTo>
                <a:lnTo>
                  <a:pt x="11" y="473"/>
                </a:lnTo>
                <a:lnTo>
                  <a:pt x="20" y="487"/>
                </a:lnTo>
                <a:lnTo>
                  <a:pt x="29" y="499"/>
                </a:lnTo>
                <a:lnTo>
                  <a:pt x="41" y="507"/>
                </a:lnTo>
                <a:lnTo>
                  <a:pt x="47" y="510"/>
                </a:lnTo>
                <a:lnTo>
                  <a:pt x="54" y="513"/>
                </a:lnTo>
                <a:lnTo>
                  <a:pt x="60" y="513"/>
                </a:lnTo>
                <a:lnTo>
                  <a:pt x="68" y="515"/>
                </a:lnTo>
                <a:lnTo>
                  <a:pt x="75" y="513"/>
                </a:lnTo>
                <a:lnTo>
                  <a:pt x="81" y="513"/>
                </a:lnTo>
                <a:lnTo>
                  <a:pt x="88" y="510"/>
                </a:lnTo>
                <a:lnTo>
                  <a:pt x="94" y="507"/>
                </a:lnTo>
                <a:lnTo>
                  <a:pt x="106" y="499"/>
                </a:lnTo>
                <a:lnTo>
                  <a:pt x="115" y="487"/>
                </a:lnTo>
                <a:lnTo>
                  <a:pt x="124" y="473"/>
                </a:lnTo>
                <a:lnTo>
                  <a:pt x="130" y="456"/>
                </a:lnTo>
                <a:lnTo>
                  <a:pt x="135" y="439"/>
                </a:lnTo>
                <a:lnTo>
                  <a:pt x="135" y="421"/>
                </a:lnTo>
                <a:lnTo>
                  <a:pt x="135" y="401"/>
                </a:lnTo>
                <a:lnTo>
                  <a:pt x="130" y="383"/>
                </a:lnTo>
                <a:lnTo>
                  <a:pt x="124" y="367"/>
                </a:lnTo>
                <a:lnTo>
                  <a:pt x="115" y="352"/>
                </a:lnTo>
                <a:lnTo>
                  <a:pt x="106" y="341"/>
                </a:lnTo>
                <a:lnTo>
                  <a:pt x="94" y="333"/>
                </a:lnTo>
                <a:lnTo>
                  <a:pt x="88" y="330"/>
                </a:lnTo>
                <a:lnTo>
                  <a:pt x="81" y="326"/>
                </a:lnTo>
                <a:lnTo>
                  <a:pt x="75" y="325"/>
                </a:lnTo>
                <a:lnTo>
                  <a:pt x="68" y="325"/>
                </a:lnTo>
                <a:lnTo>
                  <a:pt x="356" y="0"/>
                </a:lnTo>
                <a:lnTo>
                  <a:pt x="346" y="0"/>
                </a:lnTo>
                <a:lnTo>
                  <a:pt x="336" y="3"/>
                </a:lnTo>
                <a:lnTo>
                  <a:pt x="327" y="6"/>
                </a:lnTo>
                <a:lnTo>
                  <a:pt x="317" y="10"/>
                </a:lnTo>
                <a:lnTo>
                  <a:pt x="309" y="16"/>
                </a:lnTo>
                <a:lnTo>
                  <a:pt x="301" y="23"/>
                </a:lnTo>
                <a:lnTo>
                  <a:pt x="293" y="31"/>
                </a:lnTo>
                <a:lnTo>
                  <a:pt x="286" y="40"/>
                </a:lnTo>
                <a:lnTo>
                  <a:pt x="280" y="50"/>
                </a:lnTo>
                <a:lnTo>
                  <a:pt x="275" y="60"/>
                </a:lnTo>
                <a:lnTo>
                  <a:pt x="270" y="71"/>
                </a:lnTo>
                <a:lnTo>
                  <a:pt x="265" y="83"/>
                </a:lnTo>
                <a:lnTo>
                  <a:pt x="262" y="96"/>
                </a:lnTo>
                <a:lnTo>
                  <a:pt x="260" y="109"/>
                </a:lnTo>
                <a:lnTo>
                  <a:pt x="258" y="122"/>
                </a:lnTo>
                <a:lnTo>
                  <a:pt x="257" y="136"/>
                </a:lnTo>
                <a:lnTo>
                  <a:pt x="258" y="151"/>
                </a:lnTo>
                <a:lnTo>
                  <a:pt x="260" y="164"/>
                </a:lnTo>
                <a:lnTo>
                  <a:pt x="262" y="177"/>
                </a:lnTo>
                <a:lnTo>
                  <a:pt x="265" y="190"/>
                </a:lnTo>
                <a:lnTo>
                  <a:pt x="270" y="201"/>
                </a:lnTo>
                <a:lnTo>
                  <a:pt x="275" y="213"/>
                </a:lnTo>
                <a:lnTo>
                  <a:pt x="280" y="222"/>
                </a:lnTo>
                <a:lnTo>
                  <a:pt x="286" y="232"/>
                </a:lnTo>
                <a:lnTo>
                  <a:pt x="293" y="242"/>
                </a:lnTo>
                <a:lnTo>
                  <a:pt x="301" y="250"/>
                </a:lnTo>
                <a:lnTo>
                  <a:pt x="309" y="257"/>
                </a:lnTo>
                <a:lnTo>
                  <a:pt x="317" y="261"/>
                </a:lnTo>
                <a:lnTo>
                  <a:pt x="327" y="266"/>
                </a:lnTo>
                <a:lnTo>
                  <a:pt x="336" y="270"/>
                </a:lnTo>
                <a:lnTo>
                  <a:pt x="346" y="273"/>
                </a:lnTo>
                <a:lnTo>
                  <a:pt x="356" y="273"/>
                </a:lnTo>
                <a:lnTo>
                  <a:pt x="366" y="273"/>
                </a:lnTo>
                <a:lnTo>
                  <a:pt x="375" y="270"/>
                </a:lnTo>
                <a:lnTo>
                  <a:pt x="385" y="266"/>
                </a:lnTo>
                <a:lnTo>
                  <a:pt x="393" y="261"/>
                </a:lnTo>
                <a:lnTo>
                  <a:pt x="403" y="257"/>
                </a:lnTo>
                <a:lnTo>
                  <a:pt x="411" y="250"/>
                </a:lnTo>
                <a:lnTo>
                  <a:pt x="418" y="242"/>
                </a:lnTo>
                <a:lnTo>
                  <a:pt x="426" y="232"/>
                </a:lnTo>
                <a:lnTo>
                  <a:pt x="431" y="222"/>
                </a:lnTo>
                <a:lnTo>
                  <a:pt x="437" y="213"/>
                </a:lnTo>
                <a:lnTo>
                  <a:pt x="442" y="201"/>
                </a:lnTo>
                <a:lnTo>
                  <a:pt x="447" y="190"/>
                </a:lnTo>
                <a:lnTo>
                  <a:pt x="450" y="177"/>
                </a:lnTo>
                <a:lnTo>
                  <a:pt x="452" y="164"/>
                </a:lnTo>
                <a:lnTo>
                  <a:pt x="453" y="151"/>
                </a:lnTo>
                <a:lnTo>
                  <a:pt x="453" y="136"/>
                </a:lnTo>
                <a:lnTo>
                  <a:pt x="453" y="122"/>
                </a:lnTo>
                <a:lnTo>
                  <a:pt x="452" y="109"/>
                </a:lnTo>
                <a:lnTo>
                  <a:pt x="450" y="96"/>
                </a:lnTo>
                <a:lnTo>
                  <a:pt x="447" y="83"/>
                </a:lnTo>
                <a:lnTo>
                  <a:pt x="442" y="71"/>
                </a:lnTo>
                <a:lnTo>
                  <a:pt x="437" y="60"/>
                </a:lnTo>
                <a:lnTo>
                  <a:pt x="431" y="50"/>
                </a:lnTo>
                <a:lnTo>
                  <a:pt x="426" y="40"/>
                </a:lnTo>
                <a:lnTo>
                  <a:pt x="418" y="31"/>
                </a:lnTo>
                <a:lnTo>
                  <a:pt x="411" y="23"/>
                </a:lnTo>
                <a:lnTo>
                  <a:pt x="403" y="16"/>
                </a:lnTo>
                <a:lnTo>
                  <a:pt x="393" y="10"/>
                </a:lnTo>
                <a:lnTo>
                  <a:pt x="385" y="6"/>
                </a:lnTo>
                <a:lnTo>
                  <a:pt x="375" y="3"/>
                </a:lnTo>
                <a:lnTo>
                  <a:pt x="366" y="0"/>
                </a:lnTo>
                <a:lnTo>
                  <a:pt x="356" y="0"/>
                </a:lnTo>
                <a:lnTo>
                  <a:pt x="398" y="575"/>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3" name="Freeform 215"/>
          <p:cNvSpPr>
            <a:spLocks/>
          </p:cNvSpPr>
          <p:nvPr/>
        </p:nvSpPr>
        <p:spPr bwMode="auto">
          <a:xfrm>
            <a:off x="4727576" y="4273550"/>
            <a:ext cx="284163" cy="393700"/>
          </a:xfrm>
          <a:custGeom>
            <a:avLst/>
            <a:gdLst>
              <a:gd name="T0" fmla="*/ 80 w 179"/>
              <a:gd name="T1" fmla="*/ 2 h 248"/>
              <a:gd name="T2" fmla="*/ 62 w 179"/>
              <a:gd name="T3" fmla="*/ 7 h 248"/>
              <a:gd name="T4" fmla="*/ 46 w 179"/>
              <a:gd name="T5" fmla="*/ 16 h 248"/>
              <a:gd name="T6" fmla="*/ 33 w 179"/>
              <a:gd name="T7" fmla="*/ 29 h 248"/>
              <a:gd name="T8" fmla="*/ 20 w 179"/>
              <a:gd name="T9" fmla="*/ 46 h 248"/>
              <a:gd name="T10" fmla="*/ 12 w 179"/>
              <a:gd name="T11" fmla="*/ 65 h 248"/>
              <a:gd name="T12" fmla="*/ 4 w 179"/>
              <a:gd name="T13" fmla="*/ 88 h 248"/>
              <a:gd name="T14" fmla="*/ 0 w 179"/>
              <a:gd name="T15" fmla="*/ 112 h 248"/>
              <a:gd name="T16" fmla="*/ 0 w 179"/>
              <a:gd name="T17" fmla="*/ 137 h 248"/>
              <a:gd name="T18" fmla="*/ 4 w 179"/>
              <a:gd name="T19" fmla="*/ 161 h 248"/>
              <a:gd name="T20" fmla="*/ 12 w 179"/>
              <a:gd name="T21" fmla="*/ 182 h 248"/>
              <a:gd name="T22" fmla="*/ 20 w 179"/>
              <a:gd name="T23" fmla="*/ 202 h 248"/>
              <a:gd name="T24" fmla="*/ 33 w 179"/>
              <a:gd name="T25" fmla="*/ 220 h 248"/>
              <a:gd name="T26" fmla="*/ 46 w 179"/>
              <a:gd name="T27" fmla="*/ 233 h 248"/>
              <a:gd name="T28" fmla="*/ 62 w 179"/>
              <a:gd name="T29" fmla="*/ 241 h 248"/>
              <a:gd name="T30" fmla="*/ 80 w 179"/>
              <a:gd name="T31" fmla="*/ 246 h 248"/>
              <a:gd name="T32" fmla="*/ 98 w 179"/>
              <a:gd name="T33" fmla="*/ 246 h 248"/>
              <a:gd name="T34" fmla="*/ 114 w 179"/>
              <a:gd name="T35" fmla="*/ 241 h 248"/>
              <a:gd name="T36" fmla="*/ 130 w 179"/>
              <a:gd name="T37" fmla="*/ 233 h 248"/>
              <a:gd name="T38" fmla="*/ 145 w 179"/>
              <a:gd name="T39" fmla="*/ 220 h 248"/>
              <a:gd name="T40" fmla="*/ 156 w 179"/>
              <a:gd name="T41" fmla="*/ 202 h 248"/>
              <a:gd name="T42" fmla="*/ 166 w 179"/>
              <a:gd name="T43" fmla="*/ 182 h 248"/>
              <a:gd name="T44" fmla="*/ 173 w 179"/>
              <a:gd name="T45" fmla="*/ 161 h 248"/>
              <a:gd name="T46" fmla="*/ 176 w 179"/>
              <a:gd name="T47" fmla="*/ 137 h 248"/>
              <a:gd name="T48" fmla="*/ 176 w 179"/>
              <a:gd name="T49" fmla="*/ 112 h 248"/>
              <a:gd name="T50" fmla="*/ 173 w 179"/>
              <a:gd name="T51" fmla="*/ 88 h 248"/>
              <a:gd name="T52" fmla="*/ 166 w 179"/>
              <a:gd name="T53" fmla="*/ 65 h 248"/>
              <a:gd name="T54" fmla="*/ 156 w 179"/>
              <a:gd name="T55" fmla="*/ 46 h 248"/>
              <a:gd name="T56" fmla="*/ 145 w 179"/>
              <a:gd name="T57" fmla="*/ 29 h 248"/>
              <a:gd name="T58" fmla="*/ 130 w 179"/>
              <a:gd name="T59" fmla="*/ 16 h 248"/>
              <a:gd name="T60" fmla="*/ 114 w 179"/>
              <a:gd name="T61" fmla="*/ 7 h 248"/>
              <a:gd name="T62" fmla="*/ 98 w 179"/>
              <a:gd name="T63" fmla="*/ 2 h 24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79"/>
              <a:gd name="T97" fmla="*/ 0 h 248"/>
              <a:gd name="T98" fmla="*/ 179 w 179"/>
              <a:gd name="T99" fmla="*/ 248 h 24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79" h="248">
                <a:moveTo>
                  <a:pt x="88" y="0"/>
                </a:moveTo>
                <a:lnTo>
                  <a:pt x="80" y="2"/>
                </a:lnTo>
                <a:lnTo>
                  <a:pt x="70" y="3"/>
                </a:lnTo>
                <a:lnTo>
                  <a:pt x="62" y="7"/>
                </a:lnTo>
                <a:lnTo>
                  <a:pt x="54" y="10"/>
                </a:lnTo>
                <a:lnTo>
                  <a:pt x="46" y="16"/>
                </a:lnTo>
                <a:lnTo>
                  <a:pt x="39" y="21"/>
                </a:lnTo>
                <a:lnTo>
                  <a:pt x="33" y="29"/>
                </a:lnTo>
                <a:lnTo>
                  <a:pt x="26" y="38"/>
                </a:lnTo>
                <a:lnTo>
                  <a:pt x="20" y="46"/>
                </a:lnTo>
                <a:lnTo>
                  <a:pt x="15" y="55"/>
                </a:lnTo>
                <a:lnTo>
                  <a:pt x="12" y="65"/>
                </a:lnTo>
                <a:lnTo>
                  <a:pt x="7" y="77"/>
                </a:lnTo>
                <a:lnTo>
                  <a:pt x="4" y="88"/>
                </a:lnTo>
                <a:lnTo>
                  <a:pt x="2" y="99"/>
                </a:lnTo>
                <a:lnTo>
                  <a:pt x="0" y="112"/>
                </a:lnTo>
                <a:lnTo>
                  <a:pt x="0" y="124"/>
                </a:lnTo>
                <a:lnTo>
                  <a:pt x="0" y="137"/>
                </a:lnTo>
                <a:lnTo>
                  <a:pt x="2" y="148"/>
                </a:lnTo>
                <a:lnTo>
                  <a:pt x="4" y="161"/>
                </a:lnTo>
                <a:lnTo>
                  <a:pt x="7" y="172"/>
                </a:lnTo>
                <a:lnTo>
                  <a:pt x="12" y="182"/>
                </a:lnTo>
                <a:lnTo>
                  <a:pt x="15" y="192"/>
                </a:lnTo>
                <a:lnTo>
                  <a:pt x="20" y="202"/>
                </a:lnTo>
                <a:lnTo>
                  <a:pt x="26" y="211"/>
                </a:lnTo>
                <a:lnTo>
                  <a:pt x="33" y="220"/>
                </a:lnTo>
                <a:lnTo>
                  <a:pt x="39" y="226"/>
                </a:lnTo>
                <a:lnTo>
                  <a:pt x="46" y="233"/>
                </a:lnTo>
                <a:lnTo>
                  <a:pt x="54" y="237"/>
                </a:lnTo>
                <a:lnTo>
                  <a:pt x="62" y="241"/>
                </a:lnTo>
                <a:lnTo>
                  <a:pt x="70" y="244"/>
                </a:lnTo>
                <a:lnTo>
                  <a:pt x="80" y="246"/>
                </a:lnTo>
                <a:lnTo>
                  <a:pt x="88" y="247"/>
                </a:lnTo>
                <a:lnTo>
                  <a:pt x="98" y="246"/>
                </a:lnTo>
                <a:lnTo>
                  <a:pt x="106" y="244"/>
                </a:lnTo>
                <a:lnTo>
                  <a:pt x="114" y="241"/>
                </a:lnTo>
                <a:lnTo>
                  <a:pt x="122" y="237"/>
                </a:lnTo>
                <a:lnTo>
                  <a:pt x="130" y="233"/>
                </a:lnTo>
                <a:lnTo>
                  <a:pt x="139" y="226"/>
                </a:lnTo>
                <a:lnTo>
                  <a:pt x="145" y="220"/>
                </a:lnTo>
                <a:lnTo>
                  <a:pt x="152" y="211"/>
                </a:lnTo>
                <a:lnTo>
                  <a:pt x="156" y="202"/>
                </a:lnTo>
                <a:lnTo>
                  <a:pt x="161" y="192"/>
                </a:lnTo>
                <a:lnTo>
                  <a:pt x="166" y="182"/>
                </a:lnTo>
                <a:lnTo>
                  <a:pt x="169" y="172"/>
                </a:lnTo>
                <a:lnTo>
                  <a:pt x="173" y="161"/>
                </a:lnTo>
                <a:lnTo>
                  <a:pt x="176" y="148"/>
                </a:lnTo>
                <a:lnTo>
                  <a:pt x="176" y="137"/>
                </a:lnTo>
                <a:lnTo>
                  <a:pt x="178" y="124"/>
                </a:lnTo>
                <a:lnTo>
                  <a:pt x="176" y="112"/>
                </a:lnTo>
                <a:lnTo>
                  <a:pt x="176" y="99"/>
                </a:lnTo>
                <a:lnTo>
                  <a:pt x="173" y="88"/>
                </a:lnTo>
                <a:lnTo>
                  <a:pt x="169" y="77"/>
                </a:lnTo>
                <a:lnTo>
                  <a:pt x="166" y="65"/>
                </a:lnTo>
                <a:lnTo>
                  <a:pt x="161" y="55"/>
                </a:lnTo>
                <a:lnTo>
                  <a:pt x="156" y="46"/>
                </a:lnTo>
                <a:lnTo>
                  <a:pt x="152" y="38"/>
                </a:lnTo>
                <a:lnTo>
                  <a:pt x="145" y="29"/>
                </a:lnTo>
                <a:lnTo>
                  <a:pt x="139" y="21"/>
                </a:lnTo>
                <a:lnTo>
                  <a:pt x="130" y="16"/>
                </a:lnTo>
                <a:lnTo>
                  <a:pt x="122" y="10"/>
                </a:lnTo>
                <a:lnTo>
                  <a:pt x="114" y="7"/>
                </a:lnTo>
                <a:lnTo>
                  <a:pt x="106" y="3"/>
                </a:lnTo>
                <a:lnTo>
                  <a:pt x="98" y="2"/>
                </a:lnTo>
                <a:lnTo>
                  <a:pt x="88"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4" name="Freeform 216"/>
          <p:cNvSpPr>
            <a:spLocks/>
          </p:cNvSpPr>
          <p:nvPr/>
        </p:nvSpPr>
        <p:spPr bwMode="auto">
          <a:xfrm>
            <a:off x="5303838" y="2997200"/>
            <a:ext cx="442912" cy="1150938"/>
          </a:xfrm>
          <a:custGeom>
            <a:avLst/>
            <a:gdLst>
              <a:gd name="T0" fmla="*/ 0 w 279"/>
              <a:gd name="T1" fmla="*/ 0 h 725"/>
              <a:gd name="T2" fmla="*/ 36 w 279"/>
              <a:gd name="T3" fmla="*/ 31 h 725"/>
              <a:gd name="T4" fmla="*/ 71 w 279"/>
              <a:gd name="T5" fmla="*/ 65 h 725"/>
              <a:gd name="T6" fmla="*/ 106 w 279"/>
              <a:gd name="T7" fmla="*/ 100 h 725"/>
              <a:gd name="T8" fmla="*/ 141 w 279"/>
              <a:gd name="T9" fmla="*/ 136 h 725"/>
              <a:gd name="T10" fmla="*/ 175 w 279"/>
              <a:gd name="T11" fmla="*/ 175 h 725"/>
              <a:gd name="T12" fmla="*/ 210 w 279"/>
              <a:gd name="T13" fmla="*/ 213 h 725"/>
              <a:gd name="T14" fmla="*/ 244 w 279"/>
              <a:gd name="T15" fmla="*/ 250 h 725"/>
              <a:gd name="T16" fmla="*/ 278 w 279"/>
              <a:gd name="T17" fmla="*/ 286 h 725"/>
              <a:gd name="T18" fmla="*/ 276 w 279"/>
              <a:gd name="T19" fmla="*/ 339 h 725"/>
              <a:gd name="T20" fmla="*/ 275 w 279"/>
              <a:gd name="T21" fmla="*/ 395 h 725"/>
              <a:gd name="T22" fmla="*/ 273 w 279"/>
              <a:gd name="T23" fmla="*/ 448 h 725"/>
              <a:gd name="T24" fmla="*/ 271 w 279"/>
              <a:gd name="T25" fmla="*/ 503 h 725"/>
              <a:gd name="T26" fmla="*/ 268 w 279"/>
              <a:gd name="T27" fmla="*/ 557 h 725"/>
              <a:gd name="T28" fmla="*/ 266 w 279"/>
              <a:gd name="T29" fmla="*/ 612 h 725"/>
              <a:gd name="T30" fmla="*/ 263 w 279"/>
              <a:gd name="T31" fmla="*/ 668 h 725"/>
              <a:gd name="T32" fmla="*/ 260 w 279"/>
              <a:gd name="T33" fmla="*/ 724 h 725"/>
              <a:gd name="T34" fmla="*/ 257 w 279"/>
              <a:gd name="T35" fmla="*/ 668 h 725"/>
              <a:gd name="T36" fmla="*/ 252 w 279"/>
              <a:gd name="T37" fmla="*/ 611 h 725"/>
              <a:gd name="T38" fmla="*/ 247 w 279"/>
              <a:gd name="T39" fmla="*/ 554 h 725"/>
              <a:gd name="T40" fmla="*/ 242 w 279"/>
              <a:gd name="T41" fmla="*/ 497 h 725"/>
              <a:gd name="T42" fmla="*/ 237 w 279"/>
              <a:gd name="T43" fmla="*/ 442 h 725"/>
              <a:gd name="T44" fmla="*/ 231 w 279"/>
              <a:gd name="T45" fmla="*/ 386 h 725"/>
              <a:gd name="T46" fmla="*/ 223 w 279"/>
              <a:gd name="T47" fmla="*/ 334 h 725"/>
              <a:gd name="T48" fmla="*/ 214 w 279"/>
              <a:gd name="T49" fmla="*/ 282 h 725"/>
              <a:gd name="T50" fmla="*/ 188 w 279"/>
              <a:gd name="T51" fmla="*/ 245 h 725"/>
              <a:gd name="T52" fmla="*/ 162 w 279"/>
              <a:gd name="T53" fmla="*/ 208 h 725"/>
              <a:gd name="T54" fmla="*/ 136 w 279"/>
              <a:gd name="T55" fmla="*/ 172 h 725"/>
              <a:gd name="T56" fmla="*/ 109 w 279"/>
              <a:gd name="T57" fmla="*/ 138 h 725"/>
              <a:gd name="T58" fmla="*/ 83 w 279"/>
              <a:gd name="T59" fmla="*/ 102 h 725"/>
              <a:gd name="T60" fmla="*/ 55 w 279"/>
              <a:gd name="T61" fmla="*/ 68 h 725"/>
              <a:gd name="T62" fmla="*/ 29 w 279"/>
              <a:gd name="T63" fmla="*/ 34 h 725"/>
              <a:gd name="T64" fmla="*/ 0 w 279"/>
              <a:gd name="T65" fmla="*/ 0 h 72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79"/>
              <a:gd name="T100" fmla="*/ 0 h 725"/>
              <a:gd name="T101" fmla="*/ 279 w 279"/>
              <a:gd name="T102" fmla="*/ 725 h 72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79" h="725">
                <a:moveTo>
                  <a:pt x="0" y="0"/>
                </a:moveTo>
                <a:lnTo>
                  <a:pt x="36" y="31"/>
                </a:lnTo>
                <a:lnTo>
                  <a:pt x="71" y="65"/>
                </a:lnTo>
                <a:lnTo>
                  <a:pt x="106" y="100"/>
                </a:lnTo>
                <a:lnTo>
                  <a:pt x="141" y="136"/>
                </a:lnTo>
                <a:lnTo>
                  <a:pt x="175" y="175"/>
                </a:lnTo>
                <a:lnTo>
                  <a:pt x="210" y="213"/>
                </a:lnTo>
                <a:lnTo>
                  <a:pt x="244" y="250"/>
                </a:lnTo>
                <a:lnTo>
                  <a:pt x="278" y="286"/>
                </a:lnTo>
                <a:lnTo>
                  <a:pt x="276" y="339"/>
                </a:lnTo>
                <a:lnTo>
                  <a:pt x="275" y="395"/>
                </a:lnTo>
                <a:lnTo>
                  <a:pt x="273" y="448"/>
                </a:lnTo>
                <a:lnTo>
                  <a:pt x="271" y="503"/>
                </a:lnTo>
                <a:lnTo>
                  <a:pt x="268" y="557"/>
                </a:lnTo>
                <a:lnTo>
                  <a:pt x="266" y="612"/>
                </a:lnTo>
                <a:lnTo>
                  <a:pt x="263" y="668"/>
                </a:lnTo>
                <a:lnTo>
                  <a:pt x="260" y="724"/>
                </a:lnTo>
                <a:lnTo>
                  <a:pt x="257" y="668"/>
                </a:lnTo>
                <a:lnTo>
                  <a:pt x="252" y="611"/>
                </a:lnTo>
                <a:lnTo>
                  <a:pt x="247" y="554"/>
                </a:lnTo>
                <a:lnTo>
                  <a:pt x="242" y="497"/>
                </a:lnTo>
                <a:lnTo>
                  <a:pt x="237" y="442"/>
                </a:lnTo>
                <a:lnTo>
                  <a:pt x="231" y="386"/>
                </a:lnTo>
                <a:lnTo>
                  <a:pt x="223" y="334"/>
                </a:lnTo>
                <a:lnTo>
                  <a:pt x="214" y="282"/>
                </a:lnTo>
                <a:lnTo>
                  <a:pt x="188" y="245"/>
                </a:lnTo>
                <a:lnTo>
                  <a:pt x="162" y="208"/>
                </a:lnTo>
                <a:lnTo>
                  <a:pt x="136" y="172"/>
                </a:lnTo>
                <a:lnTo>
                  <a:pt x="109" y="138"/>
                </a:lnTo>
                <a:lnTo>
                  <a:pt x="83" y="102"/>
                </a:lnTo>
                <a:lnTo>
                  <a:pt x="55" y="68"/>
                </a:lnTo>
                <a:lnTo>
                  <a:pt x="29" y="34"/>
                </a:lnTo>
                <a:lnTo>
                  <a:pt x="0" y="0"/>
                </a:lnTo>
              </a:path>
            </a:pathLst>
          </a:custGeom>
          <a:solidFill>
            <a:srgbClr val="E0BC6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5" name="Freeform 217"/>
          <p:cNvSpPr>
            <a:spLocks/>
          </p:cNvSpPr>
          <p:nvPr/>
        </p:nvSpPr>
        <p:spPr bwMode="auto">
          <a:xfrm>
            <a:off x="5154613" y="3567113"/>
            <a:ext cx="207962" cy="442912"/>
          </a:xfrm>
          <a:custGeom>
            <a:avLst/>
            <a:gdLst>
              <a:gd name="T0" fmla="*/ 120 w 131"/>
              <a:gd name="T1" fmla="*/ 0 h 279"/>
              <a:gd name="T2" fmla="*/ 113 w 131"/>
              <a:gd name="T3" fmla="*/ 5 h 279"/>
              <a:gd name="T4" fmla="*/ 107 w 131"/>
              <a:gd name="T5" fmla="*/ 10 h 279"/>
              <a:gd name="T6" fmla="*/ 102 w 131"/>
              <a:gd name="T7" fmla="*/ 18 h 279"/>
              <a:gd name="T8" fmla="*/ 97 w 131"/>
              <a:gd name="T9" fmla="*/ 26 h 279"/>
              <a:gd name="T10" fmla="*/ 89 w 131"/>
              <a:gd name="T11" fmla="*/ 47 h 279"/>
              <a:gd name="T12" fmla="*/ 84 w 131"/>
              <a:gd name="T13" fmla="*/ 70 h 279"/>
              <a:gd name="T14" fmla="*/ 79 w 131"/>
              <a:gd name="T15" fmla="*/ 92 h 279"/>
              <a:gd name="T16" fmla="*/ 78 w 131"/>
              <a:gd name="T17" fmla="*/ 114 h 279"/>
              <a:gd name="T18" fmla="*/ 78 w 131"/>
              <a:gd name="T19" fmla="*/ 133 h 279"/>
              <a:gd name="T20" fmla="*/ 78 w 131"/>
              <a:gd name="T21" fmla="*/ 146 h 279"/>
              <a:gd name="T22" fmla="*/ 78 w 131"/>
              <a:gd name="T23" fmla="*/ 162 h 279"/>
              <a:gd name="T24" fmla="*/ 79 w 131"/>
              <a:gd name="T25" fmla="*/ 180 h 279"/>
              <a:gd name="T26" fmla="*/ 83 w 131"/>
              <a:gd name="T27" fmla="*/ 200 h 279"/>
              <a:gd name="T28" fmla="*/ 87 w 131"/>
              <a:gd name="T29" fmla="*/ 219 h 279"/>
              <a:gd name="T30" fmla="*/ 96 w 131"/>
              <a:gd name="T31" fmla="*/ 237 h 279"/>
              <a:gd name="T32" fmla="*/ 104 w 131"/>
              <a:gd name="T33" fmla="*/ 253 h 279"/>
              <a:gd name="T34" fmla="*/ 109 w 131"/>
              <a:gd name="T35" fmla="*/ 261 h 279"/>
              <a:gd name="T36" fmla="*/ 115 w 131"/>
              <a:gd name="T37" fmla="*/ 268 h 279"/>
              <a:gd name="T38" fmla="*/ 122 w 131"/>
              <a:gd name="T39" fmla="*/ 273 h 279"/>
              <a:gd name="T40" fmla="*/ 130 w 131"/>
              <a:gd name="T41" fmla="*/ 278 h 279"/>
              <a:gd name="T42" fmla="*/ 115 w 131"/>
              <a:gd name="T43" fmla="*/ 278 h 279"/>
              <a:gd name="T44" fmla="*/ 102 w 131"/>
              <a:gd name="T45" fmla="*/ 278 h 279"/>
              <a:gd name="T46" fmla="*/ 89 w 131"/>
              <a:gd name="T47" fmla="*/ 274 h 279"/>
              <a:gd name="T48" fmla="*/ 78 w 131"/>
              <a:gd name="T49" fmla="*/ 270 h 279"/>
              <a:gd name="T50" fmla="*/ 66 w 131"/>
              <a:gd name="T51" fmla="*/ 263 h 279"/>
              <a:gd name="T52" fmla="*/ 55 w 131"/>
              <a:gd name="T53" fmla="*/ 257 h 279"/>
              <a:gd name="T54" fmla="*/ 45 w 131"/>
              <a:gd name="T55" fmla="*/ 247 h 279"/>
              <a:gd name="T56" fmla="*/ 37 w 131"/>
              <a:gd name="T57" fmla="*/ 239 h 279"/>
              <a:gd name="T58" fmla="*/ 29 w 131"/>
              <a:gd name="T59" fmla="*/ 227 h 279"/>
              <a:gd name="T60" fmla="*/ 22 w 131"/>
              <a:gd name="T61" fmla="*/ 216 h 279"/>
              <a:gd name="T62" fmla="*/ 16 w 131"/>
              <a:gd name="T63" fmla="*/ 205 h 279"/>
              <a:gd name="T64" fmla="*/ 11 w 131"/>
              <a:gd name="T65" fmla="*/ 192 h 279"/>
              <a:gd name="T66" fmla="*/ 6 w 131"/>
              <a:gd name="T67" fmla="*/ 179 h 279"/>
              <a:gd name="T68" fmla="*/ 3 w 131"/>
              <a:gd name="T69" fmla="*/ 164 h 279"/>
              <a:gd name="T70" fmla="*/ 1 w 131"/>
              <a:gd name="T71" fmla="*/ 151 h 279"/>
              <a:gd name="T72" fmla="*/ 0 w 131"/>
              <a:gd name="T73" fmla="*/ 136 h 279"/>
              <a:gd name="T74" fmla="*/ 0 w 131"/>
              <a:gd name="T75" fmla="*/ 122 h 279"/>
              <a:gd name="T76" fmla="*/ 1 w 131"/>
              <a:gd name="T77" fmla="*/ 109 h 279"/>
              <a:gd name="T78" fmla="*/ 5 w 131"/>
              <a:gd name="T79" fmla="*/ 96 h 279"/>
              <a:gd name="T80" fmla="*/ 8 w 131"/>
              <a:gd name="T81" fmla="*/ 83 h 279"/>
              <a:gd name="T82" fmla="*/ 13 w 131"/>
              <a:gd name="T83" fmla="*/ 71 h 279"/>
              <a:gd name="T84" fmla="*/ 19 w 131"/>
              <a:gd name="T85" fmla="*/ 60 h 279"/>
              <a:gd name="T86" fmla="*/ 26 w 131"/>
              <a:gd name="T87" fmla="*/ 50 h 279"/>
              <a:gd name="T88" fmla="*/ 34 w 131"/>
              <a:gd name="T89" fmla="*/ 40 h 279"/>
              <a:gd name="T90" fmla="*/ 42 w 131"/>
              <a:gd name="T91" fmla="*/ 31 h 279"/>
              <a:gd name="T92" fmla="*/ 52 w 131"/>
              <a:gd name="T93" fmla="*/ 24 h 279"/>
              <a:gd name="T94" fmla="*/ 61 w 131"/>
              <a:gd name="T95" fmla="*/ 16 h 279"/>
              <a:gd name="T96" fmla="*/ 73 w 131"/>
              <a:gd name="T97" fmla="*/ 11 h 279"/>
              <a:gd name="T98" fmla="*/ 84 w 131"/>
              <a:gd name="T99" fmla="*/ 6 h 279"/>
              <a:gd name="T100" fmla="*/ 96 w 131"/>
              <a:gd name="T101" fmla="*/ 3 h 279"/>
              <a:gd name="T102" fmla="*/ 107 w 131"/>
              <a:gd name="T103" fmla="*/ 1 h 279"/>
              <a:gd name="T104" fmla="*/ 120 w 131"/>
              <a:gd name="T105" fmla="*/ 0 h 27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1"/>
              <a:gd name="T160" fmla="*/ 0 h 279"/>
              <a:gd name="T161" fmla="*/ 131 w 131"/>
              <a:gd name="T162" fmla="*/ 279 h 27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1" h="279">
                <a:moveTo>
                  <a:pt x="120" y="0"/>
                </a:moveTo>
                <a:lnTo>
                  <a:pt x="113" y="5"/>
                </a:lnTo>
                <a:lnTo>
                  <a:pt x="107" y="10"/>
                </a:lnTo>
                <a:lnTo>
                  <a:pt x="102" y="18"/>
                </a:lnTo>
                <a:lnTo>
                  <a:pt x="97" y="26"/>
                </a:lnTo>
                <a:lnTo>
                  <a:pt x="89" y="47"/>
                </a:lnTo>
                <a:lnTo>
                  <a:pt x="84" y="70"/>
                </a:lnTo>
                <a:lnTo>
                  <a:pt x="79" y="92"/>
                </a:lnTo>
                <a:lnTo>
                  <a:pt x="78" y="114"/>
                </a:lnTo>
                <a:lnTo>
                  <a:pt x="78" y="133"/>
                </a:lnTo>
                <a:lnTo>
                  <a:pt x="78" y="146"/>
                </a:lnTo>
                <a:lnTo>
                  <a:pt x="78" y="162"/>
                </a:lnTo>
                <a:lnTo>
                  <a:pt x="79" y="180"/>
                </a:lnTo>
                <a:lnTo>
                  <a:pt x="83" y="200"/>
                </a:lnTo>
                <a:lnTo>
                  <a:pt x="87" y="219"/>
                </a:lnTo>
                <a:lnTo>
                  <a:pt x="96" y="237"/>
                </a:lnTo>
                <a:lnTo>
                  <a:pt x="104" y="253"/>
                </a:lnTo>
                <a:lnTo>
                  <a:pt x="109" y="261"/>
                </a:lnTo>
                <a:lnTo>
                  <a:pt x="115" y="268"/>
                </a:lnTo>
                <a:lnTo>
                  <a:pt x="122" y="273"/>
                </a:lnTo>
                <a:lnTo>
                  <a:pt x="130" y="278"/>
                </a:lnTo>
                <a:lnTo>
                  <a:pt x="115" y="278"/>
                </a:lnTo>
                <a:lnTo>
                  <a:pt x="102" y="278"/>
                </a:lnTo>
                <a:lnTo>
                  <a:pt x="89" y="274"/>
                </a:lnTo>
                <a:lnTo>
                  <a:pt x="78" y="270"/>
                </a:lnTo>
                <a:lnTo>
                  <a:pt x="66" y="263"/>
                </a:lnTo>
                <a:lnTo>
                  <a:pt x="55" y="257"/>
                </a:lnTo>
                <a:lnTo>
                  <a:pt x="45" y="247"/>
                </a:lnTo>
                <a:lnTo>
                  <a:pt x="37" y="239"/>
                </a:lnTo>
                <a:lnTo>
                  <a:pt x="29" y="227"/>
                </a:lnTo>
                <a:lnTo>
                  <a:pt x="22" y="216"/>
                </a:lnTo>
                <a:lnTo>
                  <a:pt x="16" y="205"/>
                </a:lnTo>
                <a:lnTo>
                  <a:pt x="11" y="192"/>
                </a:lnTo>
                <a:lnTo>
                  <a:pt x="6" y="179"/>
                </a:lnTo>
                <a:lnTo>
                  <a:pt x="3" y="164"/>
                </a:lnTo>
                <a:lnTo>
                  <a:pt x="1" y="151"/>
                </a:lnTo>
                <a:lnTo>
                  <a:pt x="0" y="136"/>
                </a:lnTo>
                <a:lnTo>
                  <a:pt x="0" y="122"/>
                </a:lnTo>
                <a:lnTo>
                  <a:pt x="1" y="109"/>
                </a:lnTo>
                <a:lnTo>
                  <a:pt x="5" y="96"/>
                </a:lnTo>
                <a:lnTo>
                  <a:pt x="8" y="83"/>
                </a:lnTo>
                <a:lnTo>
                  <a:pt x="13" y="71"/>
                </a:lnTo>
                <a:lnTo>
                  <a:pt x="19" y="60"/>
                </a:lnTo>
                <a:lnTo>
                  <a:pt x="26" y="50"/>
                </a:lnTo>
                <a:lnTo>
                  <a:pt x="34" y="40"/>
                </a:lnTo>
                <a:lnTo>
                  <a:pt x="42" y="31"/>
                </a:lnTo>
                <a:lnTo>
                  <a:pt x="52" y="24"/>
                </a:lnTo>
                <a:lnTo>
                  <a:pt x="61" y="16"/>
                </a:lnTo>
                <a:lnTo>
                  <a:pt x="73" y="11"/>
                </a:lnTo>
                <a:lnTo>
                  <a:pt x="84" y="6"/>
                </a:lnTo>
                <a:lnTo>
                  <a:pt x="96" y="3"/>
                </a:lnTo>
                <a:lnTo>
                  <a:pt x="107" y="1"/>
                </a:lnTo>
                <a:lnTo>
                  <a:pt x="120"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6" name="Freeform 218"/>
          <p:cNvSpPr>
            <a:spLocks/>
          </p:cNvSpPr>
          <p:nvPr/>
        </p:nvSpPr>
        <p:spPr bwMode="auto">
          <a:xfrm>
            <a:off x="5270501" y="3562351"/>
            <a:ext cx="79375" cy="246063"/>
          </a:xfrm>
          <a:custGeom>
            <a:avLst/>
            <a:gdLst>
              <a:gd name="T0" fmla="*/ 10 w 50"/>
              <a:gd name="T1" fmla="*/ 149 h 155"/>
              <a:gd name="T2" fmla="*/ 8 w 50"/>
              <a:gd name="T3" fmla="*/ 136 h 155"/>
              <a:gd name="T4" fmla="*/ 10 w 50"/>
              <a:gd name="T5" fmla="*/ 117 h 155"/>
              <a:gd name="T6" fmla="*/ 11 w 50"/>
              <a:gd name="T7" fmla="*/ 95 h 155"/>
              <a:gd name="T8" fmla="*/ 14 w 50"/>
              <a:gd name="T9" fmla="*/ 73 h 155"/>
              <a:gd name="T10" fmla="*/ 21 w 50"/>
              <a:gd name="T11" fmla="*/ 52 h 155"/>
              <a:gd name="T12" fmla="*/ 27 w 50"/>
              <a:gd name="T13" fmla="*/ 30 h 155"/>
              <a:gd name="T14" fmla="*/ 32 w 50"/>
              <a:gd name="T15" fmla="*/ 22 h 155"/>
              <a:gd name="T16" fmla="*/ 37 w 50"/>
              <a:gd name="T17" fmla="*/ 16 h 155"/>
              <a:gd name="T18" fmla="*/ 44 w 50"/>
              <a:gd name="T19" fmla="*/ 11 h 155"/>
              <a:gd name="T20" fmla="*/ 49 w 50"/>
              <a:gd name="T21" fmla="*/ 6 h 155"/>
              <a:gd name="T22" fmla="*/ 45 w 50"/>
              <a:gd name="T23" fmla="*/ 0 h 155"/>
              <a:gd name="T24" fmla="*/ 37 w 50"/>
              <a:gd name="T25" fmla="*/ 4 h 155"/>
              <a:gd name="T26" fmla="*/ 31 w 50"/>
              <a:gd name="T27" fmla="*/ 11 h 155"/>
              <a:gd name="T28" fmla="*/ 26 w 50"/>
              <a:gd name="T29" fmla="*/ 19 h 155"/>
              <a:gd name="T30" fmla="*/ 21 w 50"/>
              <a:gd name="T31" fmla="*/ 27 h 155"/>
              <a:gd name="T32" fmla="*/ 13 w 50"/>
              <a:gd name="T33" fmla="*/ 48 h 155"/>
              <a:gd name="T34" fmla="*/ 6 w 50"/>
              <a:gd name="T35" fmla="*/ 71 h 155"/>
              <a:gd name="T36" fmla="*/ 3 w 50"/>
              <a:gd name="T37" fmla="*/ 94 h 155"/>
              <a:gd name="T38" fmla="*/ 1 w 50"/>
              <a:gd name="T39" fmla="*/ 117 h 155"/>
              <a:gd name="T40" fmla="*/ 0 w 50"/>
              <a:gd name="T41" fmla="*/ 136 h 155"/>
              <a:gd name="T42" fmla="*/ 0 w 50"/>
              <a:gd name="T43" fmla="*/ 151 h 155"/>
              <a:gd name="T44" fmla="*/ 0 w 50"/>
              <a:gd name="T45" fmla="*/ 149 h 155"/>
              <a:gd name="T46" fmla="*/ 0 w 50"/>
              <a:gd name="T47" fmla="*/ 151 h 155"/>
              <a:gd name="T48" fmla="*/ 1 w 50"/>
              <a:gd name="T49" fmla="*/ 152 h 155"/>
              <a:gd name="T50" fmla="*/ 3 w 50"/>
              <a:gd name="T51" fmla="*/ 154 h 155"/>
              <a:gd name="T52" fmla="*/ 5 w 50"/>
              <a:gd name="T53" fmla="*/ 154 h 155"/>
              <a:gd name="T54" fmla="*/ 6 w 50"/>
              <a:gd name="T55" fmla="*/ 154 h 155"/>
              <a:gd name="T56" fmla="*/ 8 w 50"/>
              <a:gd name="T57" fmla="*/ 152 h 155"/>
              <a:gd name="T58" fmla="*/ 8 w 50"/>
              <a:gd name="T59" fmla="*/ 151 h 155"/>
              <a:gd name="T60" fmla="*/ 10 w 50"/>
              <a:gd name="T61" fmla="*/ 149 h 15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0"/>
              <a:gd name="T94" fmla="*/ 0 h 155"/>
              <a:gd name="T95" fmla="*/ 50 w 50"/>
              <a:gd name="T96" fmla="*/ 155 h 155"/>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0" h="155">
                <a:moveTo>
                  <a:pt x="10" y="149"/>
                </a:moveTo>
                <a:lnTo>
                  <a:pt x="8" y="136"/>
                </a:lnTo>
                <a:lnTo>
                  <a:pt x="10" y="117"/>
                </a:lnTo>
                <a:lnTo>
                  <a:pt x="11" y="95"/>
                </a:lnTo>
                <a:lnTo>
                  <a:pt x="14" y="73"/>
                </a:lnTo>
                <a:lnTo>
                  <a:pt x="21" y="52"/>
                </a:lnTo>
                <a:lnTo>
                  <a:pt x="27" y="30"/>
                </a:lnTo>
                <a:lnTo>
                  <a:pt x="32" y="22"/>
                </a:lnTo>
                <a:lnTo>
                  <a:pt x="37" y="16"/>
                </a:lnTo>
                <a:lnTo>
                  <a:pt x="44" y="11"/>
                </a:lnTo>
                <a:lnTo>
                  <a:pt x="49" y="6"/>
                </a:lnTo>
                <a:lnTo>
                  <a:pt x="45" y="0"/>
                </a:lnTo>
                <a:lnTo>
                  <a:pt x="37" y="4"/>
                </a:lnTo>
                <a:lnTo>
                  <a:pt x="31" y="11"/>
                </a:lnTo>
                <a:lnTo>
                  <a:pt x="26" y="19"/>
                </a:lnTo>
                <a:lnTo>
                  <a:pt x="21" y="27"/>
                </a:lnTo>
                <a:lnTo>
                  <a:pt x="13" y="48"/>
                </a:lnTo>
                <a:lnTo>
                  <a:pt x="6" y="71"/>
                </a:lnTo>
                <a:lnTo>
                  <a:pt x="3" y="94"/>
                </a:lnTo>
                <a:lnTo>
                  <a:pt x="1" y="117"/>
                </a:lnTo>
                <a:lnTo>
                  <a:pt x="0" y="136"/>
                </a:lnTo>
                <a:lnTo>
                  <a:pt x="0" y="151"/>
                </a:lnTo>
                <a:lnTo>
                  <a:pt x="0" y="149"/>
                </a:lnTo>
                <a:lnTo>
                  <a:pt x="0" y="151"/>
                </a:lnTo>
                <a:lnTo>
                  <a:pt x="1" y="152"/>
                </a:lnTo>
                <a:lnTo>
                  <a:pt x="3" y="154"/>
                </a:lnTo>
                <a:lnTo>
                  <a:pt x="5" y="154"/>
                </a:lnTo>
                <a:lnTo>
                  <a:pt x="6" y="154"/>
                </a:lnTo>
                <a:lnTo>
                  <a:pt x="8" y="152"/>
                </a:lnTo>
                <a:lnTo>
                  <a:pt x="8" y="151"/>
                </a:lnTo>
                <a:lnTo>
                  <a:pt x="10" y="149"/>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7" name="Freeform 219"/>
          <p:cNvSpPr>
            <a:spLocks/>
          </p:cNvSpPr>
          <p:nvPr/>
        </p:nvSpPr>
        <p:spPr bwMode="auto">
          <a:xfrm>
            <a:off x="5270500" y="3798889"/>
            <a:ext cx="96838" cy="219075"/>
          </a:xfrm>
          <a:custGeom>
            <a:avLst/>
            <a:gdLst>
              <a:gd name="T0" fmla="*/ 57 w 61"/>
              <a:gd name="T1" fmla="*/ 137 h 138"/>
              <a:gd name="T2" fmla="*/ 58 w 61"/>
              <a:gd name="T3" fmla="*/ 128 h 138"/>
              <a:gd name="T4" fmla="*/ 52 w 61"/>
              <a:gd name="T5" fmla="*/ 124 h 138"/>
              <a:gd name="T6" fmla="*/ 45 w 61"/>
              <a:gd name="T7" fmla="*/ 119 h 138"/>
              <a:gd name="T8" fmla="*/ 39 w 61"/>
              <a:gd name="T9" fmla="*/ 112 h 138"/>
              <a:gd name="T10" fmla="*/ 34 w 61"/>
              <a:gd name="T11" fmla="*/ 106 h 138"/>
              <a:gd name="T12" fmla="*/ 26 w 61"/>
              <a:gd name="T13" fmla="*/ 89 h 138"/>
              <a:gd name="T14" fmla="*/ 19 w 61"/>
              <a:gd name="T15" fmla="*/ 72 h 138"/>
              <a:gd name="T16" fmla="*/ 14 w 61"/>
              <a:gd name="T17" fmla="*/ 52 h 138"/>
              <a:gd name="T18" fmla="*/ 11 w 61"/>
              <a:gd name="T19" fmla="*/ 34 h 138"/>
              <a:gd name="T20" fmla="*/ 10 w 61"/>
              <a:gd name="T21" fmla="*/ 16 h 138"/>
              <a:gd name="T22" fmla="*/ 10 w 61"/>
              <a:gd name="T23" fmla="*/ 0 h 138"/>
              <a:gd name="T24" fmla="*/ 0 w 61"/>
              <a:gd name="T25" fmla="*/ 0 h 138"/>
              <a:gd name="T26" fmla="*/ 1 w 61"/>
              <a:gd name="T27" fmla="*/ 16 h 138"/>
              <a:gd name="T28" fmla="*/ 3 w 61"/>
              <a:gd name="T29" fmla="*/ 34 h 138"/>
              <a:gd name="T30" fmla="*/ 6 w 61"/>
              <a:gd name="T31" fmla="*/ 54 h 138"/>
              <a:gd name="T32" fmla="*/ 11 w 61"/>
              <a:gd name="T33" fmla="*/ 73 h 138"/>
              <a:gd name="T34" fmla="*/ 18 w 61"/>
              <a:gd name="T35" fmla="*/ 93 h 138"/>
              <a:gd name="T36" fmla="*/ 27 w 61"/>
              <a:gd name="T37" fmla="*/ 111 h 138"/>
              <a:gd name="T38" fmla="*/ 32 w 61"/>
              <a:gd name="T39" fmla="*/ 119 h 138"/>
              <a:gd name="T40" fmla="*/ 39 w 61"/>
              <a:gd name="T41" fmla="*/ 125 h 138"/>
              <a:gd name="T42" fmla="*/ 47 w 61"/>
              <a:gd name="T43" fmla="*/ 132 h 138"/>
              <a:gd name="T44" fmla="*/ 53 w 61"/>
              <a:gd name="T45" fmla="*/ 137 h 138"/>
              <a:gd name="T46" fmla="*/ 55 w 61"/>
              <a:gd name="T47" fmla="*/ 128 h 138"/>
              <a:gd name="T48" fmla="*/ 53 w 61"/>
              <a:gd name="T49" fmla="*/ 137 h 138"/>
              <a:gd name="T50" fmla="*/ 57 w 61"/>
              <a:gd name="T51" fmla="*/ 137 h 138"/>
              <a:gd name="T52" fmla="*/ 58 w 61"/>
              <a:gd name="T53" fmla="*/ 137 h 138"/>
              <a:gd name="T54" fmla="*/ 58 w 61"/>
              <a:gd name="T55" fmla="*/ 135 h 138"/>
              <a:gd name="T56" fmla="*/ 60 w 61"/>
              <a:gd name="T57" fmla="*/ 135 h 138"/>
              <a:gd name="T58" fmla="*/ 60 w 61"/>
              <a:gd name="T59" fmla="*/ 133 h 138"/>
              <a:gd name="T60" fmla="*/ 60 w 61"/>
              <a:gd name="T61" fmla="*/ 132 h 138"/>
              <a:gd name="T62" fmla="*/ 60 w 61"/>
              <a:gd name="T63" fmla="*/ 130 h 138"/>
              <a:gd name="T64" fmla="*/ 58 w 61"/>
              <a:gd name="T65" fmla="*/ 128 h 138"/>
              <a:gd name="T66" fmla="*/ 57 w 61"/>
              <a:gd name="T67" fmla="*/ 137 h 13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61"/>
              <a:gd name="T103" fmla="*/ 0 h 138"/>
              <a:gd name="T104" fmla="*/ 61 w 61"/>
              <a:gd name="T105" fmla="*/ 138 h 13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61" h="138">
                <a:moveTo>
                  <a:pt x="57" y="137"/>
                </a:moveTo>
                <a:lnTo>
                  <a:pt x="58" y="128"/>
                </a:lnTo>
                <a:lnTo>
                  <a:pt x="52" y="124"/>
                </a:lnTo>
                <a:lnTo>
                  <a:pt x="45" y="119"/>
                </a:lnTo>
                <a:lnTo>
                  <a:pt x="39" y="112"/>
                </a:lnTo>
                <a:lnTo>
                  <a:pt x="34" y="106"/>
                </a:lnTo>
                <a:lnTo>
                  <a:pt x="26" y="89"/>
                </a:lnTo>
                <a:lnTo>
                  <a:pt x="19" y="72"/>
                </a:lnTo>
                <a:lnTo>
                  <a:pt x="14" y="52"/>
                </a:lnTo>
                <a:lnTo>
                  <a:pt x="11" y="34"/>
                </a:lnTo>
                <a:lnTo>
                  <a:pt x="10" y="16"/>
                </a:lnTo>
                <a:lnTo>
                  <a:pt x="10" y="0"/>
                </a:lnTo>
                <a:lnTo>
                  <a:pt x="0" y="0"/>
                </a:lnTo>
                <a:lnTo>
                  <a:pt x="1" y="16"/>
                </a:lnTo>
                <a:lnTo>
                  <a:pt x="3" y="34"/>
                </a:lnTo>
                <a:lnTo>
                  <a:pt x="6" y="54"/>
                </a:lnTo>
                <a:lnTo>
                  <a:pt x="11" y="73"/>
                </a:lnTo>
                <a:lnTo>
                  <a:pt x="18" y="93"/>
                </a:lnTo>
                <a:lnTo>
                  <a:pt x="27" y="111"/>
                </a:lnTo>
                <a:lnTo>
                  <a:pt x="32" y="119"/>
                </a:lnTo>
                <a:lnTo>
                  <a:pt x="39" y="125"/>
                </a:lnTo>
                <a:lnTo>
                  <a:pt x="47" y="132"/>
                </a:lnTo>
                <a:lnTo>
                  <a:pt x="53" y="137"/>
                </a:lnTo>
                <a:lnTo>
                  <a:pt x="55" y="128"/>
                </a:lnTo>
                <a:lnTo>
                  <a:pt x="53" y="137"/>
                </a:lnTo>
                <a:lnTo>
                  <a:pt x="57" y="137"/>
                </a:lnTo>
                <a:lnTo>
                  <a:pt x="58" y="137"/>
                </a:lnTo>
                <a:lnTo>
                  <a:pt x="58" y="135"/>
                </a:lnTo>
                <a:lnTo>
                  <a:pt x="60" y="135"/>
                </a:lnTo>
                <a:lnTo>
                  <a:pt x="60" y="133"/>
                </a:lnTo>
                <a:lnTo>
                  <a:pt x="60" y="132"/>
                </a:lnTo>
                <a:lnTo>
                  <a:pt x="60" y="130"/>
                </a:lnTo>
                <a:lnTo>
                  <a:pt x="58" y="128"/>
                </a:lnTo>
                <a:lnTo>
                  <a:pt x="57" y="137"/>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8" name="Freeform 220"/>
          <p:cNvSpPr>
            <a:spLocks/>
          </p:cNvSpPr>
          <p:nvPr/>
        </p:nvSpPr>
        <p:spPr bwMode="auto">
          <a:xfrm>
            <a:off x="5146675" y="3775075"/>
            <a:ext cx="215900" cy="242888"/>
          </a:xfrm>
          <a:custGeom>
            <a:avLst/>
            <a:gdLst>
              <a:gd name="T0" fmla="*/ 0 w 136"/>
              <a:gd name="T1" fmla="*/ 5 h 153"/>
              <a:gd name="T2" fmla="*/ 1 w 136"/>
              <a:gd name="T3" fmla="*/ 20 h 153"/>
              <a:gd name="T4" fmla="*/ 3 w 136"/>
              <a:gd name="T5" fmla="*/ 35 h 153"/>
              <a:gd name="T6" fmla="*/ 6 w 136"/>
              <a:gd name="T7" fmla="*/ 49 h 153"/>
              <a:gd name="T8" fmla="*/ 11 w 136"/>
              <a:gd name="T9" fmla="*/ 62 h 153"/>
              <a:gd name="T10" fmla="*/ 16 w 136"/>
              <a:gd name="T11" fmla="*/ 75 h 153"/>
              <a:gd name="T12" fmla="*/ 23 w 136"/>
              <a:gd name="T13" fmla="*/ 88 h 153"/>
              <a:gd name="T14" fmla="*/ 31 w 136"/>
              <a:gd name="T15" fmla="*/ 100 h 153"/>
              <a:gd name="T16" fmla="*/ 39 w 136"/>
              <a:gd name="T17" fmla="*/ 109 h 153"/>
              <a:gd name="T18" fmla="*/ 49 w 136"/>
              <a:gd name="T19" fmla="*/ 119 h 153"/>
              <a:gd name="T20" fmla="*/ 58 w 136"/>
              <a:gd name="T21" fmla="*/ 129 h 153"/>
              <a:gd name="T22" fmla="*/ 68 w 136"/>
              <a:gd name="T23" fmla="*/ 135 h 153"/>
              <a:gd name="T24" fmla="*/ 81 w 136"/>
              <a:gd name="T25" fmla="*/ 142 h 153"/>
              <a:gd name="T26" fmla="*/ 92 w 136"/>
              <a:gd name="T27" fmla="*/ 147 h 153"/>
              <a:gd name="T28" fmla="*/ 105 w 136"/>
              <a:gd name="T29" fmla="*/ 150 h 153"/>
              <a:gd name="T30" fmla="*/ 120 w 136"/>
              <a:gd name="T31" fmla="*/ 152 h 153"/>
              <a:gd name="T32" fmla="*/ 135 w 136"/>
              <a:gd name="T33" fmla="*/ 152 h 153"/>
              <a:gd name="T34" fmla="*/ 133 w 136"/>
              <a:gd name="T35" fmla="*/ 143 h 153"/>
              <a:gd name="T36" fmla="*/ 120 w 136"/>
              <a:gd name="T37" fmla="*/ 143 h 153"/>
              <a:gd name="T38" fmla="*/ 107 w 136"/>
              <a:gd name="T39" fmla="*/ 142 h 153"/>
              <a:gd name="T40" fmla="*/ 96 w 136"/>
              <a:gd name="T41" fmla="*/ 139 h 153"/>
              <a:gd name="T42" fmla="*/ 84 w 136"/>
              <a:gd name="T43" fmla="*/ 134 h 153"/>
              <a:gd name="T44" fmla="*/ 73 w 136"/>
              <a:gd name="T45" fmla="*/ 129 h 153"/>
              <a:gd name="T46" fmla="*/ 63 w 136"/>
              <a:gd name="T47" fmla="*/ 122 h 153"/>
              <a:gd name="T48" fmla="*/ 53 w 136"/>
              <a:gd name="T49" fmla="*/ 114 h 153"/>
              <a:gd name="T50" fmla="*/ 45 w 136"/>
              <a:gd name="T51" fmla="*/ 104 h 153"/>
              <a:gd name="T52" fmla="*/ 37 w 136"/>
              <a:gd name="T53" fmla="*/ 95 h 153"/>
              <a:gd name="T54" fmla="*/ 31 w 136"/>
              <a:gd name="T55" fmla="*/ 83 h 153"/>
              <a:gd name="T56" fmla="*/ 24 w 136"/>
              <a:gd name="T57" fmla="*/ 72 h 153"/>
              <a:gd name="T58" fmla="*/ 19 w 136"/>
              <a:gd name="T59" fmla="*/ 59 h 153"/>
              <a:gd name="T60" fmla="*/ 16 w 136"/>
              <a:gd name="T61" fmla="*/ 46 h 153"/>
              <a:gd name="T62" fmla="*/ 13 w 136"/>
              <a:gd name="T63" fmla="*/ 33 h 153"/>
              <a:gd name="T64" fmla="*/ 10 w 136"/>
              <a:gd name="T65" fmla="*/ 18 h 153"/>
              <a:gd name="T66" fmla="*/ 10 w 136"/>
              <a:gd name="T67" fmla="*/ 5 h 153"/>
              <a:gd name="T68" fmla="*/ 8 w 136"/>
              <a:gd name="T69" fmla="*/ 4 h 153"/>
              <a:gd name="T70" fmla="*/ 8 w 136"/>
              <a:gd name="T71" fmla="*/ 2 h 153"/>
              <a:gd name="T72" fmla="*/ 6 w 136"/>
              <a:gd name="T73" fmla="*/ 2 h 153"/>
              <a:gd name="T74" fmla="*/ 5 w 136"/>
              <a:gd name="T75" fmla="*/ 0 h 153"/>
              <a:gd name="T76" fmla="*/ 3 w 136"/>
              <a:gd name="T77" fmla="*/ 2 h 153"/>
              <a:gd name="T78" fmla="*/ 1 w 136"/>
              <a:gd name="T79" fmla="*/ 2 h 153"/>
              <a:gd name="T80" fmla="*/ 1 w 136"/>
              <a:gd name="T81" fmla="*/ 4 h 153"/>
              <a:gd name="T82" fmla="*/ 0 w 136"/>
              <a:gd name="T83" fmla="*/ 5 h 15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36"/>
              <a:gd name="T127" fmla="*/ 0 h 153"/>
              <a:gd name="T128" fmla="*/ 136 w 136"/>
              <a:gd name="T129" fmla="*/ 153 h 15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36" h="153">
                <a:moveTo>
                  <a:pt x="0" y="5"/>
                </a:moveTo>
                <a:lnTo>
                  <a:pt x="1" y="20"/>
                </a:lnTo>
                <a:lnTo>
                  <a:pt x="3" y="35"/>
                </a:lnTo>
                <a:lnTo>
                  <a:pt x="6" y="49"/>
                </a:lnTo>
                <a:lnTo>
                  <a:pt x="11" y="62"/>
                </a:lnTo>
                <a:lnTo>
                  <a:pt x="16" y="75"/>
                </a:lnTo>
                <a:lnTo>
                  <a:pt x="23" y="88"/>
                </a:lnTo>
                <a:lnTo>
                  <a:pt x="31" y="100"/>
                </a:lnTo>
                <a:lnTo>
                  <a:pt x="39" y="109"/>
                </a:lnTo>
                <a:lnTo>
                  <a:pt x="49" y="119"/>
                </a:lnTo>
                <a:lnTo>
                  <a:pt x="58" y="129"/>
                </a:lnTo>
                <a:lnTo>
                  <a:pt x="68" y="135"/>
                </a:lnTo>
                <a:lnTo>
                  <a:pt x="81" y="142"/>
                </a:lnTo>
                <a:lnTo>
                  <a:pt x="92" y="147"/>
                </a:lnTo>
                <a:lnTo>
                  <a:pt x="105" y="150"/>
                </a:lnTo>
                <a:lnTo>
                  <a:pt x="120" y="152"/>
                </a:lnTo>
                <a:lnTo>
                  <a:pt x="135" y="152"/>
                </a:lnTo>
                <a:lnTo>
                  <a:pt x="133" y="143"/>
                </a:lnTo>
                <a:lnTo>
                  <a:pt x="120" y="143"/>
                </a:lnTo>
                <a:lnTo>
                  <a:pt x="107" y="142"/>
                </a:lnTo>
                <a:lnTo>
                  <a:pt x="96" y="139"/>
                </a:lnTo>
                <a:lnTo>
                  <a:pt x="84" y="134"/>
                </a:lnTo>
                <a:lnTo>
                  <a:pt x="73" y="129"/>
                </a:lnTo>
                <a:lnTo>
                  <a:pt x="63" y="122"/>
                </a:lnTo>
                <a:lnTo>
                  <a:pt x="53" y="114"/>
                </a:lnTo>
                <a:lnTo>
                  <a:pt x="45" y="104"/>
                </a:lnTo>
                <a:lnTo>
                  <a:pt x="37" y="95"/>
                </a:lnTo>
                <a:lnTo>
                  <a:pt x="31" y="83"/>
                </a:lnTo>
                <a:lnTo>
                  <a:pt x="24" y="72"/>
                </a:lnTo>
                <a:lnTo>
                  <a:pt x="19" y="59"/>
                </a:lnTo>
                <a:lnTo>
                  <a:pt x="16" y="46"/>
                </a:lnTo>
                <a:lnTo>
                  <a:pt x="13" y="33"/>
                </a:lnTo>
                <a:lnTo>
                  <a:pt x="10" y="18"/>
                </a:lnTo>
                <a:lnTo>
                  <a:pt x="10" y="5"/>
                </a:lnTo>
                <a:lnTo>
                  <a:pt x="8" y="4"/>
                </a:lnTo>
                <a:lnTo>
                  <a:pt x="8" y="2"/>
                </a:lnTo>
                <a:lnTo>
                  <a:pt x="6" y="2"/>
                </a:lnTo>
                <a:lnTo>
                  <a:pt x="5" y="0"/>
                </a:lnTo>
                <a:lnTo>
                  <a:pt x="3" y="2"/>
                </a:lnTo>
                <a:lnTo>
                  <a:pt x="1" y="2"/>
                </a:lnTo>
                <a:lnTo>
                  <a:pt x="1" y="4"/>
                </a:lnTo>
                <a:lnTo>
                  <a:pt x="0" y="5"/>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9" name="Freeform 221"/>
          <p:cNvSpPr>
            <a:spLocks/>
          </p:cNvSpPr>
          <p:nvPr/>
        </p:nvSpPr>
        <p:spPr bwMode="auto">
          <a:xfrm>
            <a:off x="5146675" y="3559176"/>
            <a:ext cx="204788" cy="225425"/>
          </a:xfrm>
          <a:custGeom>
            <a:avLst/>
            <a:gdLst>
              <a:gd name="T0" fmla="*/ 127 w 129"/>
              <a:gd name="T1" fmla="*/ 8 h 142"/>
              <a:gd name="T2" fmla="*/ 125 w 129"/>
              <a:gd name="T3" fmla="*/ 0 h 142"/>
              <a:gd name="T4" fmla="*/ 112 w 129"/>
              <a:gd name="T5" fmla="*/ 2 h 142"/>
              <a:gd name="T6" fmla="*/ 99 w 129"/>
              <a:gd name="T7" fmla="*/ 3 h 142"/>
              <a:gd name="T8" fmla="*/ 88 w 129"/>
              <a:gd name="T9" fmla="*/ 8 h 142"/>
              <a:gd name="T10" fmla="*/ 76 w 129"/>
              <a:gd name="T11" fmla="*/ 13 h 142"/>
              <a:gd name="T12" fmla="*/ 65 w 129"/>
              <a:gd name="T13" fmla="*/ 18 h 142"/>
              <a:gd name="T14" fmla="*/ 53 w 129"/>
              <a:gd name="T15" fmla="*/ 26 h 142"/>
              <a:gd name="T16" fmla="*/ 44 w 129"/>
              <a:gd name="T17" fmla="*/ 32 h 142"/>
              <a:gd name="T18" fmla="*/ 36 w 129"/>
              <a:gd name="T19" fmla="*/ 42 h 142"/>
              <a:gd name="T20" fmla="*/ 27 w 129"/>
              <a:gd name="T21" fmla="*/ 52 h 142"/>
              <a:gd name="T22" fmla="*/ 21 w 129"/>
              <a:gd name="T23" fmla="*/ 63 h 142"/>
              <a:gd name="T24" fmla="*/ 14 w 129"/>
              <a:gd name="T25" fmla="*/ 75 h 142"/>
              <a:gd name="T26" fmla="*/ 10 w 129"/>
              <a:gd name="T27" fmla="*/ 86 h 142"/>
              <a:gd name="T28" fmla="*/ 5 w 129"/>
              <a:gd name="T29" fmla="*/ 99 h 142"/>
              <a:gd name="T30" fmla="*/ 1 w 129"/>
              <a:gd name="T31" fmla="*/ 114 h 142"/>
              <a:gd name="T32" fmla="*/ 1 w 129"/>
              <a:gd name="T33" fmla="*/ 127 h 142"/>
              <a:gd name="T34" fmla="*/ 0 w 129"/>
              <a:gd name="T35" fmla="*/ 141 h 142"/>
              <a:gd name="T36" fmla="*/ 10 w 129"/>
              <a:gd name="T37" fmla="*/ 141 h 142"/>
              <a:gd name="T38" fmla="*/ 10 w 129"/>
              <a:gd name="T39" fmla="*/ 127 h 142"/>
              <a:gd name="T40" fmla="*/ 11 w 129"/>
              <a:gd name="T41" fmla="*/ 114 h 142"/>
              <a:gd name="T42" fmla="*/ 13 w 129"/>
              <a:gd name="T43" fmla="*/ 101 h 142"/>
              <a:gd name="T44" fmla="*/ 18 w 129"/>
              <a:gd name="T45" fmla="*/ 89 h 142"/>
              <a:gd name="T46" fmla="*/ 23 w 129"/>
              <a:gd name="T47" fmla="*/ 78 h 142"/>
              <a:gd name="T48" fmla="*/ 27 w 129"/>
              <a:gd name="T49" fmla="*/ 67 h 142"/>
              <a:gd name="T50" fmla="*/ 34 w 129"/>
              <a:gd name="T51" fmla="*/ 57 h 142"/>
              <a:gd name="T52" fmla="*/ 42 w 129"/>
              <a:gd name="T53" fmla="*/ 47 h 142"/>
              <a:gd name="T54" fmla="*/ 50 w 129"/>
              <a:gd name="T55" fmla="*/ 39 h 142"/>
              <a:gd name="T56" fmla="*/ 60 w 129"/>
              <a:gd name="T57" fmla="*/ 32 h 142"/>
              <a:gd name="T58" fmla="*/ 70 w 129"/>
              <a:gd name="T59" fmla="*/ 26 h 142"/>
              <a:gd name="T60" fmla="*/ 79 w 129"/>
              <a:gd name="T61" fmla="*/ 19 h 142"/>
              <a:gd name="T62" fmla="*/ 89 w 129"/>
              <a:gd name="T63" fmla="*/ 16 h 142"/>
              <a:gd name="T64" fmla="*/ 101 w 129"/>
              <a:gd name="T65" fmla="*/ 13 h 142"/>
              <a:gd name="T66" fmla="*/ 114 w 129"/>
              <a:gd name="T67" fmla="*/ 10 h 142"/>
              <a:gd name="T68" fmla="*/ 125 w 129"/>
              <a:gd name="T69" fmla="*/ 10 h 142"/>
              <a:gd name="T70" fmla="*/ 123 w 129"/>
              <a:gd name="T71" fmla="*/ 2 h 142"/>
              <a:gd name="T72" fmla="*/ 125 w 129"/>
              <a:gd name="T73" fmla="*/ 10 h 142"/>
              <a:gd name="T74" fmla="*/ 127 w 129"/>
              <a:gd name="T75" fmla="*/ 8 h 142"/>
              <a:gd name="T76" fmla="*/ 128 w 129"/>
              <a:gd name="T77" fmla="*/ 8 h 142"/>
              <a:gd name="T78" fmla="*/ 128 w 129"/>
              <a:gd name="T79" fmla="*/ 6 h 142"/>
              <a:gd name="T80" fmla="*/ 128 w 129"/>
              <a:gd name="T81" fmla="*/ 5 h 142"/>
              <a:gd name="T82" fmla="*/ 128 w 129"/>
              <a:gd name="T83" fmla="*/ 3 h 142"/>
              <a:gd name="T84" fmla="*/ 128 w 129"/>
              <a:gd name="T85" fmla="*/ 2 h 142"/>
              <a:gd name="T86" fmla="*/ 127 w 129"/>
              <a:gd name="T87" fmla="*/ 2 h 142"/>
              <a:gd name="T88" fmla="*/ 125 w 129"/>
              <a:gd name="T89" fmla="*/ 0 h 142"/>
              <a:gd name="T90" fmla="*/ 127 w 129"/>
              <a:gd name="T91" fmla="*/ 8 h 14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29"/>
              <a:gd name="T139" fmla="*/ 0 h 142"/>
              <a:gd name="T140" fmla="*/ 129 w 129"/>
              <a:gd name="T141" fmla="*/ 142 h 14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29" h="142">
                <a:moveTo>
                  <a:pt x="127" y="8"/>
                </a:moveTo>
                <a:lnTo>
                  <a:pt x="125" y="0"/>
                </a:lnTo>
                <a:lnTo>
                  <a:pt x="112" y="2"/>
                </a:lnTo>
                <a:lnTo>
                  <a:pt x="99" y="3"/>
                </a:lnTo>
                <a:lnTo>
                  <a:pt x="88" y="8"/>
                </a:lnTo>
                <a:lnTo>
                  <a:pt x="76" y="13"/>
                </a:lnTo>
                <a:lnTo>
                  <a:pt x="65" y="18"/>
                </a:lnTo>
                <a:lnTo>
                  <a:pt x="53" y="26"/>
                </a:lnTo>
                <a:lnTo>
                  <a:pt x="44" y="32"/>
                </a:lnTo>
                <a:lnTo>
                  <a:pt x="36" y="42"/>
                </a:lnTo>
                <a:lnTo>
                  <a:pt x="27" y="52"/>
                </a:lnTo>
                <a:lnTo>
                  <a:pt x="21" y="63"/>
                </a:lnTo>
                <a:lnTo>
                  <a:pt x="14" y="75"/>
                </a:lnTo>
                <a:lnTo>
                  <a:pt x="10" y="86"/>
                </a:lnTo>
                <a:lnTo>
                  <a:pt x="5" y="99"/>
                </a:lnTo>
                <a:lnTo>
                  <a:pt x="1" y="114"/>
                </a:lnTo>
                <a:lnTo>
                  <a:pt x="1" y="127"/>
                </a:lnTo>
                <a:lnTo>
                  <a:pt x="0" y="141"/>
                </a:lnTo>
                <a:lnTo>
                  <a:pt x="10" y="141"/>
                </a:lnTo>
                <a:lnTo>
                  <a:pt x="10" y="127"/>
                </a:lnTo>
                <a:lnTo>
                  <a:pt x="11" y="114"/>
                </a:lnTo>
                <a:lnTo>
                  <a:pt x="13" y="101"/>
                </a:lnTo>
                <a:lnTo>
                  <a:pt x="18" y="89"/>
                </a:lnTo>
                <a:lnTo>
                  <a:pt x="23" y="78"/>
                </a:lnTo>
                <a:lnTo>
                  <a:pt x="27" y="67"/>
                </a:lnTo>
                <a:lnTo>
                  <a:pt x="34" y="57"/>
                </a:lnTo>
                <a:lnTo>
                  <a:pt x="42" y="47"/>
                </a:lnTo>
                <a:lnTo>
                  <a:pt x="50" y="39"/>
                </a:lnTo>
                <a:lnTo>
                  <a:pt x="60" y="32"/>
                </a:lnTo>
                <a:lnTo>
                  <a:pt x="70" y="26"/>
                </a:lnTo>
                <a:lnTo>
                  <a:pt x="79" y="19"/>
                </a:lnTo>
                <a:lnTo>
                  <a:pt x="89" y="16"/>
                </a:lnTo>
                <a:lnTo>
                  <a:pt x="101" y="13"/>
                </a:lnTo>
                <a:lnTo>
                  <a:pt x="114" y="10"/>
                </a:lnTo>
                <a:lnTo>
                  <a:pt x="125" y="10"/>
                </a:lnTo>
                <a:lnTo>
                  <a:pt x="123" y="2"/>
                </a:lnTo>
                <a:lnTo>
                  <a:pt x="125" y="10"/>
                </a:lnTo>
                <a:lnTo>
                  <a:pt x="127" y="8"/>
                </a:lnTo>
                <a:lnTo>
                  <a:pt x="128" y="8"/>
                </a:lnTo>
                <a:lnTo>
                  <a:pt x="128" y="6"/>
                </a:lnTo>
                <a:lnTo>
                  <a:pt x="128" y="5"/>
                </a:lnTo>
                <a:lnTo>
                  <a:pt x="128" y="3"/>
                </a:lnTo>
                <a:lnTo>
                  <a:pt x="128" y="2"/>
                </a:lnTo>
                <a:lnTo>
                  <a:pt x="127" y="2"/>
                </a:lnTo>
                <a:lnTo>
                  <a:pt x="125" y="0"/>
                </a:lnTo>
                <a:lnTo>
                  <a:pt x="127"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nvGrpSpPr>
          <p:cNvPr id="30810" name="Group 222"/>
          <p:cNvGrpSpPr>
            <a:grpSpLocks/>
          </p:cNvGrpSpPr>
          <p:nvPr/>
        </p:nvGrpSpPr>
        <p:grpSpPr bwMode="auto">
          <a:xfrm>
            <a:off x="4643439" y="3360739"/>
            <a:ext cx="320675" cy="434975"/>
            <a:chOff x="1965" y="2117"/>
            <a:chExt cx="202" cy="274"/>
          </a:xfrm>
        </p:grpSpPr>
        <p:grpSp>
          <p:nvGrpSpPr>
            <p:cNvPr id="30853" name="Group 223"/>
            <p:cNvGrpSpPr>
              <a:grpSpLocks/>
            </p:cNvGrpSpPr>
            <p:nvPr/>
          </p:nvGrpSpPr>
          <p:grpSpPr bwMode="auto">
            <a:xfrm>
              <a:off x="1965" y="2117"/>
              <a:ext cx="197" cy="274"/>
              <a:chOff x="1965" y="2117"/>
              <a:chExt cx="197" cy="274"/>
            </a:xfrm>
          </p:grpSpPr>
          <p:sp>
            <p:nvSpPr>
              <p:cNvPr id="30858" name="Freeform 224"/>
              <p:cNvSpPr>
                <a:spLocks/>
              </p:cNvSpPr>
              <p:nvPr/>
            </p:nvSpPr>
            <p:spPr bwMode="auto">
              <a:xfrm>
                <a:off x="1965" y="2117"/>
                <a:ext cx="197" cy="274"/>
              </a:xfrm>
              <a:custGeom>
                <a:avLst/>
                <a:gdLst>
                  <a:gd name="T0" fmla="*/ 89 w 197"/>
                  <a:gd name="T1" fmla="*/ 0 h 274"/>
                  <a:gd name="T2" fmla="*/ 70 w 197"/>
                  <a:gd name="T3" fmla="*/ 6 h 274"/>
                  <a:gd name="T4" fmla="*/ 52 w 197"/>
                  <a:gd name="T5" fmla="*/ 16 h 274"/>
                  <a:gd name="T6" fmla="*/ 36 w 197"/>
                  <a:gd name="T7" fmla="*/ 31 h 274"/>
                  <a:gd name="T8" fmla="*/ 23 w 197"/>
                  <a:gd name="T9" fmla="*/ 50 h 274"/>
                  <a:gd name="T10" fmla="*/ 13 w 197"/>
                  <a:gd name="T11" fmla="*/ 71 h 274"/>
                  <a:gd name="T12" fmla="*/ 5 w 197"/>
                  <a:gd name="T13" fmla="*/ 96 h 274"/>
                  <a:gd name="T14" fmla="*/ 1 w 197"/>
                  <a:gd name="T15" fmla="*/ 122 h 274"/>
                  <a:gd name="T16" fmla="*/ 1 w 197"/>
                  <a:gd name="T17" fmla="*/ 151 h 274"/>
                  <a:gd name="T18" fmla="*/ 5 w 197"/>
                  <a:gd name="T19" fmla="*/ 177 h 274"/>
                  <a:gd name="T20" fmla="*/ 13 w 197"/>
                  <a:gd name="T21" fmla="*/ 201 h 274"/>
                  <a:gd name="T22" fmla="*/ 23 w 197"/>
                  <a:gd name="T23" fmla="*/ 222 h 274"/>
                  <a:gd name="T24" fmla="*/ 36 w 197"/>
                  <a:gd name="T25" fmla="*/ 242 h 274"/>
                  <a:gd name="T26" fmla="*/ 52 w 197"/>
                  <a:gd name="T27" fmla="*/ 257 h 274"/>
                  <a:gd name="T28" fmla="*/ 70 w 197"/>
                  <a:gd name="T29" fmla="*/ 266 h 274"/>
                  <a:gd name="T30" fmla="*/ 89 w 197"/>
                  <a:gd name="T31" fmla="*/ 273 h 274"/>
                  <a:gd name="T32" fmla="*/ 109 w 197"/>
                  <a:gd name="T33" fmla="*/ 273 h 274"/>
                  <a:gd name="T34" fmla="*/ 128 w 197"/>
                  <a:gd name="T35" fmla="*/ 266 h 274"/>
                  <a:gd name="T36" fmla="*/ 146 w 197"/>
                  <a:gd name="T37" fmla="*/ 257 h 274"/>
                  <a:gd name="T38" fmla="*/ 161 w 197"/>
                  <a:gd name="T39" fmla="*/ 242 h 274"/>
                  <a:gd name="T40" fmla="*/ 174 w 197"/>
                  <a:gd name="T41" fmla="*/ 222 h 274"/>
                  <a:gd name="T42" fmla="*/ 185 w 197"/>
                  <a:gd name="T43" fmla="*/ 201 h 274"/>
                  <a:gd name="T44" fmla="*/ 193 w 197"/>
                  <a:gd name="T45" fmla="*/ 177 h 274"/>
                  <a:gd name="T46" fmla="*/ 196 w 197"/>
                  <a:gd name="T47" fmla="*/ 151 h 274"/>
                  <a:gd name="T48" fmla="*/ 196 w 197"/>
                  <a:gd name="T49" fmla="*/ 122 h 274"/>
                  <a:gd name="T50" fmla="*/ 193 w 197"/>
                  <a:gd name="T51" fmla="*/ 96 h 274"/>
                  <a:gd name="T52" fmla="*/ 185 w 197"/>
                  <a:gd name="T53" fmla="*/ 71 h 274"/>
                  <a:gd name="T54" fmla="*/ 174 w 197"/>
                  <a:gd name="T55" fmla="*/ 50 h 274"/>
                  <a:gd name="T56" fmla="*/ 161 w 197"/>
                  <a:gd name="T57" fmla="*/ 31 h 274"/>
                  <a:gd name="T58" fmla="*/ 146 w 197"/>
                  <a:gd name="T59" fmla="*/ 16 h 274"/>
                  <a:gd name="T60" fmla="*/ 128 w 197"/>
                  <a:gd name="T61" fmla="*/ 6 h 274"/>
                  <a:gd name="T62" fmla="*/ 109 w 197"/>
                  <a:gd name="T63" fmla="*/ 0 h 27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7"/>
                  <a:gd name="T97" fmla="*/ 0 h 274"/>
                  <a:gd name="T98" fmla="*/ 197 w 197"/>
                  <a:gd name="T99" fmla="*/ 274 h 27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7" h="274">
                    <a:moveTo>
                      <a:pt x="99" y="0"/>
                    </a:moveTo>
                    <a:lnTo>
                      <a:pt x="89" y="0"/>
                    </a:lnTo>
                    <a:lnTo>
                      <a:pt x="79" y="3"/>
                    </a:lnTo>
                    <a:lnTo>
                      <a:pt x="70" y="6"/>
                    </a:lnTo>
                    <a:lnTo>
                      <a:pt x="60" y="10"/>
                    </a:lnTo>
                    <a:lnTo>
                      <a:pt x="52" y="16"/>
                    </a:lnTo>
                    <a:lnTo>
                      <a:pt x="44" y="23"/>
                    </a:lnTo>
                    <a:lnTo>
                      <a:pt x="36" y="31"/>
                    </a:lnTo>
                    <a:lnTo>
                      <a:pt x="29" y="40"/>
                    </a:lnTo>
                    <a:lnTo>
                      <a:pt x="23" y="50"/>
                    </a:lnTo>
                    <a:lnTo>
                      <a:pt x="18" y="60"/>
                    </a:lnTo>
                    <a:lnTo>
                      <a:pt x="13" y="71"/>
                    </a:lnTo>
                    <a:lnTo>
                      <a:pt x="8" y="83"/>
                    </a:lnTo>
                    <a:lnTo>
                      <a:pt x="5" y="96"/>
                    </a:lnTo>
                    <a:lnTo>
                      <a:pt x="3" y="109"/>
                    </a:lnTo>
                    <a:lnTo>
                      <a:pt x="1" y="122"/>
                    </a:lnTo>
                    <a:lnTo>
                      <a:pt x="0" y="136"/>
                    </a:lnTo>
                    <a:lnTo>
                      <a:pt x="1" y="151"/>
                    </a:lnTo>
                    <a:lnTo>
                      <a:pt x="3" y="164"/>
                    </a:lnTo>
                    <a:lnTo>
                      <a:pt x="5" y="177"/>
                    </a:lnTo>
                    <a:lnTo>
                      <a:pt x="8" y="190"/>
                    </a:lnTo>
                    <a:lnTo>
                      <a:pt x="13" y="201"/>
                    </a:lnTo>
                    <a:lnTo>
                      <a:pt x="18" y="213"/>
                    </a:lnTo>
                    <a:lnTo>
                      <a:pt x="23" y="222"/>
                    </a:lnTo>
                    <a:lnTo>
                      <a:pt x="29" y="232"/>
                    </a:lnTo>
                    <a:lnTo>
                      <a:pt x="36" y="242"/>
                    </a:lnTo>
                    <a:lnTo>
                      <a:pt x="44" y="250"/>
                    </a:lnTo>
                    <a:lnTo>
                      <a:pt x="52" y="257"/>
                    </a:lnTo>
                    <a:lnTo>
                      <a:pt x="60" y="261"/>
                    </a:lnTo>
                    <a:lnTo>
                      <a:pt x="70" y="266"/>
                    </a:lnTo>
                    <a:lnTo>
                      <a:pt x="79" y="270"/>
                    </a:lnTo>
                    <a:lnTo>
                      <a:pt x="89" y="273"/>
                    </a:lnTo>
                    <a:lnTo>
                      <a:pt x="99" y="273"/>
                    </a:lnTo>
                    <a:lnTo>
                      <a:pt x="109" y="273"/>
                    </a:lnTo>
                    <a:lnTo>
                      <a:pt x="118" y="270"/>
                    </a:lnTo>
                    <a:lnTo>
                      <a:pt x="128" y="266"/>
                    </a:lnTo>
                    <a:lnTo>
                      <a:pt x="136" y="261"/>
                    </a:lnTo>
                    <a:lnTo>
                      <a:pt x="146" y="257"/>
                    </a:lnTo>
                    <a:lnTo>
                      <a:pt x="154" y="250"/>
                    </a:lnTo>
                    <a:lnTo>
                      <a:pt x="161" y="242"/>
                    </a:lnTo>
                    <a:lnTo>
                      <a:pt x="169" y="232"/>
                    </a:lnTo>
                    <a:lnTo>
                      <a:pt x="174" y="222"/>
                    </a:lnTo>
                    <a:lnTo>
                      <a:pt x="180" y="213"/>
                    </a:lnTo>
                    <a:lnTo>
                      <a:pt x="185" y="201"/>
                    </a:lnTo>
                    <a:lnTo>
                      <a:pt x="190" y="190"/>
                    </a:lnTo>
                    <a:lnTo>
                      <a:pt x="193" y="177"/>
                    </a:lnTo>
                    <a:lnTo>
                      <a:pt x="195" y="164"/>
                    </a:lnTo>
                    <a:lnTo>
                      <a:pt x="196" y="151"/>
                    </a:lnTo>
                    <a:lnTo>
                      <a:pt x="196" y="136"/>
                    </a:lnTo>
                    <a:lnTo>
                      <a:pt x="196" y="122"/>
                    </a:lnTo>
                    <a:lnTo>
                      <a:pt x="195" y="109"/>
                    </a:lnTo>
                    <a:lnTo>
                      <a:pt x="193" y="96"/>
                    </a:lnTo>
                    <a:lnTo>
                      <a:pt x="190" y="83"/>
                    </a:lnTo>
                    <a:lnTo>
                      <a:pt x="185" y="71"/>
                    </a:lnTo>
                    <a:lnTo>
                      <a:pt x="180" y="60"/>
                    </a:lnTo>
                    <a:lnTo>
                      <a:pt x="174" y="50"/>
                    </a:lnTo>
                    <a:lnTo>
                      <a:pt x="169" y="40"/>
                    </a:lnTo>
                    <a:lnTo>
                      <a:pt x="161" y="31"/>
                    </a:lnTo>
                    <a:lnTo>
                      <a:pt x="154" y="23"/>
                    </a:lnTo>
                    <a:lnTo>
                      <a:pt x="146" y="16"/>
                    </a:lnTo>
                    <a:lnTo>
                      <a:pt x="136" y="10"/>
                    </a:lnTo>
                    <a:lnTo>
                      <a:pt x="128" y="6"/>
                    </a:lnTo>
                    <a:lnTo>
                      <a:pt x="118" y="3"/>
                    </a:lnTo>
                    <a:lnTo>
                      <a:pt x="109" y="0"/>
                    </a:lnTo>
                    <a:lnTo>
                      <a:pt x="99"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9" name="Freeform 225"/>
              <p:cNvSpPr>
                <a:spLocks/>
              </p:cNvSpPr>
              <p:nvPr/>
            </p:nvSpPr>
            <p:spPr bwMode="auto">
              <a:xfrm>
                <a:off x="2062" y="2154"/>
                <a:ext cx="100" cy="199"/>
              </a:xfrm>
              <a:custGeom>
                <a:avLst/>
                <a:gdLst>
                  <a:gd name="T0" fmla="*/ 49 w 100"/>
                  <a:gd name="T1" fmla="*/ 0 h 199"/>
                  <a:gd name="T2" fmla="*/ 44 w 100"/>
                  <a:gd name="T3" fmla="*/ 0 h 199"/>
                  <a:gd name="T4" fmla="*/ 39 w 100"/>
                  <a:gd name="T5" fmla="*/ 2 h 199"/>
                  <a:gd name="T6" fmla="*/ 34 w 100"/>
                  <a:gd name="T7" fmla="*/ 5 h 199"/>
                  <a:gd name="T8" fmla="*/ 30 w 100"/>
                  <a:gd name="T9" fmla="*/ 8 h 199"/>
                  <a:gd name="T10" fmla="*/ 21 w 100"/>
                  <a:gd name="T11" fmla="*/ 16 h 199"/>
                  <a:gd name="T12" fmla="*/ 15 w 100"/>
                  <a:gd name="T13" fmla="*/ 29 h 199"/>
                  <a:gd name="T14" fmla="*/ 8 w 100"/>
                  <a:gd name="T15" fmla="*/ 44 h 199"/>
                  <a:gd name="T16" fmla="*/ 4 w 100"/>
                  <a:gd name="T17" fmla="*/ 60 h 199"/>
                  <a:gd name="T18" fmla="*/ 0 w 100"/>
                  <a:gd name="T19" fmla="*/ 80 h 199"/>
                  <a:gd name="T20" fmla="*/ 0 w 100"/>
                  <a:gd name="T21" fmla="*/ 99 h 199"/>
                  <a:gd name="T22" fmla="*/ 0 w 100"/>
                  <a:gd name="T23" fmla="*/ 120 h 199"/>
                  <a:gd name="T24" fmla="*/ 4 w 100"/>
                  <a:gd name="T25" fmla="*/ 138 h 199"/>
                  <a:gd name="T26" fmla="*/ 8 w 100"/>
                  <a:gd name="T27" fmla="*/ 155 h 199"/>
                  <a:gd name="T28" fmla="*/ 15 w 100"/>
                  <a:gd name="T29" fmla="*/ 169 h 199"/>
                  <a:gd name="T30" fmla="*/ 21 w 100"/>
                  <a:gd name="T31" fmla="*/ 182 h 199"/>
                  <a:gd name="T32" fmla="*/ 30 w 100"/>
                  <a:gd name="T33" fmla="*/ 190 h 199"/>
                  <a:gd name="T34" fmla="*/ 34 w 100"/>
                  <a:gd name="T35" fmla="*/ 195 h 199"/>
                  <a:gd name="T36" fmla="*/ 39 w 100"/>
                  <a:gd name="T37" fmla="*/ 197 h 199"/>
                  <a:gd name="T38" fmla="*/ 44 w 100"/>
                  <a:gd name="T39" fmla="*/ 198 h 199"/>
                  <a:gd name="T40" fmla="*/ 49 w 100"/>
                  <a:gd name="T41" fmla="*/ 198 h 199"/>
                  <a:gd name="T42" fmla="*/ 54 w 100"/>
                  <a:gd name="T43" fmla="*/ 198 h 199"/>
                  <a:gd name="T44" fmla="*/ 60 w 100"/>
                  <a:gd name="T45" fmla="*/ 197 h 199"/>
                  <a:gd name="T46" fmla="*/ 64 w 100"/>
                  <a:gd name="T47" fmla="*/ 195 h 199"/>
                  <a:gd name="T48" fmla="*/ 69 w 100"/>
                  <a:gd name="T49" fmla="*/ 190 h 199"/>
                  <a:gd name="T50" fmla="*/ 78 w 100"/>
                  <a:gd name="T51" fmla="*/ 182 h 199"/>
                  <a:gd name="T52" fmla="*/ 85 w 100"/>
                  <a:gd name="T53" fmla="*/ 169 h 199"/>
                  <a:gd name="T54" fmla="*/ 91 w 100"/>
                  <a:gd name="T55" fmla="*/ 155 h 199"/>
                  <a:gd name="T56" fmla="*/ 96 w 100"/>
                  <a:gd name="T57" fmla="*/ 138 h 199"/>
                  <a:gd name="T58" fmla="*/ 99 w 100"/>
                  <a:gd name="T59" fmla="*/ 120 h 199"/>
                  <a:gd name="T60" fmla="*/ 99 w 100"/>
                  <a:gd name="T61" fmla="*/ 99 h 199"/>
                  <a:gd name="T62" fmla="*/ 99 w 100"/>
                  <a:gd name="T63" fmla="*/ 80 h 199"/>
                  <a:gd name="T64" fmla="*/ 96 w 100"/>
                  <a:gd name="T65" fmla="*/ 60 h 199"/>
                  <a:gd name="T66" fmla="*/ 91 w 100"/>
                  <a:gd name="T67" fmla="*/ 44 h 199"/>
                  <a:gd name="T68" fmla="*/ 85 w 100"/>
                  <a:gd name="T69" fmla="*/ 29 h 199"/>
                  <a:gd name="T70" fmla="*/ 78 w 100"/>
                  <a:gd name="T71" fmla="*/ 16 h 199"/>
                  <a:gd name="T72" fmla="*/ 69 w 100"/>
                  <a:gd name="T73" fmla="*/ 8 h 199"/>
                  <a:gd name="T74" fmla="*/ 64 w 100"/>
                  <a:gd name="T75" fmla="*/ 5 h 199"/>
                  <a:gd name="T76" fmla="*/ 60 w 100"/>
                  <a:gd name="T77" fmla="*/ 2 h 199"/>
                  <a:gd name="T78" fmla="*/ 54 w 100"/>
                  <a:gd name="T79" fmla="*/ 0 h 199"/>
                  <a:gd name="T80" fmla="*/ 49 w 100"/>
                  <a:gd name="T81" fmla="*/ 0 h 19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00"/>
                  <a:gd name="T124" fmla="*/ 0 h 199"/>
                  <a:gd name="T125" fmla="*/ 100 w 100"/>
                  <a:gd name="T126" fmla="*/ 199 h 19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00" h="199">
                    <a:moveTo>
                      <a:pt x="49" y="0"/>
                    </a:moveTo>
                    <a:lnTo>
                      <a:pt x="44" y="0"/>
                    </a:lnTo>
                    <a:lnTo>
                      <a:pt x="39" y="2"/>
                    </a:lnTo>
                    <a:lnTo>
                      <a:pt x="34" y="5"/>
                    </a:lnTo>
                    <a:lnTo>
                      <a:pt x="30" y="8"/>
                    </a:lnTo>
                    <a:lnTo>
                      <a:pt x="21" y="16"/>
                    </a:lnTo>
                    <a:lnTo>
                      <a:pt x="15" y="29"/>
                    </a:lnTo>
                    <a:lnTo>
                      <a:pt x="8" y="44"/>
                    </a:lnTo>
                    <a:lnTo>
                      <a:pt x="4" y="60"/>
                    </a:lnTo>
                    <a:lnTo>
                      <a:pt x="0" y="80"/>
                    </a:lnTo>
                    <a:lnTo>
                      <a:pt x="0" y="99"/>
                    </a:lnTo>
                    <a:lnTo>
                      <a:pt x="0" y="120"/>
                    </a:lnTo>
                    <a:lnTo>
                      <a:pt x="4" y="138"/>
                    </a:lnTo>
                    <a:lnTo>
                      <a:pt x="8" y="155"/>
                    </a:lnTo>
                    <a:lnTo>
                      <a:pt x="15" y="169"/>
                    </a:lnTo>
                    <a:lnTo>
                      <a:pt x="21" y="182"/>
                    </a:lnTo>
                    <a:lnTo>
                      <a:pt x="30" y="190"/>
                    </a:lnTo>
                    <a:lnTo>
                      <a:pt x="34" y="195"/>
                    </a:lnTo>
                    <a:lnTo>
                      <a:pt x="39" y="197"/>
                    </a:lnTo>
                    <a:lnTo>
                      <a:pt x="44" y="198"/>
                    </a:lnTo>
                    <a:lnTo>
                      <a:pt x="49" y="198"/>
                    </a:lnTo>
                    <a:lnTo>
                      <a:pt x="54" y="198"/>
                    </a:lnTo>
                    <a:lnTo>
                      <a:pt x="60" y="197"/>
                    </a:lnTo>
                    <a:lnTo>
                      <a:pt x="64" y="195"/>
                    </a:lnTo>
                    <a:lnTo>
                      <a:pt x="69" y="190"/>
                    </a:lnTo>
                    <a:lnTo>
                      <a:pt x="78" y="182"/>
                    </a:lnTo>
                    <a:lnTo>
                      <a:pt x="85" y="169"/>
                    </a:lnTo>
                    <a:lnTo>
                      <a:pt x="91" y="155"/>
                    </a:lnTo>
                    <a:lnTo>
                      <a:pt x="96" y="138"/>
                    </a:lnTo>
                    <a:lnTo>
                      <a:pt x="99" y="120"/>
                    </a:lnTo>
                    <a:lnTo>
                      <a:pt x="99" y="99"/>
                    </a:lnTo>
                    <a:lnTo>
                      <a:pt x="99" y="80"/>
                    </a:lnTo>
                    <a:lnTo>
                      <a:pt x="96" y="60"/>
                    </a:lnTo>
                    <a:lnTo>
                      <a:pt x="91" y="44"/>
                    </a:lnTo>
                    <a:lnTo>
                      <a:pt x="85" y="29"/>
                    </a:lnTo>
                    <a:lnTo>
                      <a:pt x="78" y="16"/>
                    </a:lnTo>
                    <a:lnTo>
                      <a:pt x="69" y="8"/>
                    </a:lnTo>
                    <a:lnTo>
                      <a:pt x="64" y="5"/>
                    </a:lnTo>
                    <a:lnTo>
                      <a:pt x="60" y="2"/>
                    </a:lnTo>
                    <a:lnTo>
                      <a:pt x="54" y="0"/>
                    </a:lnTo>
                    <a:lnTo>
                      <a:pt x="49" y="0"/>
                    </a:lnTo>
                  </a:path>
                </a:pathLst>
              </a:custGeom>
              <a:solidFill>
                <a:schemeClr val="accent2"/>
              </a:solidFill>
              <a:ln w="9525" cap="rnd">
                <a:solidFill>
                  <a:schemeClr val="accent2"/>
                </a:solidFill>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54" name="Freeform 226"/>
            <p:cNvSpPr>
              <a:spLocks/>
            </p:cNvSpPr>
            <p:nvPr/>
          </p:nvSpPr>
          <p:spPr bwMode="auto">
            <a:xfrm>
              <a:off x="2057" y="2149"/>
              <a:ext cx="55" cy="105"/>
            </a:xfrm>
            <a:custGeom>
              <a:avLst/>
              <a:gdLst>
                <a:gd name="T0" fmla="*/ 9 w 55"/>
                <a:gd name="T1" fmla="*/ 104 h 105"/>
                <a:gd name="T2" fmla="*/ 10 w 55"/>
                <a:gd name="T3" fmla="*/ 85 h 105"/>
                <a:gd name="T4" fmla="*/ 13 w 55"/>
                <a:gd name="T5" fmla="*/ 67 h 105"/>
                <a:gd name="T6" fmla="*/ 18 w 55"/>
                <a:gd name="T7" fmla="*/ 51 h 105"/>
                <a:gd name="T8" fmla="*/ 23 w 55"/>
                <a:gd name="T9" fmla="*/ 36 h 105"/>
                <a:gd name="T10" fmla="*/ 30 w 55"/>
                <a:gd name="T11" fmla="*/ 25 h 105"/>
                <a:gd name="T12" fmla="*/ 38 w 55"/>
                <a:gd name="T13" fmla="*/ 15 h 105"/>
                <a:gd name="T14" fmla="*/ 43 w 55"/>
                <a:gd name="T15" fmla="*/ 13 h 105"/>
                <a:gd name="T16" fmla="*/ 46 w 55"/>
                <a:gd name="T17" fmla="*/ 10 h 105"/>
                <a:gd name="T18" fmla="*/ 51 w 55"/>
                <a:gd name="T19" fmla="*/ 10 h 105"/>
                <a:gd name="T20" fmla="*/ 54 w 55"/>
                <a:gd name="T21" fmla="*/ 8 h 105"/>
                <a:gd name="T22" fmla="*/ 54 w 55"/>
                <a:gd name="T23" fmla="*/ 0 h 105"/>
                <a:gd name="T24" fmla="*/ 49 w 55"/>
                <a:gd name="T25" fmla="*/ 2 h 105"/>
                <a:gd name="T26" fmla="*/ 43 w 55"/>
                <a:gd name="T27" fmla="*/ 4 h 105"/>
                <a:gd name="T28" fmla="*/ 38 w 55"/>
                <a:gd name="T29" fmla="*/ 5 h 105"/>
                <a:gd name="T30" fmla="*/ 33 w 55"/>
                <a:gd name="T31" fmla="*/ 10 h 105"/>
                <a:gd name="T32" fmla="*/ 23 w 55"/>
                <a:gd name="T33" fmla="*/ 20 h 105"/>
                <a:gd name="T34" fmla="*/ 15 w 55"/>
                <a:gd name="T35" fmla="*/ 33 h 105"/>
                <a:gd name="T36" fmla="*/ 10 w 55"/>
                <a:gd name="T37" fmla="*/ 47 h 105"/>
                <a:gd name="T38" fmla="*/ 5 w 55"/>
                <a:gd name="T39" fmla="*/ 65 h 105"/>
                <a:gd name="T40" fmla="*/ 2 w 55"/>
                <a:gd name="T41" fmla="*/ 85 h 105"/>
                <a:gd name="T42" fmla="*/ 0 w 55"/>
                <a:gd name="T43" fmla="*/ 104 h 105"/>
                <a:gd name="T44" fmla="*/ 9 w 55"/>
                <a:gd name="T45" fmla="*/ 104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9" y="104"/>
                  </a:moveTo>
                  <a:lnTo>
                    <a:pt x="10" y="85"/>
                  </a:lnTo>
                  <a:lnTo>
                    <a:pt x="13" y="67"/>
                  </a:lnTo>
                  <a:lnTo>
                    <a:pt x="18" y="51"/>
                  </a:lnTo>
                  <a:lnTo>
                    <a:pt x="23" y="36"/>
                  </a:lnTo>
                  <a:lnTo>
                    <a:pt x="30" y="25"/>
                  </a:lnTo>
                  <a:lnTo>
                    <a:pt x="38" y="15"/>
                  </a:lnTo>
                  <a:lnTo>
                    <a:pt x="43" y="13"/>
                  </a:lnTo>
                  <a:lnTo>
                    <a:pt x="46" y="10"/>
                  </a:lnTo>
                  <a:lnTo>
                    <a:pt x="51" y="10"/>
                  </a:lnTo>
                  <a:lnTo>
                    <a:pt x="54" y="8"/>
                  </a:lnTo>
                  <a:lnTo>
                    <a:pt x="54" y="0"/>
                  </a:lnTo>
                  <a:lnTo>
                    <a:pt x="49" y="2"/>
                  </a:lnTo>
                  <a:lnTo>
                    <a:pt x="43" y="4"/>
                  </a:lnTo>
                  <a:lnTo>
                    <a:pt x="38" y="5"/>
                  </a:lnTo>
                  <a:lnTo>
                    <a:pt x="33" y="10"/>
                  </a:lnTo>
                  <a:lnTo>
                    <a:pt x="23" y="20"/>
                  </a:lnTo>
                  <a:lnTo>
                    <a:pt x="15" y="33"/>
                  </a:lnTo>
                  <a:lnTo>
                    <a:pt x="10" y="47"/>
                  </a:lnTo>
                  <a:lnTo>
                    <a:pt x="5" y="65"/>
                  </a:lnTo>
                  <a:lnTo>
                    <a:pt x="2" y="85"/>
                  </a:lnTo>
                  <a:lnTo>
                    <a:pt x="0" y="104"/>
                  </a:lnTo>
                  <a:lnTo>
                    <a:pt x="9" y="10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5" name="Freeform 227"/>
            <p:cNvSpPr>
              <a:spLocks/>
            </p:cNvSpPr>
            <p:nvPr/>
          </p:nvSpPr>
          <p:spPr bwMode="auto">
            <a:xfrm>
              <a:off x="2057" y="2253"/>
              <a:ext cx="55" cy="105"/>
            </a:xfrm>
            <a:custGeom>
              <a:avLst/>
              <a:gdLst>
                <a:gd name="T0" fmla="*/ 54 w 55"/>
                <a:gd name="T1" fmla="*/ 96 h 105"/>
                <a:gd name="T2" fmla="*/ 51 w 55"/>
                <a:gd name="T3" fmla="*/ 95 h 105"/>
                <a:gd name="T4" fmla="*/ 46 w 55"/>
                <a:gd name="T5" fmla="*/ 95 h 105"/>
                <a:gd name="T6" fmla="*/ 43 w 55"/>
                <a:gd name="T7" fmla="*/ 91 h 105"/>
                <a:gd name="T8" fmla="*/ 38 w 55"/>
                <a:gd name="T9" fmla="*/ 90 h 105"/>
                <a:gd name="T10" fmla="*/ 30 w 55"/>
                <a:gd name="T11" fmla="*/ 80 h 105"/>
                <a:gd name="T12" fmla="*/ 23 w 55"/>
                <a:gd name="T13" fmla="*/ 69 h 105"/>
                <a:gd name="T14" fmla="*/ 18 w 55"/>
                <a:gd name="T15" fmla="*/ 56 h 105"/>
                <a:gd name="T16" fmla="*/ 13 w 55"/>
                <a:gd name="T17" fmla="*/ 38 h 105"/>
                <a:gd name="T18" fmla="*/ 10 w 55"/>
                <a:gd name="T19" fmla="*/ 20 h 105"/>
                <a:gd name="T20" fmla="*/ 9 w 55"/>
                <a:gd name="T21" fmla="*/ 0 h 105"/>
                <a:gd name="T22" fmla="*/ 0 w 55"/>
                <a:gd name="T23" fmla="*/ 0 h 105"/>
                <a:gd name="T24" fmla="*/ 2 w 55"/>
                <a:gd name="T25" fmla="*/ 21 h 105"/>
                <a:gd name="T26" fmla="*/ 5 w 55"/>
                <a:gd name="T27" fmla="*/ 41 h 105"/>
                <a:gd name="T28" fmla="*/ 10 w 55"/>
                <a:gd name="T29" fmla="*/ 57 h 105"/>
                <a:gd name="T30" fmla="*/ 15 w 55"/>
                <a:gd name="T31" fmla="*/ 73 h 105"/>
                <a:gd name="T32" fmla="*/ 23 w 55"/>
                <a:gd name="T33" fmla="*/ 85 h 105"/>
                <a:gd name="T34" fmla="*/ 33 w 55"/>
                <a:gd name="T35" fmla="*/ 95 h 105"/>
                <a:gd name="T36" fmla="*/ 38 w 55"/>
                <a:gd name="T37" fmla="*/ 99 h 105"/>
                <a:gd name="T38" fmla="*/ 43 w 55"/>
                <a:gd name="T39" fmla="*/ 101 h 105"/>
                <a:gd name="T40" fmla="*/ 49 w 55"/>
                <a:gd name="T41" fmla="*/ 103 h 105"/>
                <a:gd name="T42" fmla="*/ 54 w 55"/>
                <a:gd name="T43" fmla="*/ 104 h 105"/>
                <a:gd name="T44" fmla="*/ 54 w 55"/>
                <a:gd name="T45" fmla="*/ 96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54" y="96"/>
                  </a:moveTo>
                  <a:lnTo>
                    <a:pt x="51" y="95"/>
                  </a:lnTo>
                  <a:lnTo>
                    <a:pt x="46" y="95"/>
                  </a:lnTo>
                  <a:lnTo>
                    <a:pt x="43" y="91"/>
                  </a:lnTo>
                  <a:lnTo>
                    <a:pt x="38" y="90"/>
                  </a:lnTo>
                  <a:lnTo>
                    <a:pt x="30" y="80"/>
                  </a:lnTo>
                  <a:lnTo>
                    <a:pt x="23" y="69"/>
                  </a:lnTo>
                  <a:lnTo>
                    <a:pt x="18" y="56"/>
                  </a:lnTo>
                  <a:lnTo>
                    <a:pt x="13" y="38"/>
                  </a:lnTo>
                  <a:lnTo>
                    <a:pt x="10" y="20"/>
                  </a:lnTo>
                  <a:lnTo>
                    <a:pt x="9" y="0"/>
                  </a:lnTo>
                  <a:lnTo>
                    <a:pt x="0" y="0"/>
                  </a:lnTo>
                  <a:lnTo>
                    <a:pt x="2" y="21"/>
                  </a:lnTo>
                  <a:lnTo>
                    <a:pt x="5" y="41"/>
                  </a:lnTo>
                  <a:lnTo>
                    <a:pt x="10" y="57"/>
                  </a:lnTo>
                  <a:lnTo>
                    <a:pt x="15" y="73"/>
                  </a:lnTo>
                  <a:lnTo>
                    <a:pt x="23" y="85"/>
                  </a:lnTo>
                  <a:lnTo>
                    <a:pt x="33" y="95"/>
                  </a:lnTo>
                  <a:lnTo>
                    <a:pt x="38" y="99"/>
                  </a:lnTo>
                  <a:lnTo>
                    <a:pt x="43" y="101"/>
                  </a:lnTo>
                  <a:lnTo>
                    <a:pt x="49" y="103"/>
                  </a:lnTo>
                  <a:lnTo>
                    <a:pt x="54" y="104"/>
                  </a:lnTo>
                  <a:lnTo>
                    <a:pt x="54" y="96"/>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6" name="Freeform 228"/>
            <p:cNvSpPr>
              <a:spLocks/>
            </p:cNvSpPr>
            <p:nvPr/>
          </p:nvSpPr>
          <p:spPr bwMode="auto">
            <a:xfrm>
              <a:off x="2111" y="2253"/>
              <a:ext cx="56" cy="105"/>
            </a:xfrm>
            <a:custGeom>
              <a:avLst/>
              <a:gdLst>
                <a:gd name="T0" fmla="*/ 47 w 56"/>
                <a:gd name="T1" fmla="*/ 0 h 105"/>
                <a:gd name="T2" fmla="*/ 46 w 56"/>
                <a:gd name="T3" fmla="*/ 20 h 105"/>
                <a:gd name="T4" fmla="*/ 42 w 56"/>
                <a:gd name="T5" fmla="*/ 38 h 105"/>
                <a:gd name="T6" fmla="*/ 37 w 56"/>
                <a:gd name="T7" fmla="*/ 56 h 105"/>
                <a:gd name="T8" fmla="*/ 33 w 56"/>
                <a:gd name="T9" fmla="*/ 69 h 105"/>
                <a:gd name="T10" fmla="*/ 24 w 56"/>
                <a:gd name="T11" fmla="*/ 80 h 105"/>
                <a:gd name="T12" fmla="*/ 18 w 56"/>
                <a:gd name="T13" fmla="*/ 90 h 105"/>
                <a:gd name="T14" fmla="*/ 13 w 56"/>
                <a:gd name="T15" fmla="*/ 91 h 105"/>
                <a:gd name="T16" fmla="*/ 10 w 56"/>
                <a:gd name="T17" fmla="*/ 95 h 105"/>
                <a:gd name="T18" fmla="*/ 5 w 56"/>
                <a:gd name="T19" fmla="*/ 95 h 105"/>
                <a:gd name="T20" fmla="*/ 0 w 56"/>
                <a:gd name="T21" fmla="*/ 96 h 105"/>
                <a:gd name="T22" fmla="*/ 0 w 56"/>
                <a:gd name="T23" fmla="*/ 104 h 105"/>
                <a:gd name="T24" fmla="*/ 7 w 56"/>
                <a:gd name="T25" fmla="*/ 103 h 105"/>
                <a:gd name="T26" fmla="*/ 13 w 56"/>
                <a:gd name="T27" fmla="*/ 101 h 105"/>
                <a:gd name="T28" fmla="*/ 18 w 56"/>
                <a:gd name="T29" fmla="*/ 99 h 105"/>
                <a:gd name="T30" fmla="*/ 23 w 56"/>
                <a:gd name="T31" fmla="*/ 95 h 105"/>
                <a:gd name="T32" fmla="*/ 33 w 56"/>
                <a:gd name="T33" fmla="*/ 85 h 105"/>
                <a:gd name="T34" fmla="*/ 41 w 56"/>
                <a:gd name="T35" fmla="*/ 73 h 105"/>
                <a:gd name="T36" fmla="*/ 46 w 56"/>
                <a:gd name="T37" fmla="*/ 57 h 105"/>
                <a:gd name="T38" fmla="*/ 50 w 56"/>
                <a:gd name="T39" fmla="*/ 41 h 105"/>
                <a:gd name="T40" fmla="*/ 54 w 56"/>
                <a:gd name="T41" fmla="*/ 21 h 105"/>
                <a:gd name="T42" fmla="*/ 55 w 56"/>
                <a:gd name="T43" fmla="*/ 0 h 105"/>
                <a:gd name="T44" fmla="*/ 47 w 56"/>
                <a:gd name="T45" fmla="*/ 0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47" y="0"/>
                  </a:moveTo>
                  <a:lnTo>
                    <a:pt x="46" y="20"/>
                  </a:lnTo>
                  <a:lnTo>
                    <a:pt x="42" y="38"/>
                  </a:lnTo>
                  <a:lnTo>
                    <a:pt x="37" y="56"/>
                  </a:lnTo>
                  <a:lnTo>
                    <a:pt x="33" y="69"/>
                  </a:lnTo>
                  <a:lnTo>
                    <a:pt x="24" y="80"/>
                  </a:lnTo>
                  <a:lnTo>
                    <a:pt x="18" y="90"/>
                  </a:lnTo>
                  <a:lnTo>
                    <a:pt x="13" y="91"/>
                  </a:lnTo>
                  <a:lnTo>
                    <a:pt x="10" y="95"/>
                  </a:lnTo>
                  <a:lnTo>
                    <a:pt x="5" y="95"/>
                  </a:lnTo>
                  <a:lnTo>
                    <a:pt x="0" y="96"/>
                  </a:lnTo>
                  <a:lnTo>
                    <a:pt x="0" y="104"/>
                  </a:lnTo>
                  <a:lnTo>
                    <a:pt x="7" y="103"/>
                  </a:lnTo>
                  <a:lnTo>
                    <a:pt x="13" y="101"/>
                  </a:lnTo>
                  <a:lnTo>
                    <a:pt x="18" y="99"/>
                  </a:lnTo>
                  <a:lnTo>
                    <a:pt x="23" y="95"/>
                  </a:lnTo>
                  <a:lnTo>
                    <a:pt x="33" y="85"/>
                  </a:lnTo>
                  <a:lnTo>
                    <a:pt x="41" y="73"/>
                  </a:lnTo>
                  <a:lnTo>
                    <a:pt x="46" y="57"/>
                  </a:lnTo>
                  <a:lnTo>
                    <a:pt x="50" y="41"/>
                  </a:lnTo>
                  <a:lnTo>
                    <a:pt x="54" y="21"/>
                  </a:lnTo>
                  <a:lnTo>
                    <a:pt x="55" y="0"/>
                  </a:lnTo>
                  <a:lnTo>
                    <a:pt x="47"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7" name="Freeform 229"/>
            <p:cNvSpPr>
              <a:spLocks/>
            </p:cNvSpPr>
            <p:nvPr/>
          </p:nvSpPr>
          <p:spPr bwMode="auto">
            <a:xfrm>
              <a:off x="2111" y="2149"/>
              <a:ext cx="56" cy="105"/>
            </a:xfrm>
            <a:custGeom>
              <a:avLst/>
              <a:gdLst>
                <a:gd name="T0" fmla="*/ 0 w 56"/>
                <a:gd name="T1" fmla="*/ 8 h 105"/>
                <a:gd name="T2" fmla="*/ 5 w 56"/>
                <a:gd name="T3" fmla="*/ 10 h 105"/>
                <a:gd name="T4" fmla="*/ 10 w 56"/>
                <a:gd name="T5" fmla="*/ 10 h 105"/>
                <a:gd name="T6" fmla="*/ 13 w 56"/>
                <a:gd name="T7" fmla="*/ 13 h 105"/>
                <a:gd name="T8" fmla="*/ 18 w 56"/>
                <a:gd name="T9" fmla="*/ 15 h 105"/>
                <a:gd name="T10" fmla="*/ 24 w 56"/>
                <a:gd name="T11" fmla="*/ 25 h 105"/>
                <a:gd name="T12" fmla="*/ 33 w 56"/>
                <a:gd name="T13" fmla="*/ 36 h 105"/>
                <a:gd name="T14" fmla="*/ 37 w 56"/>
                <a:gd name="T15" fmla="*/ 51 h 105"/>
                <a:gd name="T16" fmla="*/ 42 w 56"/>
                <a:gd name="T17" fmla="*/ 67 h 105"/>
                <a:gd name="T18" fmla="*/ 46 w 56"/>
                <a:gd name="T19" fmla="*/ 85 h 105"/>
                <a:gd name="T20" fmla="*/ 47 w 56"/>
                <a:gd name="T21" fmla="*/ 104 h 105"/>
                <a:gd name="T22" fmla="*/ 55 w 56"/>
                <a:gd name="T23" fmla="*/ 104 h 105"/>
                <a:gd name="T24" fmla="*/ 54 w 56"/>
                <a:gd name="T25" fmla="*/ 85 h 105"/>
                <a:gd name="T26" fmla="*/ 50 w 56"/>
                <a:gd name="T27" fmla="*/ 65 h 105"/>
                <a:gd name="T28" fmla="*/ 46 w 56"/>
                <a:gd name="T29" fmla="*/ 47 h 105"/>
                <a:gd name="T30" fmla="*/ 41 w 56"/>
                <a:gd name="T31" fmla="*/ 33 h 105"/>
                <a:gd name="T32" fmla="*/ 33 w 56"/>
                <a:gd name="T33" fmla="*/ 20 h 105"/>
                <a:gd name="T34" fmla="*/ 23 w 56"/>
                <a:gd name="T35" fmla="*/ 10 h 105"/>
                <a:gd name="T36" fmla="*/ 18 w 56"/>
                <a:gd name="T37" fmla="*/ 5 h 105"/>
                <a:gd name="T38" fmla="*/ 13 w 56"/>
                <a:gd name="T39" fmla="*/ 4 h 105"/>
                <a:gd name="T40" fmla="*/ 7 w 56"/>
                <a:gd name="T41" fmla="*/ 2 h 105"/>
                <a:gd name="T42" fmla="*/ 0 w 56"/>
                <a:gd name="T43" fmla="*/ 0 h 105"/>
                <a:gd name="T44" fmla="*/ 0 w 56"/>
                <a:gd name="T45" fmla="*/ 8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0" y="8"/>
                  </a:moveTo>
                  <a:lnTo>
                    <a:pt x="5" y="10"/>
                  </a:lnTo>
                  <a:lnTo>
                    <a:pt x="10" y="10"/>
                  </a:lnTo>
                  <a:lnTo>
                    <a:pt x="13" y="13"/>
                  </a:lnTo>
                  <a:lnTo>
                    <a:pt x="18" y="15"/>
                  </a:lnTo>
                  <a:lnTo>
                    <a:pt x="24" y="25"/>
                  </a:lnTo>
                  <a:lnTo>
                    <a:pt x="33" y="36"/>
                  </a:lnTo>
                  <a:lnTo>
                    <a:pt x="37" y="51"/>
                  </a:lnTo>
                  <a:lnTo>
                    <a:pt x="42" y="67"/>
                  </a:lnTo>
                  <a:lnTo>
                    <a:pt x="46" y="85"/>
                  </a:lnTo>
                  <a:lnTo>
                    <a:pt x="47" y="104"/>
                  </a:lnTo>
                  <a:lnTo>
                    <a:pt x="55" y="104"/>
                  </a:lnTo>
                  <a:lnTo>
                    <a:pt x="54" y="85"/>
                  </a:lnTo>
                  <a:lnTo>
                    <a:pt x="50" y="65"/>
                  </a:lnTo>
                  <a:lnTo>
                    <a:pt x="46" y="47"/>
                  </a:lnTo>
                  <a:lnTo>
                    <a:pt x="41" y="33"/>
                  </a:lnTo>
                  <a:lnTo>
                    <a:pt x="33" y="20"/>
                  </a:lnTo>
                  <a:lnTo>
                    <a:pt x="23" y="10"/>
                  </a:lnTo>
                  <a:lnTo>
                    <a:pt x="18" y="5"/>
                  </a:lnTo>
                  <a:lnTo>
                    <a:pt x="13" y="4"/>
                  </a:lnTo>
                  <a:lnTo>
                    <a:pt x="7" y="2"/>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11" name="Freeform 230"/>
          <p:cNvSpPr>
            <a:spLocks/>
          </p:cNvSpPr>
          <p:nvPr/>
        </p:nvSpPr>
        <p:spPr bwMode="auto">
          <a:xfrm>
            <a:off x="4341814" y="3917951"/>
            <a:ext cx="109537" cy="220663"/>
          </a:xfrm>
          <a:custGeom>
            <a:avLst/>
            <a:gdLst>
              <a:gd name="T0" fmla="*/ 34 w 69"/>
              <a:gd name="T1" fmla="*/ 0 h 139"/>
              <a:gd name="T2" fmla="*/ 27 w 69"/>
              <a:gd name="T3" fmla="*/ 1 h 139"/>
              <a:gd name="T4" fmla="*/ 21 w 69"/>
              <a:gd name="T5" fmla="*/ 6 h 139"/>
              <a:gd name="T6" fmla="*/ 14 w 69"/>
              <a:gd name="T7" fmla="*/ 11 h 139"/>
              <a:gd name="T8" fmla="*/ 9 w 69"/>
              <a:gd name="T9" fmla="*/ 21 h 139"/>
              <a:gd name="T10" fmla="*/ 6 w 69"/>
              <a:gd name="T11" fmla="*/ 31 h 139"/>
              <a:gd name="T12" fmla="*/ 3 w 69"/>
              <a:gd name="T13" fmla="*/ 42 h 139"/>
              <a:gd name="T14" fmla="*/ 0 w 69"/>
              <a:gd name="T15" fmla="*/ 55 h 139"/>
              <a:gd name="T16" fmla="*/ 0 w 69"/>
              <a:gd name="T17" fmla="*/ 70 h 139"/>
              <a:gd name="T18" fmla="*/ 0 w 69"/>
              <a:gd name="T19" fmla="*/ 83 h 139"/>
              <a:gd name="T20" fmla="*/ 3 w 69"/>
              <a:gd name="T21" fmla="*/ 96 h 139"/>
              <a:gd name="T22" fmla="*/ 6 w 69"/>
              <a:gd name="T23" fmla="*/ 107 h 139"/>
              <a:gd name="T24" fmla="*/ 9 w 69"/>
              <a:gd name="T25" fmla="*/ 118 h 139"/>
              <a:gd name="T26" fmla="*/ 14 w 69"/>
              <a:gd name="T27" fmla="*/ 127 h 139"/>
              <a:gd name="T28" fmla="*/ 21 w 69"/>
              <a:gd name="T29" fmla="*/ 133 h 139"/>
              <a:gd name="T30" fmla="*/ 27 w 69"/>
              <a:gd name="T31" fmla="*/ 136 h 139"/>
              <a:gd name="T32" fmla="*/ 34 w 69"/>
              <a:gd name="T33" fmla="*/ 138 h 139"/>
              <a:gd name="T34" fmla="*/ 40 w 69"/>
              <a:gd name="T35" fmla="*/ 136 h 139"/>
              <a:gd name="T36" fmla="*/ 47 w 69"/>
              <a:gd name="T37" fmla="*/ 133 h 139"/>
              <a:gd name="T38" fmla="*/ 53 w 69"/>
              <a:gd name="T39" fmla="*/ 127 h 139"/>
              <a:gd name="T40" fmla="*/ 58 w 69"/>
              <a:gd name="T41" fmla="*/ 118 h 139"/>
              <a:gd name="T42" fmla="*/ 63 w 69"/>
              <a:gd name="T43" fmla="*/ 107 h 139"/>
              <a:gd name="T44" fmla="*/ 66 w 69"/>
              <a:gd name="T45" fmla="*/ 96 h 139"/>
              <a:gd name="T46" fmla="*/ 68 w 69"/>
              <a:gd name="T47" fmla="*/ 83 h 139"/>
              <a:gd name="T48" fmla="*/ 68 w 69"/>
              <a:gd name="T49" fmla="*/ 70 h 139"/>
              <a:gd name="T50" fmla="*/ 68 w 69"/>
              <a:gd name="T51" fmla="*/ 55 h 139"/>
              <a:gd name="T52" fmla="*/ 66 w 69"/>
              <a:gd name="T53" fmla="*/ 42 h 139"/>
              <a:gd name="T54" fmla="*/ 63 w 69"/>
              <a:gd name="T55" fmla="*/ 31 h 139"/>
              <a:gd name="T56" fmla="*/ 58 w 69"/>
              <a:gd name="T57" fmla="*/ 21 h 139"/>
              <a:gd name="T58" fmla="*/ 53 w 69"/>
              <a:gd name="T59" fmla="*/ 11 h 139"/>
              <a:gd name="T60" fmla="*/ 47 w 69"/>
              <a:gd name="T61" fmla="*/ 6 h 139"/>
              <a:gd name="T62" fmla="*/ 40 w 69"/>
              <a:gd name="T63" fmla="*/ 1 h 139"/>
              <a:gd name="T64" fmla="*/ 34 w 69"/>
              <a:gd name="T65" fmla="*/ 0 h 13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9"/>
              <a:gd name="T100" fmla="*/ 0 h 139"/>
              <a:gd name="T101" fmla="*/ 69 w 69"/>
              <a:gd name="T102" fmla="*/ 139 h 13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9" h="139">
                <a:moveTo>
                  <a:pt x="34" y="0"/>
                </a:moveTo>
                <a:lnTo>
                  <a:pt x="27" y="1"/>
                </a:lnTo>
                <a:lnTo>
                  <a:pt x="21" y="6"/>
                </a:lnTo>
                <a:lnTo>
                  <a:pt x="14" y="11"/>
                </a:lnTo>
                <a:lnTo>
                  <a:pt x="9" y="21"/>
                </a:lnTo>
                <a:lnTo>
                  <a:pt x="6" y="31"/>
                </a:lnTo>
                <a:lnTo>
                  <a:pt x="3" y="42"/>
                </a:lnTo>
                <a:lnTo>
                  <a:pt x="0" y="55"/>
                </a:lnTo>
                <a:lnTo>
                  <a:pt x="0" y="70"/>
                </a:lnTo>
                <a:lnTo>
                  <a:pt x="0" y="83"/>
                </a:lnTo>
                <a:lnTo>
                  <a:pt x="3" y="96"/>
                </a:lnTo>
                <a:lnTo>
                  <a:pt x="6" y="107"/>
                </a:lnTo>
                <a:lnTo>
                  <a:pt x="9" y="118"/>
                </a:lnTo>
                <a:lnTo>
                  <a:pt x="14" y="127"/>
                </a:lnTo>
                <a:lnTo>
                  <a:pt x="21" y="133"/>
                </a:lnTo>
                <a:lnTo>
                  <a:pt x="27" y="136"/>
                </a:lnTo>
                <a:lnTo>
                  <a:pt x="34" y="138"/>
                </a:lnTo>
                <a:lnTo>
                  <a:pt x="40" y="136"/>
                </a:lnTo>
                <a:lnTo>
                  <a:pt x="47" y="133"/>
                </a:lnTo>
                <a:lnTo>
                  <a:pt x="53" y="127"/>
                </a:lnTo>
                <a:lnTo>
                  <a:pt x="58" y="118"/>
                </a:lnTo>
                <a:lnTo>
                  <a:pt x="63" y="107"/>
                </a:lnTo>
                <a:lnTo>
                  <a:pt x="66" y="96"/>
                </a:lnTo>
                <a:lnTo>
                  <a:pt x="68" y="83"/>
                </a:lnTo>
                <a:lnTo>
                  <a:pt x="68" y="70"/>
                </a:lnTo>
                <a:lnTo>
                  <a:pt x="68" y="55"/>
                </a:lnTo>
                <a:lnTo>
                  <a:pt x="66" y="42"/>
                </a:lnTo>
                <a:lnTo>
                  <a:pt x="63" y="31"/>
                </a:lnTo>
                <a:lnTo>
                  <a:pt x="58" y="21"/>
                </a:lnTo>
                <a:lnTo>
                  <a:pt x="53" y="11"/>
                </a:lnTo>
                <a:lnTo>
                  <a:pt x="47" y="6"/>
                </a:lnTo>
                <a:lnTo>
                  <a:pt x="40" y="1"/>
                </a:lnTo>
                <a:lnTo>
                  <a:pt x="34" y="0"/>
                </a:lnTo>
              </a:path>
            </a:pathLst>
          </a:custGeom>
          <a:solidFill>
            <a:schemeClr val="accent2"/>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2" name="Freeform 231"/>
          <p:cNvSpPr>
            <a:spLocks/>
          </p:cNvSpPr>
          <p:nvPr/>
        </p:nvSpPr>
        <p:spPr bwMode="auto">
          <a:xfrm>
            <a:off x="4333875" y="3913189"/>
            <a:ext cx="63500" cy="117475"/>
          </a:xfrm>
          <a:custGeom>
            <a:avLst/>
            <a:gdLst>
              <a:gd name="T0" fmla="*/ 8 w 40"/>
              <a:gd name="T1" fmla="*/ 73 h 74"/>
              <a:gd name="T2" fmla="*/ 10 w 40"/>
              <a:gd name="T3" fmla="*/ 60 h 74"/>
              <a:gd name="T4" fmla="*/ 11 w 40"/>
              <a:gd name="T5" fmla="*/ 47 h 74"/>
              <a:gd name="T6" fmla="*/ 14 w 40"/>
              <a:gd name="T7" fmla="*/ 35 h 74"/>
              <a:gd name="T8" fmla="*/ 18 w 40"/>
              <a:gd name="T9" fmla="*/ 26 h 74"/>
              <a:gd name="T10" fmla="*/ 23 w 40"/>
              <a:gd name="T11" fmla="*/ 17 h 74"/>
              <a:gd name="T12" fmla="*/ 29 w 40"/>
              <a:gd name="T13" fmla="*/ 13 h 74"/>
              <a:gd name="T14" fmla="*/ 34 w 40"/>
              <a:gd name="T15" fmla="*/ 8 h 74"/>
              <a:gd name="T16" fmla="*/ 39 w 40"/>
              <a:gd name="T17" fmla="*/ 8 h 74"/>
              <a:gd name="T18" fmla="*/ 39 w 40"/>
              <a:gd name="T19" fmla="*/ 0 h 74"/>
              <a:gd name="T20" fmla="*/ 31 w 40"/>
              <a:gd name="T21" fmla="*/ 1 h 74"/>
              <a:gd name="T22" fmla="*/ 23 w 40"/>
              <a:gd name="T23" fmla="*/ 6 h 74"/>
              <a:gd name="T24" fmla="*/ 16 w 40"/>
              <a:gd name="T25" fmla="*/ 13 h 74"/>
              <a:gd name="T26" fmla="*/ 11 w 40"/>
              <a:gd name="T27" fmla="*/ 22 h 74"/>
              <a:gd name="T28" fmla="*/ 6 w 40"/>
              <a:gd name="T29" fmla="*/ 32 h 74"/>
              <a:gd name="T30" fmla="*/ 3 w 40"/>
              <a:gd name="T31" fmla="*/ 45 h 74"/>
              <a:gd name="T32" fmla="*/ 1 w 40"/>
              <a:gd name="T33" fmla="*/ 58 h 74"/>
              <a:gd name="T34" fmla="*/ 0 w 40"/>
              <a:gd name="T35" fmla="*/ 73 h 74"/>
              <a:gd name="T36" fmla="*/ 8 w 40"/>
              <a:gd name="T37" fmla="*/ 73 h 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0"/>
              <a:gd name="T58" fmla="*/ 0 h 74"/>
              <a:gd name="T59" fmla="*/ 40 w 40"/>
              <a:gd name="T60" fmla="*/ 74 h 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0" h="74">
                <a:moveTo>
                  <a:pt x="8" y="73"/>
                </a:moveTo>
                <a:lnTo>
                  <a:pt x="10" y="60"/>
                </a:lnTo>
                <a:lnTo>
                  <a:pt x="11" y="47"/>
                </a:lnTo>
                <a:lnTo>
                  <a:pt x="14" y="35"/>
                </a:lnTo>
                <a:lnTo>
                  <a:pt x="18" y="26"/>
                </a:lnTo>
                <a:lnTo>
                  <a:pt x="23" y="17"/>
                </a:lnTo>
                <a:lnTo>
                  <a:pt x="29" y="13"/>
                </a:lnTo>
                <a:lnTo>
                  <a:pt x="34" y="8"/>
                </a:lnTo>
                <a:lnTo>
                  <a:pt x="39" y="8"/>
                </a:lnTo>
                <a:lnTo>
                  <a:pt x="39" y="0"/>
                </a:lnTo>
                <a:lnTo>
                  <a:pt x="31" y="1"/>
                </a:lnTo>
                <a:lnTo>
                  <a:pt x="23" y="6"/>
                </a:lnTo>
                <a:lnTo>
                  <a:pt x="16" y="13"/>
                </a:lnTo>
                <a:lnTo>
                  <a:pt x="11" y="22"/>
                </a:lnTo>
                <a:lnTo>
                  <a:pt x="6" y="32"/>
                </a:lnTo>
                <a:lnTo>
                  <a:pt x="3" y="45"/>
                </a:lnTo>
                <a:lnTo>
                  <a:pt x="1" y="58"/>
                </a:lnTo>
                <a:lnTo>
                  <a:pt x="0" y="73"/>
                </a:lnTo>
                <a:lnTo>
                  <a:pt x="8" y="73"/>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3" name="Freeform 232"/>
          <p:cNvSpPr>
            <a:spLocks/>
          </p:cNvSpPr>
          <p:nvPr/>
        </p:nvSpPr>
        <p:spPr bwMode="auto">
          <a:xfrm>
            <a:off x="4333875" y="4029076"/>
            <a:ext cx="63500" cy="117475"/>
          </a:xfrm>
          <a:custGeom>
            <a:avLst/>
            <a:gdLst>
              <a:gd name="T0" fmla="*/ 39 w 40"/>
              <a:gd name="T1" fmla="*/ 63 h 74"/>
              <a:gd name="T2" fmla="*/ 34 w 40"/>
              <a:gd name="T3" fmla="*/ 63 h 74"/>
              <a:gd name="T4" fmla="*/ 29 w 40"/>
              <a:gd name="T5" fmla="*/ 60 h 74"/>
              <a:gd name="T6" fmla="*/ 23 w 40"/>
              <a:gd name="T7" fmla="*/ 53 h 74"/>
              <a:gd name="T8" fmla="*/ 18 w 40"/>
              <a:gd name="T9" fmla="*/ 45 h 74"/>
              <a:gd name="T10" fmla="*/ 14 w 40"/>
              <a:gd name="T11" fmla="*/ 37 h 74"/>
              <a:gd name="T12" fmla="*/ 11 w 40"/>
              <a:gd name="T13" fmla="*/ 26 h 74"/>
              <a:gd name="T14" fmla="*/ 10 w 40"/>
              <a:gd name="T15" fmla="*/ 13 h 74"/>
              <a:gd name="T16" fmla="*/ 8 w 40"/>
              <a:gd name="T17" fmla="*/ 0 h 74"/>
              <a:gd name="T18" fmla="*/ 0 w 40"/>
              <a:gd name="T19" fmla="*/ 0 h 74"/>
              <a:gd name="T20" fmla="*/ 1 w 40"/>
              <a:gd name="T21" fmla="*/ 14 h 74"/>
              <a:gd name="T22" fmla="*/ 3 w 40"/>
              <a:gd name="T23" fmla="*/ 27 h 74"/>
              <a:gd name="T24" fmla="*/ 6 w 40"/>
              <a:gd name="T25" fmla="*/ 39 h 74"/>
              <a:gd name="T26" fmla="*/ 11 w 40"/>
              <a:gd name="T27" fmla="*/ 50 h 74"/>
              <a:gd name="T28" fmla="*/ 16 w 40"/>
              <a:gd name="T29" fmla="*/ 58 h 74"/>
              <a:gd name="T30" fmla="*/ 23 w 40"/>
              <a:gd name="T31" fmla="*/ 66 h 74"/>
              <a:gd name="T32" fmla="*/ 31 w 40"/>
              <a:gd name="T33" fmla="*/ 70 h 74"/>
              <a:gd name="T34" fmla="*/ 39 w 40"/>
              <a:gd name="T35" fmla="*/ 73 h 74"/>
              <a:gd name="T36" fmla="*/ 39 w 40"/>
              <a:gd name="T37" fmla="*/ 63 h 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0"/>
              <a:gd name="T58" fmla="*/ 0 h 74"/>
              <a:gd name="T59" fmla="*/ 40 w 40"/>
              <a:gd name="T60" fmla="*/ 74 h 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0" h="74">
                <a:moveTo>
                  <a:pt x="39" y="63"/>
                </a:moveTo>
                <a:lnTo>
                  <a:pt x="34" y="63"/>
                </a:lnTo>
                <a:lnTo>
                  <a:pt x="29" y="60"/>
                </a:lnTo>
                <a:lnTo>
                  <a:pt x="23" y="53"/>
                </a:lnTo>
                <a:lnTo>
                  <a:pt x="18" y="45"/>
                </a:lnTo>
                <a:lnTo>
                  <a:pt x="14" y="37"/>
                </a:lnTo>
                <a:lnTo>
                  <a:pt x="11" y="26"/>
                </a:lnTo>
                <a:lnTo>
                  <a:pt x="10" y="13"/>
                </a:lnTo>
                <a:lnTo>
                  <a:pt x="8" y="0"/>
                </a:lnTo>
                <a:lnTo>
                  <a:pt x="0" y="0"/>
                </a:lnTo>
                <a:lnTo>
                  <a:pt x="1" y="14"/>
                </a:lnTo>
                <a:lnTo>
                  <a:pt x="3" y="27"/>
                </a:lnTo>
                <a:lnTo>
                  <a:pt x="6" y="39"/>
                </a:lnTo>
                <a:lnTo>
                  <a:pt x="11" y="50"/>
                </a:lnTo>
                <a:lnTo>
                  <a:pt x="16" y="58"/>
                </a:lnTo>
                <a:lnTo>
                  <a:pt x="23" y="66"/>
                </a:lnTo>
                <a:lnTo>
                  <a:pt x="31" y="70"/>
                </a:lnTo>
                <a:lnTo>
                  <a:pt x="39" y="73"/>
                </a:lnTo>
                <a:lnTo>
                  <a:pt x="39" y="63"/>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4" name="Freeform 233"/>
          <p:cNvSpPr>
            <a:spLocks/>
          </p:cNvSpPr>
          <p:nvPr/>
        </p:nvSpPr>
        <p:spPr bwMode="auto">
          <a:xfrm>
            <a:off x="4395788" y="4029076"/>
            <a:ext cx="63500" cy="117475"/>
          </a:xfrm>
          <a:custGeom>
            <a:avLst/>
            <a:gdLst>
              <a:gd name="T0" fmla="*/ 31 w 40"/>
              <a:gd name="T1" fmla="*/ 0 h 74"/>
              <a:gd name="T2" fmla="*/ 29 w 40"/>
              <a:gd name="T3" fmla="*/ 13 h 74"/>
              <a:gd name="T4" fmla="*/ 27 w 40"/>
              <a:gd name="T5" fmla="*/ 26 h 74"/>
              <a:gd name="T6" fmla="*/ 24 w 40"/>
              <a:gd name="T7" fmla="*/ 37 h 74"/>
              <a:gd name="T8" fmla="*/ 21 w 40"/>
              <a:gd name="T9" fmla="*/ 45 h 74"/>
              <a:gd name="T10" fmla="*/ 16 w 40"/>
              <a:gd name="T11" fmla="*/ 53 h 74"/>
              <a:gd name="T12" fmla="*/ 11 w 40"/>
              <a:gd name="T13" fmla="*/ 60 h 74"/>
              <a:gd name="T14" fmla="*/ 5 w 40"/>
              <a:gd name="T15" fmla="*/ 63 h 74"/>
              <a:gd name="T16" fmla="*/ 0 w 40"/>
              <a:gd name="T17" fmla="*/ 63 h 74"/>
              <a:gd name="T18" fmla="*/ 0 w 40"/>
              <a:gd name="T19" fmla="*/ 73 h 74"/>
              <a:gd name="T20" fmla="*/ 8 w 40"/>
              <a:gd name="T21" fmla="*/ 70 h 74"/>
              <a:gd name="T22" fmla="*/ 16 w 40"/>
              <a:gd name="T23" fmla="*/ 66 h 74"/>
              <a:gd name="T24" fmla="*/ 23 w 40"/>
              <a:gd name="T25" fmla="*/ 58 h 74"/>
              <a:gd name="T26" fmla="*/ 29 w 40"/>
              <a:gd name="T27" fmla="*/ 50 h 74"/>
              <a:gd name="T28" fmla="*/ 32 w 40"/>
              <a:gd name="T29" fmla="*/ 39 h 74"/>
              <a:gd name="T30" fmla="*/ 36 w 40"/>
              <a:gd name="T31" fmla="*/ 27 h 74"/>
              <a:gd name="T32" fmla="*/ 39 w 40"/>
              <a:gd name="T33" fmla="*/ 14 h 74"/>
              <a:gd name="T34" fmla="*/ 39 w 40"/>
              <a:gd name="T35" fmla="*/ 0 h 74"/>
              <a:gd name="T36" fmla="*/ 31 w 40"/>
              <a:gd name="T37" fmla="*/ 0 h 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0"/>
              <a:gd name="T58" fmla="*/ 0 h 74"/>
              <a:gd name="T59" fmla="*/ 40 w 40"/>
              <a:gd name="T60" fmla="*/ 74 h 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0" h="74">
                <a:moveTo>
                  <a:pt x="31" y="0"/>
                </a:moveTo>
                <a:lnTo>
                  <a:pt x="29" y="13"/>
                </a:lnTo>
                <a:lnTo>
                  <a:pt x="27" y="26"/>
                </a:lnTo>
                <a:lnTo>
                  <a:pt x="24" y="37"/>
                </a:lnTo>
                <a:lnTo>
                  <a:pt x="21" y="45"/>
                </a:lnTo>
                <a:lnTo>
                  <a:pt x="16" y="53"/>
                </a:lnTo>
                <a:lnTo>
                  <a:pt x="11" y="60"/>
                </a:lnTo>
                <a:lnTo>
                  <a:pt x="5" y="63"/>
                </a:lnTo>
                <a:lnTo>
                  <a:pt x="0" y="63"/>
                </a:lnTo>
                <a:lnTo>
                  <a:pt x="0" y="73"/>
                </a:lnTo>
                <a:lnTo>
                  <a:pt x="8" y="70"/>
                </a:lnTo>
                <a:lnTo>
                  <a:pt x="16" y="66"/>
                </a:lnTo>
                <a:lnTo>
                  <a:pt x="23" y="58"/>
                </a:lnTo>
                <a:lnTo>
                  <a:pt x="29" y="50"/>
                </a:lnTo>
                <a:lnTo>
                  <a:pt x="32" y="39"/>
                </a:lnTo>
                <a:lnTo>
                  <a:pt x="36" y="27"/>
                </a:lnTo>
                <a:lnTo>
                  <a:pt x="39" y="14"/>
                </a:lnTo>
                <a:lnTo>
                  <a:pt x="39" y="0"/>
                </a:lnTo>
                <a:lnTo>
                  <a:pt x="31"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5" name="Freeform 234"/>
          <p:cNvSpPr>
            <a:spLocks/>
          </p:cNvSpPr>
          <p:nvPr/>
        </p:nvSpPr>
        <p:spPr bwMode="auto">
          <a:xfrm>
            <a:off x="4395788" y="3913189"/>
            <a:ext cx="63500" cy="117475"/>
          </a:xfrm>
          <a:custGeom>
            <a:avLst/>
            <a:gdLst>
              <a:gd name="T0" fmla="*/ 0 w 40"/>
              <a:gd name="T1" fmla="*/ 8 h 74"/>
              <a:gd name="T2" fmla="*/ 5 w 40"/>
              <a:gd name="T3" fmla="*/ 8 h 74"/>
              <a:gd name="T4" fmla="*/ 11 w 40"/>
              <a:gd name="T5" fmla="*/ 13 h 74"/>
              <a:gd name="T6" fmla="*/ 16 w 40"/>
              <a:gd name="T7" fmla="*/ 17 h 74"/>
              <a:gd name="T8" fmla="*/ 21 w 40"/>
              <a:gd name="T9" fmla="*/ 26 h 74"/>
              <a:gd name="T10" fmla="*/ 24 w 40"/>
              <a:gd name="T11" fmla="*/ 35 h 74"/>
              <a:gd name="T12" fmla="*/ 27 w 40"/>
              <a:gd name="T13" fmla="*/ 47 h 74"/>
              <a:gd name="T14" fmla="*/ 29 w 40"/>
              <a:gd name="T15" fmla="*/ 60 h 74"/>
              <a:gd name="T16" fmla="*/ 31 w 40"/>
              <a:gd name="T17" fmla="*/ 73 h 74"/>
              <a:gd name="T18" fmla="*/ 39 w 40"/>
              <a:gd name="T19" fmla="*/ 73 h 74"/>
              <a:gd name="T20" fmla="*/ 39 w 40"/>
              <a:gd name="T21" fmla="*/ 58 h 74"/>
              <a:gd name="T22" fmla="*/ 36 w 40"/>
              <a:gd name="T23" fmla="*/ 45 h 74"/>
              <a:gd name="T24" fmla="*/ 32 w 40"/>
              <a:gd name="T25" fmla="*/ 32 h 74"/>
              <a:gd name="T26" fmla="*/ 29 w 40"/>
              <a:gd name="T27" fmla="*/ 22 h 74"/>
              <a:gd name="T28" fmla="*/ 23 w 40"/>
              <a:gd name="T29" fmla="*/ 13 h 74"/>
              <a:gd name="T30" fmla="*/ 16 w 40"/>
              <a:gd name="T31" fmla="*/ 6 h 74"/>
              <a:gd name="T32" fmla="*/ 8 w 40"/>
              <a:gd name="T33" fmla="*/ 1 h 74"/>
              <a:gd name="T34" fmla="*/ 0 w 40"/>
              <a:gd name="T35" fmla="*/ 0 h 74"/>
              <a:gd name="T36" fmla="*/ 0 w 40"/>
              <a:gd name="T37" fmla="*/ 8 h 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0"/>
              <a:gd name="T58" fmla="*/ 0 h 74"/>
              <a:gd name="T59" fmla="*/ 40 w 40"/>
              <a:gd name="T60" fmla="*/ 74 h 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0" h="74">
                <a:moveTo>
                  <a:pt x="0" y="8"/>
                </a:moveTo>
                <a:lnTo>
                  <a:pt x="5" y="8"/>
                </a:lnTo>
                <a:lnTo>
                  <a:pt x="11" y="13"/>
                </a:lnTo>
                <a:lnTo>
                  <a:pt x="16" y="17"/>
                </a:lnTo>
                <a:lnTo>
                  <a:pt x="21" y="26"/>
                </a:lnTo>
                <a:lnTo>
                  <a:pt x="24" y="35"/>
                </a:lnTo>
                <a:lnTo>
                  <a:pt x="27" y="47"/>
                </a:lnTo>
                <a:lnTo>
                  <a:pt x="29" y="60"/>
                </a:lnTo>
                <a:lnTo>
                  <a:pt x="31" y="73"/>
                </a:lnTo>
                <a:lnTo>
                  <a:pt x="39" y="73"/>
                </a:lnTo>
                <a:lnTo>
                  <a:pt x="39" y="58"/>
                </a:lnTo>
                <a:lnTo>
                  <a:pt x="36" y="45"/>
                </a:lnTo>
                <a:lnTo>
                  <a:pt x="32" y="32"/>
                </a:lnTo>
                <a:lnTo>
                  <a:pt x="29" y="22"/>
                </a:lnTo>
                <a:lnTo>
                  <a:pt x="23" y="13"/>
                </a:lnTo>
                <a:lnTo>
                  <a:pt x="16" y="6"/>
                </a:lnTo>
                <a:lnTo>
                  <a:pt x="8" y="1"/>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6" name="Freeform 235"/>
          <p:cNvSpPr>
            <a:spLocks/>
          </p:cNvSpPr>
          <p:nvPr/>
        </p:nvSpPr>
        <p:spPr bwMode="auto">
          <a:xfrm>
            <a:off x="4865688" y="4327525"/>
            <a:ext cx="146050" cy="285750"/>
          </a:xfrm>
          <a:custGeom>
            <a:avLst/>
            <a:gdLst>
              <a:gd name="T0" fmla="*/ 45 w 92"/>
              <a:gd name="T1" fmla="*/ 0 h 180"/>
              <a:gd name="T2" fmla="*/ 40 w 92"/>
              <a:gd name="T3" fmla="*/ 0 h 180"/>
              <a:gd name="T4" fmla="*/ 35 w 92"/>
              <a:gd name="T5" fmla="*/ 2 h 180"/>
              <a:gd name="T6" fmla="*/ 32 w 92"/>
              <a:gd name="T7" fmla="*/ 5 h 180"/>
              <a:gd name="T8" fmla="*/ 27 w 92"/>
              <a:gd name="T9" fmla="*/ 8 h 180"/>
              <a:gd name="T10" fmla="*/ 19 w 92"/>
              <a:gd name="T11" fmla="*/ 17 h 180"/>
              <a:gd name="T12" fmla="*/ 13 w 92"/>
              <a:gd name="T13" fmla="*/ 26 h 180"/>
              <a:gd name="T14" fmla="*/ 8 w 92"/>
              <a:gd name="T15" fmla="*/ 41 h 180"/>
              <a:gd name="T16" fmla="*/ 3 w 92"/>
              <a:gd name="T17" fmla="*/ 56 h 180"/>
              <a:gd name="T18" fmla="*/ 1 w 92"/>
              <a:gd name="T19" fmla="*/ 72 h 180"/>
              <a:gd name="T20" fmla="*/ 0 w 92"/>
              <a:gd name="T21" fmla="*/ 90 h 180"/>
              <a:gd name="T22" fmla="*/ 1 w 92"/>
              <a:gd name="T23" fmla="*/ 109 h 180"/>
              <a:gd name="T24" fmla="*/ 3 w 92"/>
              <a:gd name="T25" fmla="*/ 125 h 180"/>
              <a:gd name="T26" fmla="*/ 8 w 92"/>
              <a:gd name="T27" fmla="*/ 140 h 180"/>
              <a:gd name="T28" fmla="*/ 13 w 92"/>
              <a:gd name="T29" fmla="*/ 153 h 180"/>
              <a:gd name="T30" fmla="*/ 19 w 92"/>
              <a:gd name="T31" fmla="*/ 164 h 180"/>
              <a:gd name="T32" fmla="*/ 27 w 92"/>
              <a:gd name="T33" fmla="*/ 173 h 180"/>
              <a:gd name="T34" fmla="*/ 32 w 92"/>
              <a:gd name="T35" fmla="*/ 176 h 180"/>
              <a:gd name="T36" fmla="*/ 35 w 92"/>
              <a:gd name="T37" fmla="*/ 177 h 180"/>
              <a:gd name="T38" fmla="*/ 40 w 92"/>
              <a:gd name="T39" fmla="*/ 179 h 180"/>
              <a:gd name="T40" fmla="*/ 45 w 92"/>
              <a:gd name="T41" fmla="*/ 179 h 180"/>
              <a:gd name="T42" fmla="*/ 50 w 92"/>
              <a:gd name="T43" fmla="*/ 179 h 180"/>
              <a:gd name="T44" fmla="*/ 53 w 92"/>
              <a:gd name="T45" fmla="*/ 177 h 180"/>
              <a:gd name="T46" fmla="*/ 58 w 92"/>
              <a:gd name="T47" fmla="*/ 176 h 180"/>
              <a:gd name="T48" fmla="*/ 63 w 92"/>
              <a:gd name="T49" fmla="*/ 173 h 180"/>
              <a:gd name="T50" fmla="*/ 69 w 92"/>
              <a:gd name="T51" fmla="*/ 164 h 180"/>
              <a:gd name="T52" fmla="*/ 76 w 92"/>
              <a:gd name="T53" fmla="*/ 153 h 180"/>
              <a:gd name="T54" fmla="*/ 82 w 92"/>
              <a:gd name="T55" fmla="*/ 140 h 180"/>
              <a:gd name="T56" fmla="*/ 86 w 92"/>
              <a:gd name="T57" fmla="*/ 125 h 180"/>
              <a:gd name="T58" fmla="*/ 89 w 92"/>
              <a:gd name="T59" fmla="*/ 109 h 180"/>
              <a:gd name="T60" fmla="*/ 91 w 92"/>
              <a:gd name="T61" fmla="*/ 90 h 180"/>
              <a:gd name="T62" fmla="*/ 89 w 92"/>
              <a:gd name="T63" fmla="*/ 72 h 180"/>
              <a:gd name="T64" fmla="*/ 86 w 92"/>
              <a:gd name="T65" fmla="*/ 56 h 180"/>
              <a:gd name="T66" fmla="*/ 82 w 92"/>
              <a:gd name="T67" fmla="*/ 41 h 180"/>
              <a:gd name="T68" fmla="*/ 76 w 92"/>
              <a:gd name="T69" fmla="*/ 26 h 180"/>
              <a:gd name="T70" fmla="*/ 69 w 92"/>
              <a:gd name="T71" fmla="*/ 17 h 180"/>
              <a:gd name="T72" fmla="*/ 63 w 92"/>
              <a:gd name="T73" fmla="*/ 8 h 180"/>
              <a:gd name="T74" fmla="*/ 58 w 92"/>
              <a:gd name="T75" fmla="*/ 5 h 180"/>
              <a:gd name="T76" fmla="*/ 53 w 92"/>
              <a:gd name="T77" fmla="*/ 2 h 180"/>
              <a:gd name="T78" fmla="*/ 50 w 92"/>
              <a:gd name="T79" fmla="*/ 0 h 180"/>
              <a:gd name="T80" fmla="*/ 45 w 92"/>
              <a:gd name="T81" fmla="*/ 0 h 18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
              <a:gd name="T124" fmla="*/ 0 h 180"/>
              <a:gd name="T125" fmla="*/ 92 w 92"/>
              <a:gd name="T126" fmla="*/ 180 h 18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 h="180">
                <a:moveTo>
                  <a:pt x="45" y="0"/>
                </a:moveTo>
                <a:lnTo>
                  <a:pt x="40" y="0"/>
                </a:lnTo>
                <a:lnTo>
                  <a:pt x="35" y="2"/>
                </a:lnTo>
                <a:lnTo>
                  <a:pt x="32" y="5"/>
                </a:lnTo>
                <a:lnTo>
                  <a:pt x="27" y="8"/>
                </a:lnTo>
                <a:lnTo>
                  <a:pt x="19" y="17"/>
                </a:lnTo>
                <a:lnTo>
                  <a:pt x="13" y="26"/>
                </a:lnTo>
                <a:lnTo>
                  <a:pt x="8" y="41"/>
                </a:lnTo>
                <a:lnTo>
                  <a:pt x="3" y="56"/>
                </a:lnTo>
                <a:lnTo>
                  <a:pt x="1" y="72"/>
                </a:lnTo>
                <a:lnTo>
                  <a:pt x="0" y="90"/>
                </a:lnTo>
                <a:lnTo>
                  <a:pt x="1" y="109"/>
                </a:lnTo>
                <a:lnTo>
                  <a:pt x="3" y="125"/>
                </a:lnTo>
                <a:lnTo>
                  <a:pt x="8" y="140"/>
                </a:lnTo>
                <a:lnTo>
                  <a:pt x="13" y="153"/>
                </a:lnTo>
                <a:lnTo>
                  <a:pt x="19" y="164"/>
                </a:lnTo>
                <a:lnTo>
                  <a:pt x="27" y="173"/>
                </a:lnTo>
                <a:lnTo>
                  <a:pt x="32" y="176"/>
                </a:lnTo>
                <a:lnTo>
                  <a:pt x="35" y="177"/>
                </a:lnTo>
                <a:lnTo>
                  <a:pt x="40" y="179"/>
                </a:lnTo>
                <a:lnTo>
                  <a:pt x="45" y="179"/>
                </a:lnTo>
                <a:lnTo>
                  <a:pt x="50" y="179"/>
                </a:lnTo>
                <a:lnTo>
                  <a:pt x="53" y="177"/>
                </a:lnTo>
                <a:lnTo>
                  <a:pt x="58" y="176"/>
                </a:lnTo>
                <a:lnTo>
                  <a:pt x="63" y="173"/>
                </a:lnTo>
                <a:lnTo>
                  <a:pt x="69" y="164"/>
                </a:lnTo>
                <a:lnTo>
                  <a:pt x="76" y="153"/>
                </a:lnTo>
                <a:lnTo>
                  <a:pt x="82" y="140"/>
                </a:lnTo>
                <a:lnTo>
                  <a:pt x="86" y="125"/>
                </a:lnTo>
                <a:lnTo>
                  <a:pt x="89" y="109"/>
                </a:lnTo>
                <a:lnTo>
                  <a:pt x="91" y="90"/>
                </a:lnTo>
                <a:lnTo>
                  <a:pt x="89" y="72"/>
                </a:lnTo>
                <a:lnTo>
                  <a:pt x="86" y="56"/>
                </a:lnTo>
                <a:lnTo>
                  <a:pt x="82" y="41"/>
                </a:lnTo>
                <a:lnTo>
                  <a:pt x="76" y="26"/>
                </a:lnTo>
                <a:lnTo>
                  <a:pt x="69" y="17"/>
                </a:lnTo>
                <a:lnTo>
                  <a:pt x="63" y="8"/>
                </a:lnTo>
                <a:lnTo>
                  <a:pt x="58" y="5"/>
                </a:lnTo>
                <a:lnTo>
                  <a:pt x="53" y="2"/>
                </a:lnTo>
                <a:lnTo>
                  <a:pt x="50" y="0"/>
                </a:lnTo>
                <a:lnTo>
                  <a:pt x="45"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7" name="Freeform 236"/>
          <p:cNvSpPr>
            <a:spLocks/>
          </p:cNvSpPr>
          <p:nvPr/>
        </p:nvSpPr>
        <p:spPr bwMode="auto">
          <a:xfrm>
            <a:off x="4859339" y="4322764"/>
            <a:ext cx="79375" cy="149225"/>
          </a:xfrm>
          <a:custGeom>
            <a:avLst/>
            <a:gdLst>
              <a:gd name="T0" fmla="*/ 8 w 50"/>
              <a:gd name="T1" fmla="*/ 93 h 94"/>
              <a:gd name="T2" fmla="*/ 8 w 50"/>
              <a:gd name="T3" fmla="*/ 76 h 94"/>
              <a:gd name="T4" fmla="*/ 12 w 50"/>
              <a:gd name="T5" fmla="*/ 59 h 94"/>
              <a:gd name="T6" fmla="*/ 17 w 50"/>
              <a:gd name="T7" fmla="*/ 44 h 94"/>
              <a:gd name="T8" fmla="*/ 21 w 50"/>
              <a:gd name="T9" fmla="*/ 33 h 94"/>
              <a:gd name="T10" fmla="*/ 28 w 50"/>
              <a:gd name="T11" fmla="*/ 21 h 94"/>
              <a:gd name="T12" fmla="*/ 34 w 50"/>
              <a:gd name="T13" fmla="*/ 13 h 94"/>
              <a:gd name="T14" fmla="*/ 38 w 50"/>
              <a:gd name="T15" fmla="*/ 11 h 94"/>
              <a:gd name="T16" fmla="*/ 41 w 50"/>
              <a:gd name="T17" fmla="*/ 10 h 94"/>
              <a:gd name="T18" fmla="*/ 46 w 50"/>
              <a:gd name="T19" fmla="*/ 8 h 94"/>
              <a:gd name="T20" fmla="*/ 49 w 50"/>
              <a:gd name="T21" fmla="*/ 8 h 94"/>
              <a:gd name="T22" fmla="*/ 49 w 50"/>
              <a:gd name="T23" fmla="*/ 0 h 94"/>
              <a:gd name="T24" fmla="*/ 44 w 50"/>
              <a:gd name="T25" fmla="*/ 0 h 94"/>
              <a:gd name="T26" fmla="*/ 38 w 50"/>
              <a:gd name="T27" fmla="*/ 2 h 94"/>
              <a:gd name="T28" fmla="*/ 33 w 50"/>
              <a:gd name="T29" fmla="*/ 3 h 94"/>
              <a:gd name="T30" fmla="*/ 28 w 50"/>
              <a:gd name="T31" fmla="*/ 8 h 94"/>
              <a:gd name="T32" fmla="*/ 20 w 50"/>
              <a:gd name="T33" fmla="*/ 16 h 94"/>
              <a:gd name="T34" fmla="*/ 13 w 50"/>
              <a:gd name="T35" fmla="*/ 28 h 94"/>
              <a:gd name="T36" fmla="*/ 8 w 50"/>
              <a:gd name="T37" fmla="*/ 42 h 94"/>
              <a:gd name="T38" fmla="*/ 4 w 50"/>
              <a:gd name="T39" fmla="*/ 57 h 94"/>
              <a:gd name="T40" fmla="*/ 0 w 50"/>
              <a:gd name="T41" fmla="*/ 75 h 94"/>
              <a:gd name="T42" fmla="*/ 0 w 50"/>
              <a:gd name="T43" fmla="*/ 93 h 94"/>
              <a:gd name="T44" fmla="*/ 8 w 50"/>
              <a:gd name="T45" fmla="*/ 93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94"/>
              <a:gd name="T71" fmla="*/ 50 w 50"/>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94">
                <a:moveTo>
                  <a:pt x="8" y="93"/>
                </a:moveTo>
                <a:lnTo>
                  <a:pt x="8" y="76"/>
                </a:lnTo>
                <a:lnTo>
                  <a:pt x="12" y="59"/>
                </a:lnTo>
                <a:lnTo>
                  <a:pt x="17" y="44"/>
                </a:lnTo>
                <a:lnTo>
                  <a:pt x="21" y="33"/>
                </a:lnTo>
                <a:lnTo>
                  <a:pt x="28" y="21"/>
                </a:lnTo>
                <a:lnTo>
                  <a:pt x="34" y="13"/>
                </a:lnTo>
                <a:lnTo>
                  <a:pt x="38" y="11"/>
                </a:lnTo>
                <a:lnTo>
                  <a:pt x="41" y="10"/>
                </a:lnTo>
                <a:lnTo>
                  <a:pt x="46" y="8"/>
                </a:lnTo>
                <a:lnTo>
                  <a:pt x="49" y="8"/>
                </a:lnTo>
                <a:lnTo>
                  <a:pt x="49" y="0"/>
                </a:lnTo>
                <a:lnTo>
                  <a:pt x="44" y="0"/>
                </a:lnTo>
                <a:lnTo>
                  <a:pt x="38" y="2"/>
                </a:lnTo>
                <a:lnTo>
                  <a:pt x="33" y="3"/>
                </a:lnTo>
                <a:lnTo>
                  <a:pt x="28" y="8"/>
                </a:lnTo>
                <a:lnTo>
                  <a:pt x="20" y="16"/>
                </a:lnTo>
                <a:lnTo>
                  <a:pt x="13" y="28"/>
                </a:lnTo>
                <a:lnTo>
                  <a:pt x="8" y="42"/>
                </a:lnTo>
                <a:lnTo>
                  <a:pt x="4" y="57"/>
                </a:lnTo>
                <a:lnTo>
                  <a:pt x="0" y="75"/>
                </a:lnTo>
                <a:lnTo>
                  <a:pt x="0" y="93"/>
                </a:lnTo>
                <a:lnTo>
                  <a:pt x="8" y="93"/>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8" name="Freeform 237"/>
          <p:cNvSpPr>
            <a:spLocks/>
          </p:cNvSpPr>
          <p:nvPr/>
        </p:nvSpPr>
        <p:spPr bwMode="auto">
          <a:xfrm>
            <a:off x="4859339" y="4470401"/>
            <a:ext cx="79375" cy="150813"/>
          </a:xfrm>
          <a:custGeom>
            <a:avLst/>
            <a:gdLst>
              <a:gd name="T0" fmla="*/ 49 w 50"/>
              <a:gd name="T1" fmla="*/ 84 h 95"/>
              <a:gd name="T2" fmla="*/ 46 w 50"/>
              <a:gd name="T3" fmla="*/ 84 h 95"/>
              <a:gd name="T4" fmla="*/ 41 w 50"/>
              <a:gd name="T5" fmla="*/ 84 h 95"/>
              <a:gd name="T6" fmla="*/ 38 w 50"/>
              <a:gd name="T7" fmla="*/ 81 h 95"/>
              <a:gd name="T8" fmla="*/ 34 w 50"/>
              <a:gd name="T9" fmla="*/ 79 h 95"/>
              <a:gd name="T10" fmla="*/ 28 w 50"/>
              <a:gd name="T11" fmla="*/ 71 h 95"/>
              <a:gd name="T12" fmla="*/ 21 w 50"/>
              <a:gd name="T13" fmla="*/ 61 h 95"/>
              <a:gd name="T14" fmla="*/ 17 w 50"/>
              <a:gd name="T15" fmla="*/ 48 h 95"/>
              <a:gd name="T16" fmla="*/ 12 w 50"/>
              <a:gd name="T17" fmla="*/ 34 h 95"/>
              <a:gd name="T18" fmla="*/ 8 w 50"/>
              <a:gd name="T19" fmla="*/ 18 h 95"/>
              <a:gd name="T20" fmla="*/ 8 w 50"/>
              <a:gd name="T21" fmla="*/ 0 h 95"/>
              <a:gd name="T22" fmla="*/ 0 w 50"/>
              <a:gd name="T23" fmla="*/ 0 h 95"/>
              <a:gd name="T24" fmla="*/ 0 w 50"/>
              <a:gd name="T25" fmla="*/ 19 h 95"/>
              <a:gd name="T26" fmla="*/ 4 w 50"/>
              <a:gd name="T27" fmla="*/ 35 h 95"/>
              <a:gd name="T28" fmla="*/ 8 w 50"/>
              <a:gd name="T29" fmla="*/ 52 h 95"/>
              <a:gd name="T30" fmla="*/ 13 w 50"/>
              <a:gd name="T31" fmla="*/ 65 h 95"/>
              <a:gd name="T32" fmla="*/ 20 w 50"/>
              <a:gd name="T33" fmla="*/ 76 h 95"/>
              <a:gd name="T34" fmla="*/ 28 w 50"/>
              <a:gd name="T35" fmla="*/ 86 h 95"/>
              <a:gd name="T36" fmla="*/ 33 w 50"/>
              <a:gd name="T37" fmla="*/ 89 h 95"/>
              <a:gd name="T38" fmla="*/ 38 w 50"/>
              <a:gd name="T39" fmla="*/ 91 h 95"/>
              <a:gd name="T40" fmla="*/ 44 w 50"/>
              <a:gd name="T41" fmla="*/ 92 h 95"/>
              <a:gd name="T42" fmla="*/ 49 w 50"/>
              <a:gd name="T43" fmla="*/ 94 h 95"/>
              <a:gd name="T44" fmla="*/ 49 w 50"/>
              <a:gd name="T45" fmla="*/ 84 h 9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95"/>
              <a:gd name="T71" fmla="*/ 50 w 50"/>
              <a:gd name="T72" fmla="*/ 95 h 9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95">
                <a:moveTo>
                  <a:pt x="49" y="84"/>
                </a:moveTo>
                <a:lnTo>
                  <a:pt x="46" y="84"/>
                </a:lnTo>
                <a:lnTo>
                  <a:pt x="41" y="84"/>
                </a:lnTo>
                <a:lnTo>
                  <a:pt x="38" y="81"/>
                </a:lnTo>
                <a:lnTo>
                  <a:pt x="34" y="79"/>
                </a:lnTo>
                <a:lnTo>
                  <a:pt x="28" y="71"/>
                </a:lnTo>
                <a:lnTo>
                  <a:pt x="21" y="61"/>
                </a:lnTo>
                <a:lnTo>
                  <a:pt x="17" y="48"/>
                </a:lnTo>
                <a:lnTo>
                  <a:pt x="12" y="34"/>
                </a:lnTo>
                <a:lnTo>
                  <a:pt x="8" y="18"/>
                </a:lnTo>
                <a:lnTo>
                  <a:pt x="8" y="0"/>
                </a:lnTo>
                <a:lnTo>
                  <a:pt x="0" y="0"/>
                </a:lnTo>
                <a:lnTo>
                  <a:pt x="0" y="19"/>
                </a:lnTo>
                <a:lnTo>
                  <a:pt x="4" y="35"/>
                </a:lnTo>
                <a:lnTo>
                  <a:pt x="8" y="52"/>
                </a:lnTo>
                <a:lnTo>
                  <a:pt x="13" y="65"/>
                </a:lnTo>
                <a:lnTo>
                  <a:pt x="20" y="76"/>
                </a:lnTo>
                <a:lnTo>
                  <a:pt x="28" y="86"/>
                </a:lnTo>
                <a:lnTo>
                  <a:pt x="33" y="89"/>
                </a:lnTo>
                <a:lnTo>
                  <a:pt x="38" y="91"/>
                </a:lnTo>
                <a:lnTo>
                  <a:pt x="44" y="92"/>
                </a:lnTo>
                <a:lnTo>
                  <a:pt x="49" y="94"/>
                </a:lnTo>
                <a:lnTo>
                  <a:pt x="49" y="8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9" name="Freeform 238"/>
          <p:cNvSpPr>
            <a:spLocks/>
          </p:cNvSpPr>
          <p:nvPr/>
        </p:nvSpPr>
        <p:spPr bwMode="auto">
          <a:xfrm>
            <a:off x="4937126" y="4470401"/>
            <a:ext cx="79375" cy="150813"/>
          </a:xfrm>
          <a:custGeom>
            <a:avLst/>
            <a:gdLst>
              <a:gd name="T0" fmla="*/ 41 w 50"/>
              <a:gd name="T1" fmla="*/ 0 h 95"/>
              <a:gd name="T2" fmla="*/ 39 w 50"/>
              <a:gd name="T3" fmla="*/ 18 h 95"/>
              <a:gd name="T4" fmla="*/ 37 w 50"/>
              <a:gd name="T5" fmla="*/ 34 h 95"/>
              <a:gd name="T6" fmla="*/ 33 w 50"/>
              <a:gd name="T7" fmla="*/ 48 h 95"/>
              <a:gd name="T8" fmla="*/ 28 w 50"/>
              <a:gd name="T9" fmla="*/ 61 h 95"/>
              <a:gd name="T10" fmla="*/ 21 w 50"/>
              <a:gd name="T11" fmla="*/ 71 h 95"/>
              <a:gd name="T12" fmla="*/ 15 w 50"/>
              <a:gd name="T13" fmla="*/ 79 h 95"/>
              <a:gd name="T14" fmla="*/ 11 w 50"/>
              <a:gd name="T15" fmla="*/ 81 h 95"/>
              <a:gd name="T16" fmla="*/ 7 w 50"/>
              <a:gd name="T17" fmla="*/ 84 h 95"/>
              <a:gd name="T18" fmla="*/ 3 w 50"/>
              <a:gd name="T19" fmla="*/ 84 h 95"/>
              <a:gd name="T20" fmla="*/ 0 w 50"/>
              <a:gd name="T21" fmla="*/ 84 h 95"/>
              <a:gd name="T22" fmla="*/ 0 w 50"/>
              <a:gd name="T23" fmla="*/ 94 h 95"/>
              <a:gd name="T24" fmla="*/ 5 w 50"/>
              <a:gd name="T25" fmla="*/ 92 h 95"/>
              <a:gd name="T26" fmla="*/ 10 w 50"/>
              <a:gd name="T27" fmla="*/ 91 h 95"/>
              <a:gd name="T28" fmla="*/ 15 w 50"/>
              <a:gd name="T29" fmla="*/ 89 h 95"/>
              <a:gd name="T30" fmla="*/ 20 w 50"/>
              <a:gd name="T31" fmla="*/ 86 h 95"/>
              <a:gd name="T32" fmla="*/ 28 w 50"/>
              <a:gd name="T33" fmla="*/ 76 h 95"/>
              <a:gd name="T34" fmla="*/ 36 w 50"/>
              <a:gd name="T35" fmla="*/ 65 h 95"/>
              <a:gd name="T36" fmla="*/ 41 w 50"/>
              <a:gd name="T37" fmla="*/ 52 h 95"/>
              <a:gd name="T38" fmla="*/ 46 w 50"/>
              <a:gd name="T39" fmla="*/ 35 h 95"/>
              <a:gd name="T40" fmla="*/ 49 w 50"/>
              <a:gd name="T41" fmla="*/ 19 h 95"/>
              <a:gd name="T42" fmla="*/ 49 w 50"/>
              <a:gd name="T43" fmla="*/ 0 h 95"/>
              <a:gd name="T44" fmla="*/ 41 w 50"/>
              <a:gd name="T45" fmla="*/ 0 h 9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95"/>
              <a:gd name="T71" fmla="*/ 50 w 50"/>
              <a:gd name="T72" fmla="*/ 95 h 9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95">
                <a:moveTo>
                  <a:pt x="41" y="0"/>
                </a:moveTo>
                <a:lnTo>
                  <a:pt x="39" y="18"/>
                </a:lnTo>
                <a:lnTo>
                  <a:pt x="37" y="34"/>
                </a:lnTo>
                <a:lnTo>
                  <a:pt x="33" y="48"/>
                </a:lnTo>
                <a:lnTo>
                  <a:pt x="28" y="61"/>
                </a:lnTo>
                <a:lnTo>
                  <a:pt x="21" y="71"/>
                </a:lnTo>
                <a:lnTo>
                  <a:pt x="15" y="79"/>
                </a:lnTo>
                <a:lnTo>
                  <a:pt x="11" y="81"/>
                </a:lnTo>
                <a:lnTo>
                  <a:pt x="7" y="84"/>
                </a:lnTo>
                <a:lnTo>
                  <a:pt x="3" y="84"/>
                </a:lnTo>
                <a:lnTo>
                  <a:pt x="0" y="84"/>
                </a:lnTo>
                <a:lnTo>
                  <a:pt x="0" y="94"/>
                </a:lnTo>
                <a:lnTo>
                  <a:pt x="5" y="92"/>
                </a:lnTo>
                <a:lnTo>
                  <a:pt x="10" y="91"/>
                </a:lnTo>
                <a:lnTo>
                  <a:pt x="15" y="89"/>
                </a:lnTo>
                <a:lnTo>
                  <a:pt x="20" y="86"/>
                </a:lnTo>
                <a:lnTo>
                  <a:pt x="28" y="76"/>
                </a:lnTo>
                <a:lnTo>
                  <a:pt x="36" y="65"/>
                </a:lnTo>
                <a:lnTo>
                  <a:pt x="41" y="52"/>
                </a:lnTo>
                <a:lnTo>
                  <a:pt x="46" y="35"/>
                </a:lnTo>
                <a:lnTo>
                  <a:pt x="49" y="19"/>
                </a:lnTo>
                <a:lnTo>
                  <a:pt x="49" y="0"/>
                </a:lnTo>
                <a:lnTo>
                  <a:pt x="41"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20" name="Freeform 239"/>
          <p:cNvSpPr>
            <a:spLocks/>
          </p:cNvSpPr>
          <p:nvPr/>
        </p:nvSpPr>
        <p:spPr bwMode="auto">
          <a:xfrm>
            <a:off x="4937126" y="4322764"/>
            <a:ext cx="79375" cy="149225"/>
          </a:xfrm>
          <a:custGeom>
            <a:avLst/>
            <a:gdLst>
              <a:gd name="T0" fmla="*/ 0 w 50"/>
              <a:gd name="T1" fmla="*/ 8 h 94"/>
              <a:gd name="T2" fmla="*/ 3 w 50"/>
              <a:gd name="T3" fmla="*/ 8 h 94"/>
              <a:gd name="T4" fmla="*/ 7 w 50"/>
              <a:gd name="T5" fmla="*/ 10 h 94"/>
              <a:gd name="T6" fmla="*/ 11 w 50"/>
              <a:gd name="T7" fmla="*/ 11 h 94"/>
              <a:gd name="T8" fmla="*/ 15 w 50"/>
              <a:gd name="T9" fmla="*/ 13 h 94"/>
              <a:gd name="T10" fmla="*/ 21 w 50"/>
              <a:gd name="T11" fmla="*/ 21 h 94"/>
              <a:gd name="T12" fmla="*/ 28 w 50"/>
              <a:gd name="T13" fmla="*/ 33 h 94"/>
              <a:gd name="T14" fmla="*/ 33 w 50"/>
              <a:gd name="T15" fmla="*/ 44 h 94"/>
              <a:gd name="T16" fmla="*/ 37 w 50"/>
              <a:gd name="T17" fmla="*/ 60 h 94"/>
              <a:gd name="T18" fmla="*/ 39 w 50"/>
              <a:gd name="T19" fmla="*/ 76 h 94"/>
              <a:gd name="T20" fmla="*/ 41 w 50"/>
              <a:gd name="T21" fmla="*/ 93 h 94"/>
              <a:gd name="T22" fmla="*/ 49 w 50"/>
              <a:gd name="T23" fmla="*/ 93 h 94"/>
              <a:gd name="T24" fmla="*/ 49 w 50"/>
              <a:gd name="T25" fmla="*/ 75 h 94"/>
              <a:gd name="T26" fmla="*/ 46 w 50"/>
              <a:gd name="T27" fmla="*/ 57 h 94"/>
              <a:gd name="T28" fmla="*/ 41 w 50"/>
              <a:gd name="T29" fmla="*/ 42 h 94"/>
              <a:gd name="T30" fmla="*/ 36 w 50"/>
              <a:gd name="T31" fmla="*/ 28 h 94"/>
              <a:gd name="T32" fmla="*/ 28 w 50"/>
              <a:gd name="T33" fmla="*/ 16 h 94"/>
              <a:gd name="T34" fmla="*/ 20 w 50"/>
              <a:gd name="T35" fmla="*/ 8 h 94"/>
              <a:gd name="T36" fmla="*/ 15 w 50"/>
              <a:gd name="T37" fmla="*/ 3 h 94"/>
              <a:gd name="T38" fmla="*/ 10 w 50"/>
              <a:gd name="T39" fmla="*/ 2 h 94"/>
              <a:gd name="T40" fmla="*/ 5 w 50"/>
              <a:gd name="T41" fmla="*/ 0 h 94"/>
              <a:gd name="T42" fmla="*/ 0 w 50"/>
              <a:gd name="T43" fmla="*/ 0 h 94"/>
              <a:gd name="T44" fmla="*/ 0 w 50"/>
              <a:gd name="T45" fmla="*/ 8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94"/>
              <a:gd name="T71" fmla="*/ 50 w 50"/>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94">
                <a:moveTo>
                  <a:pt x="0" y="8"/>
                </a:moveTo>
                <a:lnTo>
                  <a:pt x="3" y="8"/>
                </a:lnTo>
                <a:lnTo>
                  <a:pt x="7" y="10"/>
                </a:lnTo>
                <a:lnTo>
                  <a:pt x="11" y="11"/>
                </a:lnTo>
                <a:lnTo>
                  <a:pt x="15" y="13"/>
                </a:lnTo>
                <a:lnTo>
                  <a:pt x="21" y="21"/>
                </a:lnTo>
                <a:lnTo>
                  <a:pt x="28" y="33"/>
                </a:lnTo>
                <a:lnTo>
                  <a:pt x="33" y="44"/>
                </a:lnTo>
                <a:lnTo>
                  <a:pt x="37" y="60"/>
                </a:lnTo>
                <a:lnTo>
                  <a:pt x="39" y="76"/>
                </a:lnTo>
                <a:lnTo>
                  <a:pt x="41" y="93"/>
                </a:lnTo>
                <a:lnTo>
                  <a:pt x="49" y="93"/>
                </a:lnTo>
                <a:lnTo>
                  <a:pt x="49" y="75"/>
                </a:lnTo>
                <a:lnTo>
                  <a:pt x="46" y="57"/>
                </a:lnTo>
                <a:lnTo>
                  <a:pt x="41" y="42"/>
                </a:lnTo>
                <a:lnTo>
                  <a:pt x="36" y="28"/>
                </a:lnTo>
                <a:lnTo>
                  <a:pt x="28" y="16"/>
                </a:lnTo>
                <a:lnTo>
                  <a:pt x="20" y="8"/>
                </a:lnTo>
                <a:lnTo>
                  <a:pt x="15" y="3"/>
                </a:lnTo>
                <a:lnTo>
                  <a:pt x="10" y="2"/>
                </a:lnTo>
                <a:lnTo>
                  <a:pt x="5" y="0"/>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nvGrpSpPr>
          <p:cNvPr id="30821" name="Group 240"/>
          <p:cNvGrpSpPr>
            <a:grpSpLocks/>
          </p:cNvGrpSpPr>
          <p:nvPr/>
        </p:nvGrpSpPr>
        <p:grpSpPr bwMode="auto">
          <a:xfrm>
            <a:off x="4240214" y="4718051"/>
            <a:ext cx="269875" cy="366713"/>
            <a:chOff x="1711" y="2972"/>
            <a:chExt cx="170" cy="231"/>
          </a:xfrm>
        </p:grpSpPr>
        <p:sp>
          <p:nvSpPr>
            <p:cNvPr id="30847" name="Freeform 241"/>
            <p:cNvSpPr>
              <a:spLocks/>
            </p:cNvSpPr>
            <p:nvPr/>
          </p:nvSpPr>
          <p:spPr bwMode="auto">
            <a:xfrm>
              <a:off x="1711" y="2972"/>
              <a:ext cx="167" cy="231"/>
            </a:xfrm>
            <a:custGeom>
              <a:avLst/>
              <a:gdLst>
                <a:gd name="T0" fmla="*/ 75 w 167"/>
                <a:gd name="T1" fmla="*/ 1 h 231"/>
                <a:gd name="T2" fmla="*/ 59 w 167"/>
                <a:gd name="T3" fmla="*/ 6 h 231"/>
                <a:gd name="T4" fmla="*/ 44 w 167"/>
                <a:gd name="T5" fmla="*/ 14 h 231"/>
                <a:gd name="T6" fmla="*/ 31 w 167"/>
                <a:gd name="T7" fmla="*/ 27 h 231"/>
                <a:gd name="T8" fmla="*/ 20 w 167"/>
                <a:gd name="T9" fmla="*/ 42 h 231"/>
                <a:gd name="T10" fmla="*/ 10 w 167"/>
                <a:gd name="T11" fmla="*/ 61 h 231"/>
                <a:gd name="T12" fmla="*/ 4 w 167"/>
                <a:gd name="T13" fmla="*/ 81 h 231"/>
                <a:gd name="T14" fmla="*/ 0 w 167"/>
                <a:gd name="T15" fmla="*/ 104 h 231"/>
                <a:gd name="T16" fmla="*/ 0 w 167"/>
                <a:gd name="T17" fmla="*/ 126 h 231"/>
                <a:gd name="T18" fmla="*/ 4 w 167"/>
                <a:gd name="T19" fmla="*/ 149 h 231"/>
                <a:gd name="T20" fmla="*/ 10 w 167"/>
                <a:gd name="T21" fmla="*/ 170 h 231"/>
                <a:gd name="T22" fmla="*/ 20 w 167"/>
                <a:gd name="T23" fmla="*/ 188 h 231"/>
                <a:gd name="T24" fmla="*/ 31 w 167"/>
                <a:gd name="T25" fmla="*/ 204 h 231"/>
                <a:gd name="T26" fmla="*/ 44 w 167"/>
                <a:gd name="T27" fmla="*/ 216 h 231"/>
                <a:gd name="T28" fmla="*/ 59 w 167"/>
                <a:gd name="T29" fmla="*/ 226 h 231"/>
                <a:gd name="T30" fmla="*/ 75 w 167"/>
                <a:gd name="T31" fmla="*/ 230 h 231"/>
                <a:gd name="T32" fmla="*/ 91 w 167"/>
                <a:gd name="T33" fmla="*/ 230 h 231"/>
                <a:gd name="T34" fmla="*/ 108 w 167"/>
                <a:gd name="T35" fmla="*/ 226 h 231"/>
                <a:gd name="T36" fmla="*/ 122 w 167"/>
                <a:gd name="T37" fmla="*/ 216 h 231"/>
                <a:gd name="T38" fmla="*/ 135 w 167"/>
                <a:gd name="T39" fmla="*/ 204 h 231"/>
                <a:gd name="T40" fmla="*/ 147 w 167"/>
                <a:gd name="T41" fmla="*/ 188 h 231"/>
                <a:gd name="T42" fmla="*/ 156 w 167"/>
                <a:gd name="T43" fmla="*/ 170 h 231"/>
                <a:gd name="T44" fmla="*/ 161 w 167"/>
                <a:gd name="T45" fmla="*/ 149 h 231"/>
                <a:gd name="T46" fmla="*/ 164 w 167"/>
                <a:gd name="T47" fmla="*/ 126 h 231"/>
                <a:gd name="T48" fmla="*/ 164 w 167"/>
                <a:gd name="T49" fmla="*/ 104 h 231"/>
                <a:gd name="T50" fmla="*/ 161 w 167"/>
                <a:gd name="T51" fmla="*/ 81 h 231"/>
                <a:gd name="T52" fmla="*/ 156 w 167"/>
                <a:gd name="T53" fmla="*/ 61 h 231"/>
                <a:gd name="T54" fmla="*/ 147 w 167"/>
                <a:gd name="T55" fmla="*/ 42 h 231"/>
                <a:gd name="T56" fmla="*/ 135 w 167"/>
                <a:gd name="T57" fmla="*/ 27 h 231"/>
                <a:gd name="T58" fmla="*/ 122 w 167"/>
                <a:gd name="T59" fmla="*/ 14 h 231"/>
                <a:gd name="T60" fmla="*/ 108 w 167"/>
                <a:gd name="T61" fmla="*/ 6 h 231"/>
                <a:gd name="T62" fmla="*/ 91 w 167"/>
                <a:gd name="T63" fmla="*/ 1 h 23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7"/>
                <a:gd name="T97" fmla="*/ 0 h 231"/>
                <a:gd name="T98" fmla="*/ 167 w 167"/>
                <a:gd name="T99" fmla="*/ 231 h 23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7" h="231">
                  <a:moveTo>
                    <a:pt x="83" y="0"/>
                  </a:moveTo>
                  <a:lnTo>
                    <a:pt x="75" y="1"/>
                  </a:lnTo>
                  <a:lnTo>
                    <a:pt x="67" y="3"/>
                  </a:lnTo>
                  <a:lnTo>
                    <a:pt x="59" y="6"/>
                  </a:lnTo>
                  <a:lnTo>
                    <a:pt x="51" y="9"/>
                  </a:lnTo>
                  <a:lnTo>
                    <a:pt x="44" y="14"/>
                  </a:lnTo>
                  <a:lnTo>
                    <a:pt x="38" y="21"/>
                  </a:lnTo>
                  <a:lnTo>
                    <a:pt x="31" y="27"/>
                  </a:lnTo>
                  <a:lnTo>
                    <a:pt x="25" y="34"/>
                  </a:lnTo>
                  <a:lnTo>
                    <a:pt x="20" y="42"/>
                  </a:lnTo>
                  <a:lnTo>
                    <a:pt x="15" y="52"/>
                  </a:lnTo>
                  <a:lnTo>
                    <a:pt x="10" y="61"/>
                  </a:lnTo>
                  <a:lnTo>
                    <a:pt x="7" y="71"/>
                  </a:lnTo>
                  <a:lnTo>
                    <a:pt x="4" y="81"/>
                  </a:lnTo>
                  <a:lnTo>
                    <a:pt x="2" y="92"/>
                  </a:lnTo>
                  <a:lnTo>
                    <a:pt x="0" y="104"/>
                  </a:lnTo>
                  <a:lnTo>
                    <a:pt x="0" y="115"/>
                  </a:lnTo>
                  <a:lnTo>
                    <a:pt x="0" y="126"/>
                  </a:lnTo>
                  <a:lnTo>
                    <a:pt x="2" y="138"/>
                  </a:lnTo>
                  <a:lnTo>
                    <a:pt x="4" y="149"/>
                  </a:lnTo>
                  <a:lnTo>
                    <a:pt x="7" y="161"/>
                  </a:lnTo>
                  <a:lnTo>
                    <a:pt x="10" y="170"/>
                  </a:lnTo>
                  <a:lnTo>
                    <a:pt x="15" y="180"/>
                  </a:lnTo>
                  <a:lnTo>
                    <a:pt x="20" y="188"/>
                  </a:lnTo>
                  <a:lnTo>
                    <a:pt x="25" y="196"/>
                  </a:lnTo>
                  <a:lnTo>
                    <a:pt x="31" y="204"/>
                  </a:lnTo>
                  <a:lnTo>
                    <a:pt x="38" y="211"/>
                  </a:lnTo>
                  <a:lnTo>
                    <a:pt x="44" y="216"/>
                  </a:lnTo>
                  <a:lnTo>
                    <a:pt x="51" y="221"/>
                  </a:lnTo>
                  <a:lnTo>
                    <a:pt x="59" y="226"/>
                  </a:lnTo>
                  <a:lnTo>
                    <a:pt x="67" y="227"/>
                  </a:lnTo>
                  <a:lnTo>
                    <a:pt x="75" y="230"/>
                  </a:lnTo>
                  <a:lnTo>
                    <a:pt x="83" y="230"/>
                  </a:lnTo>
                  <a:lnTo>
                    <a:pt x="91" y="230"/>
                  </a:lnTo>
                  <a:lnTo>
                    <a:pt x="99" y="227"/>
                  </a:lnTo>
                  <a:lnTo>
                    <a:pt x="108" y="226"/>
                  </a:lnTo>
                  <a:lnTo>
                    <a:pt x="116" y="221"/>
                  </a:lnTo>
                  <a:lnTo>
                    <a:pt x="122" y="216"/>
                  </a:lnTo>
                  <a:lnTo>
                    <a:pt x="129" y="211"/>
                  </a:lnTo>
                  <a:lnTo>
                    <a:pt x="135" y="204"/>
                  </a:lnTo>
                  <a:lnTo>
                    <a:pt x="142" y="196"/>
                  </a:lnTo>
                  <a:lnTo>
                    <a:pt x="147" y="188"/>
                  </a:lnTo>
                  <a:lnTo>
                    <a:pt x="151" y="180"/>
                  </a:lnTo>
                  <a:lnTo>
                    <a:pt x="156" y="170"/>
                  </a:lnTo>
                  <a:lnTo>
                    <a:pt x="160" y="161"/>
                  </a:lnTo>
                  <a:lnTo>
                    <a:pt x="161" y="149"/>
                  </a:lnTo>
                  <a:lnTo>
                    <a:pt x="164" y="138"/>
                  </a:lnTo>
                  <a:lnTo>
                    <a:pt x="164" y="126"/>
                  </a:lnTo>
                  <a:lnTo>
                    <a:pt x="166" y="115"/>
                  </a:lnTo>
                  <a:lnTo>
                    <a:pt x="164" y="104"/>
                  </a:lnTo>
                  <a:lnTo>
                    <a:pt x="164" y="92"/>
                  </a:lnTo>
                  <a:lnTo>
                    <a:pt x="161" y="81"/>
                  </a:lnTo>
                  <a:lnTo>
                    <a:pt x="160" y="71"/>
                  </a:lnTo>
                  <a:lnTo>
                    <a:pt x="156" y="61"/>
                  </a:lnTo>
                  <a:lnTo>
                    <a:pt x="151" y="52"/>
                  </a:lnTo>
                  <a:lnTo>
                    <a:pt x="147" y="42"/>
                  </a:lnTo>
                  <a:lnTo>
                    <a:pt x="142" y="34"/>
                  </a:lnTo>
                  <a:lnTo>
                    <a:pt x="135" y="27"/>
                  </a:lnTo>
                  <a:lnTo>
                    <a:pt x="129" y="21"/>
                  </a:lnTo>
                  <a:lnTo>
                    <a:pt x="122" y="14"/>
                  </a:lnTo>
                  <a:lnTo>
                    <a:pt x="116" y="9"/>
                  </a:lnTo>
                  <a:lnTo>
                    <a:pt x="108" y="6"/>
                  </a:lnTo>
                  <a:lnTo>
                    <a:pt x="99" y="3"/>
                  </a:lnTo>
                  <a:lnTo>
                    <a:pt x="91" y="1"/>
                  </a:lnTo>
                  <a:lnTo>
                    <a:pt x="83"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8" name="Freeform 242"/>
            <p:cNvSpPr>
              <a:spLocks/>
            </p:cNvSpPr>
            <p:nvPr/>
          </p:nvSpPr>
          <p:spPr bwMode="auto">
            <a:xfrm>
              <a:off x="1793" y="3004"/>
              <a:ext cx="85" cy="169"/>
            </a:xfrm>
            <a:custGeom>
              <a:avLst/>
              <a:gdLst>
                <a:gd name="T0" fmla="*/ 42 w 85"/>
                <a:gd name="T1" fmla="*/ 0 h 169"/>
                <a:gd name="T2" fmla="*/ 34 w 85"/>
                <a:gd name="T3" fmla="*/ 2 h 169"/>
                <a:gd name="T4" fmla="*/ 26 w 85"/>
                <a:gd name="T5" fmla="*/ 7 h 169"/>
                <a:gd name="T6" fmla="*/ 17 w 85"/>
                <a:gd name="T7" fmla="*/ 15 h 169"/>
                <a:gd name="T8" fmla="*/ 13 w 85"/>
                <a:gd name="T9" fmla="*/ 25 h 169"/>
                <a:gd name="T10" fmla="*/ 6 w 85"/>
                <a:gd name="T11" fmla="*/ 38 h 169"/>
                <a:gd name="T12" fmla="*/ 3 w 85"/>
                <a:gd name="T13" fmla="*/ 51 h 169"/>
                <a:gd name="T14" fmla="*/ 1 w 85"/>
                <a:gd name="T15" fmla="*/ 67 h 169"/>
                <a:gd name="T16" fmla="*/ 0 w 85"/>
                <a:gd name="T17" fmla="*/ 83 h 169"/>
                <a:gd name="T18" fmla="*/ 1 w 85"/>
                <a:gd name="T19" fmla="*/ 101 h 169"/>
                <a:gd name="T20" fmla="*/ 3 w 85"/>
                <a:gd name="T21" fmla="*/ 116 h 169"/>
                <a:gd name="T22" fmla="*/ 6 w 85"/>
                <a:gd name="T23" fmla="*/ 130 h 169"/>
                <a:gd name="T24" fmla="*/ 13 w 85"/>
                <a:gd name="T25" fmla="*/ 143 h 169"/>
                <a:gd name="T26" fmla="*/ 17 w 85"/>
                <a:gd name="T27" fmla="*/ 153 h 169"/>
                <a:gd name="T28" fmla="*/ 26 w 85"/>
                <a:gd name="T29" fmla="*/ 161 h 169"/>
                <a:gd name="T30" fmla="*/ 34 w 85"/>
                <a:gd name="T31" fmla="*/ 166 h 169"/>
                <a:gd name="T32" fmla="*/ 42 w 85"/>
                <a:gd name="T33" fmla="*/ 168 h 169"/>
                <a:gd name="T34" fmla="*/ 50 w 85"/>
                <a:gd name="T35" fmla="*/ 166 h 169"/>
                <a:gd name="T36" fmla="*/ 58 w 85"/>
                <a:gd name="T37" fmla="*/ 161 h 169"/>
                <a:gd name="T38" fmla="*/ 65 w 85"/>
                <a:gd name="T39" fmla="*/ 153 h 169"/>
                <a:gd name="T40" fmla="*/ 71 w 85"/>
                <a:gd name="T41" fmla="*/ 143 h 169"/>
                <a:gd name="T42" fmla="*/ 76 w 85"/>
                <a:gd name="T43" fmla="*/ 130 h 169"/>
                <a:gd name="T44" fmla="*/ 81 w 85"/>
                <a:gd name="T45" fmla="*/ 116 h 169"/>
                <a:gd name="T46" fmla="*/ 82 w 85"/>
                <a:gd name="T47" fmla="*/ 101 h 169"/>
                <a:gd name="T48" fmla="*/ 84 w 85"/>
                <a:gd name="T49" fmla="*/ 83 h 169"/>
                <a:gd name="T50" fmla="*/ 82 w 85"/>
                <a:gd name="T51" fmla="*/ 67 h 169"/>
                <a:gd name="T52" fmla="*/ 81 w 85"/>
                <a:gd name="T53" fmla="*/ 51 h 169"/>
                <a:gd name="T54" fmla="*/ 76 w 85"/>
                <a:gd name="T55" fmla="*/ 38 h 169"/>
                <a:gd name="T56" fmla="*/ 71 w 85"/>
                <a:gd name="T57" fmla="*/ 25 h 169"/>
                <a:gd name="T58" fmla="*/ 65 w 85"/>
                <a:gd name="T59" fmla="*/ 15 h 169"/>
                <a:gd name="T60" fmla="*/ 58 w 85"/>
                <a:gd name="T61" fmla="*/ 7 h 169"/>
                <a:gd name="T62" fmla="*/ 50 w 85"/>
                <a:gd name="T63" fmla="*/ 2 h 169"/>
                <a:gd name="T64" fmla="*/ 42 w 85"/>
                <a:gd name="T65" fmla="*/ 0 h 16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5"/>
                <a:gd name="T100" fmla="*/ 0 h 169"/>
                <a:gd name="T101" fmla="*/ 85 w 85"/>
                <a:gd name="T102" fmla="*/ 169 h 16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5" h="169">
                  <a:moveTo>
                    <a:pt x="42" y="0"/>
                  </a:moveTo>
                  <a:lnTo>
                    <a:pt x="34" y="2"/>
                  </a:lnTo>
                  <a:lnTo>
                    <a:pt x="26" y="7"/>
                  </a:lnTo>
                  <a:lnTo>
                    <a:pt x="17" y="15"/>
                  </a:lnTo>
                  <a:lnTo>
                    <a:pt x="13" y="25"/>
                  </a:lnTo>
                  <a:lnTo>
                    <a:pt x="6" y="38"/>
                  </a:lnTo>
                  <a:lnTo>
                    <a:pt x="3" y="51"/>
                  </a:lnTo>
                  <a:lnTo>
                    <a:pt x="1" y="67"/>
                  </a:lnTo>
                  <a:lnTo>
                    <a:pt x="0" y="83"/>
                  </a:lnTo>
                  <a:lnTo>
                    <a:pt x="1" y="101"/>
                  </a:lnTo>
                  <a:lnTo>
                    <a:pt x="3" y="116"/>
                  </a:lnTo>
                  <a:lnTo>
                    <a:pt x="6" y="130"/>
                  </a:lnTo>
                  <a:lnTo>
                    <a:pt x="13" y="143"/>
                  </a:lnTo>
                  <a:lnTo>
                    <a:pt x="17" y="153"/>
                  </a:lnTo>
                  <a:lnTo>
                    <a:pt x="26" y="161"/>
                  </a:lnTo>
                  <a:lnTo>
                    <a:pt x="34" y="166"/>
                  </a:lnTo>
                  <a:lnTo>
                    <a:pt x="42" y="168"/>
                  </a:lnTo>
                  <a:lnTo>
                    <a:pt x="50" y="166"/>
                  </a:lnTo>
                  <a:lnTo>
                    <a:pt x="58" y="161"/>
                  </a:lnTo>
                  <a:lnTo>
                    <a:pt x="65" y="153"/>
                  </a:lnTo>
                  <a:lnTo>
                    <a:pt x="71" y="143"/>
                  </a:lnTo>
                  <a:lnTo>
                    <a:pt x="76" y="130"/>
                  </a:lnTo>
                  <a:lnTo>
                    <a:pt x="81" y="116"/>
                  </a:lnTo>
                  <a:lnTo>
                    <a:pt x="82" y="101"/>
                  </a:lnTo>
                  <a:lnTo>
                    <a:pt x="84" y="83"/>
                  </a:lnTo>
                  <a:lnTo>
                    <a:pt x="82" y="67"/>
                  </a:lnTo>
                  <a:lnTo>
                    <a:pt x="81" y="51"/>
                  </a:lnTo>
                  <a:lnTo>
                    <a:pt x="76" y="38"/>
                  </a:lnTo>
                  <a:lnTo>
                    <a:pt x="71" y="25"/>
                  </a:lnTo>
                  <a:lnTo>
                    <a:pt x="65" y="15"/>
                  </a:lnTo>
                  <a:lnTo>
                    <a:pt x="58" y="7"/>
                  </a:lnTo>
                  <a:lnTo>
                    <a:pt x="50" y="2"/>
                  </a:lnTo>
                  <a:lnTo>
                    <a:pt x="42" y="0"/>
                  </a:lnTo>
                </a:path>
              </a:pathLst>
            </a:custGeom>
            <a:solidFill>
              <a:schemeClr val="accent2"/>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9" name="Freeform 243"/>
            <p:cNvSpPr>
              <a:spLocks/>
            </p:cNvSpPr>
            <p:nvPr/>
          </p:nvSpPr>
          <p:spPr bwMode="auto">
            <a:xfrm>
              <a:off x="1788" y="2999"/>
              <a:ext cx="48" cy="89"/>
            </a:xfrm>
            <a:custGeom>
              <a:avLst/>
              <a:gdLst>
                <a:gd name="T0" fmla="*/ 9 w 48"/>
                <a:gd name="T1" fmla="*/ 88 h 89"/>
                <a:gd name="T2" fmla="*/ 9 w 48"/>
                <a:gd name="T3" fmla="*/ 72 h 89"/>
                <a:gd name="T4" fmla="*/ 13 w 48"/>
                <a:gd name="T5" fmla="*/ 57 h 89"/>
                <a:gd name="T6" fmla="*/ 16 w 48"/>
                <a:gd name="T7" fmla="*/ 43 h 89"/>
                <a:gd name="T8" fmla="*/ 21 w 48"/>
                <a:gd name="T9" fmla="*/ 31 h 89"/>
                <a:gd name="T10" fmla="*/ 26 w 48"/>
                <a:gd name="T11" fmla="*/ 21 h 89"/>
                <a:gd name="T12" fmla="*/ 32 w 48"/>
                <a:gd name="T13" fmla="*/ 15 h 89"/>
                <a:gd name="T14" fmla="*/ 40 w 48"/>
                <a:gd name="T15" fmla="*/ 10 h 89"/>
                <a:gd name="T16" fmla="*/ 47 w 48"/>
                <a:gd name="T17" fmla="*/ 8 h 89"/>
                <a:gd name="T18" fmla="*/ 47 w 48"/>
                <a:gd name="T19" fmla="*/ 0 h 89"/>
                <a:gd name="T20" fmla="*/ 37 w 48"/>
                <a:gd name="T21" fmla="*/ 2 h 89"/>
                <a:gd name="T22" fmla="*/ 27 w 48"/>
                <a:gd name="T23" fmla="*/ 8 h 89"/>
                <a:gd name="T24" fmla="*/ 19 w 48"/>
                <a:gd name="T25" fmla="*/ 17 h 89"/>
                <a:gd name="T26" fmla="*/ 13 w 48"/>
                <a:gd name="T27" fmla="*/ 28 h 89"/>
                <a:gd name="T28" fmla="*/ 8 w 48"/>
                <a:gd name="T29" fmla="*/ 41 h 89"/>
                <a:gd name="T30" fmla="*/ 3 w 48"/>
                <a:gd name="T31" fmla="*/ 56 h 89"/>
                <a:gd name="T32" fmla="*/ 1 w 48"/>
                <a:gd name="T33" fmla="*/ 72 h 89"/>
                <a:gd name="T34" fmla="*/ 0 w 48"/>
                <a:gd name="T35" fmla="*/ 88 h 89"/>
                <a:gd name="T36" fmla="*/ 9 w 48"/>
                <a:gd name="T37" fmla="*/ 88 h 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8"/>
                <a:gd name="T58" fmla="*/ 0 h 89"/>
                <a:gd name="T59" fmla="*/ 48 w 48"/>
                <a:gd name="T60" fmla="*/ 89 h 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8" h="89">
                  <a:moveTo>
                    <a:pt x="9" y="88"/>
                  </a:moveTo>
                  <a:lnTo>
                    <a:pt x="9" y="72"/>
                  </a:lnTo>
                  <a:lnTo>
                    <a:pt x="13" y="57"/>
                  </a:lnTo>
                  <a:lnTo>
                    <a:pt x="16" y="43"/>
                  </a:lnTo>
                  <a:lnTo>
                    <a:pt x="21" y="31"/>
                  </a:lnTo>
                  <a:lnTo>
                    <a:pt x="26" y="21"/>
                  </a:lnTo>
                  <a:lnTo>
                    <a:pt x="32" y="15"/>
                  </a:lnTo>
                  <a:lnTo>
                    <a:pt x="40" y="10"/>
                  </a:lnTo>
                  <a:lnTo>
                    <a:pt x="47" y="8"/>
                  </a:lnTo>
                  <a:lnTo>
                    <a:pt x="47" y="0"/>
                  </a:lnTo>
                  <a:lnTo>
                    <a:pt x="37" y="2"/>
                  </a:lnTo>
                  <a:lnTo>
                    <a:pt x="27" y="8"/>
                  </a:lnTo>
                  <a:lnTo>
                    <a:pt x="19" y="17"/>
                  </a:lnTo>
                  <a:lnTo>
                    <a:pt x="13" y="28"/>
                  </a:lnTo>
                  <a:lnTo>
                    <a:pt x="8" y="41"/>
                  </a:lnTo>
                  <a:lnTo>
                    <a:pt x="3" y="56"/>
                  </a:lnTo>
                  <a:lnTo>
                    <a:pt x="1" y="72"/>
                  </a:lnTo>
                  <a:lnTo>
                    <a:pt x="0" y="88"/>
                  </a:lnTo>
                  <a:lnTo>
                    <a:pt x="9" y="8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0" name="Freeform 244"/>
            <p:cNvSpPr>
              <a:spLocks/>
            </p:cNvSpPr>
            <p:nvPr/>
          </p:nvSpPr>
          <p:spPr bwMode="auto">
            <a:xfrm>
              <a:off x="1788" y="3087"/>
              <a:ext cx="48" cy="89"/>
            </a:xfrm>
            <a:custGeom>
              <a:avLst/>
              <a:gdLst>
                <a:gd name="T0" fmla="*/ 47 w 48"/>
                <a:gd name="T1" fmla="*/ 80 h 89"/>
                <a:gd name="T2" fmla="*/ 40 w 48"/>
                <a:gd name="T3" fmla="*/ 78 h 89"/>
                <a:gd name="T4" fmla="*/ 32 w 48"/>
                <a:gd name="T5" fmla="*/ 75 h 89"/>
                <a:gd name="T6" fmla="*/ 26 w 48"/>
                <a:gd name="T7" fmla="*/ 67 h 89"/>
                <a:gd name="T8" fmla="*/ 21 w 48"/>
                <a:gd name="T9" fmla="*/ 59 h 89"/>
                <a:gd name="T10" fmla="*/ 16 w 48"/>
                <a:gd name="T11" fmla="*/ 46 h 89"/>
                <a:gd name="T12" fmla="*/ 13 w 48"/>
                <a:gd name="T13" fmla="*/ 33 h 89"/>
                <a:gd name="T14" fmla="*/ 9 w 48"/>
                <a:gd name="T15" fmla="*/ 18 h 89"/>
                <a:gd name="T16" fmla="*/ 9 w 48"/>
                <a:gd name="T17" fmla="*/ 0 h 89"/>
                <a:gd name="T18" fmla="*/ 0 w 48"/>
                <a:gd name="T19" fmla="*/ 0 h 89"/>
                <a:gd name="T20" fmla="*/ 1 w 48"/>
                <a:gd name="T21" fmla="*/ 18 h 89"/>
                <a:gd name="T22" fmla="*/ 3 w 48"/>
                <a:gd name="T23" fmla="*/ 34 h 89"/>
                <a:gd name="T24" fmla="*/ 8 w 48"/>
                <a:gd name="T25" fmla="*/ 49 h 89"/>
                <a:gd name="T26" fmla="*/ 13 w 48"/>
                <a:gd name="T27" fmla="*/ 62 h 89"/>
                <a:gd name="T28" fmla="*/ 19 w 48"/>
                <a:gd name="T29" fmla="*/ 73 h 89"/>
                <a:gd name="T30" fmla="*/ 27 w 48"/>
                <a:gd name="T31" fmla="*/ 81 h 89"/>
                <a:gd name="T32" fmla="*/ 37 w 48"/>
                <a:gd name="T33" fmla="*/ 86 h 89"/>
                <a:gd name="T34" fmla="*/ 47 w 48"/>
                <a:gd name="T35" fmla="*/ 88 h 89"/>
                <a:gd name="T36" fmla="*/ 47 w 48"/>
                <a:gd name="T37" fmla="*/ 80 h 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8"/>
                <a:gd name="T58" fmla="*/ 0 h 89"/>
                <a:gd name="T59" fmla="*/ 48 w 48"/>
                <a:gd name="T60" fmla="*/ 89 h 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8" h="89">
                  <a:moveTo>
                    <a:pt x="47" y="80"/>
                  </a:moveTo>
                  <a:lnTo>
                    <a:pt x="40" y="78"/>
                  </a:lnTo>
                  <a:lnTo>
                    <a:pt x="32" y="75"/>
                  </a:lnTo>
                  <a:lnTo>
                    <a:pt x="26" y="67"/>
                  </a:lnTo>
                  <a:lnTo>
                    <a:pt x="21" y="59"/>
                  </a:lnTo>
                  <a:lnTo>
                    <a:pt x="16" y="46"/>
                  </a:lnTo>
                  <a:lnTo>
                    <a:pt x="13" y="33"/>
                  </a:lnTo>
                  <a:lnTo>
                    <a:pt x="9" y="18"/>
                  </a:lnTo>
                  <a:lnTo>
                    <a:pt x="9" y="0"/>
                  </a:lnTo>
                  <a:lnTo>
                    <a:pt x="0" y="0"/>
                  </a:lnTo>
                  <a:lnTo>
                    <a:pt x="1" y="18"/>
                  </a:lnTo>
                  <a:lnTo>
                    <a:pt x="3" y="34"/>
                  </a:lnTo>
                  <a:lnTo>
                    <a:pt x="8" y="49"/>
                  </a:lnTo>
                  <a:lnTo>
                    <a:pt x="13" y="62"/>
                  </a:lnTo>
                  <a:lnTo>
                    <a:pt x="19" y="73"/>
                  </a:lnTo>
                  <a:lnTo>
                    <a:pt x="27" y="81"/>
                  </a:lnTo>
                  <a:lnTo>
                    <a:pt x="37" y="86"/>
                  </a:lnTo>
                  <a:lnTo>
                    <a:pt x="47" y="88"/>
                  </a:lnTo>
                  <a:lnTo>
                    <a:pt x="47" y="8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1" name="Freeform 245"/>
            <p:cNvSpPr>
              <a:spLocks/>
            </p:cNvSpPr>
            <p:nvPr/>
          </p:nvSpPr>
          <p:spPr bwMode="auto">
            <a:xfrm>
              <a:off x="1835" y="3087"/>
              <a:ext cx="46" cy="89"/>
            </a:xfrm>
            <a:custGeom>
              <a:avLst/>
              <a:gdLst>
                <a:gd name="T0" fmla="*/ 37 w 46"/>
                <a:gd name="T1" fmla="*/ 0 h 89"/>
                <a:gd name="T2" fmla="*/ 37 w 46"/>
                <a:gd name="T3" fmla="*/ 18 h 89"/>
                <a:gd name="T4" fmla="*/ 34 w 46"/>
                <a:gd name="T5" fmla="*/ 33 h 89"/>
                <a:gd name="T6" fmla="*/ 31 w 46"/>
                <a:gd name="T7" fmla="*/ 46 h 89"/>
                <a:gd name="T8" fmla="*/ 26 w 46"/>
                <a:gd name="T9" fmla="*/ 59 h 89"/>
                <a:gd name="T10" fmla="*/ 19 w 46"/>
                <a:gd name="T11" fmla="*/ 67 h 89"/>
                <a:gd name="T12" fmla="*/ 13 w 46"/>
                <a:gd name="T13" fmla="*/ 75 h 89"/>
                <a:gd name="T14" fmla="*/ 6 w 46"/>
                <a:gd name="T15" fmla="*/ 78 h 89"/>
                <a:gd name="T16" fmla="*/ 0 w 46"/>
                <a:gd name="T17" fmla="*/ 80 h 89"/>
                <a:gd name="T18" fmla="*/ 0 w 46"/>
                <a:gd name="T19" fmla="*/ 88 h 89"/>
                <a:gd name="T20" fmla="*/ 10 w 46"/>
                <a:gd name="T21" fmla="*/ 86 h 89"/>
                <a:gd name="T22" fmla="*/ 18 w 46"/>
                <a:gd name="T23" fmla="*/ 81 h 89"/>
                <a:gd name="T24" fmla="*/ 26 w 46"/>
                <a:gd name="T25" fmla="*/ 73 h 89"/>
                <a:gd name="T26" fmla="*/ 32 w 46"/>
                <a:gd name="T27" fmla="*/ 62 h 89"/>
                <a:gd name="T28" fmla="*/ 39 w 46"/>
                <a:gd name="T29" fmla="*/ 49 h 89"/>
                <a:gd name="T30" fmla="*/ 42 w 46"/>
                <a:gd name="T31" fmla="*/ 34 h 89"/>
                <a:gd name="T32" fmla="*/ 45 w 46"/>
                <a:gd name="T33" fmla="*/ 18 h 89"/>
                <a:gd name="T34" fmla="*/ 45 w 46"/>
                <a:gd name="T35" fmla="*/ 0 h 89"/>
                <a:gd name="T36" fmla="*/ 37 w 46"/>
                <a:gd name="T37" fmla="*/ 0 h 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6"/>
                <a:gd name="T58" fmla="*/ 0 h 89"/>
                <a:gd name="T59" fmla="*/ 46 w 46"/>
                <a:gd name="T60" fmla="*/ 89 h 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6" h="89">
                  <a:moveTo>
                    <a:pt x="37" y="0"/>
                  </a:moveTo>
                  <a:lnTo>
                    <a:pt x="37" y="18"/>
                  </a:lnTo>
                  <a:lnTo>
                    <a:pt x="34" y="33"/>
                  </a:lnTo>
                  <a:lnTo>
                    <a:pt x="31" y="46"/>
                  </a:lnTo>
                  <a:lnTo>
                    <a:pt x="26" y="59"/>
                  </a:lnTo>
                  <a:lnTo>
                    <a:pt x="19" y="67"/>
                  </a:lnTo>
                  <a:lnTo>
                    <a:pt x="13" y="75"/>
                  </a:lnTo>
                  <a:lnTo>
                    <a:pt x="6" y="78"/>
                  </a:lnTo>
                  <a:lnTo>
                    <a:pt x="0" y="80"/>
                  </a:lnTo>
                  <a:lnTo>
                    <a:pt x="0" y="88"/>
                  </a:lnTo>
                  <a:lnTo>
                    <a:pt x="10" y="86"/>
                  </a:lnTo>
                  <a:lnTo>
                    <a:pt x="18" y="81"/>
                  </a:lnTo>
                  <a:lnTo>
                    <a:pt x="26" y="73"/>
                  </a:lnTo>
                  <a:lnTo>
                    <a:pt x="32" y="62"/>
                  </a:lnTo>
                  <a:lnTo>
                    <a:pt x="39" y="49"/>
                  </a:lnTo>
                  <a:lnTo>
                    <a:pt x="42" y="34"/>
                  </a:lnTo>
                  <a:lnTo>
                    <a:pt x="45" y="18"/>
                  </a:lnTo>
                  <a:lnTo>
                    <a:pt x="45" y="0"/>
                  </a:lnTo>
                  <a:lnTo>
                    <a:pt x="37"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2" name="Freeform 246"/>
            <p:cNvSpPr>
              <a:spLocks/>
            </p:cNvSpPr>
            <p:nvPr/>
          </p:nvSpPr>
          <p:spPr bwMode="auto">
            <a:xfrm>
              <a:off x="1835" y="2999"/>
              <a:ext cx="46" cy="89"/>
            </a:xfrm>
            <a:custGeom>
              <a:avLst/>
              <a:gdLst>
                <a:gd name="T0" fmla="*/ 0 w 46"/>
                <a:gd name="T1" fmla="*/ 8 h 89"/>
                <a:gd name="T2" fmla="*/ 6 w 46"/>
                <a:gd name="T3" fmla="*/ 10 h 89"/>
                <a:gd name="T4" fmla="*/ 13 w 46"/>
                <a:gd name="T5" fmla="*/ 15 h 89"/>
                <a:gd name="T6" fmla="*/ 19 w 46"/>
                <a:gd name="T7" fmla="*/ 21 h 89"/>
                <a:gd name="T8" fmla="*/ 26 w 46"/>
                <a:gd name="T9" fmla="*/ 31 h 89"/>
                <a:gd name="T10" fmla="*/ 31 w 46"/>
                <a:gd name="T11" fmla="*/ 43 h 89"/>
                <a:gd name="T12" fmla="*/ 34 w 46"/>
                <a:gd name="T13" fmla="*/ 57 h 89"/>
                <a:gd name="T14" fmla="*/ 37 w 46"/>
                <a:gd name="T15" fmla="*/ 72 h 89"/>
                <a:gd name="T16" fmla="*/ 37 w 46"/>
                <a:gd name="T17" fmla="*/ 88 h 89"/>
                <a:gd name="T18" fmla="*/ 45 w 46"/>
                <a:gd name="T19" fmla="*/ 88 h 89"/>
                <a:gd name="T20" fmla="*/ 45 w 46"/>
                <a:gd name="T21" fmla="*/ 72 h 89"/>
                <a:gd name="T22" fmla="*/ 42 w 46"/>
                <a:gd name="T23" fmla="*/ 56 h 89"/>
                <a:gd name="T24" fmla="*/ 39 w 46"/>
                <a:gd name="T25" fmla="*/ 41 h 89"/>
                <a:gd name="T26" fmla="*/ 32 w 46"/>
                <a:gd name="T27" fmla="*/ 28 h 89"/>
                <a:gd name="T28" fmla="*/ 26 w 46"/>
                <a:gd name="T29" fmla="*/ 17 h 89"/>
                <a:gd name="T30" fmla="*/ 18 w 46"/>
                <a:gd name="T31" fmla="*/ 8 h 89"/>
                <a:gd name="T32" fmla="*/ 10 w 46"/>
                <a:gd name="T33" fmla="*/ 2 h 89"/>
                <a:gd name="T34" fmla="*/ 0 w 46"/>
                <a:gd name="T35" fmla="*/ 0 h 89"/>
                <a:gd name="T36" fmla="*/ 0 w 46"/>
                <a:gd name="T37" fmla="*/ 8 h 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6"/>
                <a:gd name="T58" fmla="*/ 0 h 89"/>
                <a:gd name="T59" fmla="*/ 46 w 46"/>
                <a:gd name="T60" fmla="*/ 89 h 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6" h="89">
                  <a:moveTo>
                    <a:pt x="0" y="8"/>
                  </a:moveTo>
                  <a:lnTo>
                    <a:pt x="6" y="10"/>
                  </a:lnTo>
                  <a:lnTo>
                    <a:pt x="13" y="15"/>
                  </a:lnTo>
                  <a:lnTo>
                    <a:pt x="19" y="21"/>
                  </a:lnTo>
                  <a:lnTo>
                    <a:pt x="26" y="31"/>
                  </a:lnTo>
                  <a:lnTo>
                    <a:pt x="31" y="43"/>
                  </a:lnTo>
                  <a:lnTo>
                    <a:pt x="34" y="57"/>
                  </a:lnTo>
                  <a:lnTo>
                    <a:pt x="37" y="72"/>
                  </a:lnTo>
                  <a:lnTo>
                    <a:pt x="37" y="88"/>
                  </a:lnTo>
                  <a:lnTo>
                    <a:pt x="45" y="88"/>
                  </a:lnTo>
                  <a:lnTo>
                    <a:pt x="45" y="72"/>
                  </a:lnTo>
                  <a:lnTo>
                    <a:pt x="42" y="56"/>
                  </a:lnTo>
                  <a:lnTo>
                    <a:pt x="39" y="41"/>
                  </a:lnTo>
                  <a:lnTo>
                    <a:pt x="32" y="28"/>
                  </a:lnTo>
                  <a:lnTo>
                    <a:pt x="26" y="17"/>
                  </a:lnTo>
                  <a:lnTo>
                    <a:pt x="18" y="8"/>
                  </a:lnTo>
                  <a:lnTo>
                    <a:pt x="10" y="2"/>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22" name="Freeform 247"/>
          <p:cNvSpPr>
            <a:spLocks/>
          </p:cNvSpPr>
          <p:nvPr/>
        </p:nvSpPr>
        <p:spPr bwMode="auto">
          <a:xfrm>
            <a:off x="3351213" y="4335463"/>
            <a:ext cx="1649412" cy="749300"/>
          </a:xfrm>
          <a:custGeom>
            <a:avLst/>
            <a:gdLst>
              <a:gd name="T0" fmla="*/ 216 w 1039"/>
              <a:gd name="T1" fmla="*/ 211 h 472"/>
              <a:gd name="T2" fmla="*/ 0 w 1039"/>
              <a:gd name="T3" fmla="*/ 442 h 472"/>
              <a:gd name="T4" fmla="*/ 373 w 1039"/>
              <a:gd name="T5" fmla="*/ 471 h 472"/>
              <a:gd name="T6" fmla="*/ 305 w 1039"/>
              <a:gd name="T7" fmla="*/ 367 h 472"/>
              <a:gd name="T8" fmla="*/ 1038 w 1039"/>
              <a:gd name="T9" fmla="*/ 64 h 472"/>
              <a:gd name="T10" fmla="*/ 1035 w 1039"/>
              <a:gd name="T11" fmla="*/ 52 h 472"/>
              <a:gd name="T12" fmla="*/ 1033 w 1039"/>
              <a:gd name="T13" fmla="*/ 41 h 472"/>
              <a:gd name="T14" fmla="*/ 1030 w 1039"/>
              <a:gd name="T15" fmla="*/ 28 h 472"/>
              <a:gd name="T16" fmla="*/ 1025 w 1039"/>
              <a:gd name="T17" fmla="*/ 18 h 472"/>
              <a:gd name="T18" fmla="*/ 1022 w 1039"/>
              <a:gd name="T19" fmla="*/ 13 h 472"/>
              <a:gd name="T20" fmla="*/ 1019 w 1039"/>
              <a:gd name="T21" fmla="*/ 10 h 472"/>
              <a:gd name="T22" fmla="*/ 1015 w 1039"/>
              <a:gd name="T23" fmla="*/ 7 h 472"/>
              <a:gd name="T24" fmla="*/ 1010 w 1039"/>
              <a:gd name="T25" fmla="*/ 3 h 472"/>
              <a:gd name="T26" fmla="*/ 1006 w 1039"/>
              <a:gd name="T27" fmla="*/ 2 h 472"/>
              <a:gd name="T28" fmla="*/ 999 w 1039"/>
              <a:gd name="T29" fmla="*/ 0 h 472"/>
              <a:gd name="T30" fmla="*/ 991 w 1039"/>
              <a:gd name="T31" fmla="*/ 0 h 472"/>
              <a:gd name="T32" fmla="*/ 983 w 1039"/>
              <a:gd name="T33" fmla="*/ 0 h 472"/>
              <a:gd name="T34" fmla="*/ 261 w 1039"/>
              <a:gd name="T35" fmla="*/ 293 h 472"/>
              <a:gd name="T36" fmla="*/ 216 w 1039"/>
              <a:gd name="T37" fmla="*/ 211 h 4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39"/>
              <a:gd name="T58" fmla="*/ 0 h 472"/>
              <a:gd name="T59" fmla="*/ 1039 w 1039"/>
              <a:gd name="T60" fmla="*/ 472 h 47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39" h="472">
                <a:moveTo>
                  <a:pt x="216" y="211"/>
                </a:moveTo>
                <a:lnTo>
                  <a:pt x="0" y="442"/>
                </a:lnTo>
                <a:lnTo>
                  <a:pt x="373" y="471"/>
                </a:lnTo>
                <a:lnTo>
                  <a:pt x="305" y="367"/>
                </a:lnTo>
                <a:lnTo>
                  <a:pt x="1038" y="64"/>
                </a:lnTo>
                <a:lnTo>
                  <a:pt x="1035" y="52"/>
                </a:lnTo>
                <a:lnTo>
                  <a:pt x="1033" y="41"/>
                </a:lnTo>
                <a:lnTo>
                  <a:pt x="1030" y="28"/>
                </a:lnTo>
                <a:lnTo>
                  <a:pt x="1025" y="18"/>
                </a:lnTo>
                <a:lnTo>
                  <a:pt x="1022" y="13"/>
                </a:lnTo>
                <a:lnTo>
                  <a:pt x="1019" y="10"/>
                </a:lnTo>
                <a:lnTo>
                  <a:pt x="1015" y="7"/>
                </a:lnTo>
                <a:lnTo>
                  <a:pt x="1010" y="3"/>
                </a:lnTo>
                <a:lnTo>
                  <a:pt x="1006" y="2"/>
                </a:lnTo>
                <a:lnTo>
                  <a:pt x="999" y="0"/>
                </a:lnTo>
                <a:lnTo>
                  <a:pt x="991" y="0"/>
                </a:lnTo>
                <a:lnTo>
                  <a:pt x="983" y="0"/>
                </a:lnTo>
                <a:lnTo>
                  <a:pt x="261" y="293"/>
                </a:lnTo>
                <a:lnTo>
                  <a:pt x="216" y="211"/>
                </a:lnTo>
              </a:path>
            </a:pathLst>
          </a:custGeom>
          <a:noFill/>
          <a:ln w="12700" cap="rnd" cmpd="sng">
            <a:solidFill>
              <a:srgbClr val="FF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23" name="Freeform 248"/>
          <p:cNvSpPr>
            <a:spLocks/>
          </p:cNvSpPr>
          <p:nvPr/>
        </p:nvSpPr>
        <p:spPr bwMode="auto">
          <a:xfrm>
            <a:off x="3351214" y="5035550"/>
            <a:ext cx="593725" cy="134938"/>
          </a:xfrm>
          <a:custGeom>
            <a:avLst/>
            <a:gdLst>
              <a:gd name="T0" fmla="*/ 0 w 374"/>
              <a:gd name="T1" fmla="*/ 0 h 85"/>
              <a:gd name="T2" fmla="*/ 1 w 374"/>
              <a:gd name="T3" fmla="*/ 47 h 85"/>
              <a:gd name="T4" fmla="*/ 373 w 374"/>
              <a:gd name="T5" fmla="*/ 84 h 85"/>
              <a:gd name="T6" fmla="*/ 373 w 374"/>
              <a:gd name="T7" fmla="*/ 32 h 85"/>
              <a:gd name="T8" fmla="*/ 0 w 374"/>
              <a:gd name="T9" fmla="*/ 0 h 85"/>
              <a:gd name="T10" fmla="*/ 0 60000 65536"/>
              <a:gd name="T11" fmla="*/ 0 60000 65536"/>
              <a:gd name="T12" fmla="*/ 0 60000 65536"/>
              <a:gd name="T13" fmla="*/ 0 60000 65536"/>
              <a:gd name="T14" fmla="*/ 0 60000 65536"/>
              <a:gd name="T15" fmla="*/ 0 w 374"/>
              <a:gd name="T16" fmla="*/ 0 h 85"/>
              <a:gd name="T17" fmla="*/ 374 w 374"/>
              <a:gd name="T18" fmla="*/ 85 h 85"/>
            </a:gdLst>
            <a:ahLst/>
            <a:cxnLst>
              <a:cxn ang="T10">
                <a:pos x="T0" y="T1"/>
              </a:cxn>
              <a:cxn ang="T11">
                <a:pos x="T2" y="T3"/>
              </a:cxn>
              <a:cxn ang="T12">
                <a:pos x="T4" y="T5"/>
              </a:cxn>
              <a:cxn ang="T13">
                <a:pos x="T6" y="T7"/>
              </a:cxn>
              <a:cxn ang="T14">
                <a:pos x="T8" y="T9"/>
              </a:cxn>
            </a:cxnLst>
            <a:rect l="T15" t="T16" r="T17" b="T18"/>
            <a:pathLst>
              <a:path w="374" h="85">
                <a:moveTo>
                  <a:pt x="0" y="0"/>
                </a:moveTo>
                <a:lnTo>
                  <a:pt x="1" y="47"/>
                </a:lnTo>
                <a:lnTo>
                  <a:pt x="373" y="84"/>
                </a:lnTo>
                <a:lnTo>
                  <a:pt x="373" y="32"/>
                </a:lnTo>
                <a:lnTo>
                  <a:pt x="0" y="0"/>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11513" name="Rectangle 249"/>
          <p:cNvSpPr>
            <a:spLocks noChangeArrowheads="1"/>
          </p:cNvSpPr>
          <p:nvPr/>
        </p:nvSpPr>
        <p:spPr bwMode="auto">
          <a:xfrm>
            <a:off x="8950325" y="2571751"/>
            <a:ext cx="1441450" cy="519113"/>
          </a:xfrm>
          <a:prstGeom prst="rect">
            <a:avLst/>
          </a:prstGeom>
          <a:noFill/>
          <a:ln w="9525">
            <a:noFill/>
            <a:miter lim="800000"/>
            <a:headEnd/>
            <a:tailEnd/>
          </a:ln>
          <a:effectLst/>
        </p:spPr>
        <p:txBody>
          <a:bodyPr wrap="none" lIns="92075" tIns="46038" rIns="92075" bIns="46038">
            <a:spAutoFit/>
          </a:bodyPr>
          <a:lstStyle/>
          <a:p>
            <a:pPr eaLnBrk="0" fontAlgn="base" hangingPunct="0">
              <a:spcBef>
                <a:spcPct val="0"/>
              </a:spcBef>
              <a:spcAft>
                <a:spcPct val="0"/>
              </a:spcAft>
              <a:defRPr/>
            </a:pPr>
            <a:r>
              <a:rPr lang="en-GB" sz="2800">
                <a:solidFill>
                  <a:srgbClr val="DB0029"/>
                </a:solidFill>
                <a:effectLst>
                  <a:outerShdw blurRad="38100" dist="38100" dir="2700000" algn="tl">
                    <a:srgbClr val="C0C0C0"/>
                  </a:outerShdw>
                </a:effectLst>
                <a:latin typeface="Tahoma" pitchFamily="34" charset="0"/>
                <a:ea typeface="ＭＳ Ｐゴシック" panose="020B0600070205080204" pitchFamily="34" charset="-128"/>
                <a:cs typeface="Arial" charset="0"/>
              </a:rPr>
              <a:t>Hazards</a:t>
            </a:r>
          </a:p>
        </p:txBody>
      </p:sp>
      <p:sp>
        <p:nvSpPr>
          <p:cNvPr id="11514" name="Rectangle 250"/>
          <p:cNvSpPr>
            <a:spLocks noChangeArrowheads="1"/>
          </p:cNvSpPr>
          <p:nvPr/>
        </p:nvSpPr>
        <p:spPr bwMode="auto">
          <a:xfrm>
            <a:off x="2263776" y="5086351"/>
            <a:ext cx="1217613" cy="519113"/>
          </a:xfrm>
          <a:prstGeom prst="rect">
            <a:avLst/>
          </a:prstGeom>
          <a:noFill/>
          <a:ln w="9525">
            <a:noFill/>
            <a:miter lim="800000"/>
            <a:headEnd/>
            <a:tailEnd/>
          </a:ln>
          <a:effectLst/>
        </p:spPr>
        <p:txBody>
          <a:bodyPr wrap="none" lIns="92075" tIns="46038" rIns="92075" bIns="46038">
            <a:spAutoFit/>
          </a:bodyPr>
          <a:lstStyle/>
          <a:p>
            <a:pPr eaLnBrk="0" fontAlgn="base" hangingPunct="0">
              <a:spcBef>
                <a:spcPct val="0"/>
              </a:spcBef>
              <a:spcAft>
                <a:spcPct val="0"/>
              </a:spcAft>
              <a:defRPr/>
            </a:pPr>
            <a:r>
              <a:rPr lang="en-GB" sz="2800">
                <a:solidFill>
                  <a:srgbClr val="DB0029"/>
                </a:solidFill>
                <a:effectLst>
                  <a:outerShdw blurRad="38100" dist="38100" dir="2700000" algn="tl">
                    <a:srgbClr val="C0C0C0"/>
                  </a:outerShdw>
                </a:effectLst>
                <a:latin typeface="Tahoma" pitchFamily="34" charset="0"/>
                <a:ea typeface="ＭＳ Ｐゴシック" panose="020B0600070205080204" pitchFamily="34" charset="-128"/>
                <a:cs typeface="Arial" charset="0"/>
              </a:rPr>
              <a:t>Losses</a:t>
            </a:r>
          </a:p>
        </p:txBody>
      </p:sp>
      <p:grpSp>
        <p:nvGrpSpPr>
          <p:cNvPr id="30826" name="Group 251"/>
          <p:cNvGrpSpPr>
            <a:grpSpLocks/>
          </p:cNvGrpSpPr>
          <p:nvPr/>
        </p:nvGrpSpPr>
        <p:grpSpPr bwMode="auto">
          <a:xfrm>
            <a:off x="5786439" y="3284539"/>
            <a:ext cx="320675" cy="434975"/>
            <a:chOff x="2685" y="2069"/>
            <a:chExt cx="202" cy="274"/>
          </a:xfrm>
        </p:grpSpPr>
        <p:grpSp>
          <p:nvGrpSpPr>
            <p:cNvPr id="30840" name="Group 252"/>
            <p:cNvGrpSpPr>
              <a:grpSpLocks/>
            </p:cNvGrpSpPr>
            <p:nvPr/>
          </p:nvGrpSpPr>
          <p:grpSpPr bwMode="auto">
            <a:xfrm>
              <a:off x="2685" y="2069"/>
              <a:ext cx="197" cy="274"/>
              <a:chOff x="2685" y="2069"/>
              <a:chExt cx="197" cy="274"/>
            </a:xfrm>
          </p:grpSpPr>
          <p:sp>
            <p:nvSpPr>
              <p:cNvPr id="30845" name="Freeform 253"/>
              <p:cNvSpPr>
                <a:spLocks/>
              </p:cNvSpPr>
              <p:nvPr/>
            </p:nvSpPr>
            <p:spPr bwMode="auto">
              <a:xfrm>
                <a:off x="2685" y="2069"/>
                <a:ext cx="197" cy="274"/>
              </a:xfrm>
              <a:custGeom>
                <a:avLst/>
                <a:gdLst>
                  <a:gd name="T0" fmla="*/ 89 w 197"/>
                  <a:gd name="T1" fmla="*/ 0 h 274"/>
                  <a:gd name="T2" fmla="*/ 70 w 197"/>
                  <a:gd name="T3" fmla="*/ 6 h 274"/>
                  <a:gd name="T4" fmla="*/ 52 w 197"/>
                  <a:gd name="T5" fmla="*/ 16 h 274"/>
                  <a:gd name="T6" fmla="*/ 36 w 197"/>
                  <a:gd name="T7" fmla="*/ 31 h 274"/>
                  <a:gd name="T8" fmla="*/ 23 w 197"/>
                  <a:gd name="T9" fmla="*/ 50 h 274"/>
                  <a:gd name="T10" fmla="*/ 13 w 197"/>
                  <a:gd name="T11" fmla="*/ 71 h 274"/>
                  <a:gd name="T12" fmla="*/ 5 w 197"/>
                  <a:gd name="T13" fmla="*/ 96 h 274"/>
                  <a:gd name="T14" fmla="*/ 1 w 197"/>
                  <a:gd name="T15" fmla="*/ 122 h 274"/>
                  <a:gd name="T16" fmla="*/ 1 w 197"/>
                  <a:gd name="T17" fmla="*/ 151 h 274"/>
                  <a:gd name="T18" fmla="*/ 5 w 197"/>
                  <a:gd name="T19" fmla="*/ 177 h 274"/>
                  <a:gd name="T20" fmla="*/ 13 w 197"/>
                  <a:gd name="T21" fmla="*/ 201 h 274"/>
                  <a:gd name="T22" fmla="*/ 23 w 197"/>
                  <a:gd name="T23" fmla="*/ 222 h 274"/>
                  <a:gd name="T24" fmla="*/ 36 w 197"/>
                  <a:gd name="T25" fmla="*/ 242 h 274"/>
                  <a:gd name="T26" fmla="*/ 52 w 197"/>
                  <a:gd name="T27" fmla="*/ 257 h 274"/>
                  <a:gd name="T28" fmla="*/ 70 w 197"/>
                  <a:gd name="T29" fmla="*/ 266 h 274"/>
                  <a:gd name="T30" fmla="*/ 89 w 197"/>
                  <a:gd name="T31" fmla="*/ 273 h 274"/>
                  <a:gd name="T32" fmla="*/ 109 w 197"/>
                  <a:gd name="T33" fmla="*/ 273 h 274"/>
                  <a:gd name="T34" fmla="*/ 128 w 197"/>
                  <a:gd name="T35" fmla="*/ 266 h 274"/>
                  <a:gd name="T36" fmla="*/ 146 w 197"/>
                  <a:gd name="T37" fmla="*/ 257 h 274"/>
                  <a:gd name="T38" fmla="*/ 161 w 197"/>
                  <a:gd name="T39" fmla="*/ 242 h 274"/>
                  <a:gd name="T40" fmla="*/ 174 w 197"/>
                  <a:gd name="T41" fmla="*/ 222 h 274"/>
                  <a:gd name="T42" fmla="*/ 185 w 197"/>
                  <a:gd name="T43" fmla="*/ 201 h 274"/>
                  <a:gd name="T44" fmla="*/ 193 w 197"/>
                  <a:gd name="T45" fmla="*/ 177 h 274"/>
                  <a:gd name="T46" fmla="*/ 196 w 197"/>
                  <a:gd name="T47" fmla="*/ 151 h 274"/>
                  <a:gd name="T48" fmla="*/ 196 w 197"/>
                  <a:gd name="T49" fmla="*/ 122 h 274"/>
                  <a:gd name="T50" fmla="*/ 193 w 197"/>
                  <a:gd name="T51" fmla="*/ 96 h 274"/>
                  <a:gd name="T52" fmla="*/ 185 w 197"/>
                  <a:gd name="T53" fmla="*/ 71 h 274"/>
                  <a:gd name="T54" fmla="*/ 174 w 197"/>
                  <a:gd name="T55" fmla="*/ 50 h 274"/>
                  <a:gd name="T56" fmla="*/ 161 w 197"/>
                  <a:gd name="T57" fmla="*/ 31 h 274"/>
                  <a:gd name="T58" fmla="*/ 146 w 197"/>
                  <a:gd name="T59" fmla="*/ 16 h 274"/>
                  <a:gd name="T60" fmla="*/ 128 w 197"/>
                  <a:gd name="T61" fmla="*/ 6 h 274"/>
                  <a:gd name="T62" fmla="*/ 109 w 197"/>
                  <a:gd name="T63" fmla="*/ 0 h 27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7"/>
                  <a:gd name="T97" fmla="*/ 0 h 274"/>
                  <a:gd name="T98" fmla="*/ 197 w 197"/>
                  <a:gd name="T99" fmla="*/ 274 h 27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7" h="274">
                    <a:moveTo>
                      <a:pt x="99" y="0"/>
                    </a:moveTo>
                    <a:lnTo>
                      <a:pt x="89" y="0"/>
                    </a:lnTo>
                    <a:lnTo>
                      <a:pt x="79" y="3"/>
                    </a:lnTo>
                    <a:lnTo>
                      <a:pt x="70" y="6"/>
                    </a:lnTo>
                    <a:lnTo>
                      <a:pt x="60" y="10"/>
                    </a:lnTo>
                    <a:lnTo>
                      <a:pt x="52" y="16"/>
                    </a:lnTo>
                    <a:lnTo>
                      <a:pt x="44" y="23"/>
                    </a:lnTo>
                    <a:lnTo>
                      <a:pt x="36" y="31"/>
                    </a:lnTo>
                    <a:lnTo>
                      <a:pt x="29" y="40"/>
                    </a:lnTo>
                    <a:lnTo>
                      <a:pt x="23" y="50"/>
                    </a:lnTo>
                    <a:lnTo>
                      <a:pt x="18" y="60"/>
                    </a:lnTo>
                    <a:lnTo>
                      <a:pt x="13" y="71"/>
                    </a:lnTo>
                    <a:lnTo>
                      <a:pt x="8" y="83"/>
                    </a:lnTo>
                    <a:lnTo>
                      <a:pt x="5" y="96"/>
                    </a:lnTo>
                    <a:lnTo>
                      <a:pt x="3" y="109"/>
                    </a:lnTo>
                    <a:lnTo>
                      <a:pt x="1" y="122"/>
                    </a:lnTo>
                    <a:lnTo>
                      <a:pt x="0" y="136"/>
                    </a:lnTo>
                    <a:lnTo>
                      <a:pt x="1" y="151"/>
                    </a:lnTo>
                    <a:lnTo>
                      <a:pt x="3" y="164"/>
                    </a:lnTo>
                    <a:lnTo>
                      <a:pt x="5" y="177"/>
                    </a:lnTo>
                    <a:lnTo>
                      <a:pt x="8" y="190"/>
                    </a:lnTo>
                    <a:lnTo>
                      <a:pt x="13" y="201"/>
                    </a:lnTo>
                    <a:lnTo>
                      <a:pt x="18" y="213"/>
                    </a:lnTo>
                    <a:lnTo>
                      <a:pt x="23" y="222"/>
                    </a:lnTo>
                    <a:lnTo>
                      <a:pt x="29" y="232"/>
                    </a:lnTo>
                    <a:lnTo>
                      <a:pt x="36" y="242"/>
                    </a:lnTo>
                    <a:lnTo>
                      <a:pt x="44" y="250"/>
                    </a:lnTo>
                    <a:lnTo>
                      <a:pt x="52" y="257"/>
                    </a:lnTo>
                    <a:lnTo>
                      <a:pt x="60" y="261"/>
                    </a:lnTo>
                    <a:lnTo>
                      <a:pt x="70" y="266"/>
                    </a:lnTo>
                    <a:lnTo>
                      <a:pt x="79" y="270"/>
                    </a:lnTo>
                    <a:lnTo>
                      <a:pt x="89" y="273"/>
                    </a:lnTo>
                    <a:lnTo>
                      <a:pt x="99" y="273"/>
                    </a:lnTo>
                    <a:lnTo>
                      <a:pt x="109" y="273"/>
                    </a:lnTo>
                    <a:lnTo>
                      <a:pt x="118" y="270"/>
                    </a:lnTo>
                    <a:lnTo>
                      <a:pt x="128" y="266"/>
                    </a:lnTo>
                    <a:lnTo>
                      <a:pt x="136" y="261"/>
                    </a:lnTo>
                    <a:lnTo>
                      <a:pt x="146" y="257"/>
                    </a:lnTo>
                    <a:lnTo>
                      <a:pt x="154" y="250"/>
                    </a:lnTo>
                    <a:lnTo>
                      <a:pt x="161" y="242"/>
                    </a:lnTo>
                    <a:lnTo>
                      <a:pt x="169" y="232"/>
                    </a:lnTo>
                    <a:lnTo>
                      <a:pt x="174" y="222"/>
                    </a:lnTo>
                    <a:lnTo>
                      <a:pt x="180" y="213"/>
                    </a:lnTo>
                    <a:lnTo>
                      <a:pt x="185" y="201"/>
                    </a:lnTo>
                    <a:lnTo>
                      <a:pt x="190" y="190"/>
                    </a:lnTo>
                    <a:lnTo>
                      <a:pt x="193" y="177"/>
                    </a:lnTo>
                    <a:lnTo>
                      <a:pt x="195" y="164"/>
                    </a:lnTo>
                    <a:lnTo>
                      <a:pt x="196" y="151"/>
                    </a:lnTo>
                    <a:lnTo>
                      <a:pt x="196" y="136"/>
                    </a:lnTo>
                    <a:lnTo>
                      <a:pt x="196" y="122"/>
                    </a:lnTo>
                    <a:lnTo>
                      <a:pt x="195" y="109"/>
                    </a:lnTo>
                    <a:lnTo>
                      <a:pt x="193" y="96"/>
                    </a:lnTo>
                    <a:lnTo>
                      <a:pt x="190" y="83"/>
                    </a:lnTo>
                    <a:lnTo>
                      <a:pt x="185" y="71"/>
                    </a:lnTo>
                    <a:lnTo>
                      <a:pt x="180" y="60"/>
                    </a:lnTo>
                    <a:lnTo>
                      <a:pt x="174" y="50"/>
                    </a:lnTo>
                    <a:lnTo>
                      <a:pt x="169" y="40"/>
                    </a:lnTo>
                    <a:lnTo>
                      <a:pt x="161" y="31"/>
                    </a:lnTo>
                    <a:lnTo>
                      <a:pt x="154" y="23"/>
                    </a:lnTo>
                    <a:lnTo>
                      <a:pt x="146" y="16"/>
                    </a:lnTo>
                    <a:lnTo>
                      <a:pt x="136" y="10"/>
                    </a:lnTo>
                    <a:lnTo>
                      <a:pt x="128" y="6"/>
                    </a:lnTo>
                    <a:lnTo>
                      <a:pt x="118" y="3"/>
                    </a:lnTo>
                    <a:lnTo>
                      <a:pt x="109" y="0"/>
                    </a:lnTo>
                    <a:lnTo>
                      <a:pt x="99"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6" name="Freeform 254"/>
              <p:cNvSpPr>
                <a:spLocks/>
              </p:cNvSpPr>
              <p:nvPr/>
            </p:nvSpPr>
            <p:spPr bwMode="auto">
              <a:xfrm>
                <a:off x="2782" y="2106"/>
                <a:ext cx="100" cy="199"/>
              </a:xfrm>
              <a:custGeom>
                <a:avLst/>
                <a:gdLst>
                  <a:gd name="T0" fmla="*/ 49 w 100"/>
                  <a:gd name="T1" fmla="*/ 0 h 199"/>
                  <a:gd name="T2" fmla="*/ 44 w 100"/>
                  <a:gd name="T3" fmla="*/ 0 h 199"/>
                  <a:gd name="T4" fmla="*/ 39 w 100"/>
                  <a:gd name="T5" fmla="*/ 2 h 199"/>
                  <a:gd name="T6" fmla="*/ 34 w 100"/>
                  <a:gd name="T7" fmla="*/ 5 h 199"/>
                  <a:gd name="T8" fmla="*/ 30 w 100"/>
                  <a:gd name="T9" fmla="*/ 8 h 199"/>
                  <a:gd name="T10" fmla="*/ 21 w 100"/>
                  <a:gd name="T11" fmla="*/ 16 h 199"/>
                  <a:gd name="T12" fmla="*/ 15 w 100"/>
                  <a:gd name="T13" fmla="*/ 29 h 199"/>
                  <a:gd name="T14" fmla="*/ 8 w 100"/>
                  <a:gd name="T15" fmla="*/ 44 h 199"/>
                  <a:gd name="T16" fmla="*/ 4 w 100"/>
                  <a:gd name="T17" fmla="*/ 60 h 199"/>
                  <a:gd name="T18" fmla="*/ 0 w 100"/>
                  <a:gd name="T19" fmla="*/ 80 h 199"/>
                  <a:gd name="T20" fmla="*/ 0 w 100"/>
                  <a:gd name="T21" fmla="*/ 99 h 199"/>
                  <a:gd name="T22" fmla="*/ 0 w 100"/>
                  <a:gd name="T23" fmla="*/ 120 h 199"/>
                  <a:gd name="T24" fmla="*/ 4 w 100"/>
                  <a:gd name="T25" fmla="*/ 138 h 199"/>
                  <a:gd name="T26" fmla="*/ 8 w 100"/>
                  <a:gd name="T27" fmla="*/ 155 h 199"/>
                  <a:gd name="T28" fmla="*/ 15 w 100"/>
                  <a:gd name="T29" fmla="*/ 169 h 199"/>
                  <a:gd name="T30" fmla="*/ 21 w 100"/>
                  <a:gd name="T31" fmla="*/ 182 h 199"/>
                  <a:gd name="T32" fmla="*/ 30 w 100"/>
                  <a:gd name="T33" fmla="*/ 190 h 199"/>
                  <a:gd name="T34" fmla="*/ 34 w 100"/>
                  <a:gd name="T35" fmla="*/ 195 h 199"/>
                  <a:gd name="T36" fmla="*/ 39 w 100"/>
                  <a:gd name="T37" fmla="*/ 197 h 199"/>
                  <a:gd name="T38" fmla="*/ 44 w 100"/>
                  <a:gd name="T39" fmla="*/ 198 h 199"/>
                  <a:gd name="T40" fmla="*/ 49 w 100"/>
                  <a:gd name="T41" fmla="*/ 198 h 199"/>
                  <a:gd name="T42" fmla="*/ 54 w 100"/>
                  <a:gd name="T43" fmla="*/ 198 h 199"/>
                  <a:gd name="T44" fmla="*/ 60 w 100"/>
                  <a:gd name="T45" fmla="*/ 197 h 199"/>
                  <a:gd name="T46" fmla="*/ 64 w 100"/>
                  <a:gd name="T47" fmla="*/ 195 h 199"/>
                  <a:gd name="T48" fmla="*/ 69 w 100"/>
                  <a:gd name="T49" fmla="*/ 190 h 199"/>
                  <a:gd name="T50" fmla="*/ 78 w 100"/>
                  <a:gd name="T51" fmla="*/ 182 h 199"/>
                  <a:gd name="T52" fmla="*/ 85 w 100"/>
                  <a:gd name="T53" fmla="*/ 169 h 199"/>
                  <a:gd name="T54" fmla="*/ 91 w 100"/>
                  <a:gd name="T55" fmla="*/ 155 h 199"/>
                  <a:gd name="T56" fmla="*/ 96 w 100"/>
                  <a:gd name="T57" fmla="*/ 138 h 199"/>
                  <a:gd name="T58" fmla="*/ 99 w 100"/>
                  <a:gd name="T59" fmla="*/ 120 h 199"/>
                  <a:gd name="T60" fmla="*/ 99 w 100"/>
                  <a:gd name="T61" fmla="*/ 99 h 199"/>
                  <a:gd name="T62" fmla="*/ 99 w 100"/>
                  <a:gd name="T63" fmla="*/ 80 h 199"/>
                  <a:gd name="T64" fmla="*/ 96 w 100"/>
                  <a:gd name="T65" fmla="*/ 60 h 199"/>
                  <a:gd name="T66" fmla="*/ 91 w 100"/>
                  <a:gd name="T67" fmla="*/ 44 h 199"/>
                  <a:gd name="T68" fmla="*/ 85 w 100"/>
                  <a:gd name="T69" fmla="*/ 29 h 199"/>
                  <a:gd name="T70" fmla="*/ 78 w 100"/>
                  <a:gd name="T71" fmla="*/ 16 h 199"/>
                  <a:gd name="T72" fmla="*/ 69 w 100"/>
                  <a:gd name="T73" fmla="*/ 8 h 199"/>
                  <a:gd name="T74" fmla="*/ 64 w 100"/>
                  <a:gd name="T75" fmla="*/ 5 h 199"/>
                  <a:gd name="T76" fmla="*/ 60 w 100"/>
                  <a:gd name="T77" fmla="*/ 2 h 199"/>
                  <a:gd name="T78" fmla="*/ 54 w 100"/>
                  <a:gd name="T79" fmla="*/ 0 h 199"/>
                  <a:gd name="T80" fmla="*/ 49 w 100"/>
                  <a:gd name="T81" fmla="*/ 0 h 19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00"/>
                  <a:gd name="T124" fmla="*/ 0 h 199"/>
                  <a:gd name="T125" fmla="*/ 100 w 100"/>
                  <a:gd name="T126" fmla="*/ 199 h 19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00" h="199">
                    <a:moveTo>
                      <a:pt x="49" y="0"/>
                    </a:moveTo>
                    <a:lnTo>
                      <a:pt x="44" y="0"/>
                    </a:lnTo>
                    <a:lnTo>
                      <a:pt x="39" y="2"/>
                    </a:lnTo>
                    <a:lnTo>
                      <a:pt x="34" y="5"/>
                    </a:lnTo>
                    <a:lnTo>
                      <a:pt x="30" y="8"/>
                    </a:lnTo>
                    <a:lnTo>
                      <a:pt x="21" y="16"/>
                    </a:lnTo>
                    <a:lnTo>
                      <a:pt x="15" y="29"/>
                    </a:lnTo>
                    <a:lnTo>
                      <a:pt x="8" y="44"/>
                    </a:lnTo>
                    <a:lnTo>
                      <a:pt x="4" y="60"/>
                    </a:lnTo>
                    <a:lnTo>
                      <a:pt x="0" y="80"/>
                    </a:lnTo>
                    <a:lnTo>
                      <a:pt x="0" y="99"/>
                    </a:lnTo>
                    <a:lnTo>
                      <a:pt x="0" y="120"/>
                    </a:lnTo>
                    <a:lnTo>
                      <a:pt x="4" y="138"/>
                    </a:lnTo>
                    <a:lnTo>
                      <a:pt x="8" y="155"/>
                    </a:lnTo>
                    <a:lnTo>
                      <a:pt x="15" y="169"/>
                    </a:lnTo>
                    <a:lnTo>
                      <a:pt x="21" y="182"/>
                    </a:lnTo>
                    <a:lnTo>
                      <a:pt x="30" y="190"/>
                    </a:lnTo>
                    <a:lnTo>
                      <a:pt x="34" y="195"/>
                    </a:lnTo>
                    <a:lnTo>
                      <a:pt x="39" y="197"/>
                    </a:lnTo>
                    <a:lnTo>
                      <a:pt x="44" y="198"/>
                    </a:lnTo>
                    <a:lnTo>
                      <a:pt x="49" y="198"/>
                    </a:lnTo>
                    <a:lnTo>
                      <a:pt x="54" y="198"/>
                    </a:lnTo>
                    <a:lnTo>
                      <a:pt x="60" y="197"/>
                    </a:lnTo>
                    <a:lnTo>
                      <a:pt x="64" y="195"/>
                    </a:lnTo>
                    <a:lnTo>
                      <a:pt x="69" y="190"/>
                    </a:lnTo>
                    <a:lnTo>
                      <a:pt x="78" y="182"/>
                    </a:lnTo>
                    <a:lnTo>
                      <a:pt x="85" y="169"/>
                    </a:lnTo>
                    <a:lnTo>
                      <a:pt x="91" y="155"/>
                    </a:lnTo>
                    <a:lnTo>
                      <a:pt x="96" y="138"/>
                    </a:lnTo>
                    <a:lnTo>
                      <a:pt x="99" y="120"/>
                    </a:lnTo>
                    <a:lnTo>
                      <a:pt x="99" y="99"/>
                    </a:lnTo>
                    <a:lnTo>
                      <a:pt x="99" y="80"/>
                    </a:lnTo>
                    <a:lnTo>
                      <a:pt x="96" y="60"/>
                    </a:lnTo>
                    <a:lnTo>
                      <a:pt x="91" y="44"/>
                    </a:lnTo>
                    <a:lnTo>
                      <a:pt x="85" y="29"/>
                    </a:lnTo>
                    <a:lnTo>
                      <a:pt x="78" y="16"/>
                    </a:lnTo>
                    <a:lnTo>
                      <a:pt x="69" y="8"/>
                    </a:lnTo>
                    <a:lnTo>
                      <a:pt x="64" y="5"/>
                    </a:lnTo>
                    <a:lnTo>
                      <a:pt x="60" y="2"/>
                    </a:lnTo>
                    <a:lnTo>
                      <a:pt x="54" y="0"/>
                    </a:lnTo>
                    <a:lnTo>
                      <a:pt x="49" y="0"/>
                    </a:lnTo>
                  </a:path>
                </a:pathLst>
              </a:custGeom>
              <a:solidFill>
                <a:schemeClr val="accent2"/>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41" name="Freeform 255"/>
            <p:cNvSpPr>
              <a:spLocks/>
            </p:cNvSpPr>
            <p:nvPr/>
          </p:nvSpPr>
          <p:spPr bwMode="auto">
            <a:xfrm>
              <a:off x="2777" y="2101"/>
              <a:ext cx="55" cy="105"/>
            </a:xfrm>
            <a:custGeom>
              <a:avLst/>
              <a:gdLst>
                <a:gd name="T0" fmla="*/ 9 w 55"/>
                <a:gd name="T1" fmla="*/ 104 h 105"/>
                <a:gd name="T2" fmla="*/ 10 w 55"/>
                <a:gd name="T3" fmla="*/ 85 h 105"/>
                <a:gd name="T4" fmla="*/ 13 w 55"/>
                <a:gd name="T5" fmla="*/ 67 h 105"/>
                <a:gd name="T6" fmla="*/ 18 w 55"/>
                <a:gd name="T7" fmla="*/ 51 h 105"/>
                <a:gd name="T8" fmla="*/ 23 w 55"/>
                <a:gd name="T9" fmla="*/ 36 h 105"/>
                <a:gd name="T10" fmla="*/ 30 w 55"/>
                <a:gd name="T11" fmla="*/ 25 h 105"/>
                <a:gd name="T12" fmla="*/ 38 w 55"/>
                <a:gd name="T13" fmla="*/ 15 h 105"/>
                <a:gd name="T14" fmla="*/ 43 w 55"/>
                <a:gd name="T15" fmla="*/ 13 h 105"/>
                <a:gd name="T16" fmla="*/ 46 w 55"/>
                <a:gd name="T17" fmla="*/ 10 h 105"/>
                <a:gd name="T18" fmla="*/ 51 w 55"/>
                <a:gd name="T19" fmla="*/ 10 h 105"/>
                <a:gd name="T20" fmla="*/ 54 w 55"/>
                <a:gd name="T21" fmla="*/ 8 h 105"/>
                <a:gd name="T22" fmla="*/ 54 w 55"/>
                <a:gd name="T23" fmla="*/ 0 h 105"/>
                <a:gd name="T24" fmla="*/ 49 w 55"/>
                <a:gd name="T25" fmla="*/ 2 h 105"/>
                <a:gd name="T26" fmla="*/ 43 w 55"/>
                <a:gd name="T27" fmla="*/ 4 h 105"/>
                <a:gd name="T28" fmla="*/ 38 w 55"/>
                <a:gd name="T29" fmla="*/ 5 h 105"/>
                <a:gd name="T30" fmla="*/ 33 w 55"/>
                <a:gd name="T31" fmla="*/ 10 h 105"/>
                <a:gd name="T32" fmla="*/ 23 w 55"/>
                <a:gd name="T33" fmla="*/ 20 h 105"/>
                <a:gd name="T34" fmla="*/ 15 w 55"/>
                <a:gd name="T35" fmla="*/ 33 h 105"/>
                <a:gd name="T36" fmla="*/ 10 w 55"/>
                <a:gd name="T37" fmla="*/ 47 h 105"/>
                <a:gd name="T38" fmla="*/ 5 w 55"/>
                <a:gd name="T39" fmla="*/ 65 h 105"/>
                <a:gd name="T40" fmla="*/ 2 w 55"/>
                <a:gd name="T41" fmla="*/ 85 h 105"/>
                <a:gd name="T42" fmla="*/ 0 w 55"/>
                <a:gd name="T43" fmla="*/ 104 h 105"/>
                <a:gd name="T44" fmla="*/ 9 w 55"/>
                <a:gd name="T45" fmla="*/ 104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9" y="104"/>
                  </a:moveTo>
                  <a:lnTo>
                    <a:pt x="10" y="85"/>
                  </a:lnTo>
                  <a:lnTo>
                    <a:pt x="13" y="67"/>
                  </a:lnTo>
                  <a:lnTo>
                    <a:pt x="18" y="51"/>
                  </a:lnTo>
                  <a:lnTo>
                    <a:pt x="23" y="36"/>
                  </a:lnTo>
                  <a:lnTo>
                    <a:pt x="30" y="25"/>
                  </a:lnTo>
                  <a:lnTo>
                    <a:pt x="38" y="15"/>
                  </a:lnTo>
                  <a:lnTo>
                    <a:pt x="43" y="13"/>
                  </a:lnTo>
                  <a:lnTo>
                    <a:pt x="46" y="10"/>
                  </a:lnTo>
                  <a:lnTo>
                    <a:pt x="51" y="10"/>
                  </a:lnTo>
                  <a:lnTo>
                    <a:pt x="54" y="8"/>
                  </a:lnTo>
                  <a:lnTo>
                    <a:pt x="54" y="0"/>
                  </a:lnTo>
                  <a:lnTo>
                    <a:pt x="49" y="2"/>
                  </a:lnTo>
                  <a:lnTo>
                    <a:pt x="43" y="4"/>
                  </a:lnTo>
                  <a:lnTo>
                    <a:pt x="38" y="5"/>
                  </a:lnTo>
                  <a:lnTo>
                    <a:pt x="33" y="10"/>
                  </a:lnTo>
                  <a:lnTo>
                    <a:pt x="23" y="20"/>
                  </a:lnTo>
                  <a:lnTo>
                    <a:pt x="15" y="33"/>
                  </a:lnTo>
                  <a:lnTo>
                    <a:pt x="10" y="47"/>
                  </a:lnTo>
                  <a:lnTo>
                    <a:pt x="5" y="65"/>
                  </a:lnTo>
                  <a:lnTo>
                    <a:pt x="2" y="85"/>
                  </a:lnTo>
                  <a:lnTo>
                    <a:pt x="0" y="104"/>
                  </a:lnTo>
                  <a:lnTo>
                    <a:pt x="9" y="10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2" name="Freeform 256"/>
            <p:cNvSpPr>
              <a:spLocks/>
            </p:cNvSpPr>
            <p:nvPr/>
          </p:nvSpPr>
          <p:spPr bwMode="auto">
            <a:xfrm>
              <a:off x="2777" y="2205"/>
              <a:ext cx="55" cy="105"/>
            </a:xfrm>
            <a:custGeom>
              <a:avLst/>
              <a:gdLst>
                <a:gd name="T0" fmla="*/ 54 w 55"/>
                <a:gd name="T1" fmla="*/ 96 h 105"/>
                <a:gd name="T2" fmla="*/ 51 w 55"/>
                <a:gd name="T3" fmla="*/ 95 h 105"/>
                <a:gd name="T4" fmla="*/ 46 w 55"/>
                <a:gd name="T5" fmla="*/ 95 h 105"/>
                <a:gd name="T6" fmla="*/ 43 w 55"/>
                <a:gd name="T7" fmla="*/ 91 h 105"/>
                <a:gd name="T8" fmla="*/ 38 w 55"/>
                <a:gd name="T9" fmla="*/ 90 h 105"/>
                <a:gd name="T10" fmla="*/ 30 w 55"/>
                <a:gd name="T11" fmla="*/ 80 h 105"/>
                <a:gd name="T12" fmla="*/ 23 w 55"/>
                <a:gd name="T13" fmla="*/ 69 h 105"/>
                <a:gd name="T14" fmla="*/ 18 w 55"/>
                <a:gd name="T15" fmla="*/ 56 h 105"/>
                <a:gd name="T16" fmla="*/ 13 w 55"/>
                <a:gd name="T17" fmla="*/ 38 h 105"/>
                <a:gd name="T18" fmla="*/ 10 w 55"/>
                <a:gd name="T19" fmla="*/ 20 h 105"/>
                <a:gd name="T20" fmla="*/ 9 w 55"/>
                <a:gd name="T21" fmla="*/ 0 h 105"/>
                <a:gd name="T22" fmla="*/ 0 w 55"/>
                <a:gd name="T23" fmla="*/ 0 h 105"/>
                <a:gd name="T24" fmla="*/ 2 w 55"/>
                <a:gd name="T25" fmla="*/ 21 h 105"/>
                <a:gd name="T26" fmla="*/ 5 w 55"/>
                <a:gd name="T27" fmla="*/ 41 h 105"/>
                <a:gd name="T28" fmla="*/ 10 w 55"/>
                <a:gd name="T29" fmla="*/ 57 h 105"/>
                <a:gd name="T30" fmla="*/ 15 w 55"/>
                <a:gd name="T31" fmla="*/ 73 h 105"/>
                <a:gd name="T32" fmla="*/ 23 w 55"/>
                <a:gd name="T33" fmla="*/ 85 h 105"/>
                <a:gd name="T34" fmla="*/ 33 w 55"/>
                <a:gd name="T35" fmla="*/ 95 h 105"/>
                <a:gd name="T36" fmla="*/ 38 w 55"/>
                <a:gd name="T37" fmla="*/ 99 h 105"/>
                <a:gd name="T38" fmla="*/ 43 w 55"/>
                <a:gd name="T39" fmla="*/ 101 h 105"/>
                <a:gd name="T40" fmla="*/ 49 w 55"/>
                <a:gd name="T41" fmla="*/ 103 h 105"/>
                <a:gd name="T42" fmla="*/ 54 w 55"/>
                <a:gd name="T43" fmla="*/ 104 h 105"/>
                <a:gd name="T44" fmla="*/ 54 w 55"/>
                <a:gd name="T45" fmla="*/ 96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54" y="96"/>
                  </a:moveTo>
                  <a:lnTo>
                    <a:pt x="51" y="95"/>
                  </a:lnTo>
                  <a:lnTo>
                    <a:pt x="46" y="95"/>
                  </a:lnTo>
                  <a:lnTo>
                    <a:pt x="43" y="91"/>
                  </a:lnTo>
                  <a:lnTo>
                    <a:pt x="38" y="90"/>
                  </a:lnTo>
                  <a:lnTo>
                    <a:pt x="30" y="80"/>
                  </a:lnTo>
                  <a:lnTo>
                    <a:pt x="23" y="69"/>
                  </a:lnTo>
                  <a:lnTo>
                    <a:pt x="18" y="56"/>
                  </a:lnTo>
                  <a:lnTo>
                    <a:pt x="13" y="38"/>
                  </a:lnTo>
                  <a:lnTo>
                    <a:pt x="10" y="20"/>
                  </a:lnTo>
                  <a:lnTo>
                    <a:pt x="9" y="0"/>
                  </a:lnTo>
                  <a:lnTo>
                    <a:pt x="0" y="0"/>
                  </a:lnTo>
                  <a:lnTo>
                    <a:pt x="2" y="21"/>
                  </a:lnTo>
                  <a:lnTo>
                    <a:pt x="5" y="41"/>
                  </a:lnTo>
                  <a:lnTo>
                    <a:pt x="10" y="57"/>
                  </a:lnTo>
                  <a:lnTo>
                    <a:pt x="15" y="73"/>
                  </a:lnTo>
                  <a:lnTo>
                    <a:pt x="23" y="85"/>
                  </a:lnTo>
                  <a:lnTo>
                    <a:pt x="33" y="95"/>
                  </a:lnTo>
                  <a:lnTo>
                    <a:pt x="38" y="99"/>
                  </a:lnTo>
                  <a:lnTo>
                    <a:pt x="43" y="101"/>
                  </a:lnTo>
                  <a:lnTo>
                    <a:pt x="49" y="103"/>
                  </a:lnTo>
                  <a:lnTo>
                    <a:pt x="54" y="104"/>
                  </a:lnTo>
                  <a:lnTo>
                    <a:pt x="54" y="96"/>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3" name="Freeform 257"/>
            <p:cNvSpPr>
              <a:spLocks/>
            </p:cNvSpPr>
            <p:nvPr/>
          </p:nvSpPr>
          <p:spPr bwMode="auto">
            <a:xfrm>
              <a:off x="2831" y="2205"/>
              <a:ext cx="56" cy="105"/>
            </a:xfrm>
            <a:custGeom>
              <a:avLst/>
              <a:gdLst>
                <a:gd name="T0" fmla="*/ 47 w 56"/>
                <a:gd name="T1" fmla="*/ 0 h 105"/>
                <a:gd name="T2" fmla="*/ 46 w 56"/>
                <a:gd name="T3" fmla="*/ 20 h 105"/>
                <a:gd name="T4" fmla="*/ 42 w 56"/>
                <a:gd name="T5" fmla="*/ 38 h 105"/>
                <a:gd name="T6" fmla="*/ 37 w 56"/>
                <a:gd name="T7" fmla="*/ 56 h 105"/>
                <a:gd name="T8" fmla="*/ 33 w 56"/>
                <a:gd name="T9" fmla="*/ 69 h 105"/>
                <a:gd name="T10" fmla="*/ 24 w 56"/>
                <a:gd name="T11" fmla="*/ 80 h 105"/>
                <a:gd name="T12" fmla="*/ 18 w 56"/>
                <a:gd name="T13" fmla="*/ 90 h 105"/>
                <a:gd name="T14" fmla="*/ 13 w 56"/>
                <a:gd name="T15" fmla="*/ 91 h 105"/>
                <a:gd name="T16" fmla="*/ 10 w 56"/>
                <a:gd name="T17" fmla="*/ 95 h 105"/>
                <a:gd name="T18" fmla="*/ 5 w 56"/>
                <a:gd name="T19" fmla="*/ 95 h 105"/>
                <a:gd name="T20" fmla="*/ 0 w 56"/>
                <a:gd name="T21" fmla="*/ 96 h 105"/>
                <a:gd name="T22" fmla="*/ 0 w 56"/>
                <a:gd name="T23" fmla="*/ 104 h 105"/>
                <a:gd name="T24" fmla="*/ 7 w 56"/>
                <a:gd name="T25" fmla="*/ 103 h 105"/>
                <a:gd name="T26" fmla="*/ 13 w 56"/>
                <a:gd name="T27" fmla="*/ 101 h 105"/>
                <a:gd name="T28" fmla="*/ 18 w 56"/>
                <a:gd name="T29" fmla="*/ 99 h 105"/>
                <a:gd name="T30" fmla="*/ 23 w 56"/>
                <a:gd name="T31" fmla="*/ 95 h 105"/>
                <a:gd name="T32" fmla="*/ 33 w 56"/>
                <a:gd name="T33" fmla="*/ 85 h 105"/>
                <a:gd name="T34" fmla="*/ 41 w 56"/>
                <a:gd name="T35" fmla="*/ 73 h 105"/>
                <a:gd name="T36" fmla="*/ 46 w 56"/>
                <a:gd name="T37" fmla="*/ 57 h 105"/>
                <a:gd name="T38" fmla="*/ 50 w 56"/>
                <a:gd name="T39" fmla="*/ 41 h 105"/>
                <a:gd name="T40" fmla="*/ 54 w 56"/>
                <a:gd name="T41" fmla="*/ 21 h 105"/>
                <a:gd name="T42" fmla="*/ 55 w 56"/>
                <a:gd name="T43" fmla="*/ 0 h 105"/>
                <a:gd name="T44" fmla="*/ 47 w 56"/>
                <a:gd name="T45" fmla="*/ 0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47" y="0"/>
                  </a:moveTo>
                  <a:lnTo>
                    <a:pt x="46" y="20"/>
                  </a:lnTo>
                  <a:lnTo>
                    <a:pt x="42" y="38"/>
                  </a:lnTo>
                  <a:lnTo>
                    <a:pt x="37" y="56"/>
                  </a:lnTo>
                  <a:lnTo>
                    <a:pt x="33" y="69"/>
                  </a:lnTo>
                  <a:lnTo>
                    <a:pt x="24" y="80"/>
                  </a:lnTo>
                  <a:lnTo>
                    <a:pt x="18" y="90"/>
                  </a:lnTo>
                  <a:lnTo>
                    <a:pt x="13" y="91"/>
                  </a:lnTo>
                  <a:lnTo>
                    <a:pt x="10" y="95"/>
                  </a:lnTo>
                  <a:lnTo>
                    <a:pt x="5" y="95"/>
                  </a:lnTo>
                  <a:lnTo>
                    <a:pt x="0" y="96"/>
                  </a:lnTo>
                  <a:lnTo>
                    <a:pt x="0" y="104"/>
                  </a:lnTo>
                  <a:lnTo>
                    <a:pt x="7" y="103"/>
                  </a:lnTo>
                  <a:lnTo>
                    <a:pt x="13" y="101"/>
                  </a:lnTo>
                  <a:lnTo>
                    <a:pt x="18" y="99"/>
                  </a:lnTo>
                  <a:lnTo>
                    <a:pt x="23" y="95"/>
                  </a:lnTo>
                  <a:lnTo>
                    <a:pt x="33" y="85"/>
                  </a:lnTo>
                  <a:lnTo>
                    <a:pt x="41" y="73"/>
                  </a:lnTo>
                  <a:lnTo>
                    <a:pt x="46" y="57"/>
                  </a:lnTo>
                  <a:lnTo>
                    <a:pt x="50" y="41"/>
                  </a:lnTo>
                  <a:lnTo>
                    <a:pt x="54" y="21"/>
                  </a:lnTo>
                  <a:lnTo>
                    <a:pt x="55" y="0"/>
                  </a:lnTo>
                  <a:lnTo>
                    <a:pt x="47"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4" name="Freeform 258"/>
            <p:cNvSpPr>
              <a:spLocks/>
            </p:cNvSpPr>
            <p:nvPr/>
          </p:nvSpPr>
          <p:spPr bwMode="auto">
            <a:xfrm>
              <a:off x="2831" y="2101"/>
              <a:ext cx="56" cy="105"/>
            </a:xfrm>
            <a:custGeom>
              <a:avLst/>
              <a:gdLst>
                <a:gd name="T0" fmla="*/ 0 w 56"/>
                <a:gd name="T1" fmla="*/ 8 h 105"/>
                <a:gd name="T2" fmla="*/ 5 w 56"/>
                <a:gd name="T3" fmla="*/ 10 h 105"/>
                <a:gd name="T4" fmla="*/ 10 w 56"/>
                <a:gd name="T5" fmla="*/ 10 h 105"/>
                <a:gd name="T6" fmla="*/ 13 w 56"/>
                <a:gd name="T7" fmla="*/ 13 h 105"/>
                <a:gd name="T8" fmla="*/ 18 w 56"/>
                <a:gd name="T9" fmla="*/ 15 h 105"/>
                <a:gd name="T10" fmla="*/ 24 w 56"/>
                <a:gd name="T11" fmla="*/ 25 h 105"/>
                <a:gd name="T12" fmla="*/ 33 w 56"/>
                <a:gd name="T13" fmla="*/ 36 h 105"/>
                <a:gd name="T14" fmla="*/ 37 w 56"/>
                <a:gd name="T15" fmla="*/ 51 h 105"/>
                <a:gd name="T16" fmla="*/ 42 w 56"/>
                <a:gd name="T17" fmla="*/ 67 h 105"/>
                <a:gd name="T18" fmla="*/ 46 w 56"/>
                <a:gd name="T19" fmla="*/ 85 h 105"/>
                <a:gd name="T20" fmla="*/ 47 w 56"/>
                <a:gd name="T21" fmla="*/ 104 h 105"/>
                <a:gd name="T22" fmla="*/ 55 w 56"/>
                <a:gd name="T23" fmla="*/ 104 h 105"/>
                <a:gd name="T24" fmla="*/ 54 w 56"/>
                <a:gd name="T25" fmla="*/ 85 h 105"/>
                <a:gd name="T26" fmla="*/ 50 w 56"/>
                <a:gd name="T27" fmla="*/ 65 h 105"/>
                <a:gd name="T28" fmla="*/ 46 w 56"/>
                <a:gd name="T29" fmla="*/ 47 h 105"/>
                <a:gd name="T30" fmla="*/ 41 w 56"/>
                <a:gd name="T31" fmla="*/ 33 h 105"/>
                <a:gd name="T32" fmla="*/ 33 w 56"/>
                <a:gd name="T33" fmla="*/ 20 h 105"/>
                <a:gd name="T34" fmla="*/ 23 w 56"/>
                <a:gd name="T35" fmla="*/ 10 h 105"/>
                <a:gd name="T36" fmla="*/ 18 w 56"/>
                <a:gd name="T37" fmla="*/ 5 h 105"/>
                <a:gd name="T38" fmla="*/ 13 w 56"/>
                <a:gd name="T39" fmla="*/ 4 h 105"/>
                <a:gd name="T40" fmla="*/ 7 w 56"/>
                <a:gd name="T41" fmla="*/ 2 h 105"/>
                <a:gd name="T42" fmla="*/ 0 w 56"/>
                <a:gd name="T43" fmla="*/ 0 h 105"/>
                <a:gd name="T44" fmla="*/ 0 w 56"/>
                <a:gd name="T45" fmla="*/ 8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0" y="8"/>
                  </a:moveTo>
                  <a:lnTo>
                    <a:pt x="5" y="10"/>
                  </a:lnTo>
                  <a:lnTo>
                    <a:pt x="10" y="10"/>
                  </a:lnTo>
                  <a:lnTo>
                    <a:pt x="13" y="13"/>
                  </a:lnTo>
                  <a:lnTo>
                    <a:pt x="18" y="15"/>
                  </a:lnTo>
                  <a:lnTo>
                    <a:pt x="24" y="25"/>
                  </a:lnTo>
                  <a:lnTo>
                    <a:pt x="33" y="36"/>
                  </a:lnTo>
                  <a:lnTo>
                    <a:pt x="37" y="51"/>
                  </a:lnTo>
                  <a:lnTo>
                    <a:pt x="42" y="67"/>
                  </a:lnTo>
                  <a:lnTo>
                    <a:pt x="46" y="85"/>
                  </a:lnTo>
                  <a:lnTo>
                    <a:pt x="47" y="104"/>
                  </a:lnTo>
                  <a:lnTo>
                    <a:pt x="55" y="104"/>
                  </a:lnTo>
                  <a:lnTo>
                    <a:pt x="54" y="85"/>
                  </a:lnTo>
                  <a:lnTo>
                    <a:pt x="50" y="65"/>
                  </a:lnTo>
                  <a:lnTo>
                    <a:pt x="46" y="47"/>
                  </a:lnTo>
                  <a:lnTo>
                    <a:pt x="41" y="33"/>
                  </a:lnTo>
                  <a:lnTo>
                    <a:pt x="33" y="20"/>
                  </a:lnTo>
                  <a:lnTo>
                    <a:pt x="23" y="10"/>
                  </a:lnTo>
                  <a:lnTo>
                    <a:pt x="18" y="5"/>
                  </a:lnTo>
                  <a:lnTo>
                    <a:pt x="13" y="4"/>
                  </a:lnTo>
                  <a:lnTo>
                    <a:pt x="7" y="2"/>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grpSp>
        <p:nvGrpSpPr>
          <p:cNvPr id="7" name="Group 259"/>
          <p:cNvGrpSpPr>
            <a:grpSpLocks/>
          </p:cNvGrpSpPr>
          <p:nvPr/>
        </p:nvGrpSpPr>
        <p:grpSpPr bwMode="auto">
          <a:xfrm>
            <a:off x="4719639" y="4808539"/>
            <a:ext cx="320675" cy="434975"/>
            <a:chOff x="2013" y="3029"/>
            <a:chExt cx="202" cy="274"/>
          </a:xfrm>
        </p:grpSpPr>
        <p:sp>
          <p:nvSpPr>
            <p:cNvPr id="30834" name="Freeform 260"/>
            <p:cNvSpPr>
              <a:spLocks/>
            </p:cNvSpPr>
            <p:nvPr/>
          </p:nvSpPr>
          <p:spPr bwMode="auto">
            <a:xfrm>
              <a:off x="2013" y="3029"/>
              <a:ext cx="197" cy="274"/>
            </a:xfrm>
            <a:custGeom>
              <a:avLst/>
              <a:gdLst>
                <a:gd name="T0" fmla="*/ 89 w 197"/>
                <a:gd name="T1" fmla="*/ 0 h 274"/>
                <a:gd name="T2" fmla="*/ 70 w 197"/>
                <a:gd name="T3" fmla="*/ 6 h 274"/>
                <a:gd name="T4" fmla="*/ 52 w 197"/>
                <a:gd name="T5" fmla="*/ 16 h 274"/>
                <a:gd name="T6" fmla="*/ 36 w 197"/>
                <a:gd name="T7" fmla="*/ 31 h 274"/>
                <a:gd name="T8" fmla="*/ 23 w 197"/>
                <a:gd name="T9" fmla="*/ 50 h 274"/>
                <a:gd name="T10" fmla="*/ 13 w 197"/>
                <a:gd name="T11" fmla="*/ 71 h 274"/>
                <a:gd name="T12" fmla="*/ 5 w 197"/>
                <a:gd name="T13" fmla="*/ 96 h 274"/>
                <a:gd name="T14" fmla="*/ 1 w 197"/>
                <a:gd name="T15" fmla="*/ 122 h 274"/>
                <a:gd name="T16" fmla="*/ 1 w 197"/>
                <a:gd name="T17" fmla="*/ 151 h 274"/>
                <a:gd name="T18" fmla="*/ 5 w 197"/>
                <a:gd name="T19" fmla="*/ 177 h 274"/>
                <a:gd name="T20" fmla="*/ 13 w 197"/>
                <a:gd name="T21" fmla="*/ 201 h 274"/>
                <a:gd name="T22" fmla="*/ 23 w 197"/>
                <a:gd name="T23" fmla="*/ 222 h 274"/>
                <a:gd name="T24" fmla="*/ 36 w 197"/>
                <a:gd name="T25" fmla="*/ 242 h 274"/>
                <a:gd name="T26" fmla="*/ 52 w 197"/>
                <a:gd name="T27" fmla="*/ 257 h 274"/>
                <a:gd name="T28" fmla="*/ 70 w 197"/>
                <a:gd name="T29" fmla="*/ 266 h 274"/>
                <a:gd name="T30" fmla="*/ 89 w 197"/>
                <a:gd name="T31" fmla="*/ 273 h 274"/>
                <a:gd name="T32" fmla="*/ 109 w 197"/>
                <a:gd name="T33" fmla="*/ 273 h 274"/>
                <a:gd name="T34" fmla="*/ 128 w 197"/>
                <a:gd name="T35" fmla="*/ 266 h 274"/>
                <a:gd name="T36" fmla="*/ 146 w 197"/>
                <a:gd name="T37" fmla="*/ 257 h 274"/>
                <a:gd name="T38" fmla="*/ 161 w 197"/>
                <a:gd name="T39" fmla="*/ 242 h 274"/>
                <a:gd name="T40" fmla="*/ 174 w 197"/>
                <a:gd name="T41" fmla="*/ 222 h 274"/>
                <a:gd name="T42" fmla="*/ 185 w 197"/>
                <a:gd name="T43" fmla="*/ 201 h 274"/>
                <a:gd name="T44" fmla="*/ 193 w 197"/>
                <a:gd name="T45" fmla="*/ 177 h 274"/>
                <a:gd name="T46" fmla="*/ 196 w 197"/>
                <a:gd name="T47" fmla="*/ 151 h 274"/>
                <a:gd name="T48" fmla="*/ 196 w 197"/>
                <a:gd name="T49" fmla="*/ 122 h 274"/>
                <a:gd name="T50" fmla="*/ 193 w 197"/>
                <a:gd name="T51" fmla="*/ 96 h 274"/>
                <a:gd name="T52" fmla="*/ 185 w 197"/>
                <a:gd name="T53" fmla="*/ 71 h 274"/>
                <a:gd name="T54" fmla="*/ 174 w 197"/>
                <a:gd name="T55" fmla="*/ 50 h 274"/>
                <a:gd name="T56" fmla="*/ 161 w 197"/>
                <a:gd name="T57" fmla="*/ 31 h 274"/>
                <a:gd name="T58" fmla="*/ 146 w 197"/>
                <a:gd name="T59" fmla="*/ 16 h 274"/>
                <a:gd name="T60" fmla="*/ 128 w 197"/>
                <a:gd name="T61" fmla="*/ 6 h 274"/>
                <a:gd name="T62" fmla="*/ 109 w 197"/>
                <a:gd name="T63" fmla="*/ 0 h 27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7"/>
                <a:gd name="T97" fmla="*/ 0 h 274"/>
                <a:gd name="T98" fmla="*/ 197 w 197"/>
                <a:gd name="T99" fmla="*/ 274 h 27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7" h="274">
                  <a:moveTo>
                    <a:pt x="99" y="0"/>
                  </a:moveTo>
                  <a:lnTo>
                    <a:pt x="89" y="0"/>
                  </a:lnTo>
                  <a:lnTo>
                    <a:pt x="79" y="3"/>
                  </a:lnTo>
                  <a:lnTo>
                    <a:pt x="70" y="6"/>
                  </a:lnTo>
                  <a:lnTo>
                    <a:pt x="60" y="10"/>
                  </a:lnTo>
                  <a:lnTo>
                    <a:pt x="52" y="16"/>
                  </a:lnTo>
                  <a:lnTo>
                    <a:pt x="44" y="23"/>
                  </a:lnTo>
                  <a:lnTo>
                    <a:pt x="36" y="31"/>
                  </a:lnTo>
                  <a:lnTo>
                    <a:pt x="29" y="40"/>
                  </a:lnTo>
                  <a:lnTo>
                    <a:pt x="23" y="50"/>
                  </a:lnTo>
                  <a:lnTo>
                    <a:pt x="18" y="60"/>
                  </a:lnTo>
                  <a:lnTo>
                    <a:pt x="13" y="71"/>
                  </a:lnTo>
                  <a:lnTo>
                    <a:pt x="8" y="83"/>
                  </a:lnTo>
                  <a:lnTo>
                    <a:pt x="5" y="96"/>
                  </a:lnTo>
                  <a:lnTo>
                    <a:pt x="3" y="109"/>
                  </a:lnTo>
                  <a:lnTo>
                    <a:pt x="1" y="122"/>
                  </a:lnTo>
                  <a:lnTo>
                    <a:pt x="0" y="136"/>
                  </a:lnTo>
                  <a:lnTo>
                    <a:pt x="1" y="151"/>
                  </a:lnTo>
                  <a:lnTo>
                    <a:pt x="3" y="164"/>
                  </a:lnTo>
                  <a:lnTo>
                    <a:pt x="5" y="177"/>
                  </a:lnTo>
                  <a:lnTo>
                    <a:pt x="8" y="190"/>
                  </a:lnTo>
                  <a:lnTo>
                    <a:pt x="13" y="201"/>
                  </a:lnTo>
                  <a:lnTo>
                    <a:pt x="18" y="213"/>
                  </a:lnTo>
                  <a:lnTo>
                    <a:pt x="23" y="222"/>
                  </a:lnTo>
                  <a:lnTo>
                    <a:pt x="29" y="232"/>
                  </a:lnTo>
                  <a:lnTo>
                    <a:pt x="36" y="242"/>
                  </a:lnTo>
                  <a:lnTo>
                    <a:pt x="44" y="250"/>
                  </a:lnTo>
                  <a:lnTo>
                    <a:pt x="52" y="257"/>
                  </a:lnTo>
                  <a:lnTo>
                    <a:pt x="60" y="261"/>
                  </a:lnTo>
                  <a:lnTo>
                    <a:pt x="70" y="266"/>
                  </a:lnTo>
                  <a:lnTo>
                    <a:pt x="79" y="270"/>
                  </a:lnTo>
                  <a:lnTo>
                    <a:pt x="89" y="273"/>
                  </a:lnTo>
                  <a:lnTo>
                    <a:pt x="99" y="273"/>
                  </a:lnTo>
                  <a:lnTo>
                    <a:pt x="109" y="273"/>
                  </a:lnTo>
                  <a:lnTo>
                    <a:pt x="118" y="270"/>
                  </a:lnTo>
                  <a:lnTo>
                    <a:pt x="128" y="266"/>
                  </a:lnTo>
                  <a:lnTo>
                    <a:pt x="136" y="261"/>
                  </a:lnTo>
                  <a:lnTo>
                    <a:pt x="146" y="257"/>
                  </a:lnTo>
                  <a:lnTo>
                    <a:pt x="154" y="250"/>
                  </a:lnTo>
                  <a:lnTo>
                    <a:pt x="161" y="242"/>
                  </a:lnTo>
                  <a:lnTo>
                    <a:pt x="169" y="232"/>
                  </a:lnTo>
                  <a:lnTo>
                    <a:pt x="174" y="222"/>
                  </a:lnTo>
                  <a:lnTo>
                    <a:pt x="180" y="213"/>
                  </a:lnTo>
                  <a:lnTo>
                    <a:pt x="185" y="201"/>
                  </a:lnTo>
                  <a:lnTo>
                    <a:pt x="190" y="190"/>
                  </a:lnTo>
                  <a:lnTo>
                    <a:pt x="193" y="177"/>
                  </a:lnTo>
                  <a:lnTo>
                    <a:pt x="195" y="164"/>
                  </a:lnTo>
                  <a:lnTo>
                    <a:pt x="196" y="151"/>
                  </a:lnTo>
                  <a:lnTo>
                    <a:pt x="196" y="136"/>
                  </a:lnTo>
                  <a:lnTo>
                    <a:pt x="196" y="122"/>
                  </a:lnTo>
                  <a:lnTo>
                    <a:pt x="195" y="109"/>
                  </a:lnTo>
                  <a:lnTo>
                    <a:pt x="193" y="96"/>
                  </a:lnTo>
                  <a:lnTo>
                    <a:pt x="190" y="83"/>
                  </a:lnTo>
                  <a:lnTo>
                    <a:pt x="185" y="71"/>
                  </a:lnTo>
                  <a:lnTo>
                    <a:pt x="180" y="60"/>
                  </a:lnTo>
                  <a:lnTo>
                    <a:pt x="174" y="50"/>
                  </a:lnTo>
                  <a:lnTo>
                    <a:pt x="169" y="40"/>
                  </a:lnTo>
                  <a:lnTo>
                    <a:pt x="161" y="31"/>
                  </a:lnTo>
                  <a:lnTo>
                    <a:pt x="154" y="23"/>
                  </a:lnTo>
                  <a:lnTo>
                    <a:pt x="146" y="16"/>
                  </a:lnTo>
                  <a:lnTo>
                    <a:pt x="136" y="10"/>
                  </a:lnTo>
                  <a:lnTo>
                    <a:pt x="128" y="6"/>
                  </a:lnTo>
                  <a:lnTo>
                    <a:pt x="118" y="3"/>
                  </a:lnTo>
                  <a:lnTo>
                    <a:pt x="109" y="0"/>
                  </a:lnTo>
                  <a:lnTo>
                    <a:pt x="99"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5" name="Freeform 261"/>
            <p:cNvSpPr>
              <a:spLocks/>
            </p:cNvSpPr>
            <p:nvPr/>
          </p:nvSpPr>
          <p:spPr bwMode="auto">
            <a:xfrm>
              <a:off x="2110" y="3066"/>
              <a:ext cx="100" cy="199"/>
            </a:xfrm>
            <a:custGeom>
              <a:avLst/>
              <a:gdLst>
                <a:gd name="T0" fmla="*/ 49 w 100"/>
                <a:gd name="T1" fmla="*/ 0 h 199"/>
                <a:gd name="T2" fmla="*/ 44 w 100"/>
                <a:gd name="T3" fmla="*/ 0 h 199"/>
                <a:gd name="T4" fmla="*/ 39 w 100"/>
                <a:gd name="T5" fmla="*/ 2 h 199"/>
                <a:gd name="T6" fmla="*/ 34 w 100"/>
                <a:gd name="T7" fmla="*/ 5 h 199"/>
                <a:gd name="T8" fmla="*/ 30 w 100"/>
                <a:gd name="T9" fmla="*/ 8 h 199"/>
                <a:gd name="T10" fmla="*/ 21 w 100"/>
                <a:gd name="T11" fmla="*/ 16 h 199"/>
                <a:gd name="T12" fmla="*/ 15 w 100"/>
                <a:gd name="T13" fmla="*/ 29 h 199"/>
                <a:gd name="T14" fmla="*/ 8 w 100"/>
                <a:gd name="T15" fmla="*/ 44 h 199"/>
                <a:gd name="T16" fmla="*/ 4 w 100"/>
                <a:gd name="T17" fmla="*/ 60 h 199"/>
                <a:gd name="T18" fmla="*/ 0 w 100"/>
                <a:gd name="T19" fmla="*/ 80 h 199"/>
                <a:gd name="T20" fmla="*/ 0 w 100"/>
                <a:gd name="T21" fmla="*/ 99 h 199"/>
                <a:gd name="T22" fmla="*/ 0 w 100"/>
                <a:gd name="T23" fmla="*/ 120 h 199"/>
                <a:gd name="T24" fmla="*/ 4 w 100"/>
                <a:gd name="T25" fmla="*/ 138 h 199"/>
                <a:gd name="T26" fmla="*/ 8 w 100"/>
                <a:gd name="T27" fmla="*/ 155 h 199"/>
                <a:gd name="T28" fmla="*/ 15 w 100"/>
                <a:gd name="T29" fmla="*/ 169 h 199"/>
                <a:gd name="T30" fmla="*/ 21 w 100"/>
                <a:gd name="T31" fmla="*/ 182 h 199"/>
                <a:gd name="T32" fmla="*/ 30 w 100"/>
                <a:gd name="T33" fmla="*/ 190 h 199"/>
                <a:gd name="T34" fmla="*/ 34 w 100"/>
                <a:gd name="T35" fmla="*/ 195 h 199"/>
                <a:gd name="T36" fmla="*/ 39 w 100"/>
                <a:gd name="T37" fmla="*/ 197 h 199"/>
                <a:gd name="T38" fmla="*/ 44 w 100"/>
                <a:gd name="T39" fmla="*/ 198 h 199"/>
                <a:gd name="T40" fmla="*/ 49 w 100"/>
                <a:gd name="T41" fmla="*/ 198 h 199"/>
                <a:gd name="T42" fmla="*/ 54 w 100"/>
                <a:gd name="T43" fmla="*/ 198 h 199"/>
                <a:gd name="T44" fmla="*/ 60 w 100"/>
                <a:gd name="T45" fmla="*/ 197 h 199"/>
                <a:gd name="T46" fmla="*/ 64 w 100"/>
                <a:gd name="T47" fmla="*/ 195 h 199"/>
                <a:gd name="T48" fmla="*/ 69 w 100"/>
                <a:gd name="T49" fmla="*/ 190 h 199"/>
                <a:gd name="T50" fmla="*/ 78 w 100"/>
                <a:gd name="T51" fmla="*/ 182 h 199"/>
                <a:gd name="T52" fmla="*/ 85 w 100"/>
                <a:gd name="T53" fmla="*/ 169 h 199"/>
                <a:gd name="T54" fmla="*/ 91 w 100"/>
                <a:gd name="T55" fmla="*/ 155 h 199"/>
                <a:gd name="T56" fmla="*/ 96 w 100"/>
                <a:gd name="T57" fmla="*/ 138 h 199"/>
                <a:gd name="T58" fmla="*/ 99 w 100"/>
                <a:gd name="T59" fmla="*/ 120 h 199"/>
                <a:gd name="T60" fmla="*/ 99 w 100"/>
                <a:gd name="T61" fmla="*/ 99 h 199"/>
                <a:gd name="T62" fmla="*/ 99 w 100"/>
                <a:gd name="T63" fmla="*/ 80 h 199"/>
                <a:gd name="T64" fmla="*/ 96 w 100"/>
                <a:gd name="T65" fmla="*/ 60 h 199"/>
                <a:gd name="T66" fmla="*/ 91 w 100"/>
                <a:gd name="T67" fmla="*/ 44 h 199"/>
                <a:gd name="T68" fmla="*/ 85 w 100"/>
                <a:gd name="T69" fmla="*/ 29 h 199"/>
                <a:gd name="T70" fmla="*/ 78 w 100"/>
                <a:gd name="T71" fmla="*/ 16 h 199"/>
                <a:gd name="T72" fmla="*/ 69 w 100"/>
                <a:gd name="T73" fmla="*/ 8 h 199"/>
                <a:gd name="T74" fmla="*/ 64 w 100"/>
                <a:gd name="T75" fmla="*/ 5 h 199"/>
                <a:gd name="T76" fmla="*/ 60 w 100"/>
                <a:gd name="T77" fmla="*/ 2 h 199"/>
                <a:gd name="T78" fmla="*/ 54 w 100"/>
                <a:gd name="T79" fmla="*/ 0 h 199"/>
                <a:gd name="T80" fmla="*/ 49 w 100"/>
                <a:gd name="T81" fmla="*/ 0 h 19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00"/>
                <a:gd name="T124" fmla="*/ 0 h 199"/>
                <a:gd name="T125" fmla="*/ 100 w 100"/>
                <a:gd name="T126" fmla="*/ 199 h 19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00" h="199">
                  <a:moveTo>
                    <a:pt x="49" y="0"/>
                  </a:moveTo>
                  <a:lnTo>
                    <a:pt x="44" y="0"/>
                  </a:lnTo>
                  <a:lnTo>
                    <a:pt x="39" y="2"/>
                  </a:lnTo>
                  <a:lnTo>
                    <a:pt x="34" y="5"/>
                  </a:lnTo>
                  <a:lnTo>
                    <a:pt x="30" y="8"/>
                  </a:lnTo>
                  <a:lnTo>
                    <a:pt x="21" y="16"/>
                  </a:lnTo>
                  <a:lnTo>
                    <a:pt x="15" y="29"/>
                  </a:lnTo>
                  <a:lnTo>
                    <a:pt x="8" y="44"/>
                  </a:lnTo>
                  <a:lnTo>
                    <a:pt x="4" y="60"/>
                  </a:lnTo>
                  <a:lnTo>
                    <a:pt x="0" y="80"/>
                  </a:lnTo>
                  <a:lnTo>
                    <a:pt x="0" y="99"/>
                  </a:lnTo>
                  <a:lnTo>
                    <a:pt x="0" y="120"/>
                  </a:lnTo>
                  <a:lnTo>
                    <a:pt x="4" y="138"/>
                  </a:lnTo>
                  <a:lnTo>
                    <a:pt x="8" y="155"/>
                  </a:lnTo>
                  <a:lnTo>
                    <a:pt x="15" y="169"/>
                  </a:lnTo>
                  <a:lnTo>
                    <a:pt x="21" y="182"/>
                  </a:lnTo>
                  <a:lnTo>
                    <a:pt x="30" y="190"/>
                  </a:lnTo>
                  <a:lnTo>
                    <a:pt x="34" y="195"/>
                  </a:lnTo>
                  <a:lnTo>
                    <a:pt x="39" y="197"/>
                  </a:lnTo>
                  <a:lnTo>
                    <a:pt x="44" y="198"/>
                  </a:lnTo>
                  <a:lnTo>
                    <a:pt x="49" y="198"/>
                  </a:lnTo>
                  <a:lnTo>
                    <a:pt x="54" y="198"/>
                  </a:lnTo>
                  <a:lnTo>
                    <a:pt x="60" y="197"/>
                  </a:lnTo>
                  <a:lnTo>
                    <a:pt x="64" y="195"/>
                  </a:lnTo>
                  <a:lnTo>
                    <a:pt x="69" y="190"/>
                  </a:lnTo>
                  <a:lnTo>
                    <a:pt x="78" y="182"/>
                  </a:lnTo>
                  <a:lnTo>
                    <a:pt x="85" y="169"/>
                  </a:lnTo>
                  <a:lnTo>
                    <a:pt x="91" y="155"/>
                  </a:lnTo>
                  <a:lnTo>
                    <a:pt x="96" y="138"/>
                  </a:lnTo>
                  <a:lnTo>
                    <a:pt x="99" y="120"/>
                  </a:lnTo>
                  <a:lnTo>
                    <a:pt x="99" y="99"/>
                  </a:lnTo>
                  <a:lnTo>
                    <a:pt x="99" y="80"/>
                  </a:lnTo>
                  <a:lnTo>
                    <a:pt x="96" y="60"/>
                  </a:lnTo>
                  <a:lnTo>
                    <a:pt x="91" y="44"/>
                  </a:lnTo>
                  <a:lnTo>
                    <a:pt x="85" y="29"/>
                  </a:lnTo>
                  <a:lnTo>
                    <a:pt x="78" y="16"/>
                  </a:lnTo>
                  <a:lnTo>
                    <a:pt x="69" y="8"/>
                  </a:lnTo>
                  <a:lnTo>
                    <a:pt x="64" y="5"/>
                  </a:lnTo>
                  <a:lnTo>
                    <a:pt x="60" y="2"/>
                  </a:lnTo>
                  <a:lnTo>
                    <a:pt x="54" y="0"/>
                  </a:lnTo>
                  <a:lnTo>
                    <a:pt x="49" y="0"/>
                  </a:lnTo>
                </a:path>
              </a:pathLst>
            </a:custGeom>
            <a:solidFill>
              <a:schemeClr val="accent2"/>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6" name="Freeform 262"/>
            <p:cNvSpPr>
              <a:spLocks/>
            </p:cNvSpPr>
            <p:nvPr/>
          </p:nvSpPr>
          <p:spPr bwMode="auto">
            <a:xfrm>
              <a:off x="2105" y="3061"/>
              <a:ext cx="55" cy="105"/>
            </a:xfrm>
            <a:custGeom>
              <a:avLst/>
              <a:gdLst>
                <a:gd name="T0" fmla="*/ 9 w 55"/>
                <a:gd name="T1" fmla="*/ 104 h 105"/>
                <a:gd name="T2" fmla="*/ 10 w 55"/>
                <a:gd name="T3" fmla="*/ 85 h 105"/>
                <a:gd name="T4" fmla="*/ 13 w 55"/>
                <a:gd name="T5" fmla="*/ 67 h 105"/>
                <a:gd name="T6" fmla="*/ 18 w 55"/>
                <a:gd name="T7" fmla="*/ 51 h 105"/>
                <a:gd name="T8" fmla="*/ 23 w 55"/>
                <a:gd name="T9" fmla="*/ 36 h 105"/>
                <a:gd name="T10" fmla="*/ 30 w 55"/>
                <a:gd name="T11" fmla="*/ 25 h 105"/>
                <a:gd name="T12" fmla="*/ 38 w 55"/>
                <a:gd name="T13" fmla="*/ 15 h 105"/>
                <a:gd name="T14" fmla="*/ 43 w 55"/>
                <a:gd name="T15" fmla="*/ 13 h 105"/>
                <a:gd name="T16" fmla="*/ 46 w 55"/>
                <a:gd name="T17" fmla="*/ 10 h 105"/>
                <a:gd name="T18" fmla="*/ 51 w 55"/>
                <a:gd name="T19" fmla="*/ 10 h 105"/>
                <a:gd name="T20" fmla="*/ 54 w 55"/>
                <a:gd name="T21" fmla="*/ 8 h 105"/>
                <a:gd name="T22" fmla="*/ 54 w 55"/>
                <a:gd name="T23" fmla="*/ 0 h 105"/>
                <a:gd name="T24" fmla="*/ 49 w 55"/>
                <a:gd name="T25" fmla="*/ 2 h 105"/>
                <a:gd name="T26" fmla="*/ 43 w 55"/>
                <a:gd name="T27" fmla="*/ 4 h 105"/>
                <a:gd name="T28" fmla="*/ 38 w 55"/>
                <a:gd name="T29" fmla="*/ 5 h 105"/>
                <a:gd name="T30" fmla="*/ 33 w 55"/>
                <a:gd name="T31" fmla="*/ 10 h 105"/>
                <a:gd name="T32" fmla="*/ 23 w 55"/>
                <a:gd name="T33" fmla="*/ 20 h 105"/>
                <a:gd name="T34" fmla="*/ 15 w 55"/>
                <a:gd name="T35" fmla="*/ 33 h 105"/>
                <a:gd name="T36" fmla="*/ 10 w 55"/>
                <a:gd name="T37" fmla="*/ 47 h 105"/>
                <a:gd name="T38" fmla="*/ 5 w 55"/>
                <a:gd name="T39" fmla="*/ 65 h 105"/>
                <a:gd name="T40" fmla="*/ 2 w 55"/>
                <a:gd name="T41" fmla="*/ 85 h 105"/>
                <a:gd name="T42" fmla="*/ 0 w 55"/>
                <a:gd name="T43" fmla="*/ 104 h 105"/>
                <a:gd name="T44" fmla="*/ 9 w 55"/>
                <a:gd name="T45" fmla="*/ 104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9" y="104"/>
                  </a:moveTo>
                  <a:lnTo>
                    <a:pt x="10" y="85"/>
                  </a:lnTo>
                  <a:lnTo>
                    <a:pt x="13" y="67"/>
                  </a:lnTo>
                  <a:lnTo>
                    <a:pt x="18" y="51"/>
                  </a:lnTo>
                  <a:lnTo>
                    <a:pt x="23" y="36"/>
                  </a:lnTo>
                  <a:lnTo>
                    <a:pt x="30" y="25"/>
                  </a:lnTo>
                  <a:lnTo>
                    <a:pt x="38" y="15"/>
                  </a:lnTo>
                  <a:lnTo>
                    <a:pt x="43" y="13"/>
                  </a:lnTo>
                  <a:lnTo>
                    <a:pt x="46" y="10"/>
                  </a:lnTo>
                  <a:lnTo>
                    <a:pt x="51" y="10"/>
                  </a:lnTo>
                  <a:lnTo>
                    <a:pt x="54" y="8"/>
                  </a:lnTo>
                  <a:lnTo>
                    <a:pt x="54" y="0"/>
                  </a:lnTo>
                  <a:lnTo>
                    <a:pt x="49" y="2"/>
                  </a:lnTo>
                  <a:lnTo>
                    <a:pt x="43" y="4"/>
                  </a:lnTo>
                  <a:lnTo>
                    <a:pt x="38" y="5"/>
                  </a:lnTo>
                  <a:lnTo>
                    <a:pt x="33" y="10"/>
                  </a:lnTo>
                  <a:lnTo>
                    <a:pt x="23" y="20"/>
                  </a:lnTo>
                  <a:lnTo>
                    <a:pt x="15" y="33"/>
                  </a:lnTo>
                  <a:lnTo>
                    <a:pt x="10" y="47"/>
                  </a:lnTo>
                  <a:lnTo>
                    <a:pt x="5" y="65"/>
                  </a:lnTo>
                  <a:lnTo>
                    <a:pt x="2" y="85"/>
                  </a:lnTo>
                  <a:lnTo>
                    <a:pt x="0" y="104"/>
                  </a:lnTo>
                  <a:lnTo>
                    <a:pt x="9" y="10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7" name="Freeform 263"/>
            <p:cNvSpPr>
              <a:spLocks/>
            </p:cNvSpPr>
            <p:nvPr/>
          </p:nvSpPr>
          <p:spPr bwMode="auto">
            <a:xfrm>
              <a:off x="2105" y="3165"/>
              <a:ext cx="55" cy="105"/>
            </a:xfrm>
            <a:custGeom>
              <a:avLst/>
              <a:gdLst>
                <a:gd name="T0" fmla="*/ 54 w 55"/>
                <a:gd name="T1" fmla="*/ 96 h 105"/>
                <a:gd name="T2" fmla="*/ 51 w 55"/>
                <a:gd name="T3" fmla="*/ 95 h 105"/>
                <a:gd name="T4" fmla="*/ 46 w 55"/>
                <a:gd name="T5" fmla="*/ 95 h 105"/>
                <a:gd name="T6" fmla="*/ 43 w 55"/>
                <a:gd name="T7" fmla="*/ 91 h 105"/>
                <a:gd name="T8" fmla="*/ 38 w 55"/>
                <a:gd name="T9" fmla="*/ 90 h 105"/>
                <a:gd name="T10" fmla="*/ 30 w 55"/>
                <a:gd name="T11" fmla="*/ 80 h 105"/>
                <a:gd name="T12" fmla="*/ 23 w 55"/>
                <a:gd name="T13" fmla="*/ 69 h 105"/>
                <a:gd name="T14" fmla="*/ 18 w 55"/>
                <a:gd name="T15" fmla="*/ 56 h 105"/>
                <a:gd name="T16" fmla="*/ 13 w 55"/>
                <a:gd name="T17" fmla="*/ 38 h 105"/>
                <a:gd name="T18" fmla="*/ 10 w 55"/>
                <a:gd name="T19" fmla="*/ 20 h 105"/>
                <a:gd name="T20" fmla="*/ 9 w 55"/>
                <a:gd name="T21" fmla="*/ 0 h 105"/>
                <a:gd name="T22" fmla="*/ 0 w 55"/>
                <a:gd name="T23" fmla="*/ 0 h 105"/>
                <a:gd name="T24" fmla="*/ 2 w 55"/>
                <a:gd name="T25" fmla="*/ 21 h 105"/>
                <a:gd name="T26" fmla="*/ 5 w 55"/>
                <a:gd name="T27" fmla="*/ 41 h 105"/>
                <a:gd name="T28" fmla="*/ 10 w 55"/>
                <a:gd name="T29" fmla="*/ 57 h 105"/>
                <a:gd name="T30" fmla="*/ 15 w 55"/>
                <a:gd name="T31" fmla="*/ 73 h 105"/>
                <a:gd name="T32" fmla="*/ 23 w 55"/>
                <a:gd name="T33" fmla="*/ 85 h 105"/>
                <a:gd name="T34" fmla="*/ 33 w 55"/>
                <a:gd name="T35" fmla="*/ 95 h 105"/>
                <a:gd name="T36" fmla="*/ 38 w 55"/>
                <a:gd name="T37" fmla="*/ 99 h 105"/>
                <a:gd name="T38" fmla="*/ 43 w 55"/>
                <a:gd name="T39" fmla="*/ 101 h 105"/>
                <a:gd name="T40" fmla="*/ 49 w 55"/>
                <a:gd name="T41" fmla="*/ 103 h 105"/>
                <a:gd name="T42" fmla="*/ 54 w 55"/>
                <a:gd name="T43" fmla="*/ 104 h 105"/>
                <a:gd name="T44" fmla="*/ 54 w 55"/>
                <a:gd name="T45" fmla="*/ 96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54" y="96"/>
                  </a:moveTo>
                  <a:lnTo>
                    <a:pt x="51" y="95"/>
                  </a:lnTo>
                  <a:lnTo>
                    <a:pt x="46" y="95"/>
                  </a:lnTo>
                  <a:lnTo>
                    <a:pt x="43" y="91"/>
                  </a:lnTo>
                  <a:lnTo>
                    <a:pt x="38" y="90"/>
                  </a:lnTo>
                  <a:lnTo>
                    <a:pt x="30" y="80"/>
                  </a:lnTo>
                  <a:lnTo>
                    <a:pt x="23" y="69"/>
                  </a:lnTo>
                  <a:lnTo>
                    <a:pt x="18" y="56"/>
                  </a:lnTo>
                  <a:lnTo>
                    <a:pt x="13" y="38"/>
                  </a:lnTo>
                  <a:lnTo>
                    <a:pt x="10" y="20"/>
                  </a:lnTo>
                  <a:lnTo>
                    <a:pt x="9" y="0"/>
                  </a:lnTo>
                  <a:lnTo>
                    <a:pt x="0" y="0"/>
                  </a:lnTo>
                  <a:lnTo>
                    <a:pt x="2" y="21"/>
                  </a:lnTo>
                  <a:lnTo>
                    <a:pt x="5" y="41"/>
                  </a:lnTo>
                  <a:lnTo>
                    <a:pt x="10" y="57"/>
                  </a:lnTo>
                  <a:lnTo>
                    <a:pt x="15" y="73"/>
                  </a:lnTo>
                  <a:lnTo>
                    <a:pt x="23" y="85"/>
                  </a:lnTo>
                  <a:lnTo>
                    <a:pt x="33" y="95"/>
                  </a:lnTo>
                  <a:lnTo>
                    <a:pt x="38" y="99"/>
                  </a:lnTo>
                  <a:lnTo>
                    <a:pt x="43" y="101"/>
                  </a:lnTo>
                  <a:lnTo>
                    <a:pt x="49" y="103"/>
                  </a:lnTo>
                  <a:lnTo>
                    <a:pt x="54" y="104"/>
                  </a:lnTo>
                  <a:lnTo>
                    <a:pt x="54" y="96"/>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8" name="Freeform 264"/>
            <p:cNvSpPr>
              <a:spLocks/>
            </p:cNvSpPr>
            <p:nvPr/>
          </p:nvSpPr>
          <p:spPr bwMode="auto">
            <a:xfrm>
              <a:off x="2159" y="3165"/>
              <a:ext cx="56" cy="105"/>
            </a:xfrm>
            <a:custGeom>
              <a:avLst/>
              <a:gdLst>
                <a:gd name="T0" fmla="*/ 47 w 56"/>
                <a:gd name="T1" fmla="*/ 0 h 105"/>
                <a:gd name="T2" fmla="*/ 46 w 56"/>
                <a:gd name="T3" fmla="*/ 20 h 105"/>
                <a:gd name="T4" fmla="*/ 42 w 56"/>
                <a:gd name="T5" fmla="*/ 38 h 105"/>
                <a:gd name="T6" fmla="*/ 37 w 56"/>
                <a:gd name="T7" fmla="*/ 56 h 105"/>
                <a:gd name="T8" fmla="*/ 33 w 56"/>
                <a:gd name="T9" fmla="*/ 69 h 105"/>
                <a:gd name="T10" fmla="*/ 24 w 56"/>
                <a:gd name="T11" fmla="*/ 80 h 105"/>
                <a:gd name="T12" fmla="*/ 18 w 56"/>
                <a:gd name="T13" fmla="*/ 90 h 105"/>
                <a:gd name="T14" fmla="*/ 13 w 56"/>
                <a:gd name="T15" fmla="*/ 91 h 105"/>
                <a:gd name="T16" fmla="*/ 10 w 56"/>
                <a:gd name="T17" fmla="*/ 95 h 105"/>
                <a:gd name="T18" fmla="*/ 5 w 56"/>
                <a:gd name="T19" fmla="*/ 95 h 105"/>
                <a:gd name="T20" fmla="*/ 0 w 56"/>
                <a:gd name="T21" fmla="*/ 96 h 105"/>
                <a:gd name="T22" fmla="*/ 0 w 56"/>
                <a:gd name="T23" fmla="*/ 104 h 105"/>
                <a:gd name="T24" fmla="*/ 7 w 56"/>
                <a:gd name="T25" fmla="*/ 103 h 105"/>
                <a:gd name="T26" fmla="*/ 13 w 56"/>
                <a:gd name="T27" fmla="*/ 101 h 105"/>
                <a:gd name="T28" fmla="*/ 18 w 56"/>
                <a:gd name="T29" fmla="*/ 99 h 105"/>
                <a:gd name="T30" fmla="*/ 23 w 56"/>
                <a:gd name="T31" fmla="*/ 95 h 105"/>
                <a:gd name="T32" fmla="*/ 33 w 56"/>
                <a:gd name="T33" fmla="*/ 85 h 105"/>
                <a:gd name="T34" fmla="*/ 41 w 56"/>
                <a:gd name="T35" fmla="*/ 73 h 105"/>
                <a:gd name="T36" fmla="*/ 46 w 56"/>
                <a:gd name="T37" fmla="*/ 57 h 105"/>
                <a:gd name="T38" fmla="*/ 50 w 56"/>
                <a:gd name="T39" fmla="*/ 41 h 105"/>
                <a:gd name="T40" fmla="*/ 54 w 56"/>
                <a:gd name="T41" fmla="*/ 21 h 105"/>
                <a:gd name="T42" fmla="*/ 55 w 56"/>
                <a:gd name="T43" fmla="*/ 0 h 105"/>
                <a:gd name="T44" fmla="*/ 47 w 56"/>
                <a:gd name="T45" fmla="*/ 0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47" y="0"/>
                  </a:moveTo>
                  <a:lnTo>
                    <a:pt x="46" y="20"/>
                  </a:lnTo>
                  <a:lnTo>
                    <a:pt x="42" y="38"/>
                  </a:lnTo>
                  <a:lnTo>
                    <a:pt x="37" y="56"/>
                  </a:lnTo>
                  <a:lnTo>
                    <a:pt x="33" y="69"/>
                  </a:lnTo>
                  <a:lnTo>
                    <a:pt x="24" y="80"/>
                  </a:lnTo>
                  <a:lnTo>
                    <a:pt x="18" y="90"/>
                  </a:lnTo>
                  <a:lnTo>
                    <a:pt x="13" y="91"/>
                  </a:lnTo>
                  <a:lnTo>
                    <a:pt x="10" y="95"/>
                  </a:lnTo>
                  <a:lnTo>
                    <a:pt x="5" y="95"/>
                  </a:lnTo>
                  <a:lnTo>
                    <a:pt x="0" y="96"/>
                  </a:lnTo>
                  <a:lnTo>
                    <a:pt x="0" y="104"/>
                  </a:lnTo>
                  <a:lnTo>
                    <a:pt x="7" y="103"/>
                  </a:lnTo>
                  <a:lnTo>
                    <a:pt x="13" y="101"/>
                  </a:lnTo>
                  <a:lnTo>
                    <a:pt x="18" y="99"/>
                  </a:lnTo>
                  <a:lnTo>
                    <a:pt x="23" y="95"/>
                  </a:lnTo>
                  <a:lnTo>
                    <a:pt x="33" y="85"/>
                  </a:lnTo>
                  <a:lnTo>
                    <a:pt x="41" y="73"/>
                  </a:lnTo>
                  <a:lnTo>
                    <a:pt x="46" y="57"/>
                  </a:lnTo>
                  <a:lnTo>
                    <a:pt x="50" y="41"/>
                  </a:lnTo>
                  <a:lnTo>
                    <a:pt x="54" y="21"/>
                  </a:lnTo>
                  <a:lnTo>
                    <a:pt x="55" y="0"/>
                  </a:lnTo>
                  <a:lnTo>
                    <a:pt x="47"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9" name="Freeform 265"/>
            <p:cNvSpPr>
              <a:spLocks/>
            </p:cNvSpPr>
            <p:nvPr/>
          </p:nvSpPr>
          <p:spPr bwMode="auto">
            <a:xfrm>
              <a:off x="2159" y="3061"/>
              <a:ext cx="56" cy="105"/>
            </a:xfrm>
            <a:custGeom>
              <a:avLst/>
              <a:gdLst>
                <a:gd name="T0" fmla="*/ 0 w 56"/>
                <a:gd name="T1" fmla="*/ 8 h 105"/>
                <a:gd name="T2" fmla="*/ 5 w 56"/>
                <a:gd name="T3" fmla="*/ 10 h 105"/>
                <a:gd name="T4" fmla="*/ 10 w 56"/>
                <a:gd name="T5" fmla="*/ 10 h 105"/>
                <a:gd name="T6" fmla="*/ 13 w 56"/>
                <a:gd name="T7" fmla="*/ 13 h 105"/>
                <a:gd name="T8" fmla="*/ 18 w 56"/>
                <a:gd name="T9" fmla="*/ 15 h 105"/>
                <a:gd name="T10" fmla="*/ 24 w 56"/>
                <a:gd name="T11" fmla="*/ 25 h 105"/>
                <a:gd name="T12" fmla="*/ 33 w 56"/>
                <a:gd name="T13" fmla="*/ 36 h 105"/>
                <a:gd name="T14" fmla="*/ 37 w 56"/>
                <a:gd name="T15" fmla="*/ 51 h 105"/>
                <a:gd name="T16" fmla="*/ 42 w 56"/>
                <a:gd name="T17" fmla="*/ 67 h 105"/>
                <a:gd name="T18" fmla="*/ 46 w 56"/>
                <a:gd name="T19" fmla="*/ 85 h 105"/>
                <a:gd name="T20" fmla="*/ 47 w 56"/>
                <a:gd name="T21" fmla="*/ 104 h 105"/>
                <a:gd name="T22" fmla="*/ 55 w 56"/>
                <a:gd name="T23" fmla="*/ 104 h 105"/>
                <a:gd name="T24" fmla="*/ 54 w 56"/>
                <a:gd name="T25" fmla="*/ 85 h 105"/>
                <a:gd name="T26" fmla="*/ 50 w 56"/>
                <a:gd name="T27" fmla="*/ 65 h 105"/>
                <a:gd name="T28" fmla="*/ 46 w 56"/>
                <a:gd name="T29" fmla="*/ 47 h 105"/>
                <a:gd name="T30" fmla="*/ 41 w 56"/>
                <a:gd name="T31" fmla="*/ 33 h 105"/>
                <a:gd name="T32" fmla="*/ 33 w 56"/>
                <a:gd name="T33" fmla="*/ 20 h 105"/>
                <a:gd name="T34" fmla="*/ 23 w 56"/>
                <a:gd name="T35" fmla="*/ 10 h 105"/>
                <a:gd name="T36" fmla="*/ 18 w 56"/>
                <a:gd name="T37" fmla="*/ 5 h 105"/>
                <a:gd name="T38" fmla="*/ 13 w 56"/>
                <a:gd name="T39" fmla="*/ 4 h 105"/>
                <a:gd name="T40" fmla="*/ 7 w 56"/>
                <a:gd name="T41" fmla="*/ 2 h 105"/>
                <a:gd name="T42" fmla="*/ 0 w 56"/>
                <a:gd name="T43" fmla="*/ 0 h 105"/>
                <a:gd name="T44" fmla="*/ 0 w 56"/>
                <a:gd name="T45" fmla="*/ 8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0" y="8"/>
                  </a:moveTo>
                  <a:lnTo>
                    <a:pt x="5" y="10"/>
                  </a:lnTo>
                  <a:lnTo>
                    <a:pt x="10" y="10"/>
                  </a:lnTo>
                  <a:lnTo>
                    <a:pt x="13" y="13"/>
                  </a:lnTo>
                  <a:lnTo>
                    <a:pt x="18" y="15"/>
                  </a:lnTo>
                  <a:lnTo>
                    <a:pt x="24" y="25"/>
                  </a:lnTo>
                  <a:lnTo>
                    <a:pt x="33" y="36"/>
                  </a:lnTo>
                  <a:lnTo>
                    <a:pt x="37" y="51"/>
                  </a:lnTo>
                  <a:lnTo>
                    <a:pt x="42" y="67"/>
                  </a:lnTo>
                  <a:lnTo>
                    <a:pt x="46" y="85"/>
                  </a:lnTo>
                  <a:lnTo>
                    <a:pt x="47" y="104"/>
                  </a:lnTo>
                  <a:lnTo>
                    <a:pt x="55" y="104"/>
                  </a:lnTo>
                  <a:lnTo>
                    <a:pt x="54" y="85"/>
                  </a:lnTo>
                  <a:lnTo>
                    <a:pt x="50" y="65"/>
                  </a:lnTo>
                  <a:lnTo>
                    <a:pt x="46" y="47"/>
                  </a:lnTo>
                  <a:lnTo>
                    <a:pt x="41" y="33"/>
                  </a:lnTo>
                  <a:lnTo>
                    <a:pt x="33" y="20"/>
                  </a:lnTo>
                  <a:lnTo>
                    <a:pt x="23" y="10"/>
                  </a:lnTo>
                  <a:lnTo>
                    <a:pt x="18" y="5"/>
                  </a:lnTo>
                  <a:lnTo>
                    <a:pt x="13" y="4"/>
                  </a:lnTo>
                  <a:lnTo>
                    <a:pt x="7" y="2"/>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28" name="Freeform 266"/>
          <p:cNvSpPr>
            <a:spLocks/>
          </p:cNvSpPr>
          <p:nvPr/>
        </p:nvSpPr>
        <p:spPr bwMode="auto">
          <a:xfrm>
            <a:off x="7104064" y="3913188"/>
            <a:ext cx="236537" cy="328612"/>
          </a:xfrm>
          <a:custGeom>
            <a:avLst/>
            <a:gdLst>
              <a:gd name="T0" fmla="*/ 75 w 149"/>
              <a:gd name="T1" fmla="*/ 0 h 207"/>
              <a:gd name="T2" fmla="*/ 67 w 149"/>
              <a:gd name="T3" fmla="*/ 1 h 207"/>
              <a:gd name="T4" fmla="*/ 59 w 149"/>
              <a:gd name="T5" fmla="*/ 3 h 207"/>
              <a:gd name="T6" fmla="*/ 52 w 149"/>
              <a:gd name="T7" fmla="*/ 5 h 207"/>
              <a:gd name="T8" fmla="*/ 46 w 149"/>
              <a:gd name="T9" fmla="*/ 8 h 207"/>
              <a:gd name="T10" fmla="*/ 39 w 149"/>
              <a:gd name="T11" fmla="*/ 13 h 207"/>
              <a:gd name="T12" fmla="*/ 33 w 149"/>
              <a:gd name="T13" fmla="*/ 18 h 207"/>
              <a:gd name="T14" fmla="*/ 28 w 149"/>
              <a:gd name="T15" fmla="*/ 24 h 207"/>
              <a:gd name="T16" fmla="*/ 22 w 149"/>
              <a:gd name="T17" fmla="*/ 31 h 207"/>
              <a:gd name="T18" fmla="*/ 13 w 149"/>
              <a:gd name="T19" fmla="*/ 47 h 207"/>
              <a:gd name="T20" fmla="*/ 5 w 149"/>
              <a:gd name="T21" fmla="*/ 63 h 207"/>
              <a:gd name="T22" fmla="*/ 2 w 149"/>
              <a:gd name="T23" fmla="*/ 83 h 207"/>
              <a:gd name="T24" fmla="*/ 0 w 149"/>
              <a:gd name="T25" fmla="*/ 104 h 207"/>
              <a:gd name="T26" fmla="*/ 2 w 149"/>
              <a:gd name="T27" fmla="*/ 125 h 207"/>
              <a:gd name="T28" fmla="*/ 5 w 149"/>
              <a:gd name="T29" fmla="*/ 144 h 207"/>
              <a:gd name="T30" fmla="*/ 13 w 149"/>
              <a:gd name="T31" fmla="*/ 161 h 207"/>
              <a:gd name="T32" fmla="*/ 22 w 149"/>
              <a:gd name="T33" fmla="*/ 177 h 207"/>
              <a:gd name="T34" fmla="*/ 28 w 149"/>
              <a:gd name="T35" fmla="*/ 183 h 207"/>
              <a:gd name="T36" fmla="*/ 33 w 149"/>
              <a:gd name="T37" fmla="*/ 190 h 207"/>
              <a:gd name="T38" fmla="*/ 39 w 149"/>
              <a:gd name="T39" fmla="*/ 195 h 207"/>
              <a:gd name="T40" fmla="*/ 46 w 149"/>
              <a:gd name="T41" fmla="*/ 198 h 207"/>
              <a:gd name="T42" fmla="*/ 52 w 149"/>
              <a:gd name="T43" fmla="*/ 203 h 207"/>
              <a:gd name="T44" fmla="*/ 59 w 149"/>
              <a:gd name="T45" fmla="*/ 204 h 207"/>
              <a:gd name="T46" fmla="*/ 67 w 149"/>
              <a:gd name="T47" fmla="*/ 206 h 207"/>
              <a:gd name="T48" fmla="*/ 75 w 149"/>
              <a:gd name="T49" fmla="*/ 206 h 207"/>
              <a:gd name="T50" fmla="*/ 82 w 149"/>
              <a:gd name="T51" fmla="*/ 206 h 207"/>
              <a:gd name="T52" fmla="*/ 90 w 149"/>
              <a:gd name="T53" fmla="*/ 204 h 207"/>
              <a:gd name="T54" fmla="*/ 96 w 149"/>
              <a:gd name="T55" fmla="*/ 203 h 207"/>
              <a:gd name="T56" fmla="*/ 103 w 149"/>
              <a:gd name="T57" fmla="*/ 198 h 207"/>
              <a:gd name="T58" fmla="*/ 109 w 149"/>
              <a:gd name="T59" fmla="*/ 195 h 207"/>
              <a:gd name="T60" fmla="*/ 116 w 149"/>
              <a:gd name="T61" fmla="*/ 190 h 207"/>
              <a:gd name="T62" fmla="*/ 121 w 149"/>
              <a:gd name="T63" fmla="*/ 183 h 207"/>
              <a:gd name="T64" fmla="*/ 127 w 149"/>
              <a:gd name="T65" fmla="*/ 177 h 207"/>
              <a:gd name="T66" fmla="*/ 135 w 149"/>
              <a:gd name="T67" fmla="*/ 161 h 207"/>
              <a:gd name="T68" fmla="*/ 143 w 149"/>
              <a:gd name="T69" fmla="*/ 144 h 207"/>
              <a:gd name="T70" fmla="*/ 147 w 149"/>
              <a:gd name="T71" fmla="*/ 125 h 207"/>
              <a:gd name="T72" fmla="*/ 148 w 149"/>
              <a:gd name="T73" fmla="*/ 104 h 207"/>
              <a:gd name="T74" fmla="*/ 147 w 149"/>
              <a:gd name="T75" fmla="*/ 83 h 207"/>
              <a:gd name="T76" fmla="*/ 143 w 149"/>
              <a:gd name="T77" fmla="*/ 63 h 207"/>
              <a:gd name="T78" fmla="*/ 135 w 149"/>
              <a:gd name="T79" fmla="*/ 47 h 207"/>
              <a:gd name="T80" fmla="*/ 127 w 149"/>
              <a:gd name="T81" fmla="*/ 31 h 207"/>
              <a:gd name="T82" fmla="*/ 121 w 149"/>
              <a:gd name="T83" fmla="*/ 24 h 207"/>
              <a:gd name="T84" fmla="*/ 116 w 149"/>
              <a:gd name="T85" fmla="*/ 18 h 207"/>
              <a:gd name="T86" fmla="*/ 109 w 149"/>
              <a:gd name="T87" fmla="*/ 13 h 207"/>
              <a:gd name="T88" fmla="*/ 103 w 149"/>
              <a:gd name="T89" fmla="*/ 8 h 207"/>
              <a:gd name="T90" fmla="*/ 96 w 149"/>
              <a:gd name="T91" fmla="*/ 5 h 207"/>
              <a:gd name="T92" fmla="*/ 90 w 149"/>
              <a:gd name="T93" fmla="*/ 3 h 207"/>
              <a:gd name="T94" fmla="*/ 82 w 149"/>
              <a:gd name="T95" fmla="*/ 1 h 207"/>
              <a:gd name="T96" fmla="*/ 75 w 149"/>
              <a:gd name="T97" fmla="*/ 0 h 20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9"/>
              <a:gd name="T148" fmla="*/ 0 h 207"/>
              <a:gd name="T149" fmla="*/ 149 w 149"/>
              <a:gd name="T150" fmla="*/ 207 h 20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9" h="207">
                <a:moveTo>
                  <a:pt x="75" y="0"/>
                </a:moveTo>
                <a:lnTo>
                  <a:pt x="67" y="1"/>
                </a:lnTo>
                <a:lnTo>
                  <a:pt x="59" y="3"/>
                </a:lnTo>
                <a:lnTo>
                  <a:pt x="52" y="5"/>
                </a:lnTo>
                <a:lnTo>
                  <a:pt x="46" y="8"/>
                </a:lnTo>
                <a:lnTo>
                  <a:pt x="39" y="13"/>
                </a:lnTo>
                <a:lnTo>
                  <a:pt x="33" y="18"/>
                </a:lnTo>
                <a:lnTo>
                  <a:pt x="28" y="24"/>
                </a:lnTo>
                <a:lnTo>
                  <a:pt x="22" y="31"/>
                </a:lnTo>
                <a:lnTo>
                  <a:pt x="13" y="47"/>
                </a:lnTo>
                <a:lnTo>
                  <a:pt x="5" y="63"/>
                </a:lnTo>
                <a:lnTo>
                  <a:pt x="2" y="83"/>
                </a:lnTo>
                <a:lnTo>
                  <a:pt x="0" y="104"/>
                </a:lnTo>
                <a:lnTo>
                  <a:pt x="2" y="125"/>
                </a:lnTo>
                <a:lnTo>
                  <a:pt x="5" y="144"/>
                </a:lnTo>
                <a:lnTo>
                  <a:pt x="13" y="161"/>
                </a:lnTo>
                <a:lnTo>
                  <a:pt x="22" y="177"/>
                </a:lnTo>
                <a:lnTo>
                  <a:pt x="28" y="183"/>
                </a:lnTo>
                <a:lnTo>
                  <a:pt x="33" y="190"/>
                </a:lnTo>
                <a:lnTo>
                  <a:pt x="39" y="195"/>
                </a:lnTo>
                <a:lnTo>
                  <a:pt x="46" y="198"/>
                </a:lnTo>
                <a:lnTo>
                  <a:pt x="52" y="203"/>
                </a:lnTo>
                <a:lnTo>
                  <a:pt x="59" y="204"/>
                </a:lnTo>
                <a:lnTo>
                  <a:pt x="67" y="206"/>
                </a:lnTo>
                <a:lnTo>
                  <a:pt x="75" y="206"/>
                </a:lnTo>
                <a:lnTo>
                  <a:pt x="82" y="206"/>
                </a:lnTo>
                <a:lnTo>
                  <a:pt x="90" y="204"/>
                </a:lnTo>
                <a:lnTo>
                  <a:pt x="96" y="203"/>
                </a:lnTo>
                <a:lnTo>
                  <a:pt x="103" y="198"/>
                </a:lnTo>
                <a:lnTo>
                  <a:pt x="109" y="195"/>
                </a:lnTo>
                <a:lnTo>
                  <a:pt x="116" y="190"/>
                </a:lnTo>
                <a:lnTo>
                  <a:pt x="121" y="183"/>
                </a:lnTo>
                <a:lnTo>
                  <a:pt x="127" y="177"/>
                </a:lnTo>
                <a:lnTo>
                  <a:pt x="135" y="161"/>
                </a:lnTo>
                <a:lnTo>
                  <a:pt x="143" y="144"/>
                </a:lnTo>
                <a:lnTo>
                  <a:pt x="147" y="125"/>
                </a:lnTo>
                <a:lnTo>
                  <a:pt x="148" y="104"/>
                </a:lnTo>
                <a:lnTo>
                  <a:pt x="147" y="83"/>
                </a:lnTo>
                <a:lnTo>
                  <a:pt x="143" y="63"/>
                </a:lnTo>
                <a:lnTo>
                  <a:pt x="135" y="47"/>
                </a:lnTo>
                <a:lnTo>
                  <a:pt x="127" y="31"/>
                </a:lnTo>
                <a:lnTo>
                  <a:pt x="121" y="24"/>
                </a:lnTo>
                <a:lnTo>
                  <a:pt x="116" y="18"/>
                </a:lnTo>
                <a:lnTo>
                  <a:pt x="109" y="13"/>
                </a:lnTo>
                <a:lnTo>
                  <a:pt x="103" y="8"/>
                </a:lnTo>
                <a:lnTo>
                  <a:pt x="96" y="5"/>
                </a:lnTo>
                <a:lnTo>
                  <a:pt x="90" y="3"/>
                </a:lnTo>
                <a:lnTo>
                  <a:pt x="82" y="1"/>
                </a:lnTo>
                <a:lnTo>
                  <a:pt x="75"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29" name="Freeform 267"/>
          <p:cNvSpPr>
            <a:spLocks/>
          </p:cNvSpPr>
          <p:nvPr/>
        </p:nvSpPr>
        <p:spPr bwMode="auto">
          <a:xfrm>
            <a:off x="7221538" y="3959226"/>
            <a:ext cx="119062" cy="238125"/>
          </a:xfrm>
          <a:custGeom>
            <a:avLst/>
            <a:gdLst>
              <a:gd name="T0" fmla="*/ 37 w 75"/>
              <a:gd name="T1" fmla="*/ 0 h 150"/>
              <a:gd name="T2" fmla="*/ 29 w 75"/>
              <a:gd name="T3" fmla="*/ 2 h 150"/>
              <a:gd name="T4" fmla="*/ 22 w 75"/>
              <a:gd name="T5" fmla="*/ 5 h 150"/>
              <a:gd name="T6" fmla="*/ 16 w 75"/>
              <a:gd name="T7" fmla="*/ 13 h 150"/>
              <a:gd name="T8" fmla="*/ 11 w 75"/>
              <a:gd name="T9" fmla="*/ 21 h 150"/>
              <a:gd name="T10" fmla="*/ 6 w 75"/>
              <a:gd name="T11" fmla="*/ 32 h 150"/>
              <a:gd name="T12" fmla="*/ 3 w 75"/>
              <a:gd name="T13" fmla="*/ 45 h 150"/>
              <a:gd name="T14" fmla="*/ 0 w 75"/>
              <a:gd name="T15" fmla="*/ 60 h 150"/>
              <a:gd name="T16" fmla="*/ 0 w 75"/>
              <a:gd name="T17" fmla="*/ 75 h 150"/>
              <a:gd name="T18" fmla="*/ 0 w 75"/>
              <a:gd name="T19" fmla="*/ 89 h 150"/>
              <a:gd name="T20" fmla="*/ 3 w 75"/>
              <a:gd name="T21" fmla="*/ 104 h 150"/>
              <a:gd name="T22" fmla="*/ 6 w 75"/>
              <a:gd name="T23" fmla="*/ 117 h 150"/>
              <a:gd name="T24" fmla="*/ 11 w 75"/>
              <a:gd name="T25" fmla="*/ 128 h 150"/>
              <a:gd name="T26" fmla="*/ 16 w 75"/>
              <a:gd name="T27" fmla="*/ 136 h 150"/>
              <a:gd name="T28" fmla="*/ 22 w 75"/>
              <a:gd name="T29" fmla="*/ 145 h 150"/>
              <a:gd name="T30" fmla="*/ 29 w 75"/>
              <a:gd name="T31" fmla="*/ 148 h 150"/>
              <a:gd name="T32" fmla="*/ 37 w 75"/>
              <a:gd name="T33" fmla="*/ 149 h 150"/>
              <a:gd name="T34" fmla="*/ 43 w 75"/>
              <a:gd name="T35" fmla="*/ 148 h 150"/>
              <a:gd name="T36" fmla="*/ 52 w 75"/>
              <a:gd name="T37" fmla="*/ 145 h 150"/>
              <a:gd name="T38" fmla="*/ 58 w 75"/>
              <a:gd name="T39" fmla="*/ 136 h 150"/>
              <a:gd name="T40" fmla="*/ 63 w 75"/>
              <a:gd name="T41" fmla="*/ 128 h 150"/>
              <a:gd name="T42" fmla="*/ 68 w 75"/>
              <a:gd name="T43" fmla="*/ 117 h 150"/>
              <a:gd name="T44" fmla="*/ 71 w 75"/>
              <a:gd name="T45" fmla="*/ 104 h 150"/>
              <a:gd name="T46" fmla="*/ 74 w 75"/>
              <a:gd name="T47" fmla="*/ 89 h 150"/>
              <a:gd name="T48" fmla="*/ 74 w 75"/>
              <a:gd name="T49" fmla="*/ 75 h 150"/>
              <a:gd name="T50" fmla="*/ 74 w 75"/>
              <a:gd name="T51" fmla="*/ 60 h 150"/>
              <a:gd name="T52" fmla="*/ 71 w 75"/>
              <a:gd name="T53" fmla="*/ 45 h 150"/>
              <a:gd name="T54" fmla="*/ 68 w 75"/>
              <a:gd name="T55" fmla="*/ 32 h 150"/>
              <a:gd name="T56" fmla="*/ 63 w 75"/>
              <a:gd name="T57" fmla="*/ 21 h 150"/>
              <a:gd name="T58" fmla="*/ 58 w 75"/>
              <a:gd name="T59" fmla="*/ 13 h 150"/>
              <a:gd name="T60" fmla="*/ 52 w 75"/>
              <a:gd name="T61" fmla="*/ 5 h 150"/>
              <a:gd name="T62" fmla="*/ 43 w 75"/>
              <a:gd name="T63" fmla="*/ 2 h 150"/>
              <a:gd name="T64" fmla="*/ 37 w 75"/>
              <a:gd name="T65" fmla="*/ 0 h 1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50"/>
              <a:gd name="T101" fmla="*/ 75 w 75"/>
              <a:gd name="T102" fmla="*/ 150 h 1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50">
                <a:moveTo>
                  <a:pt x="37" y="0"/>
                </a:moveTo>
                <a:lnTo>
                  <a:pt x="29" y="2"/>
                </a:lnTo>
                <a:lnTo>
                  <a:pt x="22" y="5"/>
                </a:lnTo>
                <a:lnTo>
                  <a:pt x="16" y="13"/>
                </a:lnTo>
                <a:lnTo>
                  <a:pt x="11" y="21"/>
                </a:lnTo>
                <a:lnTo>
                  <a:pt x="6" y="32"/>
                </a:lnTo>
                <a:lnTo>
                  <a:pt x="3" y="45"/>
                </a:lnTo>
                <a:lnTo>
                  <a:pt x="0" y="60"/>
                </a:lnTo>
                <a:lnTo>
                  <a:pt x="0" y="75"/>
                </a:lnTo>
                <a:lnTo>
                  <a:pt x="0" y="89"/>
                </a:lnTo>
                <a:lnTo>
                  <a:pt x="3" y="104"/>
                </a:lnTo>
                <a:lnTo>
                  <a:pt x="6" y="117"/>
                </a:lnTo>
                <a:lnTo>
                  <a:pt x="11" y="128"/>
                </a:lnTo>
                <a:lnTo>
                  <a:pt x="16" y="136"/>
                </a:lnTo>
                <a:lnTo>
                  <a:pt x="22" y="145"/>
                </a:lnTo>
                <a:lnTo>
                  <a:pt x="29" y="148"/>
                </a:lnTo>
                <a:lnTo>
                  <a:pt x="37" y="149"/>
                </a:lnTo>
                <a:lnTo>
                  <a:pt x="43" y="148"/>
                </a:lnTo>
                <a:lnTo>
                  <a:pt x="52" y="145"/>
                </a:lnTo>
                <a:lnTo>
                  <a:pt x="58" y="136"/>
                </a:lnTo>
                <a:lnTo>
                  <a:pt x="63" y="128"/>
                </a:lnTo>
                <a:lnTo>
                  <a:pt x="68" y="117"/>
                </a:lnTo>
                <a:lnTo>
                  <a:pt x="71" y="104"/>
                </a:lnTo>
                <a:lnTo>
                  <a:pt x="74" y="89"/>
                </a:lnTo>
                <a:lnTo>
                  <a:pt x="74" y="75"/>
                </a:lnTo>
                <a:lnTo>
                  <a:pt x="74" y="60"/>
                </a:lnTo>
                <a:lnTo>
                  <a:pt x="71" y="45"/>
                </a:lnTo>
                <a:lnTo>
                  <a:pt x="68" y="32"/>
                </a:lnTo>
                <a:lnTo>
                  <a:pt x="63" y="21"/>
                </a:lnTo>
                <a:lnTo>
                  <a:pt x="58" y="13"/>
                </a:lnTo>
                <a:lnTo>
                  <a:pt x="52" y="5"/>
                </a:lnTo>
                <a:lnTo>
                  <a:pt x="43" y="2"/>
                </a:lnTo>
                <a:lnTo>
                  <a:pt x="37"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0" name="Freeform 268"/>
          <p:cNvSpPr>
            <a:spLocks/>
          </p:cNvSpPr>
          <p:nvPr/>
        </p:nvSpPr>
        <p:spPr bwMode="auto">
          <a:xfrm>
            <a:off x="7221538" y="3959226"/>
            <a:ext cx="119062" cy="238125"/>
          </a:xfrm>
          <a:custGeom>
            <a:avLst/>
            <a:gdLst>
              <a:gd name="T0" fmla="*/ 37 w 75"/>
              <a:gd name="T1" fmla="*/ 0 h 150"/>
              <a:gd name="T2" fmla="*/ 29 w 75"/>
              <a:gd name="T3" fmla="*/ 2 h 150"/>
              <a:gd name="T4" fmla="*/ 22 w 75"/>
              <a:gd name="T5" fmla="*/ 5 h 150"/>
              <a:gd name="T6" fmla="*/ 16 w 75"/>
              <a:gd name="T7" fmla="*/ 13 h 150"/>
              <a:gd name="T8" fmla="*/ 11 w 75"/>
              <a:gd name="T9" fmla="*/ 21 h 150"/>
              <a:gd name="T10" fmla="*/ 6 w 75"/>
              <a:gd name="T11" fmla="*/ 32 h 150"/>
              <a:gd name="T12" fmla="*/ 3 w 75"/>
              <a:gd name="T13" fmla="*/ 45 h 150"/>
              <a:gd name="T14" fmla="*/ 0 w 75"/>
              <a:gd name="T15" fmla="*/ 60 h 150"/>
              <a:gd name="T16" fmla="*/ 0 w 75"/>
              <a:gd name="T17" fmla="*/ 75 h 150"/>
              <a:gd name="T18" fmla="*/ 0 w 75"/>
              <a:gd name="T19" fmla="*/ 89 h 150"/>
              <a:gd name="T20" fmla="*/ 3 w 75"/>
              <a:gd name="T21" fmla="*/ 104 h 150"/>
              <a:gd name="T22" fmla="*/ 6 w 75"/>
              <a:gd name="T23" fmla="*/ 117 h 150"/>
              <a:gd name="T24" fmla="*/ 11 w 75"/>
              <a:gd name="T25" fmla="*/ 128 h 150"/>
              <a:gd name="T26" fmla="*/ 16 w 75"/>
              <a:gd name="T27" fmla="*/ 136 h 150"/>
              <a:gd name="T28" fmla="*/ 22 w 75"/>
              <a:gd name="T29" fmla="*/ 145 h 150"/>
              <a:gd name="T30" fmla="*/ 29 w 75"/>
              <a:gd name="T31" fmla="*/ 148 h 150"/>
              <a:gd name="T32" fmla="*/ 37 w 75"/>
              <a:gd name="T33" fmla="*/ 149 h 150"/>
              <a:gd name="T34" fmla="*/ 43 w 75"/>
              <a:gd name="T35" fmla="*/ 148 h 150"/>
              <a:gd name="T36" fmla="*/ 52 w 75"/>
              <a:gd name="T37" fmla="*/ 145 h 150"/>
              <a:gd name="T38" fmla="*/ 58 w 75"/>
              <a:gd name="T39" fmla="*/ 136 h 150"/>
              <a:gd name="T40" fmla="*/ 63 w 75"/>
              <a:gd name="T41" fmla="*/ 128 h 150"/>
              <a:gd name="T42" fmla="*/ 68 w 75"/>
              <a:gd name="T43" fmla="*/ 117 h 150"/>
              <a:gd name="T44" fmla="*/ 71 w 75"/>
              <a:gd name="T45" fmla="*/ 104 h 150"/>
              <a:gd name="T46" fmla="*/ 74 w 75"/>
              <a:gd name="T47" fmla="*/ 89 h 150"/>
              <a:gd name="T48" fmla="*/ 74 w 75"/>
              <a:gd name="T49" fmla="*/ 75 h 150"/>
              <a:gd name="T50" fmla="*/ 74 w 75"/>
              <a:gd name="T51" fmla="*/ 60 h 150"/>
              <a:gd name="T52" fmla="*/ 71 w 75"/>
              <a:gd name="T53" fmla="*/ 45 h 150"/>
              <a:gd name="T54" fmla="*/ 68 w 75"/>
              <a:gd name="T55" fmla="*/ 32 h 150"/>
              <a:gd name="T56" fmla="*/ 63 w 75"/>
              <a:gd name="T57" fmla="*/ 21 h 150"/>
              <a:gd name="T58" fmla="*/ 58 w 75"/>
              <a:gd name="T59" fmla="*/ 13 h 150"/>
              <a:gd name="T60" fmla="*/ 52 w 75"/>
              <a:gd name="T61" fmla="*/ 5 h 150"/>
              <a:gd name="T62" fmla="*/ 43 w 75"/>
              <a:gd name="T63" fmla="*/ 2 h 150"/>
              <a:gd name="T64" fmla="*/ 37 w 75"/>
              <a:gd name="T65" fmla="*/ 0 h 1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50"/>
              <a:gd name="T101" fmla="*/ 75 w 75"/>
              <a:gd name="T102" fmla="*/ 150 h 1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50">
                <a:moveTo>
                  <a:pt x="37" y="0"/>
                </a:moveTo>
                <a:lnTo>
                  <a:pt x="29" y="2"/>
                </a:lnTo>
                <a:lnTo>
                  <a:pt x="22" y="5"/>
                </a:lnTo>
                <a:lnTo>
                  <a:pt x="16" y="13"/>
                </a:lnTo>
                <a:lnTo>
                  <a:pt x="11" y="21"/>
                </a:lnTo>
                <a:lnTo>
                  <a:pt x="6" y="32"/>
                </a:lnTo>
                <a:lnTo>
                  <a:pt x="3" y="45"/>
                </a:lnTo>
                <a:lnTo>
                  <a:pt x="0" y="60"/>
                </a:lnTo>
                <a:lnTo>
                  <a:pt x="0" y="75"/>
                </a:lnTo>
                <a:lnTo>
                  <a:pt x="0" y="89"/>
                </a:lnTo>
                <a:lnTo>
                  <a:pt x="3" y="104"/>
                </a:lnTo>
                <a:lnTo>
                  <a:pt x="6" y="117"/>
                </a:lnTo>
                <a:lnTo>
                  <a:pt x="11" y="128"/>
                </a:lnTo>
                <a:lnTo>
                  <a:pt x="16" y="136"/>
                </a:lnTo>
                <a:lnTo>
                  <a:pt x="22" y="145"/>
                </a:lnTo>
                <a:lnTo>
                  <a:pt x="29" y="148"/>
                </a:lnTo>
                <a:lnTo>
                  <a:pt x="37" y="149"/>
                </a:lnTo>
                <a:lnTo>
                  <a:pt x="43" y="148"/>
                </a:lnTo>
                <a:lnTo>
                  <a:pt x="52" y="145"/>
                </a:lnTo>
                <a:lnTo>
                  <a:pt x="58" y="136"/>
                </a:lnTo>
                <a:lnTo>
                  <a:pt x="63" y="128"/>
                </a:lnTo>
                <a:lnTo>
                  <a:pt x="68" y="117"/>
                </a:lnTo>
                <a:lnTo>
                  <a:pt x="71" y="104"/>
                </a:lnTo>
                <a:lnTo>
                  <a:pt x="74" y="89"/>
                </a:lnTo>
                <a:lnTo>
                  <a:pt x="74" y="75"/>
                </a:lnTo>
                <a:lnTo>
                  <a:pt x="74" y="60"/>
                </a:lnTo>
                <a:lnTo>
                  <a:pt x="71" y="45"/>
                </a:lnTo>
                <a:lnTo>
                  <a:pt x="68" y="32"/>
                </a:lnTo>
                <a:lnTo>
                  <a:pt x="63" y="21"/>
                </a:lnTo>
                <a:lnTo>
                  <a:pt x="58" y="13"/>
                </a:lnTo>
                <a:lnTo>
                  <a:pt x="52" y="5"/>
                </a:lnTo>
                <a:lnTo>
                  <a:pt x="43" y="2"/>
                </a:lnTo>
                <a:lnTo>
                  <a:pt x="37"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1" name="Freeform 269"/>
          <p:cNvSpPr>
            <a:spLocks/>
          </p:cNvSpPr>
          <p:nvPr/>
        </p:nvSpPr>
        <p:spPr bwMode="auto">
          <a:xfrm>
            <a:off x="3351213" y="4335463"/>
            <a:ext cx="1649412" cy="749300"/>
          </a:xfrm>
          <a:custGeom>
            <a:avLst/>
            <a:gdLst>
              <a:gd name="T0" fmla="*/ 216 w 1039"/>
              <a:gd name="T1" fmla="*/ 211 h 472"/>
              <a:gd name="T2" fmla="*/ 0 w 1039"/>
              <a:gd name="T3" fmla="*/ 442 h 472"/>
              <a:gd name="T4" fmla="*/ 373 w 1039"/>
              <a:gd name="T5" fmla="*/ 471 h 472"/>
              <a:gd name="T6" fmla="*/ 305 w 1039"/>
              <a:gd name="T7" fmla="*/ 367 h 472"/>
              <a:gd name="T8" fmla="*/ 1038 w 1039"/>
              <a:gd name="T9" fmla="*/ 64 h 472"/>
              <a:gd name="T10" fmla="*/ 1035 w 1039"/>
              <a:gd name="T11" fmla="*/ 52 h 472"/>
              <a:gd name="T12" fmla="*/ 1033 w 1039"/>
              <a:gd name="T13" fmla="*/ 41 h 472"/>
              <a:gd name="T14" fmla="*/ 1030 w 1039"/>
              <a:gd name="T15" fmla="*/ 28 h 472"/>
              <a:gd name="T16" fmla="*/ 1025 w 1039"/>
              <a:gd name="T17" fmla="*/ 18 h 472"/>
              <a:gd name="T18" fmla="*/ 1022 w 1039"/>
              <a:gd name="T19" fmla="*/ 13 h 472"/>
              <a:gd name="T20" fmla="*/ 1019 w 1039"/>
              <a:gd name="T21" fmla="*/ 10 h 472"/>
              <a:gd name="T22" fmla="*/ 1015 w 1039"/>
              <a:gd name="T23" fmla="*/ 7 h 472"/>
              <a:gd name="T24" fmla="*/ 1010 w 1039"/>
              <a:gd name="T25" fmla="*/ 3 h 472"/>
              <a:gd name="T26" fmla="*/ 1006 w 1039"/>
              <a:gd name="T27" fmla="*/ 2 h 472"/>
              <a:gd name="T28" fmla="*/ 999 w 1039"/>
              <a:gd name="T29" fmla="*/ 0 h 472"/>
              <a:gd name="T30" fmla="*/ 991 w 1039"/>
              <a:gd name="T31" fmla="*/ 0 h 472"/>
              <a:gd name="T32" fmla="*/ 983 w 1039"/>
              <a:gd name="T33" fmla="*/ 0 h 472"/>
              <a:gd name="T34" fmla="*/ 261 w 1039"/>
              <a:gd name="T35" fmla="*/ 293 h 472"/>
              <a:gd name="T36" fmla="*/ 216 w 1039"/>
              <a:gd name="T37" fmla="*/ 211 h 4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39"/>
              <a:gd name="T58" fmla="*/ 0 h 472"/>
              <a:gd name="T59" fmla="*/ 1039 w 1039"/>
              <a:gd name="T60" fmla="*/ 472 h 47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39" h="472">
                <a:moveTo>
                  <a:pt x="216" y="211"/>
                </a:moveTo>
                <a:lnTo>
                  <a:pt x="0" y="442"/>
                </a:lnTo>
                <a:lnTo>
                  <a:pt x="373" y="471"/>
                </a:lnTo>
                <a:lnTo>
                  <a:pt x="305" y="367"/>
                </a:lnTo>
                <a:lnTo>
                  <a:pt x="1038" y="64"/>
                </a:lnTo>
                <a:lnTo>
                  <a:pt x="1035" y="52"/>
                </a:lnTo>
                <a:lnTo>
                  <a:pt x="1033" y="41"/>
                </a:lnTo>
                <a:lnTo>
                  <a:pt x="1030" y="28"/>
                </a:lnTo>
                <a:lnTo>
                  <a:pt x="1025" y="18"/>
                </a:lnTo>
                <a:lnTo>
                  <a:pt x="1022" y="13"/>
                </a:lnTo>
                <a:lnTo>
                  <a:pt x="1019" y="10"/>
                </a:lnTo>
                <a:lnTo>
                  <a:pt x="1015" y="7"/>
                </a:lnTo>
                <a:lnTo>
                  <a:pt x="1010" y="3"/>
                </a:lnTo>
                <a:lnTo>
                  <a:pt x="1006" y="2"/>
                </a:lnTo>
                <a:lnTo>
                  <a:pt x="999" y="0"/>
                </a:lnTo>
                <a:lnTo>
                  <a:pt x="991" y="0"/>
                </a:lnTo>
                <a:lnTo>
                  <a:pt x="983" y="0"/>
                </a:lnTo>
                <a:lnTo>
                  <a:pt x="261" y="293"/>
                </a:lnTo>
                <a:lnTo>
                  <a:pt x="216" y="211"/>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2" name="Freeform 270"/>
          <p:cNvSpPr>
            <a:spLocks/>
          </p:cNvSpPr>
          <p:nvPr/>
        </p:nvSpPr>
        <p:spPr bwMode="auto">
          <a:xfrm>
            <a:off x="3838576" y="4433888"/>
            <a:ext cx="1166813" cy="558800"/>
          </a:xfrm>
          <a:custGeom>
            <a:avLst/>
            <a:gdLst>
              <a:gd name="T0" fmla="*/ 0 w 735"/>
              <a:gd name="T1" fmla="*/ 307 h 352"/>
              <a:gd name="T2" fmla="*/ 29 w 735"/>
              <a:gd name="T3" fmla="*/ 351 h 352"/>
              <a:gd name="T4" fmla="*/ 729 w 735"/>
              <a:gd name="T5" fmla="*/ 68 h 352"/>
              <a:gd name="T6" fmla="*/ 731 w 735"/>
              <a:gd name="T7" fmla="*/ 60 h 352"/>
              <a:gd name="T8" fmla="*/ 733 w 735"/>
              <a:gd name="T9" fmla="*/ 52 h 352"/>
              <a:gd name="T10" fmla="*/ 734 w 735"/>
              <a:gd name="T11" fmla="*/ 44 h 352"/>
              <a:gd name="T12" fmla="*/ 734 w 735"/>
              <a:gd name="T13" fmla="*/ 34 h 352"/>
              <a:gd name="T14" fmla="*/ 734 w 735"/>
              <a:gd name="T15" fmla="*/ 26 h 352"/>
              <a:gd name="T16" fmla="*/ 734 w 735"/>
              <a:gd name="T17" fmla="*/ 18 h 352"/>
              <a:gd name="T18" fmla="*/ 734 w 735"/>
              <a:gd name="T19" fmla="*/ 10 h 352"/>
              <a:gd name="T20" fmla="*/ 734 w 735"/>
              <a:gd name="T21" fmla="*/ 0 h 352"/>
              <a:gd name="T22" fmla="*/ 0 w 735"/>
              <a:gd name="T23" fmla="*/ 307 h 35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35"/>
              <a:gd name="T37" fmla="*/ 0 h 352"/>
              <a:gd name="T38" fmla="*/ 735 w 735"/>
              <a:gd name="T39" fmla="*/ 352 h 35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35" h="352">
                <a:moveTo>
                  <a:pt x="0" y="307"/>
                </a:moveTo>
                <a:lnTo>
                  <a:pt x="29" y="351"/>
                </a:lnTo>
                <a:lnTo>
                  <a:pt x="729" y="68"/>
                </a:lnTo>
                <a:lnTo>
                  <a:pt x="731" y="60"/>
                </a:lnTo>
                <a:lnTo>
                  <a:pt x="733" y="52"/>
                </a:lnTo>
                <a:lnTo>
                  <a:pt x="734" y="44"/>
                </a:lnTo>
                <a:lnTo>
                  <a:pt x="734" y="34"/>
                </a:lnTo>
                <a:lnTo>
                  <a:pt x="734" y="26"/>
                </a:lnTo>
                <a:lnTo>
                  <a:pt x="734" y="18"/>
                </a:lnTo>
                <a:lnTo>
                  <a:pt x="734" y="10"/>
                </a:lnTo>
                <a:lnTo>
                  <a:pt x="734" y="0"/>
                </a:lnTo>
                <a:lnTo>
                  <a:pt x="0" y="307"/>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3" name="Freeform 271"/>
          <p:cNvSpPr>
            <a:spLocks/>
          </p:cNvSpPr>
          <p:nvPr/>
        </p:nvSpPr>
        <p:spPr bwMode="auto">
          <a:xfrm>
            <a:off x="4235450" y="3876676"/>
            <a:ext cx="215900" cy="303213"/>
          </a:xfrm>
          <a:custGeom>
            <a:avLst/>
            <a:gdLst>
              <a:gd name="T0" fmla="*/ 68 w 136"/>
              <a:gd name="T1" fmla="*/ 0 h 191"/>
              <a:gd name="T2" fmla="*/ 60 w 136"/>
              <a:gd name="T3" fmla="*/ 0 h 191"/>
              <a:gd name="T4" fmla="*/ 54 w 136"/>
              <a:gd name="T5" fmla="*/ 1 h 191"/>
              <a:gd name="T6" fmla="*/ 47 w 136"/>
              <a:gd name="T7" fmla="*/ 5 h 191"/>
              <a:gd name="T8" fmla="*/ 41 w 136"/>
              <a:gd name="T9" fmla="*/ 8 h 191"/>
              <a:gd name="T10" fmla="*/ 29 w 136"/>
              <a:gd name="T11" fmla="*/ 16 h 191"/>
              <a:gd name="T12" fmla="*/ 20 w 136"/>
              <a:gd name="T13" fmla="*/ 27 h 191"/>
              <a:gd name="T14" fmla="*/ 11 w 136"/>
              <a:gd name="T15" fmla="*/ 42 h 191"/>
              <a:gd name="T16" fmla="*/ 5 w 136"/>
              <a:gd name="T17" fmla="*/ 58 h 191"/>
              <a:gd name="T18" fmla="*/ 2 w 136"/>
              <a:gd name="T19" fmla="*/ 76 h 191"/>
              <a:gd name="T20" fmla="*/ 0 w 136"/>
              <a:gd name="T21" fmla="*/ 96 h 191"/>
              <a:gd name="T22" fmla="*/ 2 w 136"/>
              <a:gd name="T23" fmla="*/ 114 h 191"/>
              <a:gd name="T24" fmla="*/ 5 w 136"/>
              <a:gd name="T25" fmla="*/ 131 h 191"/>
              <a:gd name="T26" fmla="*/ 11 w 136"/>
              <a:gd name="T27" fmla="*/ 148 h 191"/>
              <a:gd name="T28" fmla="*/ 20 w 136"/>
              <a:gd name="T29" fmla="*/ 162 h 191"/>
              <a:gd name="T30" fmla="*/ 29 w 136"/>
              <a:gd name="T31" fmla="*/ 174 h 191"/>
              <a:gd name="T32" fmla="*/ 41 w 136"/>
              <a:gd name="T33" fmla="*/ 182 h 191"/>
              <a:gd name="T34" fmla="*/ 47 w 136"/>
              <a:gd name="T35" fmla="*/ 185 h 191"/>
              <a:gd name="T36" fmla="*/ 54 w 136"/>
              <a:gd name="T37" fmla="*/ 188 h 191"/>
              <a:gd name="T38" fmla="*/ 60 w 136"/>
              <a:gd name="T39" fmla="*/ 188 h 191"/>
              <a:gd name="T40" fmla="*/ 68 w 136"/>
              <a:gd name="T41" fmla="*/ 190 h 191"/>
              <a:gd name="T42" fmla="*/ 75 w 136"/>
              <a:gd name="T43" fmla="*/ 188 h 191"/>
              <a:gd name="T44" fmla="*/ 81 w 136"/>
              <a:gd name="T45" fmla="*/ 188 h 191"/>
              <a:gd name="T46" fmla="*/ 88 w 136"/>
              <a:gd name="T47" fmla="*/ 185 h 191"/>
              <a:gd name="T48" fmla="*/ 94 w 136"/>
              <a:gd name="T49" fmla="*/ 182 h 191"/>
              <a:gd name="T50" fmla="*/ 106 w 136"/>
              <a:gd name="T51" fmla="*/ 174 h 191"/>
              <a:gd name="T52" fmla="*/ 115 w 136"/>
              <a:gd name="T53" fmla="*/ 162 h 191"/>
              <a:gd name="T54" fmla="*/ 124 w 136"/>
              <a:gd name="T55" fmla="*/ 148 h 191"/>
              <a:gd name="T56" fmla="*/ 130 w 136"/>
              <a:gd name="T57" fmla="*/ 131 h 191"/>
              <a:gd name="T58" fmla="*/ 135 w 136"/>
              <a:gd name="T59" fmla="*/ 114 h 191"/>
              <a:gd name="T60" fmla="*/ 135 w 136"/>
              <a:gd name="T61" fmla="*/ 96 h 191"/>
              <a:gd name="T62" fmla="*/ 135 w 136"/>
              <a:gd name="T63" fmla="*/ 76 h 191"/>
              <a:gd name="T64" fmla="*/ 130 w 136"/>
              <a:gd name="T65" fmla="*/ 58 h 191"/>
              <a:gd name="T66" fmla="*/ 124 w 136"/>
              <a:gd name="T67" fmla="*/ 42 h 191"/>
              <a:gd name="T68" fmla="*/ 115 w 136"/>
              <a:gd name="T69" fmla="*/ 27 h 191"/>
              <a:gd name="T70" fmla="*/ 106 w 136"/>
              <a:gd name="T71" fmla="*/ 16 h 191"/>
              <a:gd name="T72" fmla="*/ 94 w 136"/>
              <a:gd name="T73" fmla="*/ 8 h 191"/>
              <a:gd name="T74" fmla="*/ 88 w 136"/>
              <a:gd name="T75" fmla="*/ 5 h 191"/>
              <a:gd name="T76" fmla="*/ 81 w 136"/>
              <a:gd name="T77" fmla="*/ 1 h 191"/>
              <a:gd name="T78" fmla="*/ 75 w 136"/>
              <a:gd name="T79" fmla="*/ 0 h 191"/>
              <a:gd name="T80" fmla="*/ 68 w 136"/>
              <a:gd name="T81" fmla="*/ 0 h 19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6"/>
              <a:gd name="T124" fmla="*/ 0 h 191"/>
              <a:gd name="T125" fmla="*/ 136 w 136"/>
              <a:gd name="T126" fmla="*/ 191 h 19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6" h="191">
                <a:moveTo>
                  <a:pt x="68" y="0"/>
                </a:moveTo>
                <a:lnTo>
                  <a:pt x="60" y="0"/>
                </a:lnTo>
                <a:lnTo>
                  <a:pt x="54" y="1"/>
                </a:lnTo>
                <a:lnTo>
                  <a:pt x="47" y="5"/>
                </a:lnTo>
                <a:lnTo>
                  <a:pt x="41" y="8"/>
                </a:lnTo>
                <a:lnTo>
                  <a:pt x="29" y="16"/>
                </a:lnTo>
                <a:lnTo>
                  <a:pt x="20" y="27"/>
                </a:lnTo>
                <a:lnTo>
                  <a:pt x="11" y="42"/>
                </a:lnTo>
                <a:lnTo>
                  <a:pt x="5" y="58"/>
                </a:lnTo>
                <a:lnTo>
                  <a:pt x="2" y="76"/>
                </a:lnTo>
                <a:lnTo>
                  <a:pt x="0" y="96"/>
                </a:lnTo>
                <a:lnTo>
                  <a:pt x="2" y="114"/>
                </a:lnTo>
                <a:lnTo>
                  <a:pt x="5" y="131"/>
                </a:lnTo>
                <a:lnTo>
                  <a:pt x="11" y="148"/>
                </a:lnTo>
                <a:lnTo>
                  <a:pt x="20" y="162"/>
                </a:lnTo>
                <a:lnTo>
                  <a:pt x="29" y="174"/>
                </a:lnTo>
                <a:lnTo>
                  <a:pt x="41" y="182"/>
                </a:lnTo>
                <a:lnTo>
                  <a:pt x="47" y="185"/>
                </a:lnTo>
                <a:lnTo>
                  <a:pt x="54" y="188"/>
                </a:lnTo>
                <a:lnTo>
                  <a:pt x="60" y="188"/>
                </a:lnTo>
                <a:lnTo>
                  <a:pt x="68" y="190"/>
                </a:lnTo>
                <a:lnTo>
                  <a:pt x="75" y="188"/>
                </a:lnTo>
                <a:lnTo>
                  <a:pt x="81" y="188"/>
                </a:lnTo>
                <a:lnTo>
                  <a:pt x="88" y="185"/>
                </a:lnTo>
                <a:lnTo>
                  <a:pt x="94" y="182"/>
                </a:lnTo>
                <a:lnTo>
                  <a:pt x="106" y="174"/>
                </a:lnTo>
                <a:lnTo>
                  <a:pt x="115" y="162"/>
                </a:lnTo>
                <a:lnTo>
                  <a:pt x="124" y="148"/>
                </a:lnTo>
                <a:lnTo>
                  <a:pt x="130" y="131"/>
                </a:lnTo>
                <a:lnTo>
                  <a:pt x="135" y="114"/>
                </a:lnTo>
                <a:lnTo>
                  <a:pt x="135" y="96"/>
                </a:lnTo>
                <a:lnTo>
                  <a:pt x="135" y="76"/>
                </a:lnTo>
                <a:lnTo>
                  <a:pt x="130" y="58"/>
                </a:lnTo>
                <a:lnTo>
                  <a:pt x="124" y="42"/>
                </a:lnTo>
                <a:lnTo>
                  <a:pt x="115" y="27"/>
                </a:lnTo>
                <a:lnTo>
                  <a:pt x="106" y="16"/>
                </a:lnTo>
                <a:lnTo>
                  <a:pt x="94" y="8"/>
                </a:lnTo>
                <a:lnTo>
                  <a:pt x="88" y="5"/>
                </a:lnTo>
                <a:lnTo>
                  <a:pt x="81" y="1"/>
                </a:lnTo>
                <a:lnTo>
                  <a:pt x="75" y="0"/>
                </a:lnTo>
                <a:lnTo>
                  <a:pt x="68"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 name="TextBox 2"/>
          <p:cNvSpPr txBox="1"/>
          <p:nvPr/>
        </p:nvSpPr>
        <p:spPr>
          <a:xfrm>
            <a:off x="433388" y="2540467"/>
            <a:ext cx="3001963" cy="1938992"/>
          </a:xfrm>
          <a:prstGeom prst="rect">
            <a:avLst/>
          </a:prstGeom>
          <a:noFill/>
        </p:spPr>
        <p:txBody>
          <a:bodyPr wrap="square" rtlCol="0">
            <a:spAutoFit/>
          </a:bodyPr>
          <a:lstStyle/>
          <a:p>
            <a:r>
              <a:rPr lang="en-GB" sz="2400" dirty="0" smtClean="0"/>
              <a:t>The holes are not fixed: they move and change shape and size. The risk is </a:t>
            </a:r>
            <a:r>
              <a:rPr lang="en-GB" sz="2400" b="1" dirty="0" smtClean="0"/>
              <a:t>dynamic</a:t>
            </a:r>
            <a:endParaRPr lang="en-GB" sz="2400" b="1" dirty="0"/>
          </a:p>
        </p:txBody>
      </p:sp>
    </p:spTree>
    <p:extLst>
      <p:ext uri="{BB962C8B-B14F-4D97-AF65-F5344CB8AC3E}">
        <p14:creationId xmlns:p14="http://schemas.microsoft.com/office/powerpoint/2010/main" val="42177986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nodeType="clickEffect">
                                  <p:stCondLst>
                                    <p:cond delay="0"/>
                                  </p:stCondLst>
                                  <p:childTnLst>
                                    <p:animMotion origin="layout" path="M 8.88889E-6 2.59259E-6 C -0.01701 -0.00834 -0.03385 -0.01644 -0.03437 -0.03611 C -0.03489 -0.05579 -0.00451 -0.10278 -0.00312 -0.11806 C -0.00173 -0.13334 -0.02222 -0.12616 -0.02604 -0.12778 " pathEditMode="relative" ptsTypes="aaaA">
                                      <p:cBhvr>
                                        <p:cTn id="6" dur="2000" fill="hold"/>
                                        <p:tgtEl>
                                          <p:spTgt spid="7"/>
                                        </p:tgtEl>
                                        <p:attrNameLst>
                                          <p:attrName>ppt_x</p:attrName>
                                          <p:attrName>ppt_y</p:attrName>
                                        </p:attrNameLst>
                                      </p:cBhvr>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6" presetClass="emph" presetSubtype="0" fill="hold" nodeType="clickEffect">
                                  <p:stCondLst>
                                    <p:cond delay="0"/>
                                  </p:stCondLst>
                                  <p:childTnLst>
                                    <p:animScale>
                                      <p:cBhvr>
                                        <p:cTn id="10" dur="2000" fill="hold"/>
                                        <p:tgtEl>
                                          <p:spTgt spid="7"/>
                                        </p:tgtEl>
                                      </p:cBhvr>
                                      <p:by x="25000" y="2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199" y="365125"/>
            <a:ext cx="10871579" cy="1325563"/>
          </a:xfrm>
        </p:spPr>
        <p:txBody>
          <a:bodyPr>
            <a:normAutofit/>
          </a:bodyPr>
          <a:lstStyle/>
          <a:p>
            <a:r>
              <a:rPr lang="en-GB" b="1" dirty="0" smtClean="0">
                <a:solidFill>
                  <a:schemeClr val="accent4">
                    <a:lumMod val="75000"/>
                  </a:schemeClr>
                </a:solidFill>
                <a:latin typeface="+mn-lt"/>
              </a:rPr>
              <a:t>Foundations of the Swiss Cheese Model</a:t>
            </a:r>
            <a:endParaRPr lang="en-GB" dirty="0">
              <a:solidFill>
                <a:schemeClr val="accent4">
                  <a:lumMod val="75000"/>
                </a:schemeClr>
              </a:solidFill>
              <a:latin typeface="+mn-lt"/>
            </a:endParaRPr>
          </a:p>
        </p:txBody>
      </p:sp>
      <p:sp>
        <p:nvSpPr>
          <p:cNvPr id="3" name="Content Placeholder 2"/>
          <p:cNvSpPr>
            <a:spLocks noGrp="1"/>
          </p:cNvSpPr>
          <p:nvPr>
            <p:ph idx="1"/>
          </p:nvPr>
        </p:nvSpPr>
        <p:spPr>
          <a:xfrm>
            <a:off x="614149" y="1525374"/>
            <a:ext cx="11300347" cy="4351338"/>
          </a:xfrm>
        </p:spPr>
        <p:txBody>
          <a:bodyPr>
            <a:noAutofit/>
          </a:bodyPr>
          <a:lstStyle/>
          <a:p>
            <a:r>
              <a:rPr lang="en-GB" sz="3200" b="1" dirty="0" smtClean="0">
                <a:solidFill>
                  <a:schemeClr val="accent4">
                    <a:lumMod val="75000"/>
                  </a:schemeClr>
                </a:solidFill>
              </a:rPr>
              <a:t>Accidents </a:t>
            </a:r>
            <a:r>
              <a:rPr lang="en-GB" sz="3200" b="1" dirty="0">
                <a:solidFill>
                  <a:schemeClr val="accent4">
                    <a:lumMod val="75000"/>
                  </a:schemeClr>
                </a:solidFill>
              </a:rPr>
              <a:t>are often caused by the confluence of multiple factors.</a:t>
            </a:r>
            <a:endParaRPr lang="en-GB" sz="3200" dirty="0">
              <a:solidFill>
                <a:schemeClr val="accent4">
                  <a:lumMod val="75000"/>
                </a:schemeClr>
              </a:solidFill>
            </a:endParaRPr>
          </a:p>
          <a:p>
            <a:r>
              <a:rPr lang="en-GB" sz="3200" b="1" dirty="0">
                <a:solidFill>
                  <a:schemeClr val="accent4">
                    <a:lumMod val="75000"/>
                  </a:schemeClr>
                </a:solidFill>
              </a:rPr>
              <a:t>Factors can range from unsafe individual </a:t>
            </a:r>
            <a:r>
              <a:rPr lang="en-GB" sz="3200" b="1" dirty="0" smtClean="0">
                <a:solidFill>
                  <a:schemeClr val="accent4">
                    <a:lumMod val="75000"/>
                  </a:schemeClr>
                </a:solidFill>
              </a:rPr>
              <a:t>acts (human failure*)</a:t>
            </a:r>
            <a:r>
              <a:rPr lang="en-GB" sz="3200" dirty="0">
                <a:solidFill>
                  <a:schemeClr val="accent4">
                    <a:lumMod val="75000"/>
                  </a:schemeClr>
                </a:solidFill>
              </a:rPr>
              <a:t> </a:t>
            </a:r>
            <a:r>
              <a:rPr lang="en-GB" sz="3200" b="1" dirty="0">
                <a:solidFill>
                  <a:schemeClr val="accent4">
                    <a:lumMod val="75000"/>
                  </a:schemeClr>
                </a:solidFill>
              </a:rPr>
              <a:t>to </a:t>
            </a:r>
            <a:r>
              <a:rPr lang="en-GB" sz="3200" b="1" dirty="0" smtClean="0">
                <a:solidFill>
                  <a:schemeClr val="accent4">
                    <a:lumMod val="75000"/>
                  </a:schemeClr>
                </a:solidFill>
              </a:rPr>
              <a:t>organisational </a:t>
            </a:r>
            <a:r>
              <a:rPr lang="en-GB" sz="3200" b="1" dirty="0">
                <a:solidFill>
                  <a:schemeClr val="accent4">
                    <a:lumMod val="75000"/>
                  </a:schemeClr>
                </a:solidFill>
              </a:rPr>
              <a:t>errors</a:t>
            </a:r>
            <a:r>
              <a:rPr lang="en-GB" sz="3200" dirty="0" smtClean="0">
                <a:solidFill>
                  <a:schemeClr val="accent4">
                    <a:lumMod val="75000"/>
                  </a:schemeClr>
                </a:solidFill>
              </a:rPr>
              <a:t>.</a:t>
            </a:r>
            <a:r>
              <a:rPr lang="en-GB" sz="3200" b="1" dirty="0" smtClean="0">
                <a:solidFill>
                  <a:schemeClr val="accent4">
                    <a:lumMod val="75000"/>
                  </a:schemeClr>
                </a:solidFill>
              </a:rPr>
              <a:t> </a:t>
            </a:r>
          </a:p>
          <a:p>
            <a:r>
              <a:rPr lang="en-GB" sz="3200" b="1" dirty="0" smtClean="0">
                <a:solidFill>
                  <a:schemeClr val="accent4">
                    <a:lumMod val="75000"/>
                  </a:schemeClr>
                </a:solidFill>
              </a:rPr>
              <a:t>Humans are prone to operational errors which require properly designed systems</a:t>
            </a:r>
            <a:r>
              <a:rPr lang="en-GB" sz="3200" dirty="0" smtClean="0">
                <a:solidFill>
                  <a:schemeClr val="accent4">
                    <a:lumMod val="75000"/>
                  </a:schemeClr>
                </a:solidFill>
              </a:rPr>
              <a:t> to mitigate (counter act) the errors humans inevitably commit.</a:t>
            </a:r>
            <a:endParaRPr lang="en-GB" sz="3200" dirty="0">
              <a:solidFill>
                <a:schemeClr val="accent4">
                  <a:lumMod val="75000"/>
                </a:schemeClr>
              </a:solidFill>
            </a:endParaRPr>
          </a:p>
          <a:p>
            <a:r>
              <a:rPr lang="en-GB" sz="3200" b="1" dirty="0">
                <a:solidFill>
                  <a:schemeClr val="accent4">
                    <a:lumMod val="75000"/>
                  </a:schemeClr>
                </a:solidFill>
              </a:rPr>
              <a:t>Many contributing factors to an accident are latent errors</a:t>
            </a:r>
            <a:r>
              <a:rPr lang="en-GB" sz="3200" dirty="0">
                <a:solidFill>
                  <a:schemeClr val="accent4">
                    <a:lumMod val="75000"/>
                  </a:schemeClr>
                </a:solidFill>
              </a:rPr>
              <a:t> – they’re lying dormant waiting to be triggered by any number of active errors</a:t>
            </a:r>
            <a:r>
              <a:rPr lang="en-GB" sz="3200" dirty="0" smtClean="0">
                <a:solidFill>
                  <a:schemeClr val="accent4">
                    <a:lumMod val="75000"/>
                  </a:schemeClr>
                </a:solidFill>
              </a:rPr>
              <a:t>.</a:t>
            </a:r>
            <a:endParaRPr lang="en-GB" sz="3200" dirty="0">
              <a:solidFill>
                <a:schemeClr val="accent4">
                  <a:lumMod val="75000"/>
                </a:schemeClr>
              </a:solidFill>
            </a:endParaRPr>
          </a:p>
        </p:txBody>
      </p:sp>
    </p:spTree>
    <p:extLst>
      <p:ext uri="{BB962C8B-B14F-4D97-AF65-F5344CB8AC3E}">
        <p14:creationId xmlns:p14="http://schemas.microsoft.com/office/powerpoint/2010/main" val="88347483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b="1" dirty="0" smtClean="0">
                <a:latin typeface="+mn-lt"/>
              </a:rPr>
              <a:t>Active Failures and Latent Conditions</a:t>
            </a:r>
            <a:endParaRPr lang="en-GB" b="1" dirty="0">
              <a:latin typeface="+mn-lt"/>
            </a:endParaRPr>
          </a:p>
        </p:txBody>
      </p:sp>
      <p:sp>
        <p:nvSpPr>
          <p:cNvPr id="6" name="Text Placeholder 5"/>
          <p:cNvSpPr>
            <a:spLocks noGrp="1"/>
          </p:cNvSpPr>
          <p:nvPr>
            <p:ph type="body" idx="1"/>
          </p:nvPr>
        </p:nvSpPr>
        <p:spPr>
          <a:xfrm>
            <a:off x="839787" y="1452563"/>
            <a:ext cx="5157787" cy="823912"/>
          </a:xfrm>
        </p:spPr>
        <p:txBody>
          <a:bodyPr>
            <a:normAutofit/>
          </a:bodyPr>
          <a:lstStyle/>
          <a:p>
            <a:r>
              <a:rPr lang="en-GB" sz="3200" dirty="0" smtClean="0">
                <a:solidFill>
                  <a:schemeClr val="accent2">
                    <a:lumMod val="50000"/>
                  </a:schemeClr>
                </a:solidFill>
              </a:rPr>
              <a:t>Active failures</a:t>
            </a:r>
            <a:endParaRPr lang="en-GB" sz="3200" dirty="0">
              <a:solidFill>
                <a:schemeClr val="accent2">
                  <a:lumMod val="50000"/>
                </a:schemeClr>
              </a:solidFill>
            </a:endParaRPr>
          </a:p>
        </p:txBody>
      </p:sp>
      <p:sp>
        <p:nvSpPr>
          <p:cNvPr id="7" name="Content Placeholder 6"/>
          <p:cNvSpPr>
            <a:spLocks noGrp="1"/>
          </p:cNvSpPr>
          <p:nvPr>
            <p:ph sz="half" idx="2"/>
          </p:nvPr>
        </p:nvSpPr>
        <p:spPr/>
        <p:txBody>
          <a:bodyPr>
            <a:normAutofit/>
          </a:bodyPr>
          <a:lstStyle/>
          <a:p>
            <a:r>
              <a:rPr lang="en-GB" dirty="0">
                <a:solidFill>
                  <a:schemeClr val="accent2">
                    <a:lumMod val="50000"/>
                  </a:schemeClr>
                </a:solidFill>
              </a:rPr>
              <a:t>Active failures or active errors are the unsafe acts committed by </a:t>
            </a:r>
            <a:r>
              <a:rPr lang="en-GB" dirty="0" smtClean="0">
                <a:solidFill>
                  <a:schemeClr val="accent2">
                    <a:lumMod val="50000"/>
                  </a:schemeClr>
                </a:solidFill>
              </a:rPr>
              <a:t>people (human failures).</a:t>
            </a:r>
          </a:p>
          <a:p>
            <a:r>
              <a:rPr lang="en-GB" dirty="0" smtClean="0">
                <a:solidFill>
                  <a:schemeClr val="accent2">
                    <a:lumMod val="50000"/>
                  </a:schemeClr>
                </a:solidFill>
              </a:rPr>
              <a:t>They often have immediate consequences</a:t>
            </a:r>
          </a:p>
          <a:p>
            <a:r>
              <a:rPr lang="en-GB" dirty="0">
                <a:solidFill>
                  <a:schemeClr val="accent2">
                    <a:lumMod val="50000"/>
                  </a:schemeClr>
                </a:solidFill>
              </a:rPr>
              <a:t>U</a:t>
            </a:r>
            <a:r>
              <a:rPr lang="en-GB" dirty="0" smtClean="0">
                <a:solidFill>
                  <a:schemeClr val="accent2">
                    <a:lumMod val="50000"/>
                  </a:schemeClr>
                </a:solidFill>
              </a:rPr>
              <a:t>sually made by front-line people such as drivers, instructors etc.</a:t>
            </a:r>
            <a:endParaRPr lang="en-GB" dirty="0">
              <a:solidFill>
                <a:schemeClr val="accent2">
                  <a:lumMod val="50000"/>
                </a:schemeClr>
              </a:solidFill>
            </a:endParaRPr>
          </a:p>
        </p:txBody>
      </p:sp>
      <p:sp>
        <p:nvSpPr>
          <p:cNvPr id="8" name="Text Placeholder 7"/>
          <p:cNvSpPr>
            <a:spLocks noGrp="1"/>
          </p:cNvSpPr>
          <p:nvPr>
            <p:ph type="body" sz="quarter" idx="3"/>
          </p:nvPr>
        </p:nvSpPr>
        <p:spPr>
          <a:xfrm>
            <a:off x="6172200" y="1452563"/>
            <a:ext cx="5183188" cy="823912"/>
          </a:xfrm>
        </p:spPr>
        <p:txBody>
          <a:bodyPr>
            <a:normAutofit/>
          </a:bodyPr>
          <a:lstStyle/>
          <a:p>
            <a:r>
              <a:rPr lang="en-GB" sz="3200" dirty="0" smtClean="0">
                <a:solidFill>
                  <a:schemeClr val="accent4">
                    <a:lumMod val="75000"/>
                  </a:schemeClr>
                </a:solidFill>
              </a:rPr>
              <a:t>Latent conditions</a:t>
            </a:r>
            <a:endParaRPr lang="en-GB" sz="3200" dirty="0">
              <a:solidFill>
                <a:schemeClr val="accent4">
                  <a:lumMod val="75000"/>
                </a:schemeClr>
              </a:solidFill>
            </a:endParaRPr>
          </a:p>
        </p:txBody>
      </p:sp>
      <p:sp>
        <p:nvSpPr>
          <p:cNvPr id="9" name="Content Placeholder 8"/>
          <p:cNvSpPr>
            <a:spLocks noGrp="1"/>
          </p:cNvSpPr>
          <p:nvPr>
            <p:ph sz="quarter" idx="4"/>
          </p:nvPr>
        </p:nvSpPr>
        <p:spPr>
          <a:xfrm>
            <a:off x="6172199" y="2505075"/>
            <a:ext cx="5648899" cy="4182164"/>
          </a:xfrm>
        </p:spPr>
        <p:txBody>
          <a:bodyPr>
            <a:normAutofit fontScale="85000" lnSpcReduction="10000"/>
          </a:bodyPr>
          <a:lstStyle/>
          <a:p>
            <a:r>
              <a:rPr lang="en-GB" dirty="0" smtClean="0">
                <a:solidFill>
                  <a:schemeClr val="accent4">
                    <a:lumMod val="75000"/>
                  </a:schemeClr>
                </a:solidFill>
              </a:rPr>
              <a:t>Latent conditions are usually hidden within an organisation until they are triggered by an active failure.</a:t>
            </a:r>
          </a:p>
          <a:p>
            <a:r>
              <a:rPr lang="en-GB" dirty="0" smtClean="0">
                <a:solidFill>
                  <a:schemeClr val="accent4">
                    <a:lumMod val="75000"/>
                  </a:schemeClr>
                </a:solidFill>
              </a:rPr>
              <a:t>Latent conditions are the managerial influences and social pressures that make up the culture (‘the way we do things around here’), influence the activity programmes or safety systems, and define the hierarchy of supervision. </a:t>
            </a:r>
          </a:p>
          <a:p>
            <a:r>
              <a:rPr lang="en-GB" dirty="0" smtClean="0">
                <a:solidFill>
                  <a:schemeClr val="accent4">
                    <a:lumMod val="75000"/>
                  </a:schemeClr>
                </a:solidFill>
              </a:rPr>
              <a:t>Latent failures are made by people whose tasks are removed in time and space from operational activities, e.g. designers, decision makers and managers. </a:t>
            </a:r>
          </a:p>
        </p:txBody>
      </p:sp>
    </p:spTree>
    <p:extLst>
      <p:ext uri="{BB962C8B-B14F-4D97-AF65-F5344CB8AC3E}">
        <p14:creationId xmlns:p14="http://schemas.microsoft.com/office/powerpoint/2010/main" val="421161714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9787" y="352426"/>
            <a:ext cx="5157787" cy="823912"/>
          </a:xfrm>
        </p:spPr>
        <p:txBody>
          <a:bodyPr>
            <a:normAutofit/>
          </a:bodyPr>
          <a:lstStyle/>
          <a:p>
            <a:r>
              <a:rPr lang="en-GB" sz="3200" dirty="0" smtClean="0">
                <a:solidFill>
                  <a:schemeClr val="accent2">
                    <a:lumMod val="50000"/>
                  </a:schemeClr>
                </a:solidFill>
              </a:rPr>
              <a:t>Active Failures</a:t>
            </a:r>
            <a:endParaRPr lang="en-GB" sz="3200" dirty="0">
              <a:solidFill>
                <a:schemeClr val="accent2">
                  <a:lumMod val="50000"/>
                </a:schemeClr>
              </a:solidFill>
            </a:endParaRPr>
          </a:p>
        </p:txBody>
      </p:sp>
      <p:sp>
        <p:nvSpPr>
          <p:cNvPr id="4" name="Content Placeholder 3"/>
          <p:cNvSpPr>
            <a:spLocks noGrp="1"/>
          </p:cNvSpPr>
          <p:nvPr>
            <p:ph sz="half" idx="2"/>
          </p:nvPr>
        </p:nvSpPr>
        <p:spPr>
          <a:xfrm>
            <a:off x="839787" y="1304926"/>
            <a:ext cx="5157787" cy="5095874"/>
          </a:xfrm>
        </p:spPr>
        <p:txBody>
          <a:bodyPr>
            <a:normAutofit fontScale="92500" lnSpcReduction="20000"/>
          </a:bodyPr>
          <a:lstStyle/>
          <a:p>
            <a:r>
              <a:rPr lang="en-GB" dirty="0" smtClean="0">
                <a:solidFill>
                  <a:schemeClr val="accent2">
                    <a:lumMod val="50000"/>
                  </a:schemeClr>
                </a:solidFill>
              </a:rPr>
              <a:t>E.g., an </a:t>
            </a:r>
            <a:r>
              <a:rPr lang="en-GB" dirty="0">
                <a:solidFill>
                  <a:schemeClr val="accent2">
                    <a:lumMod val="50000"/>
                  </a:schemeClr>
                </a:solidFill>
              </a:rPr>
              <a:t>employee who chooses not to follow safety procedures like </a:t>
            </a:r>
            <a:r>
              <a:rPr lang="en-GB" dirty="0" smtClean="0">
                <a:solidFill>
                  <a:schemeClr val="accent2">
                    <a:lumMod val="50000"/>
                  </a:schemeClr>
                </a:solidFill>
              </a:rPr>
              <a:t>not checking the weather forecast thoroughly before entering a canyon</a:t>
            </a:r>
          </a:p>
          <a:p>
            <a:pPr lvl="0"/>
            <a:r>
              <a:rPr lang="en-GB" dirty="0" smtClean="0">
                <a:solidFill>
                  <a:schemeClr val="accent2">
                    <a:lumMod val="50000"/>
                  </a:schemeClr>
                </a:solidFill>
              </a:rPr>
              <a:t>But according to the Swiss cheese model, their active failure was not the ultimate cause of the accident.</a:t>
            </a:r>
          </a:p>
          <a:p>
            <a:pPr lvl="0"/>
            <a:r>
              <a:rPr lang="en-GB" dirty="0" smtClean="0">
                <a:solidFill>
                  <a:schemeClr val="accent2">
                    <a:lumMod val="50000"/>
                  </a:schemeClr>
                </a:solidFill>
              </a:rPr>
              <a:t> </a:t>
            </a:r>
            <a:r>
              <a:rPr lang="en-GB" dirty="0">
                <a:solidFill>
                  <a:schemeClr val="accent2">
                    <a:lumMod val="50000"/>
                  </a:schemeClr>
                </a:solidFill>
              </a:rPr>
              <a:t>We all make errors irrespective of how much training and experience we possess or how motivated we are to do it right. </a:t>
            </a:r>
          </a:p>
          <a:p>
            <a:r>
              <a:rPr lang="en-GB" dirty="0" smtClean="0">
                <a:solidFill>
                  <a:schemeClr val="accent2">
                    <a:lumMod val="50000"/>
                  </a:schemeClr>
                </a:solidFill>
              </a:rPr>
              <a:t>There are other factors at play; cultural factors that influence behaviour.</a:t>
            </a:r>
          </a:p>
          <a:p>
            <a:endParaRPr lang="en-GB" dirty="0"/>
          </a:p>
        </p:txBody>
      </p:sp>
      <p:sp>
        <p:nvSpPr>
          <p:cNvPr id="5" name="Text Placeholder 4"/>
          <p:cNvSpPr>
            <a:spLocks noGrp="1"/>
          </p:cNvSpPr>
          <p:nvPr>
            <p:ph type="body" sz="quarter" idx="3"/>
          </p:nvPr>
        </p:nvSpPr>
        <p:spPr>
          <a:xfrm>
            <a:off x="6172200" y="352426"/>
            <a:ext cx="5183188" cy="823912"/>
          </a:xfrm>
        </p:spPr>
        <p:txBody>
          <a:bodyPr>
            <a:normAutofit/>
          </a:bodyPr>
          <a:lstStyle/>
          <a:p>
            <a:r>
              <a:rPr lang="en-GB" sz="3200" dirty="0" smtClean="0">
                <a:solidFill>
                  <a:schemeClr val="accent4">
                    <a:lumMod val="75000"/>
                  </a:schemeClr>
                </a:solidFill>
              </a:rPr>
              <a:t>Latent Conditions</a:t>
            </a:r>
            <a:endParaRPr lang="en-GB" sz="3200" dirty="0">
              <a:solidFill>
                <a:schemeClr val="accent4">
                  <a:lumMod val="75000"/>
                </a:schemeClr>
              </a:solidFill>
            </a:endParaRPr>
          </a:p>
        </p:txBody>
      </p:sp>
      <p:sp>
        <p:nvSpPr>
          <p:cNvPr id="6" name="Content Placeholder 5"/>
          <p:cNvSpPr>
            <a:spLocks noGrp="1"/>
          </p:cNvSpPr>
          <p:nvPr>
            <p:ph sz="quarter" idx="4"/>
          </p:nvPr>
        </p:nvSpPr>
        <p:spPr>
          <a:xfrm>
            <a:off x="6172200" y="1304925"/>
            <a:ext cx="5183188" cy="5410199"/>
          </a:xfrm>
        </p:spPr>
        <p:txBody>
          <a:bodyPr/>
          <a:lstStyle/>
          <a:p>
            <a:r>
              <a:rPr lang="en-GB" dirty="0" smtClean="0">
                <a:solidFill>
                  <a:schemeClr val="accent4">
                    <a:lumMod val="75000"/>
                  </a:schemeClr>
                </a:solidFill>
              </a:rPr>
              <a:t>Latent failures may occur when several latent conditions combine in an unforeseen way. </a:t>
            </a:r>
          </a:p>
          <a:p>
            <a:r>
              <a:rPr lang="en-GB" dirty="0" smtClean="0">
                <a:solidFill>
                  <a:schemeClr val="accent4">
                    <a:lumMod val="75000"/>
                  </a:schemeClr>
                </a:solidFill>
              </a:rPr>
              <a:t>Latent failures are typically failures in health and safety management systems (design, implementation or monitoring).</a:t>
            </a:r>
          </a:p>
          <a:p>
            <a:r>
              <a:rPr lang="en-GB" dirty="0" smtClean="0">
                <a:solidFill>
                  <a:schemeClr val="accent4">
                    <a:lumMod val="75000"/>
                  </a:schemeClr>
                </a:solidFill>
              </a:rPr>
              <a:t>E.g., Staff supervising residents overnight being expected to work the next day</a:t>
            </a:r>
            <a:endParaRPr lang="en-GB" dirty="0" smtClean="0">
              <a:solidFill>
                <a:schemeClr val="accent4">
                  <a:lumMod val="75000"/>
                </a:schemeClr>
              </a:solidFill>
            </a:endParaRPr>
          </a:p>
          <a:p>
            <a:endParaRPr lang="en-GB" dirty="0">
              <a:solidFill>
                <a:schemeClr val="accent4">
                  <a:lumMod val="75000"/>
                </a:schemeClr>
              </a:solidFill>
            </a:endParaRPr>
          </a:p>
          <a:p>
            <a:pPr marL="0" indent="0">
              <a:buNone/>
            </a:pPr>
            <a:endParaRPr lang="en-GB" dirty="0">
              <a:solidFill>
                <a:schemeClr val="accent4">
                  <a:lumMod val="75000"/>
                </a:schemeClr>
              </a:solidFill>
            </a:endParaRPr>
          </a:p>
        </p:txBody>
      </p:sp>
    </p:spTree>
    <p:extLst>
      <p:ext uri="{BB962C8B-B14F-4D97-AF65-F5344CB8AC3E}">
        <p14:creationId xmlns:p14="http://schemas.microsoft.com/office/powerpoint/2010/main" val="53183263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85736" y="0"/>
            <a:ext cx="11872913" cy="6678513"/>
          </a:xfrm>
        </p:spPr>
      </p:pic>
    </p:spTree>
    <p:extLst>
      <p:ext uri="{BB962C8B-B14F-4D97-AF65-F5344CB8AC3E}">
        <p14:creationId xmlns:p14="http://schemas.microsoft.com/office/powerpoint/2010/main" val="11645523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cheese slices in OAE?</a:t>
            </a:r>
            <a:endParaRPr lang="en-GB" dirty="0"/>
          </a:p>
        </p:txBody>
      </p:sp>
      <p:sp>
        <p:nvSpPr>
          <p:cNvPr id="3" name="Content Placeholder 2"/>
          <p:cNvSpPr>
            <a:spLocks noGrp="1"/>
          </p:cNvSpPr>
          <p:nvPr>
            <p:ph idx="1"/>
          </p:nvPr>
        </p:nvSpPr>
        <p:spPr/>
        <p:txBody>
          <a:bodyPr>
            <a:normAutofit lnSpcReduction="10000"/>
          </a:bodyPr>
          <a:lstStyle/>
          <a:p>
            <a:r>
              <a:rPr lang="en-GB" dirty="0" smtClean="0"/>
              <a:t>Experienced and Qualified staff- accreditation, CPD</a:t>
            </a:r>
          </a:p>
          <a:p>
            <a:r>
              <a:rPr lang="en-GB" dirty="0" smtClean="0"/>
              <a:t>Governing bodies</a:t>
            </a:r>
          </a:p>
          <a:p>
            <a:r>
              <a:rPr lang="en-GB" dirty="0" smtClean="0"/>
              <a:t>Legislation- HSE and AALA</a:t>
            </a:r>
          </a:p>
          <a:p>
            <a:r>
              <a:rPr lang="en-GB" dirty="0" smtClean="0"/>
              <a:t>Manufacturing standards</a:t>
            </a:r>
          </a:p>
          <a:p>
            <a:r>
              <a:rPr lang="en-GB" dirty="0" smtClean="0"/>
              <a:t>Insurance Companies</a:t>
            </a:r>
          </a:p>
          <a:p>
            <a:r>
              <a:rPr lang="en-GB" dirty="0" smtClean="0"/>
              <a:t>Media reporting</a:t>
            </a:r>
          </a:p>
          <a:p>
            <a:r>
              <a:rPr lang="en-GB" dirty="0" smtClean="0"/>
              <a:t>Social Media</a:t>
            </a:r>
          </a:p>
          <a:p>
            <a:r>
              <a:rPr lang="en-GB" dirty="0" smtClean="0"/>
              <a:t>Quality systems- </a:t>
            </a:r>
            <a:r>
              <a:rPr lang="en-GB" dirty="0" err="1" smtClean="0"/>
              <a:t>LOtC</a:t>
            </a:r>
            <a:r>
              <a:rPr lang="en-GB" dirty="0" smtClean="0"/>
              <a:t>, AHOEC gold standard  </a:t>
            </a:r>
          </a:p>
          <a:p>
            <a:r>
              <a:rPr lang="en-GB" dirty="0" smtClean="0"/>
              <a:t>Informed participants</a:t>
            </a:r>
          </a:p>
          <a:p>
            <a:endParaRPr lang="en-GB" dirty="0" smtClean="0"/>
          </a:p>
          <a:p>
            <a:endParaRPr lang="en-GB" dirty="0" smtClean="0"/>
          </a:p>
          <a:p>
            <a:endParaRPr lang="en-GB" dirty="0"/>
          </a:p>
        </p:txBody>
      </p:sp>
    </p:spTree>
    <p:extLst>
      <p:ext uri="{BB962C8B-B14F-4D97-AF65-F5344CB8AC3E}">
        <p14:creationId xmlns:p14="http://schemas.microsoft.com/office/powerpoint/2010/main" val="330288704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28638" y="165100"/>
            <a:ext cx="10515600" cy="1325563"/>
          </a:xfrm>
        </p:spPr>
        <p:txBody>
          <a:bodyPr/>
          <a:lstStyle/>
          <a:p>
            <a:r>
              <a:rPr lang="en-GB" b="1" dirty="0" smtClean="0">
                <a:latin typeface="Arial Narrow" panose="020B0606020202030204" pitchFamily="34" charset="0"/>
              </a:rPr>
              <a:t>References</a:t>
            </a:r>
            <a:endParaRPr lang="en-GB" b="1" dirty="0">
              <a:latin typeface="Arial Narrow" panose="020B0606020202030204" pitchFamily="34" charset="0"/>
            </a:endParaRPr>
          </a:p>
        </p:txBody>
      </p:sp>
      <p:sp>
        <p:nvSpPr>
          <p:cNvPr id="6" name="Content Placeholder 5"/>
          <p:cNvSpPr>
            <a:spLocks noGrp="1"/>
          </p:cNvSpPr>
          <p:nvPr>
            <p:ph idx="1"/>
          </p:nvPr>
        </p:nvSpPr>
        <p:spPr>
          <a:xfrm>
            <a:off x="528638" y="1371600"/>
            <a:ext cx="11372850" cy="4848225"/>
          </a:xfrm>
        </p:spPr>
        <p:txBody>
          <a:bodyPr>
            <a:normAutofit fontScale="62500" lnSpcReduction="20000"/>
          </a:bodyPr>
          <a:lstStyle/>
          <a:p>
            <a:pPr marL="0" indent="0">
              <a:buNone/>
            </a:pPr>
            <a:r>
              <a:rPr lang="en-GB" dirty="0"/>
              <a:t>Hulme, A</a:t>
            </a:r>
            <a:r>
              <a:rPr lang="en-GB" dirty="0" smtClean="0"/>
              <a:t>. and </a:t>
            </a:r>
            <a:r>
              <a:rPr lang="en-GB" dirty="0"/>
              <a:t>Finch, C.F. </a:t>
            </a:r>
            <a:r>
              <a:rPr lang="en-GB" dirty="0" smtClean="0"/>
              <a:t> (2015). From </a:t>
            </a:r>
            <a:r>
              <a:rPr lang="en-GB" dirty="0"/>
              <a:t>monocausality to systems thinking: a complementary and alternative conceptual approach for better understanding the development and prevention of sports injury. </a:t>
            </a:r>
            <a:r>
              <a:rPr lang="en-GB" i="1" dirty="0" smtClean="0"/>
              <a:t>Injury Epidemiology.</a:t>
            </a:r>
            <a:r>
              <a:rPr lang="en-GB" dirty="0"/>
              <a:t> </a:t>
            </a:r>
            <a:r>
              <a:rPr lang="en-GB" b="1" dirty="0"/>
              <a:t>2, </a:t>
            </a:r>
            <a:r>
              <a:rPr lang="en-GB" dirty="0" smtClean="0"/>
              <a:t>31</a:t>
            </a:r>
          </a:p>
          <a:p>
            <a:pPr marL="0" indent="0">
              <a:buNone/>
            </a:pPr>
            <a:r>
              <a:rPr lang="en-GB" dirty="0" smtClean="0"/>
              <a:t>Outdoor Education Advisers’ Panel (2020). </a:t>
            </a:r>
            <a:r>
              <a:rPr lang="en-GB" i="1" dirty="0" smtClean="0"/>
              <a:t>4.1b Emergencies and Critical Incidents – Overview </a:t>
            </a:r>
            <a:r>
              <a:rPr lang="en-GB" dirty="0" smtClean="0"/>
              <a:t>available at: </a:t>
            </a:r>
            <a:r>
              <a:rPr lang="en-GB" i="1" dirty="0" smtClean="0">
                <a:hlinkClick r:id="rId2"/>
              </a:rPr>
              <a:t>https://oeapng.info/downloads/download-info/4-1b-emergencies-and-critical-incidents-overview/</a:t>
            </a:r>
            <a:r>
              <a:rPr lang="en-GB" i="1" dirty="0" smtClean="0"/>
              <a:t> [accessed on 3</a:t>
            </a:r>
            <a:r>
              <a:rPr lang="en-GB" i="1" baseline="30000" dirty="0" smtClean="0"/>
              <a:t>rd</a:t>
            </a:r>
            <a:r>
              <a:rPr lang="en-GB" i="1" dirty="0" smtClean="0"/>
              <a:t> December 2020]</a:t>
            </a:r>
            <a:endParaRPr lang="en-GB" i="1" dirty="0" smtClean="0"/>
          </a:p>
          <a:p>
            <a:pPr marL="0" indent="0">
              <a:buNone/>
            </a:pPr>
            <a:r>
              <a:rPr lang="en-GB" dirty="0" err="1" smtClean="0"/>
              <a:t>Perneger</a:t>
            </a:r>
            <a:r>
              <a:rPr lang="en-GB" dirty="0"/>
              <a:t>, T. V. (2005). The Swiss cheese model of safety incidents: are there holes in the metaphor?. </a:t>
            </a:r>
            <a:r>
              <a:rPr lang="en-GB" i="1" dirty="0"/>
              <a:t>BMC health services research</a:t>
            </a:r>
            <a:r>
              <a:rPr lang="en-GB" dirty="0"/>
              <a:t>, </a:t>
            </a:r>
            <a:r>
              <a:rPr lang="en-GB" i="1" dirty="0"/>
              <a:t>5</a:t>
            </a:r>
            <a:r>
              <a:rPr lang="en-GB" dirty="0"/>
              <a:t>(1), 71</a:t>
            </a:r>
            <a:r>
              <a:rPr lang="en-GB" dirty="0" smtClean="0"/>
              <a:t>.</a:t>
            </a:r>
          </a:p>
          <a:p>
            <a:pPr marL="0" indent="0">
              <a:buNone/>
            </a:pPr>
            <a:r>
              <a:rPr lang="en-GB" dirty="0"/>
              <a:t>Reason J. </a:t>
            </a:r>
            <a:r>
              <a:rPr lang="en-GB" dirty="0" smtClean="0"/>
              <a:t>(1990) </a:t>
            </a:r>
            <a:r>
              <a:rPr lang="en-GB" i="1" dirty="0" smtClean="0"/>
              <a:t>Human </a:t>
            </a:r>
            <a:r>
              <a:rPr lang="en-GB" i="1" dirty="0"/>
              <a:t>Error</a:t>
            </a:r>
            <a:r>
              <a:rPr lang="en-GB" dirty="0"/>
              <a:t>. Cambridge: Cambridge University </a:t>
            </a:r>
            <a:r>
              <a:rPr lang="en-GB" dirty="0" smtClean="0"/>
              <a:t>Press.</a:t>
            </a:r>
          </a:p>
          <a:p>
            <a:pPr marL="0" indent="0">
              <a:buNone/>
            </a:pPr>
            <a:r>
              <a:rPr lang="en-GB" dirty="0"/>
              <a:t>Reason, J. (2016). </a:t>
            </a:r>
            <a:r>
              <a:rPr lang="en-GB" i="1" dirty="0"/>
              <a:t>Managing the risks of organizational accidents</a:t>
            </a:r>
            <a:r>
              <a:rPr lang="en-GB" dirty="0"/>
              <a:t>. Routledge</a:t>
            </a:r>
            <a:r>
              <a:rPr lang="en-GB" dirty="0" smtClean="0"/>
              <a:t>.</a:t>
            </a:r>
          </a:p>
          <a:p>
            <a:pPr marL="0" indent="0">
              <a:buNone/>
            </a:pPr>
            <a:r>
              <a:rPr lang="en-GB" dirty="0" smtClean="0"/>
              <a:t>Underwood</a:t>
            </a:r>
            <a:r>
              <a:rPr lang="en-GB" dirty="0"/>
              <a:t>, P., &amp; Waterson, P. (2014). Systems thinking, the Swiss Cheese Model and accident analysis: a comparative systemic analysis of the </a:t>
            </a:r>
            <a:r>
              <a:rPr lang="en-GB" dirty="0" err="1"/>
              <a:t>Grayrigg</a:t>
            </a:r>
            <a:r>
              <a:rPr lang="en-GB" dirty="0"/>
              <a:t> train derailment using the ATSB, AcciMap and STAMP models. </a:t>
            </a:r>
            <a:r>
              <a:rPr lang="en-GB" i="1" dirty="0"/>
              <a:t>Accident Analysis &amp; Prevention</a:t>
            </a:r>
            <a:r>
              <a:rPr lang="en-GB" dirty="0"/>
              <a:t>, </a:t>
            </a:r>
            <a:r>
              <a:rPr lang="en-GB" i="1" dirty="0"/>
              <a:t>68</a:t>
            </a:r>
            <a:r>
              <a:rPr lang="en-GB" dirty="0"/>
              <a:t>, 75-94</a:t>
            </a:r>
            <a:r>
              <a:rPr lang="en-GB" dirty="0" smtClean="0"/>
              <a:t>.</a:t>
            </a:r>
          </a:p>
          <a:p>
            <a:pPr marL="0" indent="0">
              <a:buNone/>
            </a:pPr>
            <a:r>
              <a:rPr lang="en-GB" dirty="0" smtClean="0"/>
              <a:t>University of </a:t>
            </a:r>
            <a:r>
              <a:rPr lang="en-GB" dirty="0"/>
              <a:t>E</a:t>
            </a:r>
            <a:r>
              <a:rPr lang="en-GB" dirty="0" smtClean="0"/>
              <a:t>ast Anglia (2018). Human failure. Available at: </a:t>
            </a:r>
            <a:r>
              <a:rPr lang="en-GB" dirty="0" smtClean="0">
                <a:hlinkClick r:id="rId3"/>
              </a:rPr>
              <a:t>https://www.youtube.com/watch?v=XINCYII2K0c</a:t>
            </a:r>
            <a:r>
              <a:rPr lang="en-GB" dirty="0" smtClean="0"/>
              <a:t> [accessed on 3</a:t>
            </a:r>
            <a:r>
              <a:rPr lang="en-GB" baseline="30000" dirty="0" smtClean="0"/>
              <a:t>rd</a:t>
            </a:r>
            <a:r>
              <a:rPr lang="en-GB" dirty="0" smtClean="0"/>
              <a:t> November 2020]</a:t>
            </a:r>
          </a:p>
          <a:p>
            <a:pPr marL="0" indent="0">
              <a:buNone/>
            </a:pPr>
            <a:r>
              <a:rPr lang="en-GB" dirty="0" smtClean="0"/>
              <a:t>University of East Anglia (2019). </a:t>
            </a:r>
            <a:r>
              <a:rPr lang="en-GB" dirty="0"/>
              <a:t>Identifying error Swiss cheese </a:t>
            </a:r>
            <a:r>
              <a:rPr lang="en-GB" dirty="0" smtClean="0"/>
              <a:t>model </a:t>
            </a:r>
            <a:r>
              <a:rPr lang="en-GB" dirty="0" smtClean="0"/>
              <a:t>at: </a:t>
            </a:r>
            <a:r>
              <a:rPr lang="en-GB" dirty="0" smtClean="0">
                <a:hlinkClick r:id="rId4"/>
              </a:rPr>
              <a:t>https://www.youtube.com/watch?v=JRCMxfBULB4</a:t>
            </a:r>
            <a:r>
              <a:rPr lang="en-GB" dirty="0"/>
              <a:t> </a:t>
            </a:r>
            <a:r>
              <a:rPr lang="en-GB" dirty="0" smtClean="0"/>
              <a:t>[accessed on 3</a:t>
            </a:r>
            <a:r>
              <a:rPr lang="en-GB" baseline="30000" dirty="0" smtClean="0"/>
              <a:t>rd</a:t>
            </a:r>
            <a:r>
              <a:rPr lang="en-GB" dirty="0" smtClean="0"/>
              <a:t> November 2020]</a:t>
            </a:r>
            <a:endParaRPr lang="en-GB" dirty="0" smtClean="0"/>
          </a:p>
          <a:p>
            <a:pPr marL="0" indent="0">
              <a:buNone/>
            </a:pPr>
            <a:r>
              <a:rPr lang="en-GB" dirty="0" smtClean="0"/>
              <a:t>World Health Organisation. (2006). </a:t>
            </a:r>
            <a:r>
              <a:rPr lang="en-GB" i="1" dirty="0" smtClean="0"/>
              <a:t>Stress Management in Emergency Deployment</a:t>
            </a:r>
            <a:r>
              <a:rPr lang="en-GB" dirty="0" smtClean="0"/>
              <a:t>. available at </a:t>
            </a:r>
            <a:r>
              <a:rPr lang="en-GB" dirty="0" smtClean="0">
                <a:hlinkClick r:id="rId5"/>
              </a:rPr>
              <a:t>http://www.who.int/en/</a:t>
            </a:r>
            <a:r>
              <a:rPr lang="en-GB" dirty="0"/>
              <a:t> </a:t>
            </a:r>
            <a:r>
              <a:rPr lang="en-GB" dirty="0" smtClean="0"/>
              <a:t>[accessed on 12</a:t>
            </a:r>
            <a:r>
              <a:rPr lang="en-GB" baseline="30000" dirty="0" smtClean="0"/>
              <a:t>th</a:t>
            </a:r>
            <a:r>
              <a:rPr lang="en-GB" dirty="0" smtClean="0"/>
              <a:t> September 2015]</a:t>
            </a:r>
          </a:p>
          <a:p>
            <a:pPr marL="0" indent="0">
              <a:buNone/>
            </a:pPr>
            <a:endParaRPr lang="en-GB" dirty="0"/>
          </a:p>
        </p:txBody>
      </p:sp>
    </p:spTree>
    <p:extLst>
      <p:ext uri="{BB962C8B-B14F-4D97-AF65-F5344CB8AC3E}">
        <p14:creationId xmlns:p14="http://schemas.microsoft.com/office/powerpoint/2010/main" val="406661068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Swiss cheese quiz</a:t>
            </a:r>
            <a:endParaRPr lang="en-GB" dirty="0"/>
          </a:p>
        </p:txBody>
      </p:sp>
      <p:sp>
        <p:nvSpPr>
          <p:cNvPr id="3" name="Content Placeholder 2"/>
          <p:cNvSpPr>
            <a:spLocks noGrp="1"/>
          </p:cNvSpPr>
          <p:nvPr>
            <p:ph idx="1"/>
          </p:nvPr>
        </p:nvSpPr>
        <p:spPr/>
        <p:txBody>
          <a:bodyPr/>
          <a:lstStyle/>
          <a:p>
            <a:r>
              <a:rPr lang="en-GB" dirty="0" smtClean="0"/>
              <a:t>https://quizizz.com/join/quiz/5e82d88224e773001b769fbd/start?studentShare=true</a:t>
            </a:r>
            <a:endParaRPr lang="en-GB" dirty="0"/>
          </a:p>
        </p:txBody>
      </p:sp>
    </p:spTree>
    <p:extLst>
      <p:ext uri="{BB962C8B-B14F-4D97-AF65-F5344CB8AC3E}">
        <p14:creationId xmlns:p14="http://schemas.microsoft.com/office/powerpoint/2010/main" val="369900315"/>
      </p:ext>
    </p:extLst>
  </p:cSld>
  <p:clrMapOvr>
    <a:masterClrMapping/>
  </p:clrMapOvr>
  <p:timing>
    <p:tnLst>
      <p:par>
        <p:cTn id="1" dur="indefinite" restart="never" nodeType="tmRoot"/>
      </p:par>
    </p:tnLst>
  </p:timing>
</p:sld>
</file>

<file path=ppt/theme/theme1.xml><?xml version="1.0" encoding="utf-8"?>
<a:theme xmlns:a="http://schemas.openxmlformats.org/drawingml/2006/main" name="Ppt0000000">
  <a:themeElements>
    <a:clrScheme name="Ppt0000000 1">
      <a:dk1>
        <a:srgbClr val="000000"/>
      </a:dk1>
      <a:lt1>
        <a:srgbClr val="FFFFFF"/>
      </a:lt1>
      <a:dk2>
        <a:srgbClr val="D31145"/>
      </a:dk2>
      <a:lt2>
        <a:srgbClr val="727A35"/>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Ppt0000000">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pt0000000 1">
        <a:dk1>
          <a:srgbClr val="000000"/>
        </a:dk1>
        <a:lt1>
          <a:srgbClr val="FFFFFF"/>
        </a:lt1>
        <a:dk2>
          <a:srgbClr val="D31145"/>
        </a:dk2>
        <a:lt2>
          <a:srgbClr val="727A35"/>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f14af49dfba338fe211812b13352c0d2">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4c8dd0d64a124d0bd2af7996e158c0e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72E2029-DC8B-4A82-B0D7-F8CD2DAB7F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1BC216-F672-4276-A932-E3376B3293D4}">
  <ds:schemaRefs>
    <ds:schemaRef ds:uri="http://schemas.microsoft.com/sharepoint/v3/contenttype/forms"/>
  </ds:schemaRefs>
</ds:datastoreItem>
</file>

<file path=customXml/itemProps3.xml><?xml version="1.0" encoding="utf-8"?>
<ds:datastoreItem xmlns:ds="http://schemas.openxmlformats.org/officeDocument/2006/customXml" ds:itemID="{CD30EEB3-E9EE-44FE-8B55-3345A3B66BC2}">
  <ds:schemaRefs>
    <ds:schemaRef ds:uri="696490a5-0429-499a-a254-a60426c02ef0"/>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530</TotalTime>
  <Words>2222</Words>
  <Application>Microsoft Office PowerPoint</Application>
  <PresentationFormat>Widescreen</PresentationFormat>
  <Paragraphs>181</Paragraphs>
  <Slides>30</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30</vt:i4>
      </vt:variant>
    </vt:vector>
  </HeadingPairs>
  <TitlesOfParts>
    <vt:vector size="41" baseType="lpstr">
      <vt:lpstr>ＭＳ Ｐゴシック</vt:lpstr>
      <vt:lpstr>Arial</vt:lpstr>
      <vt:lpstr>Arial Black</vt:lpstr>
      <vt:lpstr>Arial Narrow</vt:lpstr>
      <vt:lpstr>Calibri</vt:lpstr>
      <vt:lpstr>Calibri Light</vt:lpstr>
      <vt:lpstr>Tahoma</vt:lpstr>
      <vt:lpstr>Times New Roman</vt:lpstr>
      <vt:lpstr>Wingdings</vt:lpstr>
      <vt:lpstr>Ppt0000000</vt:lpstr>
      <vt:lpstr>Office Theme</vt:lpstr>
      <vt:lpstr>Lecture Content:</vt:lpstr>
      <vt:lpstr>It is important that you use the correct terminology throughout your analysis what do you understand these terms to mean ?</vt:lpstr>
      <vt:lpstr>PowerPoint Presentation</vt:lpstr>
      <vt:lpstr>PowerPoint Presentation</vt:lpstr>
      <vt:lpstr>A Hierarchy of Emergencies  </vt:lpstr>
      <vt:lpstr>Critical Incident</vt:lpstr>
      <vt:lpstr>Fill in the health and safety blanks</vt:lpstr>
      <vt:lpstr>The straw that broke the camel’s back</vt:lpstr>
      <vt:lpstr>The straw that broke the camels back, continued…</vt:lpstr>
      <vt:lpstr>Individual Accidents   </vt:lpstr>
      <vt:lpstr>Human Failure</vt:lpstr>
      <vt:lpstr>Human Failures </vt:lpstr>
      <vt:lpstr>Human Failure </vt:lpstr>
      <vt:lpstr>Human Failure</vt:lpstr>
      <vt:lpstr>Human Failure: video </vt:lpstr>
      <vt:lpstr>Human failure: Human Error </vt:lpstr>
      <vt:lpstr>Human Failure: Violations</vt:lpstr>
      <vt:lpstr>The Swiss Cheese Model</vt:lpstr>
      <vt:lpstr>Intro to The Swiss Cheese Model (CSM) </vt:lpstr>
      <vt:lpstr>PowerPoint Presentation</vt:lpstr>
      <vt:lpstr>PowerPoint Presentation</vt:lpstr>
      <vt:lpstr>PowerPoint Presentation</vt:lpstr>
      <vt:lpstr>PowerPoint Presentation</vt:lpstr>
      <vt:lpstr>Foundations of the Swiss Cheese Model</vt:lpstr>
      <vt:lpstr>Active Failures and Latent Conditions</vt:lpstr>
      <vt:lpstr>PowerPoint Presentation</vt:lpstr>
      <vt:lpstr>PowerPoint Presentation</vt:lpstr>
      <vt:lpstr>What are the cheese slices in OAE?</vt:lpstr>
      <vt:lpstr>References</vt:lpstr>
      <vt:lpstr>Swiss cheese quiz</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Swiss Cheese Model</dc:title>
  <dc:creator>Graham Harvey</dc:creator>
  <cp:lastModifiedBy>Graham Harvey</cp:lastModifiedBy>
  <cp:revision>50</cp:revision>
  <dcterms:created xsi:type="dcterms:W3CDTF">2020-12-06T16:27:21Z</dcterms:created>
  <dcterms:modified xsi:type="dcterms:W3CDTF">2020-12-07T01:18:07Z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