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wdp" ContentType="image/vnd.ms-photo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64" r:id="rId4"/>
    <p:sldId id="258" r:id="rId5"/>
    <p:sldId id="262" r:id="rId6"/>
    <p:sldId id="261" r:id="rId7"/>
    <p:sldId id="259" r:id="rId8"/>
    <p:sldId id="260" r:id="rId9"/>
    <p:sldId id="263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854"/>
    <p:restoredTop sz="94590"/>
  </p:normalViewPr>
  <p:slideViewPr>
    <p:cSldViewPr snapToGrid="0" snapToObjects="1">
      <p:cViewPr>
        <p:scale>
          <a:sx n="86" d="100"/>
          <a:sy n="86" d="100"/>
        </p:scale>
        <p:origin x="2152" y="1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handoutMaster" Target="handoutMasters/handoutMaster1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601787-8255-644D-9298-F374468102BA}" type="datetimeFigureOut">
              <a:rPr lang="en-US" smtClean="0"/>
              <a:t>1/9/18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E7355D-B723-9F44-BB96-F1F7E2E0CB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2277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82BEA6-4447-0440-A096-44E643ADE218}" type="datetimeFigureOut">
              <a:rPr lang="en-US" smtClean="0"/>
              <a:t>1/9/18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9BB678-FB24-5245-AE1D-CBC6252271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6700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9BB678-FB24-5245-AE1D-CBC62522712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0026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9BB678-FB24-5245-AE1D-CBC62522712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7878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9BB678-FB24-5245-AE1D-CBC62522712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9078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9BB678-FB24-5245-AE1D-CBC62522712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7796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9BB678-FB24-5245-AE1D-CBC62522712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7482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9BB678-FB24-5245-AE1D-CBC62522712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97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9BB678-FB24-5245-AE1D-CBC62522712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0206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9BB678-FB24-5245-AE1D-CBC62522712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6952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9BB678-FB24-5245-AE1D-CBC62522712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3230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9BB678-FB24-5245-AE1D-CBC62522712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811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274B-E720-F847-AAD7-DDA25DC5A13A}" type="datetimeFigureOut">
              <a:rPr lang="en-US" smtClean="0"/>
              <a:t>1/9/18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8A812-0556-2D42-903A-45A78DF1C87E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274B-E720-F847-AAD7-DDA25DC5A13A}" type="datetimeFigureOut">
              <a:rPr lang="en-US" smtClean="0"/>
              <a:t>1/9/18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8A812-0556-2D42-903A-45A78DF1C87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274B-E720-F847-AAD7-DDA25DC5A13A}" type="datetimeFigureOut">
              <a:rPr lang="en-US" smtClean="0"/>
              <a:t>1/9/18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8A812-0556-2D42-903A-45A78DF1C87E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274B-E720-F847-AAD7-DDA25DC5A13A}" type="datetimeFigureOut">
              <a:rPr lang="en-US" smtClean="0"/>
              <a:t>1/9/18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8A812-0556-2D42-903A-45A78DF1C87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274B-E720-F847-AAD7-DDA25DC5A13A}" type="datetimeFigureOut">
              <a:rPr lang="en-US" smtClean="0"/>
              <a:t>1/9/18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8A812-0556-2D42-903A-45A78DF1C87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274B-E720-F847-AAD7-DDA25DC5A13A}" type="datetimeFigureOut">
              <a:rPr lang="en-US" smtClean="0"/>
              <a:t>1/9/18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8A812-0556-2D42-903A-45A78DF1C87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274B-E720-F847-AAD7-DDA25DC5A13A}" type="datetimeFigureOut">
              <a:rPr lang="en-US" smtClean="0"/>
              <a:t>1/9/18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8A812-0556-2D42-903A-45A78DF1C87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274B-E720-F847-AAD7-DDA25DC5A13A}" type="datetimeFigureOut">
              <a:rPr lang="en-US" smtClean="0"/>
              <a:t>1/9/18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8A812-0556-2D42-903A-45A78DF1C87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183274B-E720-F847-AAD7-DDA25DC5A13A}" type="datetimeFigureOut">
              <a:rPr lang="en-US" smtClean="0"/>
              <a:t>1/9/18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8A812-0556-2D42-903A-45A78DF1C87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274B-E720-F847-AAD7-DDA25DC5A13A}" type="datetimeFigureOut">
              <a:rPr lang="en-US" smtClean="0"/>
              <a:t>1/9/18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8A812-0556-2D42-903A-45A78DF1C87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274B-E720-F847-AAD7-DDA25DC5A13A}" type="datetimeFigureOut">
              <a:rPr lang="en-US" smtClean="0"/>
              <a:t>1/9/18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8A812-0556-2D42-903A-45A78DF1C87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0183274B-E720-F847-AAD7-DDA25DC5A13A}" type="datetimeFigureOut">
              <a:rPr lang="en-US" smtClean="0"/>
              <a:t>1/9/18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F3F8A812-0556-2D42-903A-45A78DF1C8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04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microsoft.com/office/2007/relationships/hdphoto" Target="../media/hdphoto1.wdp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4" Type="http://schemas.openxmlformats.org/officeDocument/2006/relationships/image" Target="../media/image3.JPG"/><Relationship Id="rId5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4" Type="http://schemas.openxmlformats.org/officeDocument/2006/relationships/image" Target="../media/image6.jpg"/><Relationship Id="rId5" Type="http://schemas.openxmlformats.org/officeDocument/2006/relationships/image" Target="../media/image7.jpg"/><Relationship Id="rId6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8997" y="1229193"/>
            <a:ext cx="9062803" cy="2803471"/>
          </a:xfrm>
        </p:spPr>
        <p:txBody>
          <a:bodyPr>
            <a:noAutofit/>
          </a:bodyPr>
          <a:lstStyle/>
          <a:p>
            <a:r>
              <a:rPr lang="en-US" sz="3600" i="1" dirty="0" smtClean="0"/>
              <a:t>A Landscape History, Representation and exploration of the Medieval Ceredigion County</a:t>
            </a:r>
            <a:r>
              <a:rPr lang="en-US" sz="4000" i="1" dirty="0" smtClean="0"/>
              <a:t/>
            </a:r>
            <a:br>
              <a:rPr lang="en-US" sz="4000" i="1" dirty="0" smtClean="0"/>
            </a:br>
            <a:r>
              <a:rPr lang="en-US" sz="3200" i="1" dirty="0" smtClean="0"/>
              <a:t>c.420-c.1292</a:t>
            </a:r>
            <a:endParaRPr lang="en-US" sz="32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By Tanith M</a:t>
            </a:r>
            <a:r>
              <a:rPr lang="en-US" u="sng" baseline="30000" dirty="0" smtClean="0"/>
              <a:t>c</a:t>
            </a:r>
            <a:r>
              <a:rPr lang="en-US" dirty="0" smtClean="0"/>
              <a:t>Garry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0" y="6488668"/>
            <a:ext cx="1225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AHSK6002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011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and how did I come to use this title?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Concise and brief</a:t>
            </a:r>
          </a:p>
          <a:p>
            <a:r>
              <a:rPr lang="en-US" dirty="0" smtClean="0"/>
              <a:t>What is the aim of the dissertation: the place (Ceredigion) and what I am writing about the county:</a:t>
            </a:r>
          </a:p>
          <a:p>
            <a:pPr lvl="8"/>
            <a:r>
              <a:rPr lang="en-US" dirty="0" smtClean="0"/>
              <a:t>History</a:t>
            </a:r>
            <a:endParaRPr lang="en-US" dirty="0" smtClean="0"/>
          </a:p>
          <a:p>
            <a:pPr lvl="8"/>
            <a:r>
              <a:rPr lang="en-US" dirty="0" smtClean="0"/>
              <a:t>Representation</a:t>
            </a:r>
          </a:p>
          <a:p>
            <a:pPr lvl="8"/>
            <a:r>
              <a:rPr lang="en-US" dirty="0" smtClean="0"/>
              <a:t>Exploration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0" y="592988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400" i="1" dirty="0" smtClean="0"/>
              <a:t>A Landscape History, </a:t>
            </a:r>
          </a:p>
          <a:p>
            <a:r>
              <a:rPr lang="en-US" sz="1400" i="1" dirty="0" smtClean="0"/>
              <a:t>Representation and Exploration </a:t>
            </a:r>
          </a:p>
          <a:p>
            <a:r>
              <a:rPr lang="en-US" sz="1400" i="1" dirty="0" smtClean="0"/>
              <a:t>of the Ceredigion County</a:t>
            </a:r>
            <a:br>
              <a:rPr lang="en-US" sz="1400" i="1" dirty="0" smtClean="0"/>
            </a:br>
            <a:r>
              <a:rPr lang="en-US" sz="1100" i="1" dirty="0" smtClean="0"/>
              <a:t>c.420-c.1292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751846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a “Landscape</a:t>
            </a:r>
            <a:r>
              <a:rPr lang="en-US" dirty="0" smtClean="0"/>
              <a:t>”?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0" y="592988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400" i="1" dirty="0" smtClean="0"/>
              <a:t>A Landscape History, </a:t>
            </a:r>
          </a:p>
          <a:p>
            <a:r>
              <a:rPr lang="en-US" sz="1400" i="1" dirty="0" smtClean="0"/>
              <a:t>Representation and Exploration </a:t>
            </a:r>
          </a:p>
          <a:p>
            <a:r>
              <a:rPr lang="en-US" sz="1400" i="1" dirty="0" smtClean="0"/>
              <a:t>of the Ceredigion County</a:t>
            </a:r>
            <a:br>
              <a:rPr lang="en-US" sz="1400" i="1" dirty="0" smtClean="0"/>
            </a:br>
            <a:r>
              <a:rPr lang="en-US" sz="1100" i="1" dirty="0" smtClean="0"/>
              <a:t>c.420-c.1292</a:t>
            </a:r>
            <a:endParaRPr lang="en-US" sz="14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Physical</a:t>
            </a:r>
          </a:p>
          <a:p>
            <a:r>
              <a:rPr lang="en-US" dirty="0" smtClean="0"/>
              <a:t>Phenomenological</a:t>
            </a:r>
          </a:p>
          <a:p>
            <a:r>
              <a:rPr lang="en-US" dirty="0" smtClean="0"/>
              <a:t>Historical</a:t>
            </a:r>
          </a:p>
          <a:p>
            <a:r>
              <a:rPr lang="en-US" dirty="0" smtClean="0"/>
              <a:t>Political</a:t>
            </a:r>
          </a:p>
          <a:p>
            <a:r>
              <a:rPr lang="en-US" dirty="0" smtClean="0"/>
              <a:t>Social</a:t>
            </a:r>
          </a:p>
          <a:p>
            <a:r>
              <a:rPr lang="en-US" dirty="0" smtClean="0"/>
              <a:t>Heritage</a:t>
            </a:r>
          </a:p>
        </p:txBody>
      </p:sp>
    </p:spTree>
    <p:extLst>
      <p:ext uri="{BB962C8B-B14F-4D97-AF65-F5344CB8AC3E}">
        <p14:creationId xmlns:p14="http://schemas.microsoft.com/office/powerpoint/2010/main" val="1069501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Approaches to studying Landscape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38044"/>
            <a:ext cx="1645125" cy="3101983"/>
          </a:xfrm>
        </p:spPr>
        <p:txBody>
          <a:bodyPr/>
          <a:lstStyle/>
          <a:p>
            <a:r>
              <a:rPr lang="en-US" dirty="0" smtClean="0"/>
              <a:t>Geography</a:t>
            </a:r>
          </a:p>
          <a:p>
            <a:r>
              <a:rPr lang="en-US" dirty="0" smtClean="0"/>
              <a:t>Geology </a:t>
            </a:r>
          </a:p>
          <a:p>
            <a:r>
              <a:rPr lang="en-US" dirty="0" smtClean="0"/>
              <a:t>Archaeology</a:t>
            </a:r>
          </a:p>
          <a:p>
            <a:r>
              <a:rPr lang="en-US" dirty="0" smtClean="0"/>
              <a:t>History</a:t>
            </a:r>
          </a:p>
          <a:p>
            <a:endParaRPr lang="en-US" dirty="0" smtClean="0"/>
          </a:p>
        </p:txBody>
      </p:sp>
      <p:sp>
        <p:nvSpPr>
          <p:cNvPr id="5" name="Rectangle 4"/>
          <p:cNvSpPr/>
          <p:nvPr/>
        </p:nvSpPr>
        <p:spPr>
          <a:xfrm>
            <a:off x="0" y="592988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400" i="1" dirty="0" smtClean="0"/>
              <a:t>A Landscape History, </a:t>
            </a:r>
          </a:p>
          <a:p>
            <a:r>
              <a:rPr lang="en-US" sz="1400" i="1" dirty="0" smtClean="0"/>
              <a:t>Representation and Exploration </a:t>
            </a:r>
          </a:p>
          <a:p>
            <a:r>
              <a:rPr lang="en-US" sz="1400" i="1" dirty="0" smtClean="0"/>
              <a:t>of the Ceredigion County</a:t>
            </a:r>
            <a:br>
              <a:rPr lang="en-US" sz="1400" i="1" dirty="0" smtClean="0"/>
            </a:br>
            <a:r>
              <a:rPr lang="en-US" sz="1100" i="1" dirty="0" smtClean="0"/>
              <a:t>c.420-c.1292</a:t>
            </a:r>
            <a:endParaRPr lang="en-US" sz="1400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3876262" y="2638045"/>
            <a:ext cx="4598374" cy="25501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Mapping </a:t>
            </a:r>
            <a:endParaRPr lang="en-US" dirty="0"/>
          </a:p>
          <a:p>
            <a:r>
              <a:rPr lang="en-US" dirty="0"/>
              <a:t>Photography and art (aerial; etchings; paintings</a:t>
            </a:r>
            <a:r>
              <a:rPr lang="en-US" dirty="0" smtClean="0"/>
              <a:t>)</a:t>
            </a:r>
          </a:p>
          <a:p>
            <a:r>
              <a:rPr lang="en-US" dirty="0" smtClean="0"/>
              <a:t>Natural material and their use (environmental studies)</a:t>
            </a:r>
            <a:endParaRPr lang="en-US" dirty="0"/>
          </a:p>
          <a:p>
            <a:r>
              <a:rPr lang="en-US" dirty="0" smtClean="0"/>
              <a:t>Antiquarianism </a:t>
            </a:r>
          </a:p>
          <a:p>
            <a:r>
              <a:rPr lang="en-US" dirty="0" smtClean="0"/>
              <a:t>Local history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672" r="972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4094" y="2534052"/>
            <a:ext cx="4087907" cy="431915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848860" y="6130085"/>
            <a:ext cx="229918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BGS, Mineral Resource Map of Wales (I have placed under county map)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50823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Approaches; how I wish to achieve the title of my dissertation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0" y="592988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400" i="1" dirty="0" smtClean="0"/>
              <a:t>A Landscape History, </a:t>
            </a:r>
          </a:p>
          <a:p>
            <a:r>
              <a:rPr lang="en-US" sz="1400" i="1" dirty="0" smtClean="0"/>
              <a:t>Representation and Exploration </a:t>
            </a:r>
          </a:p>
          <a:p>
            <a:r>
              <a:rPr lang="en-US" sz="1400" i="1" dirty="0" smtClean="0"/>
              <a:t>of the Ceredigion County</a:t>
            </a:r>
            <a:br>
              <a:rPr lang="en-US" sz="1400" i="1" dirty="0" smtClean="0"/>
            </a:br>
            <a:r>
              <a:rPr lang="en-US" sz="1100" i="1" dirty="0" smtClean="0"/>
              <a:t>c.420-c.1292</a:t>
            </a:r>
            <a:endParaRPr lang="en-US" sz="14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231136" y="2638045"/>
            <a:ext cx="7729728" cy="2471838"/>
          </a:xfrm>
        </p:spPr>
        <p:txBody>
          <a:bodyPr/>
          <a:lstStyle/>
          <a:p>
            <a:pPr marL="0" indent="0">
              <a:buNone/>
            </a:pPr>
            <a:r>
              <a:rPr lang="en-US" b="1" u="sng" dirty="0" smtClean="0"/>
              <a:t>Multi-disciplined:</a:t>
            </a:r>
          </a:p>
          <a:p>
            <a:r>
              <a:rPr lang="en-US" dirty="0" smtClean="0"/>
              <a:t>Historical records</a:t>
            </a:r>
          </a:p>
          <a:p>
            <a:r>
              <a:rPr lang="en-US" dirty="0" smtClean="0"/>
              <a:t>Geography GIS</a:t>
            </a:r>
          </a:p>
          <a:p>
            <a:r>
              <a:rPr lang="en-US" dirty="0" smtClean="0"/>
              <a:t>Fieldwork/first-hand experience of sites (phenomenological and antiquarian approaches)</a:t>
            </a:r>
          </a:p>
          <a:p>
            <a:r>
              <a:rPr lang="en-US" dirty="0" smtClean="0"/>
              <a:t>Heritage (roles throughout time)</a:t>
            </a:r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50191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Some key works and writers and titles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0" y="592988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400" i="1" dirty="0" smtClean="0"/>
              <a:t>A Landscape History, </a:t>
            </a:r>
          </a:p>
          <a:p>
            <a:r>
              <a:rPr lang="en-US" sz="1400" i="1" dirty="0" smtClean="0"/>
              <a:t>Representation and Exploration </a:t>
            </a:r>
          </a:p>
          <a:p>
            <a:r>
              <a:rPr lang="en-US" sz="1400" i="1" dirty="0" smtClean="0"/>
              <a:t>of the Ceredigion County</a:t>
            </a:r>
            <a:br>
              <a:rPr lang="en-US" sz="1400" i="1" dirty="0" smtClean="0"/>
            </a:br>
            <a:r>
              <a:rPr lang="en-US" sz="1100" i="1" dirty="0" smtClean="0"/>
              <a:t>c.420-c.1292</a:t>
            </a:r>
            <a:endParaRPr lang="en-US" sz="14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231136" y="2638045"/>
            <a:ext cx="4456535" cy="4659226"/>
          </a:xfrm>
        </p:spPr>
        <p:txBody>
          <a:bodyPr/>
          <a:lstStyle/>
          <a:p>
            <a:pPr marL="0" indent="0">
              <a:buNone/>
            </a:pPr>
            <a:r>
              <a:rPr lang="en-US" b="1" u="sng" dirty="0" smtClean="0"/>
              <a:t>Ceredigion:</a:t>
            </a:r>
          </a:p>
          <a:p>
            <a:r>
              <a:rPr lang="en-US" b="1" dirty="0" smtClean="0"/>
              <a:t>Bezant, J., </a:t>
            </a:r>
            <a:r>
              <a:rPr lang="en-US" b="1" i="1" dirty="0" smtClean="0"/>
              <a:t>Medieval </a:t>
            </a:r>
            <a:r>
              <a:rPr lang="en-US" b="1" i="1" dirty="0"/>
              <a:t>Welsh Settlement and </a:t>
            </a:r>
            <a:r>
              <a:rPr lang="en-US" b="1" i="1" dirty="0" smtClean="0"/>
              <a:t>Territory: Archaeological </a:t>
            </a:r>
            <a:r>
              <a:rPr lang="en-US" b="1" i="1" dirty="0"/>
              <a:t>evidence from a </a:t>
            </a:r>
            <a:r>
              <a:rPr lang="en-US" b="1" i="1" dirty="0" err="1"/>
              <a:t>Teifi</a:t>
            </a:r>
            <a:r>
              <a:rPr lang="en-US" b="1" i="1" dirty="0"/>
              <a:t> Valley </a:t>
            </a:r>
            <a:r>
              <a:rPr lang="en-US" b="1" i="1" dirty="0" smtClean="0"/>
              <a:t>landscape</a:t>
            </a:r>
            <a:r>
              <a:rPr lang="en-US" b="1" dirty="0"/>
              <a:t> </a:t>
            </a:r>
            <a:r>
              <a:rPr lang="en-US" dirty="0" smtClean="0"/>
              <a:t>(</a:t>
            </a:r>
            <a:r>
              <a:rPr lang="en-US" dirty="0" smtClean="0"/>
              <a:t>BAR British Series 487, 2009).</a:t>
            </a:r>
            <a:endParaRPr lang="en-US" dirty="0" smtClean="0"/>
          </a:p>
          <a:p>
            <a:r>
              <a:rPr lang="en-US" b="1" dirty="0" smtClean="0"/>
              <a:t>Davies, P. R., </a:t>
            </a:r>
            <a:r>
              <a:rPr lang="en-US" b="1" i="1" dirty="0" smtClean="0"/>
              <a:t>A Company of Forts: A Guide to the Medieval Castles of West Wales</a:t>
            </a:r>
            <a:r>
              <a:rPr lang="en-US" b="1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Llandysul</a:t>
            </a:r>
            <a:r>
              <a:rPr lang="en-US" dirty="0" smtClean="0"/>
              <a:t>: Gomer Press, 2000).</a:t>
            </a:r>
          </a:p>
          <a:p>
            <a:r>
              <a:rPr lang="en-US" b="1" dirty="0" err="1" smtClean="0"/>
              <a:t>Horsfall</a:t>
            </a:r>
            <a:r>
              <a:rPr lang="en-US" b="1" dirty="0" smtClean="0"/>
              <a:t> Turner, E. R., </a:t>
            </a:r>
            <a:r>
              <a:rPr lang="en-US" b="1" i="1" dirty="0" smtClean="0"/>
              <a:t>Walks in Cardiganshire</a:t>
            </a:r>
            <a:r>
              <a:rPr lang="en-US" b="1" dirty="0" smtClean="0"/>
              <a:t> </a:t>
            </a:r>
            <a:r>
              <a:rPr lang="en-US" dirty="0" smtClean="0"/>
              <a:t>(Bingley, Yorkshire: Thomas Harrison and Sons, 1902).</a:t>
            </a:r>
            <a:endParaRPr lang="en-US" dirty="0" smtClean="0"/>
          </a:p>
        </p:txBody>
      </p:sp>
      <p:sp>
        <p:nvSpPr>
          <p:cNvPr id="6" name="Content Placeholder 3"/>
          <p:cNvSpPr txBox="1">
            <a:spLocks/>
          </p:cNvSpPr>
          <p:nvPr/>
        </p:nvSpPr>
        <p:spPr>
          <a:xfrm>
            <a:off x="6828817" y="2638044"/>
            <a:ext cx="4597681" cy="39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u="sng" dirty="0" smtClean="0"/>
              <a:t>Wales:</a:t>
            </a:r>
          </a:p>
          <a:p>
            <a:r>
              <a:rPr lang="en-US" b="1" dirty="0" smtClean="0"/>
              <a:t>Jones Pierce, T., </a:t>
            </a:r>
            <a:r>
              <a:rPr lang="en-US" b="1" i="1" dirty="0" smtClean="0"/>
              <a:t>Medieval </a:t>
            </a:r>
            <a:r>
              <a:rPr lang="en-US" b="1" i="1" dirty="0" smtClean="0"/>
              <a:t>Welsh </a:t>
            </a:r>
            <a:r>
              <a:rPr lang="en-US" b="1" i="1" dirty="0" smtClean="0"/>
              <a:t>Society: Selected Essays by T. Jones Pierce</a:t>
            </a:r>
            <a:r>
              <a:rPr lang="en-US" dirty="0" smtClean="0"/>
              <a:t> </a:t>
            </a:r>
            <a:r>
              <a:rPr lang="en-US" b="1" dirty="0" smtClean="0"/>
              <a:t>(ed. Smith, J. B.) </a:t>
            </a:r>
            <a:r>
              <a:rPr lang="en-US" dirty="0" smtClean="0"/>
              <a:t>(Cardiff: Cardiff University Press, 1972).</a:t>
            </a:r>
            <a:endParaRPr lang="en-US" b="1" dirty="0" smtClean="0"/>
          </a:p>
          <a:p>
            <a:r>
              <a:rPr lang="en-US" b="1" dirty="0" err="1"/>
              <a:t>Turvey</a:t>
            </a:r>
            <a:r>
              <a:rPr lang="en-US" b="1" dirty="0"/>
              <a:t>, R., </a:t>
            </a:r>
            <a:r>
              <a:rPr lang="en-US" b="1" i="1" dirty="0"/>
              <a:t>The Welsh Princes: The Native Rulers of Wales (1063-1283)</a:t>
            </a:r>
            <a:r>
              <a:rPr lang="en-US" b="1" dirty="0"/>
              <a:t> </a:t>
            </a:r>
            <a:r>
              <a:rPr lang="en-US" dirty="0"/>
              <a:t>(Abingdon, Oxon: Routledge, 2002</a:t>
            </a:r>
            <a:r>
              <a:rPr lang="en-US" dirty="0" smtClean="0"/>
              <a:t>).</a:t>
            </a:r>
            <a:endParaRPr lang="en-US" dirty="0"/>
          </a:p>
          <a:p>
            <a:r>
              <a:rPr lang="en-US" b="1" dirty="0" smtClean="0"/>
              <a:t>Walker, D., </a:t>
            </a:r>
            <a:r>
              <a:rPr lang="en-US" b="1" i="1" dirty="0" smtClean="0"/>
              <a:t>Medieval Wales (</a:t>
            </a:r>
            <a:r>
              <a:rPr lang="en-US" b="1" i="1" dirty="0"/>
              <a:t>Cambridge Medieval </a:t>
            </a:r>
            <a:r>
              <a:rPr lang="en-US" b="1" i="1" dirty="0" smtClean="0"/>
              <a:t>Textbooks</a:t>
            </a:r>
            <a:r>
              <a:rPr lang="en-US" b="1" i="1" dirty="0"/>
              <a:t>)</a:t>
            </a:r>
            <a:r>
              <a:rPr lang="en-US" b="1" dirty="0" smtClean="0"/>
              <a:t> </a:t>
            </a:r>
            <a:r>
              <a:rPr lang="en-US" dirty="0" smtClean="0"/>
              <a:t>(Cambridge: Cambridge University Press, 1999).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5912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Past in the present 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0" y="592988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400" i="1" dirty="0" smtClean="0"/>
              <a:t>A Landscape History, </a:t>
            </a:r>
          </a:p>
          <a:p>
            <a:r>
              <a:rPr lang="en-US" sz="1400" i="1" dirty="0" smtClean="0"/>
              <a:t>Representation and Exploration </a:t>
            </a:r>
          </a:p>
          <a:p>
            <a:r>
              <a:rPr lang="en-US" sz="1400" i="1" dirty="0" smtClean="0"/>
              <a:t>of the Ceredigion County</a:t>
            </a:r>
            <a:br>
              <a:rPr lang="en-US" sz="1400" i="1" dirty="0" smtClean="0"/>
            </a:br>
            <a:r>
              <a:rPr lang="en-US" sz="1100" i="1" dirty="0" smtClean="0"/>
              <a:t>c.420-c.1292</a:t>
            </a:r>
            <a:endParaRPr lang="en-US" sz="14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005" y="2419821"/>
            <a:ext cx="4135966" cy="3101975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4903" y="4465960"/>
            <a:ext cx="2815563" cy="211167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7838" y="2422964"/>
            <a:ext cx="4407065" cy="309883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542970" y="5498993"/>
            <a:ext cx="48768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i="1" dirty="0" smtClean="0"/>
              <a:t>Remains of </a:t>
            </a:r>
            <a:r>
              <a:rPr lang="en-US" sz="1100" i="1" dirty="0" err="1" smtClean="0"/>
              <a:t>Aberystwyth</a:t>
            </a:r>
            <a:r>
              <a:rPr lang="en-US" sz="1100" i="1" dirty="0" smtClean="0"/>
              <a:t> Castle </a:t>
            </a:r>
            <a:r>
              <a:rPr lang="en-US" sz="1100" dirty="0" smtClean="0"/>
              <a:t>by Henry Gastineau, </a:t>
            </a:r>
          </a:p>
          <a:p>
            <a:pPr algn="ctr"/>
            <a:r>
              <a:rPr lang="en-US" sz="1100" i="1" dirty="0" smtClean="0"/>
              <a:t>Jones’ Views in Wales</a:t>
            </a:r>
            <a:r>
              <a:rPr lang="en-US" sz="1100" dirty="0" smtClean="0"/>
              <a:t>, London, 1830-1831.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907875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0869" y="2091732"/>
            <a:ext cx="3161117" cy="244275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importance of mapping and creation of maps to my work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0" y="592988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400" i="1" dirty="0" smtClean="0"/>
              <a:t>A Landscape History, </a:t>
            </a:r>
          </a:p>
          <a:p>
            <a:r>
              <a:rPr lang="en-US" sz="1400" i="1" dirty="0" smtClean="0"/>
              <a:t>Representation and Exploration </a:t>
            </a:r>
          </a:p>
          <a:p>
            <a:r>
              <a:rPr lang="en-US" sz="1400" i="1" dirty="0" smtClean="0"/>
              <a:t>of the Ceredigion County</a:t>
            </a:r>
            <a:br>
              <a:rPr lang="en-US" sz="1400" i="1" dirty="0" smtClean="0"/>
            </a:br>
            <a:r>
              <a:rPr lang="en-US" sz="1100" i="1" dirty="0" smtClean="0"/>
              <a:t>c.420-c.1292</a:t>
            </a:r>
            <a:endParaRPr lang="en-US" sz="1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3623" y="4293593"/>
            <a:ext cx="3006821" cy="233333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2660" y="2197138"/>
            <a:ext cx="3172151" cy="2231943"/>
          </a:xfrm>
          <a:prstGeom prst="rect">
            <a:avLst/>
          </a:prstGeom>
        </p:spPr>
      </p:pic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363" y="4429081"/>
            <a:ext cx="3345260" cy="2197844"/>
          </a:xfrm>
        </p:spPr>
      </p:pic>
      <p:sp>
        <p:nvSpPr>
          <p:cNvPr id="11" name="Content Placeholder 3"/>
          <p:cNvSpPr txBox="1">
            <a:spLocks/>
          </p:cNvSpPr>
          <p:nvPr/>
        </p:nvSpPr>
        <p:spPr>
          <a:xfrm>
            <a:off x="482772" y="2638046"/>
            <a:ext cx="4597681" cy="23814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Interpretation</a:t>
            </a:r>
          </a:p>
          <a:p>
            <a:r>
              <a:rPr lang="en-US" dirty="0" smtClean="0"/>
              <a:t>Demonstration</a:t>
            </a:r>
          </a:p>
          <a:p>
            <a:r>
              <a:rPr lang="en-US" dirty="0" smtClean="0"/>
              <a:t>Understanding</a:t>
            </a:r>
            <a:endParaRPr lang="en-US" dirty="0" smtClean="0"/>
          </a:p>
          <a:p>
            <a:r>
              <a:rPr lang="en-US" dirty="0" smtClean="0"/>
              <a:t>Representation</a:t>
            </a:r>
          </a:p>
          <a:p>
            <a:endParaRPr lang="en-US" dirty="0" smtClean="0"/>
          </a:p>
        </p:txBody>
      </p:sp>
      <p:sp>
        <p:nvSpPr>
          <p:cNvPr id="12" name="TextBox 11"/>
          <p:cNvSpPr txBox="1"/>
          <p:nvPr/>
        </p:nvSpPr>
        <p:spPr>
          <a:xfrm>
            <a:off x="2973557" y="6622377"/>
            <a:ext cx="387547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 smtClean="0"/>
              <a:t>William Rees, fourteenth century map of </a:t>
            </a:r>
            <a:r>
              <a:rPr lang="en-US" sz="900" i="1" dirty="0" smtClean="0"/>
              <a:t>South Wales and the Border</a:t>
            </a:r>
            <a:endParaRPr lang="en-US" sz="900" i="1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2" r="46323" b="9721"/>
          <a:stretch/>
        </p:blipFill>
        <p:spPr>
          <a:xfrm>
            <a:off x="3496234" y="0"/>
            <a:ext cx="5495333" cy="6853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167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 am looking to achieve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0" y="592988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400" i="1" dirty="0" smtClean="0"/>
              <a:t>A Landscape History, </a:t>
            </a:r>
          </a:p>
          <a:p>
            <a:r>
              <a:rPr lang="en-US" sz="1400" i="1" dirty="0" smtClean="0"/>
              <a:t>Representation and Exploration </a:t>
            </a:r>
          </a:p>
          <a:p>
            <a:r>
              <a:rPr lang="en-US" sz="1400" i="1" dirty="0" smtClean="0"/>
              <a:t>of the Ceredigion County</a:t>
            </a:r>
            <a:br>
              <a:rPr lang="en-US" sz="1400" i="1" dirty="0" smtClean="0"/>
            </a:br>
            <a:r>
              <a:rPr lang="en-US" sz="1100" i="1" dirty="0" smtClean="0"/>
              <a:t>c.420-c.1292</a:t>
            </a:r>
            <a:endParaRPr lang="en-US" sz="14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Ceredigion is a county rich in Medieval history and this is what I want to demonstrate and explore. I want to take the readers with me on a journey through Ceredigion, both in the past and in the present, so as to experience the county’s rich sites: its churches, castles and landscape.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506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Any questions?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0" y="592988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400" i="1" dirty="0" smtClean="0"/>
              <a:t>A Landscape History, </a:t>
            </a:r>
          </a:p>
          <a:p>
            <a:r>
              <a:rPr lang="en-US" sz="1400" i="1" dirty="0" smtClean="0"/>
              <a:t>Representation and Exploration </a:t>
            </a:r>
          </a:p>
          <a:p>
            <a:r>
              <a:rPr lang="en-US" sz="1400" i="1" dirty="0" smtClean="0"/>
              <a:t>of the Ceredigion County</a:t>
            </a:r>
            <a:br>
              <a:rPr lang="en-US" sz="1400" i="1" dirty="0" smtClean="0"/>
            </a:br>
            <a:r>
              <a:rPr lang="en-US" sz="1100" i="1" dirty="0" smtClean="0"/>
              <a:t>c.420-c.1292</a:t>
            </a:r>
            <a:endParaRPr lang="en-US" sz="14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887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1701</TotalTime>
  <Words>538</Words>
  <Application>Microsoft Macintosh PowerPoint</Application>
  <PresentationFormat>Widescreen</PresentationFormat>
  <Paragraphs>91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Gill Sans MT</vt:lpstr>
      <vt:lpstr>Arial</vt:lpstr>
      <vt:lpstr>Parcel</vt:lpstr>
      <vt:lpstr>A Landscape History, Representation and exploration of the Medieval Ceredigion County c.420-c.1292</vt:lpstr>
      <vt:lpstr>Why and how did I come to use this title?</vt:lpstr>
      <vt:lpstr>What is a “Landscape”?</vt:lpstr>
      <vt:lpstr>Approaches to studying Landscape</vt:lpstr>
      <vt:lpstr>Approaches; how I wish to achieve the title of my dissertation</vt:lpstr>
      <vt:lpstr>Some key works and writers and titles</vt:lpstr>
      <vt:lpstr>The Past in the present </vt:lpstr>
      <vt:lpstr>The importance of mapping and creation of maps to my work</vt:lpstr>
      <vt:lpstr>What I am looking to achieve</vt:lpstr>
      <vt:lpstr>Any questions?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Landscape History, Representation and exploration of the Ceredigion County c.420-c.1292</dc:title>
  <dc:creator>Tanith 'Ulfrún' Hare</dc:creator>
  <cp:lastModifiedBy>Tanith 'Ulfrún' Hare</cp:lastModifiedBy>
  <cp:revision>23</cp:revision>
  <cp:lastPrinted>2017-12-30T13:04:30Z</cp:lastPrinted>
  <dcterms:created xsi:type="dcterms:W3CDTF">2017-12-30T11:57:00Z</dcterms:created>
  <dcterms:modified xsi:type="dcterms:W3CDTF">2018-01-09T17:19:30Z</dcterms:modified>
</cp:coreProperties>
</file>