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483" r:id="rId5"/>
    <p:sldId id="484" r:id="rId6"/>
    <p:sldId id="298" r:id="rId7"/>
    <p:sldId id="293" r:id="rId8"/>
    <p:sldId id="294" r:id="rId9"/>
    <p:sldId id="295" r:id="rId10"/>
    <p:sldId id="477" r:id="rId11"/>
    <p:sldId id="391" r:id="rId12"/>
    <p:sldId id="456" r:id="rId13"/>
    <p:sldId id="457" r:id="rId14"/>
    <p:sldId id="377" r:id="rId15"/>
    <p:sldId id="378" r:id="rId16"/>
    <p:sldId id="466" r:id="rId17"/>
    <p:sldId id="468" r:id="rId18"/>
    <p:sldId id="379" r:id="rId19"/>
    <p:sldId id="380" r:id="rId20"/>
    <p:sldId id="384" r:id="rId21"/>
    <p:sldId id="485" r:id="rId22"/>
    <p:sldId id="486"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66275" autoAdjust="0"/>
  </p:normalViewPr>
  <p:slideViewPr>
    <p:cSldViewPr>
      <p:cViewPr varScale="1">
        <p:scale>
          <a:sx n="47" d="100"/>
          <a:sy n="47" d="100"/>
        </p:scale>
        <p:origin x="216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20/09/2021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20/09/2021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a:t>
            </a:r>
          </a:p>
          <a:p>
            <a:pPr>
              <a:spcBef>
                <a:spcPct val="0"/>
              </a:spcBef>
            </a:pPr>
            <a:endParaRPr lang="en-GB" altLang="en-US" dirty="0"/>
          </a:p>
          <a:p>
            <a:pPr>
              <a:spcBef>
                <a:spcPct val="0"/>
              </a:spcBef>
            </a:pPr>
            <a:r>
              <a:rPr lang="en-GB" altLang="en-US" dirty="0"/>
              <a:t> What are the tasks associated with each of these elements?</a:t>
            </a:r>
          </a:p>
          <a:p>
            <a:pPr>
              <a:spcBef>
                <a:spcPct val="0"/>
              </a:spcBef>
            </a:pPr>
            <a:endParaRPr lang="en-GB" altLang="en-US" dirty="0"/>
          </a:p>
          <a:p>
            <a:pPr>
              <a:spcBef>
                <a:spcPct val="0"/>
              </a:spcBef>
            </a:pPr>
            <a:r>
              <a:rPr lang="en-GB" altLang="en-US" dirty="0"/>
              <a:t>See Downey Chapter and Conor and Pakora Chapters.</a:t>
            </a:r>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Groupthink. People, who work together, tend to adopt the same filters on the world around them and have the same blind spots. Paradoxically, the better the relationship between line manager and learner, the more likely this is to be the case.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Inequality in who gets coaching. Time pressures often mean that the manager concentrates coaching on particular individuals or subgroups of the team. This could be either because he or she sees they have bigger performance problems, or greater potential. If the former, people often resent being “picked on”; if the latter, other people resent being left out. In such situations, the line manager/ coach can’t win!</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Parent child: Lead to unproductive behaviour and </a:t>
            </a:r>
            <a:r>
              <a:rPr lang="en-GB" dirty="0" err="1"/>
              <a:t>deformalisation</a:t>
            </a:r>
            <a:r>
              <a:rPr lang="en-GB" dirty="0"/>
              <a:t> of the role</a:t>
            </a:r>
          </a:p>
          <a:p>
            <a:pPr marL="171450" indent="-171450" fontAlgn="auto">
              <a:spcBef>
                <a:spcPts val="0"/>
              </a:spcBef>
              <a:spcAft>
                <a:spcPts val="0"/>
              </a:spcAft>
              <a:buFont typeface="Arial" panose="020B0604020202020204" pitchFamily="34" charset="0"/>
              <a:buChar char="•"/>
              <a:defRPr/>
            </a:pPr>
            <a:r>
              <a:rPr lang="en-GB" sz="1200" b="0" i="0" kern="1200" dirty="0">
                <a:solidFill>
                  <a:schemeClr val="tx1"/>
                </a:solidFill>
                <a:effectLst/>
                <a:latin typeface="+mn-lt"/>
                <a:ea typeface="+mn-ea"/>
                <a:cs typeface="+mn-cs"/>
              </a:rPr>
              <a:t>The sense that both parties may have hidden agendas (for example, on the manager’s part about their plans to reorganize the team and on the employee’s part about how long they intend to stay with the company)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Line manager has to act on/report certain things a removed coach does not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do LM prioritise?</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Abilities as coach</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about coaching benefits/barriers, what about as a mentor?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303232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NB not financial information</a:t>
            </a:r>
            <a:r>
              <a:rPr lang="en-US" baseline="0" dirty="0"/>
              <a:t> although other reason why want to keep that secure</a:t>
            </a:r>
          </a:p>
          <a:p>
            <a:endParaRPr lang="en-US" dirty="0"/>
          </a:p>
          <a:p>
            <a:r>
              <a:rPr lang="en-US" dirty="0"/>
              <a:t>Rebranded as ‘special categories of data’</a:t>
            </a:r>
          </a:p>
          <a:p>
            <a:endParaRPr lang="en-US" dirty="0"/>
          </a:p>
          <a:p>
            <a:r>
              <a:rPr lang="en-US" dirty="0"/>
              <a:t>Discussion about whether you ever hold or process SPD.</a:t>
            </a:r>
          </a:p>
          <a:p>
            <a:endParaRPr lang="en-US" dirty="0"/>
          </a:p>
          <a:p>
            <a:r>
              <a:rPr lang="en-US" dirty="0"/>
              <a:t>? Client tells you they are unwell?</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9</a:t>
            </a:fld>
            <a:endParaRPr lang="en-US"/>
          </a:p>
        </p:txBody>
      </p:sp>
    </p:spTree>
    <p:extLst>
      <p:ext uri="{BB962C8B-B14F-4D97-AF65-F5344CB8AC3E}">
        <p14:creationId xmlns:p14="http://schemas.microsoft.com/office/powerpoint/2010/main" val="1980205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processed to uniquely identify an individual </a:t>
            </a:r>
            <a:r>
              <a:rPr lang="en-US" baseline="0" dirty="0" err="1"/>
              <a:t>eg</a:t>
            </a:r>
            <a:r>
              <a:rPr lang="en-US" baseline="0" dirty="0"/>
              <a:t>:- finger print clocking systems, </a:t>
            </a:r>
            <a:r>
              <a:rPr lang="en-US" baseline="0" dirty="0" err="1"/>
              <a:t>tacographs</a:t>
            </a:r>
            <a:r>
              <a:rPr lang="en-US" baseline="0" dirty="0"/>
              <a:t> with finger print recognition</a:t>
            </a: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10</a:t>
            </a:fld>
            <a:endParaRPr lang="en-US"/>
          </a:p>
        </p:txBody>
      </p:sp>
    </p:spTree>
    <p:extLst>
      <p:ext uri="{BB962C8B-B14F-4D97-AF65-F5344CB8AC3E}">
        <p14:creationId xmlns:p14="http://schemas.microsoft.com/office/powerpoint/2010/main" val="1111269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247726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a:t>Coaching contract on Moodle</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It is a great way to be upfront about the professional practice of coaching and set parameters</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57712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performance/profit</a:t>
            </a:r>
          </a:p>
          <a:p>
            <a:r>
              <a:rPr lang="en-GB" dirty="0"/>
              <a:t>Higher retention/lower turnover</a:t>
            </a:r>
          </a:p>
          <a:p>
            <a:r>
              <a:rPr lang="en-GB" dirty="0"/>
              <a:t>Lower absence rates</a:t>
            </a:r>
          </a:p>
          <a:p>
            <a:endParaRPr lang="en-GB" dirty="0"/>
          </a:p>
          <a:p>
            <a:r>
              <a:rPr lang="en-GB" dirty="0"/>
              <a:t>Morale boost</a:t>
            </a:r>
          </a:p>
          <a:p>
            <a:r>
              <a:rPr lang="en-GB" dirty="0"/>
              <a:t>Employees feeling valued</a:t>
            </a:r>
          </a:p>
          <a:p>
            <a:r>
              <a:rPr lang="en-GB" dirty="0"/>
              <a:t>Employees being more resilient/able to cope with workload better – leads to increased performance</a:t>
            </a:r>
          </a:p>
          <a:p>
            <a:r>
              <a:rPr lang="en-GB" dirty="0"/>
              <a:t>Cultural changes</a:t>
            </a:r>
          </a:p>
          <a:p>
            <a:r>
              <a:rPr lang="en-GB" dirty="0"/>
              <a:t>External – outside perspective – identify issues you didn’t know </a:t>
            </a:r>
            <a:r>
              <a:rPr lang="en-GB"/>
              <a:t>existed internally </a:t>
            </a:r>
            <a:r>
              <a:rPr lang="en-GB" dirty="0"/>
              <a:t>(</a:t>
            </a:r>
            <a:r>
              <a:rPr lang="en-GB"/>
              <a:t>could also be tangible)</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799246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20/09/2021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creativecommons.org/licenses/by-sa/3.0/"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commons.wikimedia.org/wiki/File:Knowledge_transfer.svg" TargetMode="External"/><Relationship Id="rId5" Type="http://schemas.openxmlformats.org/officeDocument/2006/relationships/image" Target="../media/image5.png"/><Relationship Id="rId4" Type="http://schemas.openxmlformats.org/officeDocument/2006/relationships/hyperlink" Target="http://www.diet-turunberatbadan.com/2011/10/cara-menjadi-supervisor-herbalife.html"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ideo" Target="https://www.youtube.com/embed/ZyrVtgiysBg"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fontScale="90000"/>
          </a:bodyPr>
          <a:lstStyle/>
          <a:p>
            <a:r>
              <a:rPr lang="en-GB">
                <a:solidFill>
                  <a:schemeClr val="bg1"/>
                </a:solidFill>
              </a:rPr>
              <a:t>Dr Rachel </a:t>
            </a:r>
            <a:r>
              <a:rPr lang="en-GB" dirty="0">
                <a:solidFill>
                  <a:schemeClr val="bg1"/>
                </a:solidFill>
              </a:rPr>
              <a:t>Cook</a:t>
            </a:r>
            <a:br>
              <a:rPr lang="en-GB" dirty="0">
                <a:solidFill>
                  <a:schemeClr val="bg1"/>
                </a:solidFill>
              </a:rPr>
            </a:br>
            <a:br>
              <a:rPr lang="en-GB" dirty="0">
                <a:solidFill>
                  <a:schemeClr val="bg1"/>
                </a:solidFill>
              </a:rPr>
            </a:br>
            <a:r>
              <a:rPr lang="en-GB">
                <a:solidFill>
                  <a:schemeClr val="bg1"/>
                </a:solidFill>
              </a:rPr>
              <a:t>Week 5: Wednesday 27</a:t>
            </a:r>
            <a:r>
              <a:rPr lang="en-GB" baseline="30000">
                <a:solidFill>
                  <a:schemeClr val="bg1"/>
                </a:solidFill>
              </a:rPr>
              <a:t>th</a:t>
            </a:r>
            <a:r>
              <a:rPr lang="en-GB">
                <a:solidFill>
                  <a:schemeClr val="bg1"/>
                </a:solidFill>
              </a:rPr>
              <a:t> </a:t>
            </a:r>
            <a:r>
              <a:rPr lang="en-GB" dirty="0">
                <a:solidFill>
                  <a:schemeClr val="bg1"/>
                </a:solidFill>
              </a:rPr>
              <a:t>October 2021 </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BMSW6105_CARD </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p:txBody>
          <a:bodyPr>
            <a:normAutofit/>
          </a:bodyPr>
          <a:lstStyle/>
          <a:p>
            <a:r>
              <a:rPr lang="en-GB" dirty="0"/>
              <a:t>The Line Manager as the coach/mentor</a:t>
            </a:r>
          </a:p>
          <a:p>
            <a:r>
              <a:rPr lang="en-GB" dirty="0"/>
              <a:t>Regulations affecting coaching and mentoring</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1902752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1.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90209" y="1187450"/>
            <a:ext cx="19431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mission, vision, goal and values</a:t>
            </a:r>
          </a:p>
          <a:p>
            <a:pPr>
              <a:buFont typeface="Arial" panose="020B0604020202020204" pitchFamily="34" charset="0"/>
              <a:buChar char="•"/>
            </a:pPr>
            <a:r>
              <a:rPr lang="en-GB" altLang="en-US" dirty="0"/>
              <a:t>role modelling behaviours, values</a:t>
            </a:r>
          </a:p>
          <a:p>
            <a:pPr>
              <a:buFont typeface="Arial" panose="020B0604020202020204" pitchFamily="34" charset="0"/>
              <a:buChar char="•"/>
            </a:pPr>
            <a:r>
              <a:rPr lang="en-GB" altLang="en-US" dirty="0"/>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899592" y="386104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conversations about how goals will be delivered</a:t>
            </a:r>
          </a:p>
          <a:p>
            <a:pPr>
              <a:buFont typeface="Arial" panose="020B0604020202020204" pitchFamily="34" charset="0"/>
              <a:buChar char="•"/>
            </a:pPr>
            <a:r>
              <a:rPr lang="en-GB" altLang="en-US" dirty="0"/>
              <a:t>feedback on performance</a:t>
            </a:r>
          </a:p>
          <a:p>
            <a:pPr>
              <a:buFont typeface="Arial" panose="020B0604020202020204" pitchFamily="34" charset="0"/>
              <a:buChar char="•"/>
            </a:pPr>
            <a:r>
              <a:rPr lang="en-GB" altLang="en-US" dirty="0"/>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normAutofit/>
          </a:bodyPr>
          <a:lstStyle/>
          <a:p>
            <a:r>
              <a:rPr lang="en-GB" altLang="en-US" dirty="0"/>
              <a:t>Better team performance</a:t>
            </a:r>
          </a:p>
          <a:p>
            <a:pPr lvl="1"/>
            <a:r>
              <a:rPr lang="en-GB" altLang="en-US" dirty="0"/>
              <a:t>Focused coaching</a:t>
            </a:r>
          </a:p>
          <a:p>
            <a:pPr lvl="1"/>
            <a:r>
              <a:rPr lang="en-GB" altLang="en-US" dirty="0"/>
              <a:t>Better working relationships</a:t>
            </a:r>
          </a:p>
          <a:p>
            <a:pPr lvl="1"/>
            <a:r>
              <a:rPr lang="en-GB" altLang="en-US" dirty="0"/>
              <a:t>Idea generation/creativity</a:t>
            </a:r>
          </a:p>
          <a:p>
            <a:r>
              <a:rPr lang="en-GB" altLang="en-US" dirty="0"/>
              <a:t>Open communication</a:t>
            </a:r>
          </a:p>
          <a:p>
            <a:r>
              <a:rPr lang="en-GB" altLang="en-US" dirty="0"/>
              <a:t>A more committed team</a:t>
            </a:r>
          </a:p>
          <a:p>
            <a:endParaRPr lang="en-GB" altLang="en-US" dirty="0"/>
          </a:p>
          <a:p>
            <a:endParaRPr lang="en-GB" altLang="en-US" dirty="0"/>
          </a:p>
          <a:p>
            <a:endParaRPr lang="en-GB" altLang="en-US" dirty="0"/>
          </a:p>
          <a:p>
            <a:endParaRPr lang="en-GB" altLang="en-US" dirty="0"/>
          </a:p>
          <a:p>
            <a:endParaRPr lang="en-GB" altLang="en-US" dirty="0"/>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77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96626" y="1204231"/>
            <a:ext cx="8723846" cy="4240993"/>
          </a:xfrm>
        </p:spPr>
        <p:txBody>
          <a:bodyPr rtlCol="0">
            <a:normAutofit fontScale="70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0" y="5380698"/>
            <a:ext cx="92802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100" dirty="0"/>
              <a:t>(</a:t>
            </a:r>
            <a:r>
              <a:rPr lang="en-GB" altLang="en-US" sz="1400" dirty="0">
                <a:solidFill>
                  <a:srgbClr val="0070C0"/>
                </a:solidFill>
              </a:rPr>
              <a:t>Clutterbuck, 2012: </a:t>
            </a:r>
            <a:r>
              <a:rPr lang="en-GB" altLang="en-US" sz="1400" i="1" dirty="0">
                <a:solidFill>
                  <a:srgbClr val="0070C0"/>
                </a:solidFill>
              </a:rPr>
              <a:t>Why Line Manager Coaching Often Doesn’t Work and What to Do About It</a:t>
            </a:r>
            <a:r>
              <a:rPr lang="en-GB" altLang="en-US" sz="1400" dirty="0">
                <a:solidFill>
                  <a:srgbClr val="0070C0"/>
                </a:solidFill>
              </a:rPr>
              <a:t> – Article on Moodle.)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3">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supervision</a:t>
            </a:r>
          </a:p>
          <a:p>
            <a:r>
              <a:rPr lang="en-GB" sz="2800" dirty="0"/>
              <a:t>Coaching contract – example on Moodle</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194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£18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 Sensitive Personal Data now called ‘Special categories of data’</a:t>
            </a:r>
          </a:p>
        </p:txBody>
      </p:sp>
      <p:sp>
        <p:nvSpPr>
          <p:cNvPr id="3" name="Content Placeholder 2"/>
          <p:cNvSpPr>
            <a:spLocks noGrp="1"/>
          </p:cNvSpPr>
          <p:nvPr>
            <p:ph idx="1"/>
          </p:nvPr>
        </p:nvSpPr>
        <p:spPr/>
        <p:txBody>
          <a:bodyPr>
            <a:normAutofit fontScale="92500" lnSpcReduction="20000"/>
          </a:bodyPr>
          <a:lstStyle/>
          <a:p>
            <a:r>
              <a:rPr lang="en-US" dirty="0"/>
              <a:t>Ethnic or racial origin</a:t>
            </a:r>
          </a:p>
          <a:p>
            <a:r>
              <a:rPr lang="en-US" dirty="0"/>
              <a:t>Political opinion</a:t>
            </a:r>
          </a:p>
          <a:p>
            <a:r>
              <a:rPr lang="en-US" dirty="0"/>
              <a:t>Religious beliefs</a:t>
            </a:r>
          </a:p>
          <a:p>
            <a:r>
              <a:rPr lang="en-US" dirty="0"/>
              <a:t>Trade Union membership</a:t>
            </a:r>
          </a:p>
          <a:p>
            <a:r>
              <a:rPr lang="en-US" dirty="0"/>
              <a:t>Health (physical or mental)</a:t>
            </a:r>
          </a:p>
          <a:p>
            <a:r>
              <a:rPr lang="en-US" dirty="0"/>
              <a:t>Sex life</a:t>
            </a:r>
          </a:p>
          <a:p>
            <a:r>
              <a:rPr lang="en-US" dirty="0"/>
              <a:t>Commission of offences (or allegation) or detail of proceedings or sentences passed</a:t>
            </a:r>
          </a:p>
        </p:txBody>
      </p:sp>
    </p:spTree>
    <p:extLst>
      <p:ext uri="{BB962C8B-B14F-4D97-AF65-F5344CB8AC3E}">
        <p14:creationId xmlns:p14="http://schemas.microsoft.com/office/powerpoint/2010/main" val="1480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2"/>
                </a:solidFill>
              </a:rPr>
              <a:t>3. Special categories of data</a:t>
            </a:r>
          </a:p>
        </p:txBody>
      </p:sp>
      <p:sp>
        <p:nvSpPr>
          <p:cNvPr id="3" name="Content Placeholder 2"/>
          <p:cNvSpPr>
            <a:spLocks noGrp="1"/>
          </p:cNvSpPr>
          <p:nvPr>
            <p:ph idx="1"/>
          </p:nvPr>
        </p:nvSpPr>
        <p:spPr/>
        <p:txBody>
          <a:bodyPr/>
          <a:lstStyle/>
          <a:p>
            <a:r>
              <a:rPr lang="en-US" dirty="0"/>
              <a:t>New categories</a:t>
            </a:r>
          </a:p>
          <a:p>
            <a:pPr lvl="1"/>
            <a:r>
              <a:rPr lang="en-US" dirty="0"/>
              <a:t>Genetic data</a:t>
            </a:r>
          </a:p>
          <a:p>
            <a:pPr lvl="1"/>
            <a:r>
              <a:rPr lang="en-US" dirty="0"/>
              <a:t>Biometric data</a:t>
            </a:r>
          </a:p>
        </p:txBody>
      </p:sp>
    </p:spTree>
    <p:extLst>
      <p:ext uri="{BB962C8B-B14F-4D97-AF65-F5344CB8AC3E}">
        <p14:creationId xmlns:p14="http://schemas.microsoft.com/office/powerpoint/2010/main" val="43648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360968" y="8543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834501"/>
            <a:ext cx="8318832" cy="4392488"/>
          </a:xfrm>
        </p:spPr>
        <p:txBody>
          <a:bodyPr>
            <a:normAutofit/>
          </a:bodyPr>
          <a:lstStyle/>
          <a:p>
            <a:endParaRPr lang="en-GB" sz="2800" dirty="0"/>
          </a:p>
          <a:p>
            <a:r>
              <a:rPr lang="en-GB" sz="2800" dirty="0"/>
              <a:t>Do not ‘guide’, ‘push’ ‘pull’ your </a:t>
            </a:r>
            <a:r>
              <a:rPr lang="en-GB" sz="2800" dirty="0" err="1"/>
              <a:t>coachee</a:t>
            </a:r>
            <a:r>
              <a:rPr lang="en-GB" sz="2800" dirty="0"/>
              <a:t> – if a ‘hybrid’ approach is adopted, stick to the terms of reference for this agreement.</a:t>
            </a:r>
          </a:p>
          <a:p>
            <a:r>
              <a:rPr lang="en-GB" sz="2800" dirty="0"/>
              <a:t>Do not impart your personal views </a:t>
            </a:r>
          </a:p>
          <a:p>
            <a:r>
              <a:rPr lang="en-GB" sz="2800" dirty="0"/>
              <a:t>Refrain from slipping in to ‘counsellor mode’</a:t>
            </a:r>
          </a:p>
          <a:p>
            <a:r>
              <a:rPr lang="en-GB" sz="2800" dirty="0"/>
              <a:t>Steer the </a:t>
            </a:r>
            <a:r>
              <a:rPr lang="en-GB" sz="2800" dirty="0" err="1"/>
              <a:t>coachee</a:t>
            </a:r>
            <a:r>
              <a:rPr lang="en-GB" sz="2800" dirty="0"/>
              <a:t> to additional supportive interventions if need be (employee assistance line, occupational health)</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702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504" y="127690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9592" y="2502955"/>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
        <p:nvSpPr>
          <p:cNvPr id="2" name="TextBox 1">
            <a:extLst>
              <a:ext uri="{FF2B5EF4-FFF2-40B4-BE49-F238E27FC236}">
                <a16:creationId xmlns:a16="http://schemas.microsoft.com/office/drawing/2014/main" id="{436B4A21-6210-4EF5-BDFA-6A2365963C64}"/>
              </a:ext>
            </a:extLst>
          </p:cNvPr>
          <p:cNvSpPr txBox="1"/>
          <p:nvPr/>
        </p:nvSpPr>
        <p:spPr>
          <a:xfrm>
            <a:off x="4515192" y="2038906"/>
            <a:ext cx="4377288" cy="3139321"/>
          </a:xfrm>
          <a:prstGeom prst="rect">
            <a:avLst/>
          </a:prstGeom>
          <a:noFill/>
        </p:spPr>
        <p:txBody>
          <a:bodyPr wrap="square" rtlCol="0">
            <a:spAutoFit/>
          </a:bodyPr>
          <a:lstStyle/>
          <a:p>
            <a:r>
              <a:rPr lang="en-GB" sz="2200" dirty="0"/>
              <a:t>Coaching supervision has three elements:</a:t>
            </a:r>
          </a:p>
          <a:p>
            <a:pPr marL="342900" indent="-342900">
              <a:buAutoNum type="arabicParenR"/>
            </a:pPr>
            <a:r>
              <a:rPr lang="en-GB" sz="2200" dirty="0"/>
              <a:t>Coaching the coach on their coaching</a:t>
            </a:r>
          </a:p>
          <a:p>
            <a:pPr marL="342900" indent="-342900">
              <a:buAutoNum type="arabicParenR"/>
            </a:pPr>
            <a:r>
              <a:rPr lang="en-GB" sz="2200" dirty="0"/>
              <a:t>Mentoring the coach on their development in the profession</a:t>
            </a:r>
          </a:p>
          <a:p>
            <a:pPr marL="342900" indent="-342900">
              <a:buAutoNum type="arabicParenR"/>
            </a:pPr>
            <a:r>
              <a:rPr lang="en-GB" sz="2200" dirty="0"/>
              <a:t>Providing an external perspective to ensure quality of practice.</a:t>
            </a:r>
          </a:p>
        </p:txBody>
      </p:sp>
    </p:spTree>
    <p:extLst>
      <p:ext uri="{BB962C8B-B14F-4D97-AF65-F5344CB8AC3E}">
        <p14:creationId xmlns:p14="http://schemas.microsoft.com/office/powerpoint/2010/main" val="395803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a:bodyPr>
          <a:lstStyle/>
          <a:p>
            <a:pPr algn="ctr"/>
            <a:r>
              <a:rPr lang="en-GB" dirty="0"/>
              <a:t>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contract</a:t>
            </a:r>
          </a:p>
        </p:txBody>
      </p:sp>
      <p:sp>
        <p:nvSpPr>
          <p:cNvPr id="5" name="Vertical Text Placeholder 4"/>
          <p:cNvSpPr>
            <a:spLocks noGrp="1"/>
          </p:cNvSpPr>
          <p:nvPr>
            <p:ph type="body" orient="vert" idx="1"/>
          </p:nvPr>
        </p:nvSpPr>
        <p:spPr>
          <a:xfrm>
            <a:off x="405584" y="1400445"/>
            <a:ext cx="8318832" cy="4392488"/>
          </a:xfrm>
        </p:spPr>
        <p:txBody>
          <a:bodyPr>
            <a:normAutofit/>
          </a:bodyPr>
          <a:lstStyle/>
          <a:p>
            <a:r>
              <a:rPr lang="en-GB" dirty="0"/>
              <a:t>A coaching contract clearly sets out the terms of the coaching relationship</a:t>
            </a:r>
          </a:p>
          <a:p>
            <a:r>
              <a:rPr lang="en-GB" dirty="0"/>
              <a:t>It is a tool to hold parties to account should they drift from the terms of the contract</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84252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8416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4DB0B-8063-423C-A4DD-01AF6D3E94DB}"/>
              </a:ext>
            </a:extLst>
          </p:cNvPr>
          <p:cNvSpPr>
            <a:spLocks noGrp="1"/>
          </p:cNvSpPr>
          <p:nvPr>
            <p:ph type="title"/>
          </p:nvPr>
        </p:nvSpPr>
        <p:spPr/>
        <p:txBody>
          <a:bodyPr/>
          <a:lstStyle/>
          <a:p>
            <a:r>
              <a:rPr lang="en-GB" dirty="0"/>
              <a:t>4. Coaching and Mentoring Outcomes</a:t>
            </a:r>
          </a:p>
        </p:txBody>
      </p:sp>
      <p:sp>
        <p:nvSpPr>
          <p:cNvPr id="3" name="Vertical Text Placeholder 2">
            <a:extLst>
              <a:ext uri="{FF2B5EF4-FFF2-40B4-BE49-F238E27FC236}">
                <a16:creationId xmlns:a16="http://schemas.microsoft.com/office/drawing/2014/main" id="{FFA6910E-5DD5-496B-911A-82370F909712}"/>
              </a:ext>
            </a:extLst>
          </p:cNvPr>
          <p:cNvSpPr>
            <a:spLocks noGrp="1"/>
          </p:cNvSpPr>
          <p:nvPr>
            <p:ph type="body" orient="vert" idx="1"/>
          </p:nvPr>
        </p:nvSpPr>
        <p:spPr>
          <a:xfrm>
            <a:off x="412584" y="1717398"/>
            <a:ext cx="8318832" cy="3930559"/>
          </a:xfrm>
        </p:spPr>
        <p:txBody>
          <a:bodyPr>
            <a:normAutofit/>
          </a:bodyPr>
          <a:lstStyle/>
          <a:p>
            <a:r>
              <a:rPr lang="en-GB" sz="3600" dirty="0"/>
              <a:t>Tangible</a:t>
            </a:r>
          </a:p>
          <a:p>
            <a:pPr lvl="1"/>
            <a:r>
              <a:rPr lang="en-GB" sz="3200" dirty="0"/>
              <a:t>Can touch</a:t>
            </a:r>
          </a:p>
          <a:p>
            <a:r>
              <a:rPr lang="en-GB" sz="3600" dirty="0"/>
              <a:t>Intangible</a:t>
            </a:r>
          </a:p>
          <a:p>
            <a:pPr lvl="1"/>
            <a:r>
              <a:rPr lang="en-GB" sz="3200" dirty="0"/>
              <a:t>Can’t touch</a:t>
            </a:r>
          </a:p>
        </p:txBody>
      </p:sp>
      <p:sp>
        <p:nvSpPr>
          <p:cNvPr id="4" name="Vertical Text Placeholder 3">
            <a:extLst>
              <a:ext uri="{FF2B5EF4-FFF2-40B4-BE49-F238E27FC236}">
                <a16:creationId xmlns:a16="http://schemas.microsoft.com/office/drawing/2014/main" id="{EF9157F1-5D5F-4EBF-A53C-9E9D33E860C6}"/>
              </a:ext>
            </a:extLst>
          </p:cNvPr>
          <p:cNvSpPr>
            <a:spLocks noGrp="1"/>
          </p:cNvSpPr>
          <p:nvPr>
            <p:ph type="body" orient="vert" idx="13"/>
          </p:nvPr>
        </p:nvSpPr>
        <p:spPr/>
        <p:txBody>
          <a:bodyPr/>
          <a:lstStyle/>
          <a:p>
            <a:r>
              <a:rPr lang="en-GB" dirty="0"/>
              <a:t>Tangible and Intangible Benefits</a:t>
            </a:r>
          </a:p>
        </p:txBody>
      </p:sp>
    </p:spTree>
    <p:extLst>
      <p:ext uri="{BB962C8B-B14F-4D97-AF65-F5344CB8AC3E}">
        <p14:creationId xmlns:p14="http://schemas.microsoft.com/office/powerpoint/2010/main" val="238704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a:xfrm>
            <a:off x="457200" y="1312168"/>
            <a:ext cx="8229600" cy="3917032"/>
          </a:xfrm>
        </p:spPr>
        <p:txBody>
          <a:bodyPr>
            <a:normAutofit lnSpcReduction="10000"/>
          </a:bodyPr>
          <a:lstStyle/>
          <a:p>
            <a:r>
              <a:rPr lang="en-GB" dirty="0"/>
              <a:t>The Line Manager as the coach/mentor</a:t>
            </a:r>
          </a:p>
          <a:p>
            <a:r>
              <a:rPr lang="en-GB" dirty="0"/>
              <a:t>Regulations affecting coaching and mentoring (GDPR 2018 / Ethics /Confidentiality/Coaching Contracts/Coaching and Mentoring professional bodies).</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22700714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3368</TotalTime>
  <Words>1967</Words>
  <Application>Microsoft Office PowerPoint</Application>
  <PresentationFormat>On-screen Show (4:3)</PresentationFormat>
  <Paragraphs>239</Paragraphs>
  <Slides>19</Slides>
  <Notes>16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Dr Rachel Cook  Week 5: Wednesday 27th October 2021 </vt:lpstr>
      <vt:lpstr>Today:</vt:lpstr>
      <vt:lpstr>1.  The Role of the Line-Manager</vt:lpstr>
      <vt:lpstr>2.  The Role of the Line-Manager</vt:lpstr>
      <vt:lpstr>2.  The Role of the Line-Manager</vt:lpstr>
      <vt:lpstr>2.  The Role of the Line-Manager</vt:lpstr>
      <vt:lpstr>3. Regulations &amp; professional practice impacting on coaching and mentoring </vt:lpstr>
      <vt:lpstr>3. General Data Protection Regulations 2018 </vt:lpstr>
      <vt:lpstr>3. Sensitive Personal Data now called ‘Special categories of data’</vt:lpstr>
      <vt:lpstr>3. Special categories of data</vt:lpstr>
      <vt:lpstr>3. Confidentiality</vt:lpstr>
      <vt:lpstr>3. Ethical practice</vt:lpstr>
      <vt:lpstr>3. Coaching Supervision</vt:lpstr>
      <vt:lpstr>Coaching Supervision   International Coach Federation</vt:lpstr>
      <vt:lpstr>3. Coaching contract</vt:lpstr>
      <vt:lpstr>3. Coaching/mentoring professional bodies</vt:lpstr>
      <vt:lpstr>3. Coaching/mentoring professional bodies</vt:lpstr>
      <vt:lpstr>4. Coaching and Mentoring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177</cp:revision>
  <cp:lastPrinted>2018-02-09T09:39:01Z</cp:lastPrinted>
  <dcterms:created xsi:type="dcterms:W3CDTF">2015-04-14T15:21:28Z</dcterms:created>
  <dcterms:modified xsi:type="dcterms:W3CDTF">2021-09-20T11:50:44Z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