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6" r:id="rId2"/>
    <p:sldId id="260" r:id="rId3"/>
    <p:sldId id="273" r:id="rId4"/>
    <p:sldId id="290" r:id="rId5"/>
    <p:sldId id="310" r:id="rId6"/>
    <p:sldId id="399" r:id="rId7"/>
    <p:sldId id="465" r:id="rId8"/>
    <p:sldId id="464" r:id="rId9"/>
    <p:sldId id="466" r:id="rId10"/>
    <p:sldId id="436" r:id="rId11"/>
    <p:sldId id="467" r:id="rId12"/>
    <p:sldId id="468" r:id="rId13"/>
    <p:sldId id="503" r:id="rId14"/>
    <p:sldId id="469" r:id="rId15"/>
    <p:sldId id="470" r:id="rId16"/>
    <p:sldId id="471" r:id="rId17"/>
    <p:sldId id="472" r:id="rId18"/>
    <p:sldId id="473" r:id="rId19"/>
    <p:sldId id="474" r:id="rId20"/>
    <p:sldId id="475" r:id="rId21"/>
    <p:sldId id="476" r:id="rId22"/>
    <p:sldId id="477" r:id="rId23"/>
    <p:sldId id="478" r:id="rId24"/>
    <p:sldId id="479" r:id="rId25"/>
    <p:sldId id="480" r:id="rId26"/>
    <p:sldId id="481" r:id="rId27"/>
    <p:sldId id="482" r:id="rId28"/>
    <p:sldId id="483" r:id="rId29"/>
    <p:sldId id="484" r:id="rId30"/>
    <p:sldId id="508" r:id="rId31"/>
    <p:sldId id="485" r:id="rId32"/>
    <p:sldId id="486" r:id="rId33"/>
    <p:sldId id="487" r:id="rId34"/>
    <p:sldId id="488" r:id="rId35"/>
    <p:sldId id="489" r:id="rId36"/>
    <p:sldId id="490" r:id="rId37"/>
    <p:sldId id="491" r:id="rId38"/>
    <p:sldId id="492" r:id="rId39"/>
    <p:sldId id="493" r:id="rId40"/>
    <p:sldId id="494" r:id="rId41"/>
    <p:sldId id="500" r:id="rId42"/>
    <p:sldId id="501" r:id="rId43"/>
    <p:sldId id="502" r:id="rId44"/>
    <p:sldId id="495" r:id="rId45"/>
    <p:sldId id="496" r:id="rId46"/>
    <p:sldId id="497" r:id="rId47"/>
    <p:sldId id="498" r:id="rId48"/>
    <p:sldId id="499" r:id="rId49"/>
    <p:sldId id="460" r:id="rId50"/>
    <p:sldId id="506" r:id="rId51"/>
    <p:sldId id="505" r:id="rId52"/>
    <p:sldId id="50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1211" autoAdjust="0"/>
  </p:normalViewPr>
  <p:slideViewPr>
    <p:cSldViewPr snapToGrid="0">
      <p:cViewPr varScale="1">
        <p:scale>
          <a:sx n="55" d="100"/>
          <a:sy n="55" d="100"/>
        </p:scale>
        <p:origin x="12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modSld">
      <pc:chgData name="Rhian Keyse" userId="e640c12b-a8e6-4355-9f2c-a517ac7d1786" providerId="ADAL" clId="{8D5FE213-2627-46A8-B7F5-8229AF6DB0FD}" dt="2026-06-29T07:55:17.072" v="68" actId="20577"/>
      <pc:docMkLst>
        <pc:docMk/>
      </pc:docMkLst>
      <pc:sldChg chg="modSp mod">
        <pc:chgData name="Rhian Keyse" userId="e640c12b-a8e6-4355-9f2c-a517ac7d1786" providerId="ADAL" clId="{8D5FE213-2627-46A8-B7F5-8229AF6DB0FD}" dt="2026-06-29T07:55:17.072" v="68" actId="20577"/>
        <pc:sldMkLst>
          <pc:docMk/>
          <pc:sldMk cId="1333353344" sldId="256"/>
        </pc:sldMkLst>
        <pc:spChg chg="mod">
          <ac:chgData name="Rhian Keyse" userId="e640c12b-a8e6-4355-9f2c-a517ac7d1786" providerId="ADAL" clId="{8D5FE213-2627-46A8-B7F5-8229AF6DB0FD}" dt="2026-06-29T07:55:17.072" v="68" actId="20577"/>
          <ac:spMkLst>
            <pc:docMk/>
            <pc:sldMk cId="1333353344" sldId="256"/>
            <ac:spMk id="2" creationId="{DA7A22CD-0AF5-3589-32CA-09FDD92D002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understand the violence, as usual, we need to explore deeper historical context, and certain features of Cambodians politics. Adam Jones (2006) reminds us that the Khmer Rouge was not an aberration, but in some senses a continuation of earlier political trends in Cambodia, namely tendencies towards absolutism and violence towards people defined as enemies (Vickery, 1984; Becker, 1998; Roberts, 2001). Another feature of longer term historical trajectories is what Jones (2006) calls an ‘aggressive nostalgia for past glories’. </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8</a:t>
            </a:fld>
            <a:endParaRPr lang="en-GB"/>
          </a:p>
        </p:txBody>
      </p:sp>
    </p:spTree>
    <p:extLst>
      <p:ext uri="{BB962C8B-B14F-4D97-AF65-F5344CB8AC3E}">
        <p14:creationId xmlns:p14="http://schemas.microsoft.com/office/powerpoint/2010/main" val="1338878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trace these glories, we need to think back to the Angkor Empire, which peaked between the twelfth and fourteenth centuries. The Angkor Empire was a regional power, encompassing a large swathe of land which included southern regions of present-day Vietnam as well as parts of present-day Laos, Thailand, and Burma. Under the Angkor Empire, forced labourers built the great temples of Angkor Wat, a famous national symbol for Cambodia. This history has been central to Cambodian nationalisms, which make territorial claims relating to ‘lost’ Cambodian territories such as Southern Vietnam  - this nationalism was also central to the Khmer Rouge regime, as we will see.</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9</a:t>
            </a:fld>
            <a:endParaRPr lang="en-GB"/>
          </a:p>
        </p:txBody>
      </p:sp>
    </p:spTree>
    <p:extLst>
      <p:ext uri="{BB962C8B-B14F-4D97-AF65-F5344CB8AC3E}">
        <p14:creationId xmlns:p14="http://schemas.microsoft.com/office/powerpoint/2010/main" val="2571033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zone between French Vietnam, British Burma, and independent Siam (now Thailand) the French were keen to influence the court of King Norodom. Norodom accepted protectorate status in 1863, and the territory became part of what was then French Indochina.</a:t>
            </a:r>
          </a:p>
          <a:p>
            <a:r>
              <a:rPr lang="en-GB" dirty="0"/>
              <a:t>The economic exploitation and political subordination experienced by Cambodians under French rule fuelled Cambodian nationalism (Becker, 1998). </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10</a:t>
            </a:fld>
            <a:endParaRPr lang="en-GB"/>
          </a:p>
        </p:txBody>
      </p:sp>
    </p:spTree>
    <p:extLst>
      <p:ext uri="{BB962C8B-B14F-4D97-AF65-F5344CB8AC3E}">
        <p14:creationId xmlns:p14="http://schemas.microsoft.com/office/powerpoint/2010/main" val="49409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French imperialism also meant that scholarships were available to Cambodians to study in Paris. During the 1950s, Paris was a hotbed for those with revolutionary ideas. The French Communist Party, which had led the resistance to Nazi occupation, was powerful in postwar mainstream politics. Several leading Khmer Rouge leaders studied in Paris in the 1950s – Pol Pot, Khieu Samphan, Son Sen, Ieng Sary, Ieng Thirith. They were influenced by some of the ideological currents prevalent in Paris at the time – the French Communist Party was in a high-Stalinist phase, supporting campaigns against so-called ‘enemies of the people’ (Chalk and Jonassohn, 1990).</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11</a:t>
            </a:fld>
            <a:endParaRPr lang="en-GB"/>
          </a:p>
        </p:txBody>
      </p:sp>
    </p:spTree>
    <p:extLst>
      <p:ext uri="{BB962C8B-B14F-4D97-AF65-F5344CB8AC3E}">
        <p14:creationId xmlns:p14="http://schemas.microsoft.com/office/powerpoint/2010/main" val="579104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1950s and 1960s were also a period of increased nationalism throughout the colonised world, and Cambodia was no different. The Government of Prince Norodom Sihanouk positioned itself as anti-colonial, and Sihanouk was a leader of the Non-Aligned Movement which was formed at the Bandung Conference of 1955.</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12</a:t>
            </a:fld>
            <a:endParaRPr lang="en-GB"/>
          </a:p>
        </p:txBody>
      </p:sp>
    </p:spTree>
    <p:extLst>
      <p:ext uri="{BB962C8B-B14F-4D97-AF65-F5344CB8AC3E}">
        <p14:creationId xmlns:p14="http://schemas.microsoft.com/office/powerpoint/2010/main" val="592916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of the students who studied in Paris returned and joined the Indochinese Communist Party, which united communist movements in Vietnam and Cambodia. Tensions developed between the two wings (Becker, 1998). In 1966, Sihanouk – whose police had been implementing a campaign of murder and repression of communists in the countryside (Becker, 1998) – launched a crackdown on the urban left. Owing to the tensions between Cambodian and Vietnamese Communists, the Ho Chi Minh regime in Vietnam supported Sihanouk rather than aiding the Cambodian communist rebellion. The Cambodian communists – led by Pol Pot – decided to abandon political activity in the city for armed struggle in the rural areas.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13</a:t>
            </a:fld>
            <a:endParaRPr lang="en-GB"/>
          </a:p>
        </p:txBody>
      </p:sp>
    </p:spTree>
    <p:extLst>
      <p:ext uri="{BB962C8B-B14F-4D97-AF65-F5344CB8AC3E}">
        <p14:creationId xmlns:p14="http://schemas.microsoft.com/office/powerpoint/2010/main" val="981114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1960s, the communists were clearly politically a small force – how did they come to seize national power by 1975? Chandler notes a range of factors – events in South Vietnam, Vietnamese Communist actions, US policy, and Cambodian government failures. </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14</a:t>
            </a:fld>
            <a:endParaRPr lang="en-GB"/>
          </a:p>
        </p:txBody>
      </p:sp>
    </p:spTree>
    <p:extLst>
      <p:ext uri="{BB962C8B-B14F-4D97-AF65-F5344CB8AC3E}">
        <p14:creationId xmlns:p14="http://schemas.microsoft.com/office/powerpoint/2010/main" val="2992010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USA invaded South Vietnam in 1965, and the conflict spilled over into Cambodia. Support from the North Vietnamese government – intended to buttress the guerrillas of the National Liberation front in the south – was sent through Laos and Eastern Cambodia. Seeking to cut off supplies, the US targeted this route for bombing – including bombing inside Cambodia in 1969. This pushed Vietnamese forces deeper into Cambodia, where they controlled significant areas of the border. In 1970, as the war spread across Cambodia, the Vietnamese provided a boost for the Khmer Rouge, including vital military training.</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15</a:t>
            </a:fld>
            <a:endParaRPr lang="en-GB"/>
          </a:p>
        </p:txBody>
      </p:sp>
    </p:spTree>
    <p:extLst>
      <p:ext uri="{BB962C8B-B14F-4D97-AF65-F5344CB8AC3E}">
        <p14:creationId xmlns:p14="http://schemas.microsoft.com/office/powerpoint/2010/main" val="3119823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response to the Vietnamese control of Cambodian border areas, the USA took 2 major courses of action. Firstly, they supported a coup against Prince Sihanouk, who by this point was considered a dangerous socialist – note that the Khmer Rouge had, just a few years earlier, denounced him as a US ally. He was replaced in 1970 by Lon Nol, a general who invited the USA and South Vietnam to invade Cambodian territory (Shawcross, 2002). </a:t>
            </a:r>
          </a:p>
        </p:txBody>
      </p:sp>
      <p:sp>
        <p:nvSpPr>
          <p:cNvPr id="4" name="Slide Number Placeholder 3"/>
          <p:cNvSpPr>
            <a:spLocks noGrp="1"/>
          </p:cNvSpPr>
          <p:nvPr>
            <p:ph type="sldNum" sz="quarter" idx="5"/>
          </p:nvPr>
        </p:nvSpPr>
        <p:spPr/>
        <p:txBody>
          <a:bodyPr/>
          <a:lstStyle/>
          <a:p>
            <a:fld id="{BF6F526E-2C18-4C2B-B489-D107FE738CA1}" type="slidenum">
              <a:rPr lang="en-GB" smtClean="0"/>
              <a:t>16</a:t>
            </a:fld>
            <a:endParaRPr lang="en-GB"/>
          </a:p>
        </p:txBody>
      </p:sp>
    </p:spTree>
    <p:extLst>
      <p:ext uri="{BB962C8B-B14F-4D97-AF65-F5344CB8AC3E}">
        <p14:creationId xmlns:p14="http://schemas.microsoft.com/office/powerpoint/2010/main" val="699376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US also escalated bombing in the Cambodian countryside from 1970 until 1973, killing tens or hundreds of thousands of Cambodians (Fawthrop and Jarvis, 2004) in the countryside, causing malnutrition and mass starvation was only avoided through US food aid. Jones (2006) cites the US bombing as the decisive factor in bringing the Khmer Rouge to power.</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17</a:t>
            </a:fld>
            <a:endParaRPr lang="en-GB"/>
          </a:p>
        </p:txBody>
      </p:sp>
    </p:spTree>
    <p:extLst>
      <p:ext uri="{BB962C8B-B14F-4D97-AF65-F5344CB8AC3E}">
        <p14:creationId xmlns:p14="http://schemas.microsoft.com/office/powerpoint/2010/main" val="1991504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Following the Paris Peace Accords of 1973 which ended the Vietnam War, Vietnamese forces left Cambodia, but the Khmer Rouge, bolstered by Vietnamese arms and military training, were now an effective force and continued their military opposition to the Lon Nol regime. </a:t>
            </a:r>
          </a:p>
        </p:txBody>
      </p:sp>
      <p:sp>
        <p:nvSpPr>
          <p:cNvPr id="4" name="Slide Number Placeholder 3"/>
          <p:cNvSpPr>
            <a:spLocks noGrp="1"/>
          </p:cNvSpPr>
          <p:nvPr>
            <p:ph type="sldNum" sz="quarter" idx="5"/>
          </p:nvPr>
        </p:nvSpPr>
        <p:spPr/>
        <p:txBody>
          <a:bodyPr/>
          <a:lstStyle/>
          <a:p>
            <a:fld id="{BF6F526E-2C18-4C2B-B489-D107FE738CA1}" type="slidenum">
              <a:rPr lang="en-GB" smtClean="0"/>
              <a:t>18</a:t>
            </a:fld>
            <a:endParaRPr lang="en-GB"/>
          </a:p>
        </p:txBody>
      </p:sp>
    </p:spTree>
    <p:extLst>
      <p:ext uri="{BB962C8B-B14F-4D97-AF65-F5344CB8AC3E}">
        <p14:creationId xmlns:p14="http://schemas.microsoft.com/office/powerpoint/2010/main" val="23690639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March 1975, the Khmer Rouge arrived in Phnom Penh and began rounding up its 2 million residents for deportation to the countryside. Similar deportations took place in cities across Cambodia. The initial story to justify this internally was that the US were planning an aerial attack on Cambodian cities, whilst to the international community, the regime depicted these as a humanitarian act given the end of US food aid (Chalk and Jonassohn, 1990), although it’s important to note that the Khmer Rouge was by this stage also rejecting any foreign food aid. According to Chalk and Jonassohn (1990), the reason for the evacuations was Khmer Rouge ideology – ‘an attack on the very idea of a city’. The urban environment was associated with corruption, exploitation, and Western influences.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19</a:t>
            </a:fld>
            <a:endParaRPr lang="en-GB"/>
          </a:p>
        </p:txBody>
      </p:sp>
    </p:spTree>
    <p:extLst>
      <p:ext uri="{BB962C8B-B14F-4D97-AF65-F5344CB8AC3E}">
        <p14:creationId xmlns:p14="http://schemas.microsoft.com/office/powerpoint/2010/main" val="3728273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worth at this point pausing to consider some of the key elements of Khmer Rouge ideology, which Adam Jones (2006) has categorised under four headings: Hatred of “enemies of the people”; xenophobia and nationalism; </a:t>
            </a:r>
            <a:r>
              <a:rPr lang="en-GB" dirty="0" err="1"/>
              <a:t>peasantism</a:t>
            </a:r>
            <a:r>
              <a:rPr lang="en-GB" dirty="0"/>
              <a:t>, anti-urbanism, and primitivism; purity, discipline and militarism.</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20</a:t>
            </a:fld>
            <a:endParaRPr lang="en-GB"/>
          </a:p>
        </p:txBody>
      </p:sp>
    </p:spTree>
    <p:extLst>
      <p:ext uri="{BB962C8B-B14F-4D97-AF65-F5344CB8AC3E}">
        <p14:creationId xmlns:p14="http://schemas.microsoft.com/office/powerpoint/2010/main" val="314801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DengXian" panose="02010600030101010101" pitchFamily="2" charset="-122"/>
                <a:cs typeface="Arial" panose="020B0604020202020204" pitchFamily="34" charset="0"/>
              </a:rPr>
              <a:t>Turning first to the hatred of supposed ‘enemies of the people’, the Khmer Rouge sought to root out enemies of the revolution. Such enemies could be loosely defined and definitions changed, however they could be members of socio-economic classes – the rich/bourgeoisie, ‘imperialist stooges’ or collaborators with the US, and the educated class – in effect, most city-dwellers. Enemies could also be members of ethnic minority groups such as the Vietnamese, Chinese, Muslim Chams, and even Khmers from Southern Vietnam. They could also be religious believers. </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21</a:t>
            </a:fld>
            <a:endParaRPr lang="en-GB"/>
          </a:p>
        </p:txBody>
      </p:sp>
    </p:spTree>
    <p:extLst>
      <p:ext uri="{BB962C8B-B14F-4D97-AF65-F5344CB8AC3E}">
        <p14:creationId xmlns:p14="http://schemas.microsoft.com/office/powerpoint/2010/main" val="2201667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second facet of Khmer Rouge ideology that Jones (2006) identifies is that of Xenophobia and nationalism. As with previous Cambodian nationalists, the Khmer Rouge harked back to the Angkor Empire and made related territorial claims over the ‘lost’ territories of Southern Vietnam. The Khmer Rouge also expressed a particular fear and hatred of ethnic Vietnamese people, claiming that they sought to conquer Cambodia and destroy the revolution (Becker, 1998). Jones argues that this racism and xenophobia drove an ‘annihilationist ideology’ (Jones, 2006), which depicted the Vietnamese minority within Cambodia as a deadly internal threat to the survival of the Khmer nation.</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22</a:t>
            </a:fld>
            <a:endParaRPr lang="en-GB"/>
          </a:p>
        </p:txBody>
      </p:sp>
    </p:spTree>
    <p:extLst>
      <p:ext uri="{BB962C8B-B14F-4D97-AF65-F5344CB8AC3E}">
        <p14:creationId xmlns:p14="http://schemas.microsoft.com/office/powerpoint/2010/main" val="1074125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third key feature of Khmer Rouge ideology identified by Jones (2006) is </a:t>
            </a:r>
            <a:r>
              <a:rPr lang="en-GB" dirty="0" err="1"/>
              <a:t>peasantism</a:t>
            </a:r>
            <a:r>
              <a:rPr lang="en-GB" dirty="0"/>
              <a:t>, anti-urbanism, and primitivism. The Khmer Rouge denounced city residents as cosmopolitans and idealised the rural population, even as they attacked the foundations of peasant life – religion, land, and family.  The Khmer Rouge also abolished the market and the money economy, likely influenced by the peoples in the Eastern highlands amongst whom the Khmer Rouge while preparing for their rise to power (Chandler, 1991; Kiernan, 1998). The Khmer Rouge also idealised the idea of self-sufficiency – foreign help was not needed, and the country would be sealed off from the outside world</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23</a:t>
            </a:fld>
            <a:endParaRPr lang="en-GB"/>
          </a:p>
        </p:txBody>
      </p:sp>
    </p:spTree>
    <p:extLst>
      <p:ext uri="{BB962C8B-B14F-4D97-AF65-F5344CB8AC3E}">
        <p14:creationId xmlns:p14="http://schemas.microsoft.com/office/powerpoint/2010/main" val="4220355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there is the dimension of purity, discipline, and militarism.  Khmer Rouge ideology emphasised both racial purity and also class purity, defined by class origin and loyalties to revolutionary ideologies and practice. Self-discipline was a key component of this, as it was seen to demonstrate commitment to the revolution and self-sacrifice. It also involved an expectation of chaste sexuality, with sex before marriage punishable by death in many zones (Becker, 1998). Kiernan and Boua (1982) define militarism as the key feature of Khmer Rouge rule, reflected in the forced de-urbanisation, the coercion of the population into economic programmes and forced labour, reliance on the armed forces rather than civilians for administration of the government, and the lack of explanation of administrative decisions.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24</a:t>
            </a:fld>
            <a:endParaRPr lang="en-GB"/>
          </a:p>
        </p:txBody>
      </p:sp>
    </p:spTree>
    <p:extLst>
      <p:ext uri="{BB962C8B-B14F-4D97-AF65-F5344CB8AC3E}">
        <p14:creationId xmlns:p14="http://schemas.microsoft.com/office/powerpoint/2010/main" val="696554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Jones notes the contradictions inherent in Khmer Rouge ideology, calling it ‘profoundly hypocritical as well as indelibly brutal’ (Jones, 2006). No senior Khmer Rouge leader was of peasant origin, virtually were city intellectuals, and Pol Pot himself was from the countryside but with connections to the royal household.</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25</a:t>
            </a:fld>
            <a:endParaRPr lang="en-GB"/>
          </a:p>
        </p:txBody>
      </p:sp>
    </p:spTree>
    <p:extLst>
      <p:ext uri="{BB962C8B-B14F-4D97-AF65-F5344CB8AC3E}">
        <p14:creationId xmlns:p14="http://schemas.microsoft.com/office/powerpoint/2010/main" val="2930629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200"/>
              </a:spcBef>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Turning now to the events of the period after the Khmer Rouge declared a new Democratic Kampuchea, the regime embarked on a radical period of social, political, and economic change, declaring 1975 ‘year zero’.</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26</a:t>
            </a:fld>
            <a:endParaRPr lang="en-GB"/>
          </a:p>
        </p:txBody>
      </p:sp>
    </p:spTree>
    <p:extLst>
      <p:ext uri="{BB962C8B-B14F-4D97-AF65-F5344CB8AC3E}">
        <p14:creationId xmlns:p14="http://schemas.microsoft.com/office/powerpoint/2010/main" val="19937294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200"/>
              </a:spcBef>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Citizens were categorised as “base people” and “new people”. The “base people” were the peasantry, where as the “new people” were the city folk deported to the countryside – essentially, late arrivals to the revolution. The experiences of “new people” deported to the countryside differed regionally. In some areas, peasants were friendly to the newcomers, while in others, especially in areas which bore the brunt of the US bombing and the civil war, felt that the newcomers got what they deserved. </a:t>
            </a:r>
          </a:p>
          <a:p>
            <a:pPr>
              <a:lnSpc>
                <a:spcPct val="115000"/>
              </a:lnSpc>
              <a:spcBef>
                <a:spcPts val="1200"/>
              </a:spcBef>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“Base people” received preferential treatment from Khmer Rouge authorities – more food and easier tasks (Kiernan and Boua, 1982).</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27</a:t>
            </a:fld>
            <a:endParaRPr lang="en-GB"/>
          </a:p>
        </p:txBody>
      </p:sp>
    </p:spTree>
    <p:extLst>
      <p:ext uri="{BB962C8B-B14F-4D97-AF65-F5344CB8AC3E}">
        <p14:creationId xmlns:p14="http://schemas.microsoft.com/office/powerpoint/2010/main" val="4046115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Democratic Kampuchea, freedom of press, movement, worship, organisation, association, and discussion, were severely curtailed. (Kiernan, 2008) Borders were closed, neighbouring countries were militarily attacked (Kiernan, 2008).  Foreign languages were banned, local newspapers and TV stations were shut down, embassies and press agencies were closed, radios and bicycles were confiscated, and mail and telephones suppressed (Kiernan, 2008). According to Kiernan, 1975-1979 DK was a “prison camp state” (Kiernan, 2008).</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28</a:t>
            </a:fld>
            <a:endParaRPr lang="en-GB"/>
          </a:p>
        </p:txBody>
      </p:sp>
    </p:spTree>
    <p:extLst>
      <p:ext uri="{BB962C8B-B14F-4D97-AF65-F5344CB8AC3E}">
        <p14:creationId xmlns:p14="http://schemas.microsoft.com/office/powerpoint/2010/main" val="26144888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Forced labour was a prominent feature of life under the Khmer Rouge. Both “base people” and “new people” were expected to begin work before dawn and to rest only after dark (Kiernan, 1997). Food was distributed in communal kitchens, </a:t>
            </a:r>
          </a:p>
        </p:txBody>
      </p:sp>
      <p:sp>
        <p:nvSpPr>
          <p:cNvPr id="4" name="Slide Number Placeholder 3"/>
          <p:cNvSpPr>
            <a:spLocks noGrp="1"/>
          </p:cNvSpPr>
          <p:nvPr>
            <p:ph type="sldNum" sz="quarter" idx="5"/>
          </p:nvPr>
        </p:nvSpPr>
        <p:spPr/>
        <p:txBody>
          <a:bodyPr/>
          <a:lstStyle/>
          <a:p>
            <a:fld id="{BF6F526E-2C18-4C2B-B489-D107FE738CA1}" type="slidenum">
              <a:rPr lang="en-GB" smtClean="0"/>
              <a:t>29</a:t>
            </a:fld>
            <a:endParaRPr lang="en-GB"/>
          </a:p>
        </p:txBody>
      </p:sp>
    </p:spTree>
    <p:extLst>
      <p:ext uri="{BB962C8B-B14F-4D97-AF65-F5344CB8AC3E}">
        <p14:creationId xmlns:p14="http://schemas.microsoft.com/office/powerpoint/2010/main" val="2880640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1975-76 there were food shortages. Money and markets were outlawed so people could not buy extra supplies. People could not supplement rations with produce they grew as private property was banned. Foraging for alternative food was made illegal – with attempts to find other food sources punished as distraction from work.</a:t>
            </a:r>
          </a:p>
          <a:p>
            <a:r>
              <a:rPr lang="en-GB" dirty="0"/>
              <a:t>Many people became ill due to overwork, malnutrition, and malaria, especially after the Khmer Rouge banned the importation of pesticides. Hospitals were scarce, and prioritised Khmer Rouge loyalists.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30</a:t>
            </a:fld>
            <a:endParaRPr lang="en-GB"/>
          </a:p>
        </p:txBody>
      </p:sp>
    </p:spTree>
    <p:extLst>
      <p:ext uri="{BB962C8B-B14F-4D97-AF65-F5344CB8AC3E}">
        <p14:creationId xmlns:p14="http://schemas.microsoft.com/office/powerpoint/2010/main" val="23006844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Rations, working hours, disruptions to family life deteriorated sharply in 1977 as the regime insisted on quickly meeting agricultural goals, leadership paranoia about enemies of the revolution increased, and conflict with Vietnam also deteriorated (Jones, 2006)</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31</a:t>
            </a:fld>
            <a:endParaRPr lang="en-GB"/>
          </a:p>
        </p:txBody>
      </p:sp>
    </p:spTree>
    <p:extLst>
      <p:ext uri="{BB962C8B-B14F-4D97-AF65-F5344CB8AC3E}">
        <p14:creationId xmlns:p14="http://schemas.microsoft.com/office/powerpoint/2010/main" val="41161009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Adam Jones (2006), an estimated 1.7 to 1.9 million people (21-24% of the Cambodian population) died during the four years of the Khmer Rouge regime. As with the other genocides we’ve studied, the death tolls have been disputed (Kiernan, 2003).</a:t>
            </a:r>
          </a:p>
          <a:p>
            <a:r>
              <a:rPr lang="en-GB" dirty="0"/>
              <a:t>There were thousands of executions during the forced evacuations of the cities, and more in the countryside (Jones, 2006). 1978 was, according to Jones, ‘the most exterminatory period’ (Jones, 2006). </a:t>
            </a:r>
          </a:p>
          <a:p>
            <a:r>
              <a:rPr lang="en-GB" dirty="0"/>
              <a:t>Jones notes the establishment of 3 key genocidal institutions – forced labour (as discussed earlier), but also mass executions and internal purges.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32</a:t>
            </a:fld>
            <a:endParaRPr lang="en-GB"/>
          </a:p>
        </p:txBody>
      </p:sp>
    </p:spTree>
    <p:extLst>
      <p:ext uri="{BB962C8B-B14F-4D97-AF65-F5344CB8AC3E}">
        <p14:creationId xmlns:p14="http://schemas.microsoft.com/office/powerpoint/2010/main" val="580094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Mass executions were generally targeted at ‘class enemies’ and ethnic minorities. ‘New people’ were the most likely Khmer victims – often whole families were targeted and wiped out. Hundreds of thousands perished in such executions.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33</a:t>
            </a:fld>
            <a:endParaRPr lang="en-GB"/>
          </a:p>
        </p:txBody>
      </p:sp>
    </p:spTree>
    <p:extLst>
      <p:ext uri="{BB962C8B-B14F-4D97-AF65-F5344CB8AC3E}">
        <p14:creationId xmlns:p14="http://schemas.microsoft.com/office/powerpoint/2010/main" val="23002998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purges were also carried out, particularly within the party structures. By 1978 these purges had killed half of the members of the Party’s Central Committee (Kiernan, 2008). The leadership struggled for total control, replacing local leaderships suspected of dissidence with loyal Khmer Rouge acolytes. However, in so doing, Kiernan (2008) notes that the regime had sown the seeds of its own downfall – the Eastern Zone officials removed from their posts rebelled, crossing the border into Vietnam in late 1978 and calling for a Vietnamese military invasion which eventually ended Democratic Kampuchea. During the regime, tens of thousands of victims passed through centres designed for interrogation, torture and executions. The most notorious was the S-21 facility. Around 14,000 prisoners were believed to have been incarcerated there during the Khmer Rouge regime, of whom only 10 are known to have survived (Fawthrop and Jarvis).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34</a:t>
            </a:fld>
            <a:endParaRPr lang="en-GB"/>
          </a:p>
        </p:txBody>
      </p:sp>
    </p:spTree>
    <p:extLst>
      <p:ext uri="{BB962C8B-B14F-4D97-AF65-F5344CB8AC3E}">
        <p14:creationId xmlns:p14="http://schemas.microsoft.com/office/powerpoint/2010/main" val="31992864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regime also targeted religious groups and ethnic minorities. Religious institutions such as Buddhist monasteries were emptied, and monks were either deported to the countryside or executed. Of 60,000 Buddhist Monks, only 3000 were found alive after the Khmer Rouge regime fell – the rest were executed or died from hard labour, disease, or torture (</a:t>
            </a:r>
            <a:r>
              <a:rPr lang="en-GB" dirty="0" err="1"/>
              <a:t>Schanberg</a:t>
            </a:r>
            <a:r>
              <a:rPr lang="en-GB" dirty="0"/>
              <a:t>, 2003). Ethnic minorities were also targeted – local Vietnamese, the Chinese population, and the Muslim Cham population (Kiernan, 1992).</a:t>
            </a:r>
          </a:p>
          <a:p>
            <a:r>
              <a:rPr lang="en-GB" dirty="0"/>
              <a:t>The Khmer Rouge also </a:t>
            </a:r>
            <a:r>
              <a:rPr lang="en-GB" dirty="0" err="1"/>
              <a:t>tarhgeted</a:t>
            </a:r>
            <a:r>
              <a:rPr lang="en-GB" dirty="0"/>
              <a:t> the Khmer – the majority national group. 15% of the rural Khmer population and 25% of the urban population died 1975-1979.</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35</a:t>
            </a:fld>
            <a:endParaRPr lang="en-GB"/>
          </a:p>
        </p:txBody>
      </p:sp>
    </p:spTree>
    <p:extLst>
      <p:ext uri="{BB962C8B-B14F-4D97-AF65-F5344CB8AC3E}">
        <p14:creationId xmlns:p14="http://schemas.microsoft.com/office/powerpoint/2010/main" val="8705260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did the international community respond? In December 1975, 8 months after the Khmer Rouge seized power, US President Ford and his Secretary of State Henry Kissinger visited South East Asia. They noted their intention to maintain their influence in the Pacific, South East Asia, and Asia more broadly, and to expand that influence. For geopolitical reasons, then, while the violence in Cambodia was progressing, the US, China, and Thailand, all supported the continued existence of the Khmer Rouge regime, hoping to slow down the Vietnamese influences in the region (Burr and Evans, 2001).</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36</a:t>
            </a:fld>
            <a:endParaRPr lang="en-GB"/>
          </a:p>
        </p:txBody>
      </p:sp>
    </p:spTree>
    <p:extLst>
      <p:ext uri="{BB962C8B-B14F-4D97-AF65-F5344CB8AC3E}">
        <p14:creationId xmlns:p14="http://schemas.microsoft.com/office/powerpoint/2010/main" val="35941767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January 1979, the Vietnamese army invaded Cambodia, ending the Khmer Rouge regime. A new regime was set up under Hun Sen, and Vietnamese troops withdrew from Cambodia in 1989. However, most of the international community refused to recognise the new government, continuing to assert the legitimacy of Pol Pot’s regime and voting for it to continue to occupy Cambodia’s UN seat for another 12 years. No Western country voted against the right of the Khmer Rouge-dominated government-in-exile to represent the country in international forums (Kiernan, 1993). Most Western governments portrayed the Vietnamese invasion as the source of Cambodia’s problems.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37</a:t>
            </a:fld>
            <a:endParaRPr lang="en-GB"/>
          </a:p>
        </p:txBody>
      </p:sp>
    </p:spTree>
    <p:extLst>
      <p:ext uri="{BB962C8B-B14F-4D97-AF65-F5344CB8AC3E}">
        <p14:creationId xmlns:p14="http://schemas.microsoft.com/office/powerpoint/2010/main" val="9415053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decades after the Khmer Rouge were overthrown, many legal organisations also declined to investigate crimes committed during the regime – this was despite the fact that in 1985, the UN Special Rapporteur on genocide, Benjamin Whitaker, described what happened in Cambodia as genocide ‘even under the most restricted definition’. A few voluntary organisations tried to pressure for investigations – including the US Cambodia Genocide Project, the Australian section of the International Commission of Jurists, and Yale University’s Cambodian Genocide Programme. These did not get support from major human rights groups. Western governments also opposed reference to the genocide convention in the peace agreement.</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38</a:t>
            </a:fld>
            <a:endParaRPr lang="en-GB"/>
          </a:p>
        </p:txBody>
      </p:sp>
    </p:spTree>
    <p:extLst>
      <p:ext uri="{BB962C8B-B14F-4D97-AF65-F5344CB8AC3E}">
        <p14:creationId xmlns:p14="http://schemas.microsoft.com/office/powerpoint/2010/main" val="16953676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began to shift in the 1990s, with the UN </a:t>
            </a:r>
            <a:r>
              <a:rPr lang="en-GB" dirty="0" err="1"/>
              <a:t>Subcommission</a:t>
            </a:r>
            <a:r>
              <a:rPr lang="en-GB" dirty="0"/>
              <a:t> on Human Rights passing a 1991 resolution noting the ‘duty of the international community to prevent the recurrence of genocide in Cambodia’. The US Assistant Secretary of State, Richard Solomon, stated in October 1991 that the US would be ‘delighted’ to see Khmer Rouge leaders brought to justice, and blamed Hun Sen for the fact that the peace agreement didn’t include provision for such a trial – this disguised the fact that the USA had opposed the idea of a trial from the time it was proposed by Australia in 1986, and the US and China had forced Hun Sen to drop the demand (Kiernan, 1991).</a:t>
            </a:r>
          </a:p>
          <a:p>
            <a:r>
              <a:rPr lang="en-GB" dirty="0"/>
              <a:t>The struggle to bring the Khmer Rouge leadership to trial began to bear fruit after 1993 UN-sponsored elections in which the Khmer Rouge insurgents committed violent attacks on civilians and UN peacekeepers.</a:t>
            </a:r>
          </a:p>
          <a:p>
            <a:r>
              <a:rPr lang="en-GB" dirty="0"/>
              <a:t>In 1997, Cambodian leaders appealed to the UN to establish an international tribunal. The UN set up a Group of Experts to examine the evidence, which concluded in 1999 that the Khmer Rouge should face charges for crimes against humanity and genocide. Following protracted negotiations, the UN established a joint tribunal with the Cambodian government – the Extraordinary Chambers in the Courts of Cambodia, with the judges sworn in in 2003. By this time, Pol Pot and some of the other key leaders had died.</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39</a:t>
            </a:fld>
            <a:endParaRPr lang="en-GB"/>
          </a:p>
        </p:txBody>
      </p:sp>
    </p:spTree>
    <p:extLst>
      <p:ext uri="{BB962C8B-B14F-4D97-AF65-F5344CB8AC3E}">
        <p14:creationId xmlns:p14="http://schemas.microsoft.com/office/powerpoint/2010/main" val="1386391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struggle to bring the Khmer Rouge leadership to trial began to bear fruit after 1993 UN-sponsored elections in which the Khmer Rouge insurgents committed violent attacks on civilians and UN peacekeepers.</a:t>
            </a:r>
          </a:p>
          <a:p>
            <a:r>
              <a:rPr lang="en-GB" dirty="0"/>
              <a:t>In 1997, Cambodian leaders appealed to the UN to establish an international tribunal. The UN set up a Group of Experts to examine the evidence, which concluded in 1999 that the Khmer Rouge should face charges for crimes against humanity and genocide. Following protracted negotiations, the UN established a joint tribunal with the Cambodian government – the Extraordinary Chambers in the Courts of Cambodia, with the judges sworn in in 2003. By this time, Pol Pot and some of the other key leaders had died.</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40</a:t>
            </a:fld>
            <a:endParaRPr lang="en-GB"/>
          </a:p>
        </p:txBody>
      </p:sp>
    </p:spTree>
    <p:extLst>
      <p:ext uri="{BB962C8B-B14F-4D97-AF65-F5344CB8AC3E}">
        <p14:creationId xmlns:p14="http://schemas.microsoft.com/office/powerpoint/2010/main" val="13729816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usual questions around whether these crimes constituted genocide have animated scholars since the fall of the Khmer Rouge, and as we have come to expect, there are differing views. Vickery (1988) argues that the regime didn’t have genocidal intent, and that the genocide was not planned or expected. Instead, he claims that the regime was overtaken by a peasant revolution and the leadership did not have control of the direction of travel. Kiernan (2008) notes the lack of evidence for Vickery’s approach – he didn’t use peasant sources to make this conclusion.</a:t>
            </a:r>
          </a:p>
          <a:p>
            <a:r>
              <a:rPr lang="en-GB" dirty="0"/>
              <a:t>Chandler (1991) concurs that the deaths weren’t intended but were an accidental outcome of a utopian project gone awry. Attributes the killings to the nationalist and communist project of the regime, and portrays it as a misdirected Marxist-Leninist revolution.</a:t>
            </a:r>
          </a:p>
          <a:p>
            <a:r>
              <a:rPr lang="en-GB" dirty="0" err="1"/>
              <a:t>Thion</a:t>
            </a:r>
            <a:r>
              <a:rPr lang="en-GB" dirty="0"/>
              <a:t> (1983) argues that the killings happened as a result of trying to establish regime security.</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44</a:t>
            </a:fld>
            <a:endParaRPr lang="en-GB"/>
          </a:p>
        </p:txBody>
      </p:sp>
    </p:spTree>
    <p:extLst>
      <p:ext uri="{BB962C8B-B14F-4D97-AF65-F5344CB8AC3E}">
        <p14:creationId xmlns:p14="http://schemas.microsoft.com/office/powerpoint/2010/main" val="23034682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 of the discrepancy in interpretations arises from the question of whether the regime leadership had central control (Barnett, 1983) versus whether there was, as </a:t>
            </a:r>
            <a:r>
              <a:rPr lang="en-GB" dirty="0" err="1"/>
              <a:t>Thion</a:t>
            </a:r>
            <a:r>
              <a:rPr lang="en-GB" dirty="0"/>
              <a:t> (1983) termed it, a ‘bloody </a:t>
            </a:r>
            <a:r>
              <a:rPr lang="en-GB" dirty="0" err="1"/>
              <a:t>mess’</a:t>
            </a:r>
            <a:r>
              <a:rPr lang="en-GB" dirty="0"/>
              <a:t> with regional and factional differences – in this sense, this is similar to the </a:t>
            </a:r>
            <a:r>
              <a:rPr lang="en-GB" dirty="0" err="1"/>
              <a:t>intentionalist</a:t>
            </a:r>
            <a:r>
              <a:rPr lang="en-GB" dirty="0"/>
              <a:t> versus functionalist arguments we examined for Nazi Germany. Kiernan (2008) agrees with Barnett that there was central control – noting the massive conscription of labour (1989) and the extent to which the regime infiltrated everyday life. He argues that Chandler (1991) didn’t give enough attention to the targeting of ethnic minorities, but instead conflates these with ‘enemies of the revolution’. </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45</a:t>
            </a:fld>
            <a:endParaRPr lang="en-GB"/>
          </a:p>
        </p:txBody>
      </p:sp>
    </p:spTree>
    <p:extLst>
      <p:ext uri="{BB962C8B-B14F-4D97-AF65-F5344CB8AC3E}">
        <p14:creationId xmlns:p14="http://schemas.microsoft.com/office/powerpoint/2010/main" val="26561270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questions around whether the Khmer Rouge committed genocide are also heavily debated – in particular how far they can be held liable for genocide under international law. </a:t>
            </a:r>
          </a:p>
          <a:p>
            <a:r>
              <a:rPr lang="en-GB" dirty="0"/>
              <a:t>Under the 1948 Genocide  Convention, to prove genocide there needs to be not only proof of mass killing or other abuses, but also a demonstrated intent to destroy a ‘national, racial, ethnic, or religious’ group, ‘in whole or in part’. Most victims of the Khmer Rouge were members of the Khmer majority, which has given rise to the term ‘auto-genocide’ – the idea that a regime kills members of its own national, racial, ethnic or religious group. Is this punishable under the Convention? Do political communities count under genocide law?</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47</a:t>
            </a:fld>
            <a:endParaRPr lang="en-GB"/>
          </a:p>
        </p:txBody>
      </p:sp>
    </p:spTree>
    <p:extLst>
      <p:ext uri="{BB962C8B-B14F-4D97-AF65-F5344CB8AC3E}">
        <p14:creationId xmlns:p14="http://schemas.microsoft.com/office/powerpoint/2010/main" val="10334946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the 1948 Genocide Convention was being drafted, the Soviet Union opposed the protection of political groups, arguing this was an imprecise definition. They were joined in this opposition by delegates from </a:t>
            </a:r>
            <a:r>
              <a:rPr lang="en-GB" dirty="0" err="1"/>
              <a:t>Latim</a:t>
            </a:r>
            <a:r>
              <a:rPr lang="en-GB" dirty="0"/>
              <a:t> America and the Middle East. US agreed to deletion of political groups from the draft convention. Nothing in the Genocide convention excludes the majority population of a country from protection – but it is clear that the convention was conceived with minority groups in mind.</a:t>
            </a:r>
          </a:p>
          <a:p>
            <a:r>
              <a:rPr lang="en-GB" dirty="0"/>
              <a:t>The ‘auto-genocide’ committed by the Khmer Rouge has therefore caused some controversy. Some scholars such as Hannum and Hawk argue that the offences against ethnic Khmer do constitute genocide – they argue the Khmer Rouge sought to destroy the existing Khmer ethnic group and replace it with a ‘pure’ population – (</a:t>
            </a:r>
            <a:r>
              <a:rPr lang="en-GB" dirty="0" err="1"/>
              <a:t>fn</a:t>
            </a:r>
            <a:r>
              <a:rPr lang="en-GB" dirty="0"/>
              <a:t> 94) but this argument has been unconvincing to most scholars. However, perhaps can argue that the Khmer Rouge sought to destroy the Khmer ‘in part’ – but there isn’t evidence to suggest that Khmer nationals were targeted because of race, nationality, or ethnicity. This has been reflected in the verdicts passed down by the Extraordinary Chambers – the genocide convictions that have been secured related to targeting of ethnic minority groups.</a:t>
            </a:r>
          </a:p>
          <a:p>
            <a:endParaRPr lang="en-GB" dirty="0"/>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48</a:t>
            </a:fld>
            <a:endParaRPr lang="en-GB"/>
          </a:p>
        </p:txBody>
      </p:sp>
    </p:spTree>
    <p:extLst>
      <p:ext uri="{BB962C8B-B14F-4D97-AF65-F5344CB8AC3E}">
        <p14:creationId xmlns:p14="http://schemas.microsoft.com/office/powerpoint/2010/main" val="922934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6/29/2026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6/29/2026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6/29/2026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6/29/2026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4AB109E1-45E3-4986-9663-C3EAAC041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DEE9D42-BBE7-4427-9BC3-971CE96F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6441"/>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960121" y="1240403"/>
            <a:ext cx="5943600" cy="2941983"/>
          </a:xfrm>
        </p:spPr>
        <p:txBody>
          <a:bodyPr anchor="ctr">
            <a:normAutofit fontScale="90000"/>
          </a:bodyPr>
          <a:lstStyle/>
          <a:p>
            <a:pPr algn="l"/>
            <a:r>
              <a:rPr lang="en-GB" sz="6200" dirty="0"/>
              <a:t>Pathways to EVIL: </a:t>
            </a:r>
            <a:r>
              <a:rPr lang="en-GB" sz="6200"/>
              <a:t>Genocide – History, Theory and Denial</a:t>
            </a:r>
            <a:endParaRPr lang="en-GB" sz="6200" dirty="0"/>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960120" y="5206247"/>
            <a:ext cx="10268712" cy="1013577"/>
          </a:xfrm>
        </p:spPr>
        <p:txBody>
          <a:bodyPr>
            <a:normAutofit/>
          </a:bodyPr>
          <a:lstStyle/>
          <a:p>
            <a:pPr algn="l">
              <a:lnSpc>
                <a:spcPct val="91000"/>
              </a:lnSpc>
            </a:pPr>
            <a:r>
              <a:rPr lang="en-GB" sz="2500" dirty="0"/>
              <a:t>Session 7: Genocide in Cambodia</a:t>
            </a:r>
          </a:p>
          <a:p>
            <a:pPr algn="l">
              <a:lnSpc>
                <a:spcPct val="91000"/>
              </a:lnSpc>
            </a:pPr>
            <a:r>
              <a:rPr lang="en-GB" sz="2500" dirty="0"/>
              <a:t>Dr Rhian Elinor Keyse</a:t>
            </a:r>
          </a:p>
        </p:txBody>
      </p:sp>
      <p:pic>
        <p:nvPicPr>
          <p:cNvPr id="6" name="Picture 5" descr="A building behind barbed wire&#10;&#10;Description automatically generated">
            <a:extLst>
              <a:ext uri="{FF2B5EF4-FFF2-40B4-BE49-F238E27FC236}">
                <a16:creationId xmlns:a16="http://schemas.microsoft.com/office/drawing/2014/main" id="{1370C660-1F8A-2154-D91D-0D288EE9CEDA}"/>
              </a:ext>
            </a:extLst>
          </p:cNvPr>
          <p:cNvPicPr>
            <a:picLocks noChangeAspect="1"/>
          </p:cNvPicPr>
          <p:nvPr/>
        </p:nvPicPr>
        <p:blipFill>
          <a:blip r:embed="rId2"/>
          <a:srcRect l="15183" r="13794" b="-1"/>
          <a:stretch/>
        </p:blipFill>
        <p:spPr>
          <a:xfrm>
            <a:off x="7533136" y="646441"/>
            <a:ext cx="4658863" cy="3952185"/>
          </a:xfrm>
          <a:prstGeom prst="rect">
            <a:avLst/>
          </a:prstGeom>
        </p:spPr>
      </p:pic>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Review of last session</a:t>
            </a:r>
          </a:p>
          <a:p>
            <a:pPr marL="457200" indent="-457200">
              <a:spcBef>
                <a:spcPts val="0"/>
              </a:spcBef>
              <a:spcAft>
                <a:spcPts val="0"/>
              </a:spcAft>
              <a:buFont typeface="Arial" panose="020B0604020202020204" pitchFamily="34" charset="0"/>
              <a:buChar char="•"/>
            </a:pPr>
            <a:r>
              <a:rPr lang="en-GB" sz="3200" dirty="0"/>
              <a:t>Outline of Cambodian genocide</a:t>
            </a:r>
          </a:p>
          <a:p>
            <a:pPr marL="457200" indent="-457200">
              <a:spcBef>
                <a:spcPts val="0"/>
              </a:spcBef>
              <a:spcAft>
                <a:spcPts val="0"/>
              </a:spcAft>
              <a:buFont typeface="Arial" panose="020B0604020202020204" pitchFamily="34" charset="0"/>
              <a:buChar char="•"/>
            </a:pPr>
            <a:r>
              <a:rPr lang="en-GB" sz="3200" dirty="0"/>
              <a:t>Post-genocide politics</a:t>
            </a:r>
          </a:p>
          <a:p>
            <a:pPr marL="457200" indent="-457200">
              <a:spcBef>
                <a:spcPts val="0"/>
              </a:spcBef>
              <a:spcAft>
                <a:spcPts val="0"/>
              </a:spcAft>
              <a:buFont typeface="Arial" panose="020B0604020202020204" pitchFamily="34" charset="0"/>
              <a:buChar char="•"/>
            </a:pPr>
            <a:r>
              <a:rPr lang="en-GB" sz="3200" dirty="0"/>
              <a:t>Historiography</a:t>
            </a:r>
          </a:p>
          <a:p>
            <a:pPr marL="457200" indent="-457200">
              <a:spcBef>
                <a:spcPts val="0"/>
              </a:spcBef>
              <a:spcAft>
                <a:spcPts val="0"/>
              </a:spcAft>
              <a:buFont typeface="Arial" panose="020B0604020202020204" pitchFamily="34" charset="0"/>
              <a:buChar char="•"/>
            </a:pPr>
            <a:r>
              <a:rPr lang="en-GB" sz="3200" dirty="0"/>
              <a:t>The question of genocide</a:t>
            </a:r>
          </a:p>
          <a:p>
            <a:pPr marL="457200" indent="-457200">
              <a:spcBef>
                <a:spcPts val="0"/>
              </a:spcBef>
              <a:spcAft>
                <a:spcPts val="0"/>
              </a:spcAft>
              <a:buFont typeface="Arial" panose="020B0604020202020204" pitchFamily="34" charset="0"/>
              <a:buChar char="•"/>
            </a:pPr>
            <a:endParaRPr lang="en-GB" sz="3200" dirty="0"/>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Genocide in Cambodia</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25C4-AF4D-5160-1555-87D716563FFE}"/>
              </a:ext>
            </a:extLst>
          </p:cNvPr>
          <p:cNvSpPr>
            <a:spLocks noGrp="1"/>
          </p:cNvSpPr>
          <p:nvPr>
            <p:ph type="title"/>
          </p:nvPr>
        </p:nvSpPr>
        <p:spPr>
          <a:xfrm>
            <a:off x="960120" y="317814"/>
            <a:ext cx="10268712" cy="1700784"/>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D5B2B3E-F1EB-74C5-BDC4-358124364640}"/>
              </a:ext>
            </a:extLst>
          </p:cNvPr>
          <p:cNvSpPr>
            <a:spLocks noGrp="1"/>
          </p:cNvSpPr>
          <p:nvPr>
            <p:ph idx="1"/>
          </p:nvPr>
        </p:nvSpPr>
        <p:spPr>
          <a:xfrm>
            <a:off x="960120" y="2582803"/>
            <a:ext cx="10362132" cy="3593592"/>
          </a:xfrm>
        </p:spPr>
        <p:txBody>
          <a:bodyPr>
            <a:normAutofit/>
          </a:bodyPr>
          <a:lstStyle/>
          <a:p>
            <a:pPr>
              <a:lnSpc>
                <a:spcPct val="115000"/>
              </a:lnSpc>
              <a:spcAft>
                <a:spcPts val="800"/>
              </a:spcAft>
            </a:pPr>
            <a:r>
              <a:rPr lang="en-GB" sz="3200" kern="100" dirty="0">
                <a:effectLst/>
                <a:ea typeface="DengXian" panose="02010600030101010101" pitchFamily="2" charset="-122"/>
                <a:cs typeface="Arial" panose="020B0604020202020204" pitchFamily="34" charset="0"/>
              </a:rPr>
              <a:t>Mass ki</a:t>
            </a:r>
            <a:r>
              <a:rPr lang="en-GB" sz="3200" kern="100" dirty="0">
                <a:ea typeface="DengXian" panose="02010600030101010101" pitchFamily="2" charset="-122"/>
                <a:cs typeface="Arial" panose="020B0604020202020204" pitchFamily="34" charset="0"/>
              </a:rPr>
              <a:t>llings in Cambodia 1975-1979 under Khmer Rouge regime.</a:t>
            </a:r>
          </a:p>
          <a:p>
            <a:pPr>
              <a:lnSpc>
                <a:spcPct val="115000"/>
              </a:lnSpc>
              <a:spcAft>
                <a:spcPts val="800"/>
              </a:spcAft>
            </a:pPr>
            <a:r>
              <a:rPr lang="en-GB" sz="3200" kern="100" dirty="0">
                <a:ea typeface="DengXian" panose="02010600030101010101" pitchFamily="2" charset="-122"/>
                <a:cs typeface="Arial" panose="020B0604020202020204" pitchFamily="34" charset="0"/>
              </a:rPr>
              <a:t>Estimated 1.7M to 1.9M people (21-24% of Cambodian population) died 1975-1979 – disputed death tolls (Kiernan, 2009).</a:t>
            </a:r>
          </a:p>
        </p:txBody>
      </p:sp>
    </p:spTree>
    <p:extLst>
      <p:ext uri="{BB962C8B-B14F-4D97-AF65-F5344CB8AC3E}">
        <p14:creationId xmlns:p14="http://schemas.microsoft.com/office/powerpoint/2010/main" val="355866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DAB453-468A-D503-6C7E-F5615899EC38}"/>
              </a:ext>
            </a:extLst>
          </p:cNvPr>
          <p:cNvPicPr>
            <a:picLocks noChangeAspect="1"/>
          </p:cNvPicPr>
          <p:nvPr/>
        </p:nvPicPr>
        <p:blipFill>
          <a:blip r:embed="rId2"/>
          <a:stretch>
            <a:fillRect/>
          </a:stretch>
        </p:blipFill>
        <p:spPr>
          <a:xfrm>
            <a:off x="0" y="5136"/>
            <a:ext cx="12192000" cy="6847728"/>
          </a:xfrm>
          <a:prstGeom prst="rect">
            <a:avLst/>
          </a:prstGeom>
        </p:spPr>
      </p:pic>
    </p:spTree>
    <p:extLst>
      <p:ext uri="{BB962C8B-B14F-4D97-AF65-F5344CB8AC3E}">
        <p14:creationId xmlns:p14="http://schemas.microsoft.com/office/powerpoint/2010/main" val="823685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705F3-B03E-2964-D30C-3EFED0255A1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86CF4F5-2FCD-C204-BE8A-E5F55220DD8F}"/>
              </a:ext>
            </a:extLst>
          </p:cNvPr>
          <p:cNvSpPr>
            <a:spLocks noGrp="1"/>
          </p:cNvSpPr>
          <p:nvPr>
            <p:ph idx="1"/>
          </p:nvPr>
        </p:nvSpPr>
        <p:spPr/>
        <p:txBody>
          <a:bodyPr>
            <a:normAutofit/>
          </a:bodyPr>
          <a:lstStyle/>
          <a:p>
            <a:r>
              <a:rPr lang="en-GB" sz="2800" kern="100" dirty="0">
                <a:effectLst/>
                <a:ea typeface="DengXian" panose="02010600030101010101" pitchFamily="2" charset="-122"/>
                <a:cs typeface="Arial" panose="020B0604020202020204" pitchFamily="34" charset="0"/>
              </a:rPr>
              <a:t>Jones (2006): Khmer Rouge not an aberration, but in some ways continuation of earlier political trends</a:t>
            </a:r>
          </a:p>
          <a:p>
            <a:r>
              <a:rPr lang="en-GB" sz="2800" kern="100" dirty="0">
                <a:effectLst/>
                <a:ea typeface="DengXian" panose="02010600030101010101" pitchFamily="2" charset="-122"/>
                <a:cs typeface="Arial" panose="020B0604020202020204" pitchFamily="34" charset="0"/>
              </a:rPr>
              <a:t>Absolutism</a:t>
            </a:r>
          </a:p>
          <a:p>
            <a:r>
              <a:rPr lang="en-GB" sz="2800" kern="100" dirty="0">
                <a:effectLst/>
                <a:ea typeface="DengXian" panose="02010600030101010101" pitchFamily="2" charset="-122"/>
                <a:cs typeface="Arial" panose="020B0604020202020204" pitchFamily="34" charset="0"/>
              </a:rPr>
              <a:t>Violence towards people defined as enemies (Vickery, 1984; Becker, 1998; Roberts, 2001).</a:t>
            </a:r>
          </a:p>
          <a:p>
            <a:r>
              <a:rPr lang="en-GB" sz="2800" kern="100" dirty="0">
                <a:effectLst/>
                <a:ea typeface="DengXian" panose="02010600030101010101" pitchFamily="2" charset="-122"/>
                <a:cs typeface="Arial" panose="020B0604020202020204" pitchFamily="34" charset="0"/>
              </a:rPr>
              <a:t>‘Aggressive nostalgia for past glories’ (Jones, 2006).</a:t>
            </a:r>
          </a:p>
          <a:p>
            <a:endParaRPr lang="en-GB" dirty="0"/>
          </a:p>
        </p:txBody>
      </p:sp>
    </p:spTree>
    <p:extLst>
      <p:ext uri="{BB962C8B-B14F-4D97-AF65-F5344CB8AC3E}">
        <p14:creationId xmlns:p14="http://schemas.microsoft.com/office/powerpoint/2010/main" val="1329058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8DA87-A2FB-D892-F9CE-BE8C5E5FCB35}"/>
              </a:ext>
            </a:extLst>
          </p:cNvPr>
          <p:cNvSpPr>
            <a:spLocks noGrp="1"/>
          </p:cNvSpPr>
          <p:nvPr>
            <p:ph type="title"/>
          </p:nvPr>
        </p:nvSpPr>
        <p:spPr>
          <a:xfrm>
            <a:off x="5300811" y="317500"/>
            <a:ext cx="5927576" cy="1701800"/>
          </a:xfrm>
        </p:spPr>
        <p:txBody>
          <a:bodyPr>
            <a:normAutofit/>
          </a:bodyPr>
          <a:lstStyle/>
          <a:p>
            <a:r>
              <a:rPr lang="en-GB" sz="5600" dirty="0"/>
              <a:t>The Angkor Empire</a:t>
            </a:r>
          </a:p>
        </p:txBody>
      </p:sp>
      <p:pic>
        <p:nvPicPr>
          <p:cNvPr id="4" name="Picture 3">
            <a:extLst>
              <a:ext uri="{FF2B5EF4-FFF2-40B4-BE49-F238E27FC236}">
                <a16:creationId xmlns:a16="http://schemas.microsoft.com/office/drawing/2014/main" id="{6C65A6A1-9BE8-CA0B-1E57-FEACB07672E0}"/>
              </a:ext>
            </a:extLst>
          </p:cNvPr>
          <p:cNvPicPr>
            <a:picLocks noChangeAspect="1"/>
          </p:cNvPicPr>
          <p:nvPr/>
        </p:nvPicPr>
        <p:blipFill>
          <a:blip r:embed="rId3"/>
          <a:srcRect l="3782" r="56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E7F682F8-879D-45E4-21C6-001D84E3DC2C}"/>
              </a:ext>
            </a:extLst>
          </p:cNvPr>
          <p:cNvSpPr>
            <a:spLocks noGrp="1"/>
          </p:cNvSpPr>
          <p:nvPr>
            <p:ph idx="1"/>
          </p:nvPr>
        </p:nvSpPr>
        <p:spPr>
          <a:xfrm>
            <a:off x="5300810" y="2587625"/>
            <a:ext cx="5927577" cy="3594100"/>
          </a:xfrm>
        </p:spPr>
        <p:txBody>
          <a:bodyPr anchor="t">
            <a:normAutofit lnSpcReduction="10000"/>
          </a:bodyPr>
          <a:lstStyle/>
          <a:p>
            <a:pPr>
              <a:lnSpc>
                <a:spcPct val="91000"/>
              </a:lnSpc>
            </a:pPr>
            <a:r>
              <a:rPr lang="en-GB" sz="2200" kern="100" dirty="0">
                <a:effectLst/>
                <a:ea typeface="DengXian" panose="02010600030101010101" pitchFamily="2" charset="-122"/>
                <a:cs typeface="Arial" panose="020B0604020202020204" pitchFamily="34" charset="0"/>
              </a:rPr>
              <a:t>Angkor Empire peaked C12th-C15th (image – Angkor Empire c. 9000 AD)</a:t>
            </a:r>
          </a:p>
          <a:p>
            <a:pPr>
              <a:lnSpc>
                <a:spcPct val="91000"/>
              </a:lnSpc>
            </a:pPr>
            <a:r>
              <a:rPr lang="en-GB" sz="2200" kern="100" dirty="0">
                <a:effectLst/>
                <a:ea typeface="DengXian" panose="02010600030101010101" pitchFamily="2" charset="-122"/>
                <a:cs typeface="Arial" panose="020B0604020202020204" pitchFamily="34" charset="0"/>
              </a:rPr>
              <a:t>Regional power, large territory including southern regions of present-day Vietnam, parts of presen</a:t>
            </a:r>
            <a:r>
              <a:rPr lang="en-GB" sz="2200" kern="100" dirty="0">
                <a:ea typeface="DengXian" panose="02010600030101010101" pitchFamily="2" charset="-122"/>
                <a:cs typeface="Arial" panose="020B0604020202020204" pitchFamily="34" charset="0"/>
              </a:rPr>
              <a:t>t-day Laos, Thailand and Myanmar.</a:t>
            </a:r>
          </a:p>
          <a:p>
            <a:pPr>
              <a:lnSpc>
                <a:spcPct val="91000"/>
              </a:lnSpc>
            </a:pPr>
            <a:r>
              <a:rPr lang="en-GB" sz="2200" kern="100" dirty="0">
                <a:effectLst/>
                <a:ea typeface="DengXian" panose="02010600030101010101" pitchFamily="2" charset="-122"/>
                <a:cs typeface="Arial" panose="020B0604020202020204" pitchFamily="34" charset="0"/>
              </a:rPr>
              <a:t>History central to Cambodian nationalisms – territorial claims to ‘lost’ territories e.g. Southern Vietnam</a:t>
            </a:r>
          </a:p>
          <a:p>
            <a:pPr>
              <a:lnSpc>
                <a:spcPct val="91000"/>
              </a:lnSpc>
            </a:pPr>
            <a:r>
              <a:rPr lang="en-GB" sz="2200" kern="100" dirty="0">
                <a:ea typeface="DengXian" panose="02010600030101010101" pitchFamily="2" charset="-122"/>
                <a:cs typeface="Arial" panose="020B0604020202020204" pitchFamily="34" charset="0"/>
              </a:rPr>
              <a:t>Also central to Khmer Rouge regime.</a:t>
            </a:r>
          </a:p>
        </p:txBody>
      </p:sp>
    </p:spTree>
    <p:extLst>
      <p:ext uri="{BB962C8B-B14F-4D97-AF65-F5344CB8AC3E}">
        <p14:creationId xmlns:p14="http://schemas.microsoft.com/office/powerpoint/2010/main" val="4294928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898C8-6DE9-2044-07DE-018AB30CEC4C}"/>
              </a:ext>
            </a:extLst>
          </p:cNvPr>
          <p:cNvSpPr>
            <a:spLocks noGrp="1"/>
          </p:cNvSpPr>
          <p:nvPr>
            <p:ph type="title"/>
          </p:nvPr>
        </p:nvSpPr>
        <p:spPr>
          <a:xfrm>
            <a:off x="5300811" y="317500"/>
            <a:ext cx="5927576" cy="1701800"/>
          </a:xfrm>
        </p:spPr>
        <p:txBody>
          <a:bodyPr>
            <a:normAutofit/>
          </a:bodyPr>
          <a:lstStyle/>
          <a:p>
            <a:r>
              <a:rPr lang="en-GB" sz="5600"/>
              <a:t>French imperialism</a:t>
            </a:r>
          </a:p>
        </p:txBody>
      </p:sp>
      <p:pic>
        <p:nvPicPr>
          <p:cNvPr id="4" name="Picture 3">
            <a:extLst>
              <a:ext uri="{FF2B5EF4-FFF2-40B4-BE49-F238E27FC236}">
                <a16:creationId xmlns:a16="http://schemas.microsoft.com/office/drawing/2014/main" id="{EA53F9D0-3AF3-AC09-3B4E-35B15C4CBECC}"/>
              </a:ext>
            </a:extLst>
          </p:cNvPr>
          <p:cNvPicPr>
            <a:picLocks noChangeAspect="1"/>
          </p:cNvPicPr>
          <p:nvPr/>
        </p:nvPicPr>
        <p:blipFill>
          <a:blip r:embed="rId3"/>
          <a:srcRect l="6568" r="404"/>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E232838-475D-272E-D29F-A6C4EA86CD34}"/>
              </a:ext>
            </a:extLst>
          </p:cNvPr>
          <p:cNvSpPr>
            <a:spLocks noGrp="1"/>
          </p:cNvSpPr>
          <p:nvPr>
            <p:ph idx="1"/>
          </p:nvPr>
        </p:nvSpPr>
        <p:spPr>
          <a:xfrm>
            <a:off x="5300810" y="2587625"/>
            <a:ext cx="5927577" cy="3594100"/>
          </a:xfrm>
        </p:spPr>
        <p:txBody>
          <a:bodyPr anchor="t">
            <a:normAutofit/>
          </a:bodyPr>
          <a:lstStyle/>
          <a:p>
            <a:pPr>
              <a:lnSpc>
                <a:spcPct val="91000"/>
              </a:lnSpc>
              <a:spcAft>
                <a:spcPts val="800"/>
              </a:spcAft>
            </a:pPr>
            <a:r>
              <a:rPr lang="en-GB" sz="2200" kern="100">
                <a:effectLst/>
                <a:ea typeface="DengXian" panose="02010600030101010101" pitchFamily="2" charset="-122"/>
                <a:cs typeface="Arial" panose="020B0604020202020204" pitchFamily="34" charset="0"/>
              </a:rPr>
              <a:t>C19th: French imperial influence</a:t>
            </a:r>
          </a:p>
          <a:p>
            <a:pPr>
              <a:lnSpc>
                <a:spcPct val="91000"/>
              </a:lnSpc>
              <a:spcAft>
                <a:spcPts val="800"/>
              </a:spcAft>
            </a:pPr>
            <a:r>
              <a:rPr lang="en-GB" sz="2200" kern="100">
                <a:ea typeface="DengXian" panose="02010600030101010101" pitchFamily="2" charset="-122"/>
                <a:cs typeface="Arial" panose="020B0604020202020204" pitchFamily="34" charset="0"/>
              </a:rPr>
              <a:t>French geopolitical concerns: aim to create buffer zone between French Vietnam, British Burma (now Myanmar) and independent Siam (now Thailand) – sought to influence court of King Norodom.</a:t>
            </a:r>
          </a:p>
          <a:p>
            <a:pPr>
              <a:lnSpc>
                <a:spcPct val="91000"/>
              </a:lnSpc>
              <a:spcAft>
                <a:spcPts val="800"/>
              </a:spcAft>
            </a:pPr>
            <a:r>
              <a:rPr lang="en-GB" sz="2200" kern="100">
                <a:ea typeface="DengXian" panose="02010600030101010101" pitchFamily="2" charset="-122"/>
                <a:cs typeface="Arial" panose="020B0604020202020204" pitchFamily="34" charset="0"/>
              </a:rPr>
              <a:t>Norodom accepted protectorate status in 1863</a:t>
            </a:r>
          </a:p>
          <a:p>
            <a:pPr>
              <a:lnSpc>
                <a:spcPct val="91000"/>
              </a:lnSpc>
              <a:spcAft>
                <a:spcPts val="800"/>
              </a:spcAft>
            </a:pPr>
            <a:r>
              <a:rPr lang="en-GB" sz="2200" kern="100">
                <a:effectLst/>
                <a:ea typeface="DengXian" panose="02010600030101010101" pitchFamily="2" charset="-122"/>
                <a:cs typeface="Arial" panose="020B0604020202020204" pitchFamily="34" charset="0"/>
              </a:rPr>
              <a:t>Territory became part of French Indochina</a:t>
            </a:r>
          </a:p>
        </p:txBody>
      </p:sp>
    </p:spTree>
    <p:extLst>
      <p:ext uri="{BB962C8B-B14F-4D97-AF65-F5344CB8AC3E}">
        <p14:creationId xmlns:p14="http://schemas.microsoft.com/office/powerpoint/2010/main" val="4036632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26E62B-6849-D922-688C-8CBF6F69BB6E}"/>
              </a:ext>
            </a:extLst>
          </p:cNvPr>
          <p:cNvSpPr>
            <a:spLocks noGrp="1"/>
          </p:cNvSpPr>
          <p:nvPr>
            <p:ph type="title"/>
          </p:nvPr>
        </p:nvSpPr>
        <p:spPr>
          <a:xfrm>
            <a:off x="5300811" y="317500"/>
            <a:ext cx="5927576" cy="1701800"/>
          </a:xfrm>
        </p:spPr>
        <p:txBody>
          <a:bodyPr>
            <a:normAutofit/>
          </a:bodyPr>
          <a:lstStyle/>
          <a:p>
            <a:r>
              <a:rPr lang="en-GB" sz="5600"/>
              <a:t>French imperialism </a:t>
            </a:r>
          </a:p>
        </p:txBody>
      </p:sp>
      <p:pic>
        <p:nvPicPr>
          <p:cNvPr id="4" name="Picture 3">
            <a:extLst>
              <a:ext uri="{FF2B5EF4-FFF2-40B4-BE49-F238E27FC236}">
                <a16:creationId xmlns:a16="http://schemas.microsoft.com/office/drawing/2014/main" id="{4596AFA8-1A76-409E-35B5-9EA699C648FB}"/>
              </a:ext>
            </a:extLst>
          </p:cNvPr>
          <p:cNvPicPr>
            <a:picLocks noChangeAspect="1"/>
          </p:cNvPicPr>
          <p:nvPr/>
        </p:nvPicPr>
        <p:blipFill>
          <a:blip r:embed="rId3"/>
          <a:srcRect l="10645" r="13050"/>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1E8125DB-F290-2A01-CFE4-27861B111207}"/>
              </a:ext>
            </a:extLst>
          </p:cNvPr>
          <p:cNvSpPr>
            <a:spLocks noGrp="1"/>
          </p:cNvSpPr>
          <p:nvPr>
            <p:ph idx="1"/>
          </p:nvPr>
        </p:nvSpPr>
        <p:spPr>
          <a:xfrm>
            <a:off x="4800600" y="2336800"/>
            <a:ext cx="6427787" cy="4559300"/>
          </a:xfrm>
        </p:spPr>
        <p:txBody>
          <a:bodyPr anchor="t">
            <a:normAutofit fontScale="92500" lnSpcReduction="10000"/>
          </a:bodyPr>
          <a:lstStyle/>
          <a:p>
            <a:pPr>
              <a:lnSpc>
                <a:spcPct val="91000"/>
              </a:lnSpc>
            </a:pPr>
            <a:r>
              <a:rPr lang="en-GB" sz="2400" kern="100" dirty="0">
                <a:ea typeface="DengXian" panose="02010600030101010101" pitchFamily="2" charset="-122"/>
                <a:cs typeface="Arial" panose="020B0604020202020204" pitchFamily="34" charset="0"/>
              </a:rPr>
              <a:t>Economic exploitation, political subordination under French rule –Cambodian nationalism (Becker, 1998).</a:t>
            </a:r>
          </a:p>
          <a:p>
            <a:pPr>
              <a:lnSpc>
                <a:spcPct val="91000"/>
              </a:lnSpc>
            </a:pPr>
            <a:r>
              <a:rPr lang="en-GB" sz="2400" kern="100" dirty="0">
                <a:ea typeface="DengXian" panose="02010600030101010101" pitchFamily="2" charset="-122"/>
                <a:cs typeface="Arial" panose="020B0604020202020204" pitchFamily="34" charset="0"/>
              </a:rPr>
              <a:t>Scholarships for Cambodians to study in Paris</a:t>
            </a:r>
          </a:p>
          <a:p>
            <a:pPr>
              <a:lnSpc>
                <a:spcPct val="91000"/>
              </a:lnSpc>
            </a:pPr>
            <a:r>
              <a:rPr lang="en-GB" sz="2400" kern="100" dirty="0">
                <a:effectLst/>
                <a:ea typeface="DengXian" panose="02010600030101010101" pitchFamily="2" charset="-122"/>
                <a:cs typeface="Arial" panose="020B0604020202020204" pitchFamily="34" charset="0"/>
              </a:rPr>
              <a:t>1950s Paris – hotbed for revolutionary ideas.</a:t>
            </a:r>
          </a:p>
          <a:p>
            <a:pPr>
              <a:lnSpc>
                <a:spcPct val="91000"/>
              </a:lnSpc>
            </a:pPr>
            <a:r>
              <a:rPr lang="en-GB" sz="2400" kern="100" dirty="0">
                <a:effectLst/>
                <a:ea typeface="DengXian" panose="02010600030101010101" pitchFamily="2" charset="-122"/>
                <a:cs typeface="Arial" panose="020B0604020202020204" pitchFamily="34" charset="0"/>
              </a:rPr>
              <a:t>French Communist Party: French resistance to </a:t>
            </a:r>
            <a:r>
              <a:rPr lang="en-GB" sz="2400" kern="100" dirty="0">
                <a:ea typeface="DengXian" panose="02010600030101010101" pitchFamily="2" charset="-122"/>
                <a:cs typeface="Arial" panose="020B0604020202020204" pitchFamily="34" charset="0"/>
              </a:rPr>
              <a:t>Nazi occupation, powerful in postwar politics.</a:t>
            </a:r>
          </a:p>
          <a:p>
            <a:pPr>
              <a:lnSpc>
                <a:spcPct val="91000"/>
              </a:lnSpc>
            </a:pPr>
            <a:r>
              <a:rPr lang="en-GB" sz="2400" kern="100" dirty="0">
                <a:ea typeface="DengXian" panose="02010600030101010101" pitchFamily="2" charset="-122"/>
                <a:cs typeface="Arial" panose="020B0604020202020204" pitchFamily="34" charset="0"/>
              </a:rPr>
              <a:t>KR leaders studied in 1950s: Pol Pot, Khieu Samphan, Son Sen, </a:t>
            </a:r>
            <a:r>
              <a:rPr lang="en-GB" sz="2400" kern="100" dirty="0" err="1">
                <a:ea typeface="DengXian" panose="02010600030101010101" pitchFamily="2" charset="-122"/>
                <a:cs typeface="Arial" panose="020B0604020202020204" pitchFamily="34" charset="0"/>
              </a:rPr>
              <a:t>Ineg</a:t>
            </a:r>
            <a:r>
              <a:rPr lang="en-GB" sz="2400" kern="100" dirty="0">
                <a:ea typeface="DengXian" panose="02010600030101010101" pitchFamily="2" charset="-122"/>
                <a:cs typeface="Arial" panose="020B0604020202020204" pitchFamily="34" charset="0"/>
              </a:rPr>
              <a:t> </a:t>
            </a:r>
            <a:r>
              <a:rPr lang="en-GB" sz="2400" kern="100" dirty="0" err="1">
                <a:ea typeface="DengXian" panose="02010600030101010101" pitchFamily="2" charset="-122"/>
                <a:cs typeface="Arial" panose="020B0604020202020204" pitchFamily="34" charset="0"/>
              </a:rPr>
              <a:t>Sary</a:t>
            </a:r>
            <a:r>
              <a:rPr lang="en-GB" sz="2400" kern="100" dirty="0">
                <a:ea typeface="DengXian" panose="02010600030101010101" pitchFamily="2" charset="-122"/>
                <a:cs typeface="Arial" panose="020B0604020202020204" pitchFamily="34" charset="0"/>
              </a:rPr>
              <a:t>, </a:t>
            </a:r>
            <a:r>
              <a:rPr lang="en-GB" sz="2400" kern="100" dirty="0" err="1">
                <a:ea typeface="DengXian" panose="02010600030101010101" pitchFamily="2" charset="-122"/>
                <a:cs typeface="Arial" panose="020B0604020202020204" pitchFamily="34" charset="0"/>
              </a:rPr>
              <a:t>Ieng</a:t>
            </a:r>
            <a:r>
              <a:rPr lang="en-GB" sz="2400" kern="100" dirty="0">
                <a:ea typeface="DengXian" panose="02010600030101010101" pitchFamily="2" charset="-122"/>
                <a:cs typeface="Arial" panose="020B0604020202020204" pitchFamily="34" charset="0"/>
              </a:rPr>
              <a:t> </a:t>
            </a:r>
            <a:r>
              <a:rPr lang="en-GB" sz="2400" kern="100" dirty="0" err="1">
                <a:ea typeface="DengXian" panose="02010600030101010101" pitchFamily="2" charset="-122"/>
                <a:cs typeface="Arial" panose="020B0604020202020204" pitchFamily="34" charset="0"/>
              </a:rPr>
              <a:t>Thirith</a:t>
            </a:r>
            <a:r>
              <a:rPr lang="en-GB" sz="2400" kern="100" dirty="0">
                <a:ea typeface="DengXian" panose="02010600030101010101" pitchFamily="2" charset="-122"/>
                <a:cs typeface="Arial" panose="020B0604020202020204" pitchFamily="34" charset="0"/>
              </a:rPr>
              <a:t>.</a:t>
            </a:r>
          </a:p>
          <a:p>
            <a:pPr>
              <a:lnSpc>
                <a:spcPct val="91000"/>
              </a:lnSpc>
            </a:pPr>
            <a:r>
              <a:rPr lang="en-GB" sz="2400" kern="100" dirty="0">
                <a:ea typeface="DengXian" panose="02010600030101010101" pitchFamily="2" charset="-122"/>
                <a:cs typeface="Arial" panose="020B0604020202020204" pitchFamily="34" charset="0"/>
              </a:rPr>
              <a:t>Ideological currents: French Communist Party high-Stalinism phase, supported campaigns vs ‘enemies of the people’ (Chalk and </a:t>
            </a:r>
            <a:r>
              <a:rPr lang="en-GB" sz="2400" kern="100" dirty="0" err="1">
                <a:ea typeface="DengXian" panose="02010600030101010101" pitchFamily="2" charset="-122"/>
                <a:cs typeface="Arial" panose="020B0604020202020204" pitchFamily="34" charset="0"/>
              </a:rPr>
              <a:t>Jonassohn</a:t>
            </a:r>
            <a:r>
              <a:rPr lang="en-GB" sz="2400" kern="100" dirty="0">
                <a:ea typeface="DengXian" panose="02010600030101010101" pitchFamily="2" charset="-122"/>
                <a:cs typeface="Arial" panose="020B0604020202020204" pitchFamily="34" charset="0"/>
              </a:rPr>
              <a:t>, 1990).</a:t>
            </a:r>
          </a:p>
        </p:txBody>
      </p:sp>
    </p:spTree>
    <p:extLst>
      <p:ext uri="{BB962C8B-B14F-4D97-AF65-F5344CB8AC3E}">
        <p14:creationId xmlns:p14="http://schemas.microsoft.com/office/powerpoint/2010/main" val="1525030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82251-4608-C24D-B356-C170075E899D}"/>
              </a:ext>
            </a:extLst>
          </p:cNvPr>
          <p:cNvSpPr>
            <a:spLocks noGrp="1"/>
          </p:cNvSpPr>
          <p:nvPr>
            <p:ph type="title"/>
          </p:nvPr>
        </p:nvSpPr>
        <p:spPr>
          <a:xfrm>
            <a:off x="5300811" y="317500"/>
            <a:ext cx="5927576" cy="1701800"/>
          </a:xfrm>
        </p:spPr>
        <p:txBody>
          <a:bodyPr>
            <a:normAutofit/>
          </a:bodyPr>
          <a:lstStyle/>
          <a:p>
            <a:r>
              <a:rPr lang="en-GB" sz="5600"/>
              <a:t>Anti-colonialism</a:t>
            </a:r>
          </a:p>
        </p:txBody>
      </p:sp>
      <p:pic>
        <p:nvPicPr>
          <p:cNvPr id="4" name="Picture 3">
            <a:extLst>
              <a:ext uri="{FF2B5EF4-FFF2-40B4-BE49-F238E27FC236}">
                <a16:creationId xmlns:a16="http://schemas.microsoft.com/office/drawing/2014/main" id="{F17CBFC5-6B3A-5FD5-5787-564562EC4E38}"/>
              </a:ext>
            </a:extLst>
          </p:cNvPr>
          <p:cNvPicPr>
            <a:picLocks noChangeAspect="1"/>
          </p:cNvPicPr>
          <p:nvPr/>
        </p:nvPicPr>
        <p:blipFill>
          <a:blip r:embed="rId3"/>
          <a:srcRect l="6014" r="17586"/>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45D1B790-3C1B-124D-F03F-31C7E1139C7C}"/>
              </a:ext>
            </a:extLst>
          </p:cNvPr>
          <p:cNvSpPr>
            <a:spLocks noGrp="1"/>
          </p:cNvSpPr>
          <p:nvPr>
            <p:ph idx="1"/>
          </p:nvPr>
        </p:nvSpPr>
        <p:spPr>
          <a:xfrm>
            <a:off x="5300810" y="2587625"/>
            <a:ext cx="5927577" cy="3594100"/>
          </a:xfrm>
        </p:spPr>
        <p:txBody>
          <a:bodyPr anchor="t">
            <a:normAutofit/>
          </a:bodyPr>
          <a:lstStyle/>
          <a:p>
            <a:pPr>
              <a:spcAft>
                <a:spcPts val="800"/>
              </a:spcAft>
            </a:pPr>
            <a:r>
              <a:rPr lang="en-GB" sz="2400" kern="100" dirty="0">
                <a:effectLst/>
                <a:ea typeface="DengXian" panose="02010600030101010101" pitchFamily="2" charset="-122"/>
                <a:cs typeface="Arial" panose="020B0604020202020204" pitchFamily="34" charset="0"/>
              </a:rPr>
              <a:t>1950s and 1960s: Increased nationalism throughout colonised world</a:t>
            </a:r>
          </a:p>
          <a:p>
            <a:pPr>
              <a:spcAft>
                <a:spcPts val="800"/>
              </a:spcAft>
            </a:pPr>
            <a:r>
              <a:rPr lang="en-GB" sz="2400" kern="100" dirty="0">
                <a:effectLst/>
                <a:ea typeface="DengXian" panose="02010600030101010101" pitchFamily="2" charset="-122"/>
                <a:cs typeface="Arial" panose="020B0604020202020204" pitchFamily="34" charset="0"/>
              </a:rPr>
              <a:t>Government of Prince Norodom Sihanouk positioned itself as anti-colonial</a:t>
            </a:r>
          </a:p>
          <a:p>
            <a:pPr>
              <a:spcAft>
                <a:spcPts val="800"/>
              </a:spcAft>
            </a:pPr>
            <a:r>
              <a:rPr lang="en-GB" sz="2400" kern="100" dirty="0">
                <a:effectLst/>
                <a:ea typeface="DengXian" panose="02010600030101010101" pitchFamily="2" charset="-122"/>
                <a:cs typeface="Arial" panose="020B0604020202020204" pitchFamily="34" charset="0"/>
              </a:rPr>
              <a:t>Sihanouk was a leader of the Non-Aligned Movement formed at Bandung Conference 1955.</a:t>
            </a:r>
          </a:p>
        </p:txBody>
      </p:sp>
    </p:spTree>
    <p:extLst>
      <p:ext uri="{BB962C8B-B14F-4D97-AF65-F5344CB8AC3E}">
        <p14:creationId xmlns:p14="http://schemas.microsoft.com/office/powerpoint/2010/main" val="188300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BAE96-F707-6E32-52DF-42FA16CF2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03E515-E61F-3473-AD1B-2190B93531B7}"/>
              </a:ext>
            </a:extLst>
          </p:cNvPr>
          <p:cNvSpPr>
            <a:spLocks noGrp="1"/>
          </p:cNvSpPr>
          <p:nvPr>
            <p:ph type="title"/>
          </p:nvPr>
        </p:nvSpPr>
        <p:spPr/>
        <p:txBody>
          <a:bodyPr/>
          <a:lstStyle/>
          <a:p>
            <a:r>
              <a:rPr lang="en-GB" dirty="0"/>
              <a:t>Anti-colonialism</a:t>
            </a:r>
          </a:p>
        </p:txBody>
      </p:sp>
      <p:sp>
        <p:nvSpPr>
          <p:cNvPr id="3" name="Content Placeholder 2">
            <a:extLst>
              <a:ext uri="{FF2B5EF4-FFF2-40B4-BE49-F238E27FC236}">
                <a16:creationId xmlns:a16="http://schemas.microsoft.com/office/drawing/2014/main" id="{327C7C02-947C-08EC-E508-3CEEF916379D}"/>
              </a:ext>
            </a:extLst>
          </p:cNvPr>
          <p:cNvSpPr>
            <a:spLocks noGrp="1"/>
          </p:cNvSpPr>
          <p:nvPr>
            <p:ph idx="1"/>
          </p:nvPr>
        </p:nvSpPr>
        <p:spPr>
          <a:xfrm>
            <a:off x="960119" y="2587752"/>
            <a:ext cx="11309465" cy="4167724"/>
          </a:xfrm>
        </p:spPr>
        <p:txBody>
          <a:bodyPr>
            <a:normAutofit fontScale="92500"/>
          </a:bodyPr>
          <a:lstStyle/>
          <a:p>
            <a:pPr>
              <a:lnSpc>
                <a:spcPct val="115000"/>
              </a:lnSpc>
              <a:spcAft>
                <a:spcPts val="800"/>
              </a:spcAft>
            </a:pPr>
            <a:r>
              <a:rPr lang="en-GB" sz="2400" kern="100" dirty="0">
                <a:ea typeface="DengXian" panose="02010600030101010101" pitchFamily="2" charset="-122"/>
                <a:cs typeface="Arial" panose="020B0604020202020204" pitchFamily="34" charset="0"/>
              </a:rPr>
              <a:t>Returning students joined Indochinese Communist Party (Vietnam and Cambodia)</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Tensions between the 2 wings (Becker, 1998).</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1966: Sihanouk’s police expand campaign of murder and repression of </a:t>
            </a:r>
            <a:r>
              <a:rPr lang="en-GB" sz="2400" kern="100" dirty="0">
                <a:ea typeface="DengXian" panose="02010600030101010101" pitchFamily="2" charset="-122"/>
                <a:cs typeface="Arial" panose="020B0604020202020204" pitchFamily="34" charset="0"/>
              </a:rPr>
              <a:t>rural communists to include urban left (Becker, 1998).</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Tensions between Cambodian/Vietnamese wings – Ho Chi Minh in Vietnam supported Sihanouk rather than aiding Cambodian communist rebellion.</a:t>
            </a:r>
          </a:p>
          <a:p>
            <a:pPr>
              <a:lnSpc>
                <a:spcPct val="115000"/>
              </a:lnSpc>
              <a:spcAft>
                <a:spcPts val="800"/>
              </a:spcAft>
            </a:pPr>
            <a:r>
              <a:rPr lang="en-GB" sz="2400" kern="100" dirty="0">
                <a:ea typeface="DengXian" panose="02010600030101010101" pitchFamily="2" charset="-122"/>
                <a:cs typeface="Arial" panose="020B0604020202020204" pitchFamily="34" charset="0"/>
              </a:rPr>
              <a:t>Cambodian communists – led by Pol Pot – retreated to rural areas, opted for armed struggle. </a:t>
            </a:r>
            <a:endParaRPr lang="en-GB" sz="3200" dirty="0"/>
          </a:p>
        </p:txBody>
      </p:sp>
    </p:spTree>
    <p:extLst>
      <p:ext uri="{BB962C8B-B14F-4D97-AF65-F5344CB8AC3E}">
        <p14:creationId xmlns:p14="http://schemas.microsoft.com/office/powerpoint/2010/main" val="4225484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EA2B7-AB36-E39B-92E8-793509B04EAE}"/>
              </a:ext>
            </a:extLst>
          </p:cNvPr>
          <p:cNvSpPr>
            <a:spLocks noGrp="1"/>
          </p:cNvSpPr>
          <p:nvPr>
            <p:ph type="title"/>
          </p:nvPr>
        </p:nvSpPr>
        <p:spPr/>
        <p:txBody>
          <a:bodyPr>
            <a:normAutofit fontScale="90000"/>
          </a:bodyPr>
          <a:lstStyle/>
          <a:p>
            <a:r>
              <a:rPr lang="en-GB" dirty="0"/>
              <a:t>How did Khmer rouge seize national power?</a:t>
            </a:r>
          </a:p>
        </p:txBody>
      </p:sp>
      <p:sp>
        <p:nvSpPr>
          <p:cNvPr id="3" name="Content Placeholder 2">
            <a:extLst>
              <a:ext uri="{FF2B5EF4-FFF2-40B4-BE49-F238E27FC236}">
                <a16:creationId xmlns:a16="http://schemas.microsoft.com/office/drawing/2014/main" id="{023668A5-1891-5137-4B64-F8152782F88E}"/>
              </a:ext>
            </a:extLst>
          </p:cNvPr>
          <p:cNvSpPr>
            <a:spLocks noGrp="1"/>
          </p:cNvSpPr>
          <p:nvPr>
            <p:ph idx="1"/>
          </p:nvPr>
        </p:nvSpPr>
        <p:spPr/>
        <p:txBody>
          <a:bodyPr>
            <a:normAutofit fontScale="92500"/>
          </a:bodyPr>
          <a:lstStyle/>
          <a:p>
            <a:pPr>
              <a:lnSpc>
                <a:spcPct val="115000"/>
              </a:lnSpc>
              <a:spcAft>
                <a:spcPts val="800"/>
              </a:spcAft>
            </a:pPr>
            <a:r>
              <a:rPr lang="en-GB" sz="2400" kern="100" dirty="0">
                <a:effectLst/>
                <a:ea typeface="DengXian" panose="02010600030101010101" pitchFamily="2" charset="-122"/>
                <a:cs typeface="Arial" panose="020B0604020202020204" pitchFamily="34" charset="0"/>
              </a:rPr>
              <a:t>Clearly a small force in 1960s, </a:t>
            </a:r>
            <a:r>
              <a:rPr lang="en-GB" sz="2400" kern="100" dirty="0">
                <a:ea typeface="DengXian" panose="02010600030101010101" pitchFamily="2" charset="-122"/>
                <a:cs typeface="Arial" panose="020B0604020202020204" pitchFamily="34" charset="0"/>
              </a:rPr>
              <a:t>how did they seize national power by 1975?</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Chandler (1991):</a:t>
            </a:r>
          </a:p>
          <a:p>
            <a:pPr marL="285750" indent="-285750">
              <a:lnSpc>
                <a:spcPct val="115000"/>
              </a:lnSpc>
              <a:spcAft>
                <a:spcPts val="8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Events in South Vietnam</a:t>
            </a:r>
          </a:p>
          <a:p>
            <a:pPr marL="285750" indent="-285750">
              <a:lnSpc>
                <a:spcPct val="115000"/>
              </a:lnSpc>
              <a:spcAft>
                <a:spcPts val="8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Vietnamese Communist actions</a:t>
            </a:r>
          </a:p>
          <a:p>
            <a:pPr marL="285750" indent="-285750">
              <a:lnSpc>
                <a:spcPct val="115000"/>
              </a:lnSpc>
              <a:spcAft>
                <a:spcPts val="8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US policy</a:t>
            </a:r>
          </a:p>
          <a:p>
            <a:pPr marL="285750" indent="-285750">
              <a:lnSpc>
                <a:spcPct val="115000"/>
              </a:lnSpc>
              <a:spcAft>
                <a:spcPts val="80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Cambodian government failures.</a:t>
            </a:r>
          </a:p>
        </p:txBody>
      </p:sp>
    </p:spTree>
    <p:extLst>
      <p:ext uri="{BB962C8B-B14F-4D97-AF65-F5344CB8AC3E}">
        <p14:creationId xmlns:p14="http://schemas.microsoft.com/office/powerpoint/2010/main" val="997729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23F6-36D9-F4B0-3851-5599FDAB0972}"/>
              </a:ext>
            </a:extLst>
          </p:cNvPr>
          <p:cNvSpPr>
            <a:spLocks noGrp="1"/>
          </p:cNvSpPr>
          <p:nvPr>
            <p:ph type="title"/>
          </p:nvPr>
        </p:nvSpPr>
        <p:spPr/>
        <p:txBody>
          <a:bodyPr>
            <a:normAutofit/>
          </a:bodyPr>
          <a:lstStyle/>
          <a:p>
            <a:r>
              <a:rPr lang="en-GB" dirty="0"/>
              <a:t>Vietnam war</a:t>
            </a:r>
          </a:p>
        </p:txBody>
      </p:sp>
      <p:sp>
        <p:nvSpPr>
          <p:cNvPr id="3" name="Content Placeholder 2">
            <a:extLst>
              <a:ext uri="{FF2B5EF4-FFF2-40B4-BE49-F238E27FC236}">
                <a16:creationId xmlns:a16="http://schemas.microsoft.com/office/drawing/2014/main" id="{5F89010F-08C8-068D-94B1-0BD9EBB27E06}"/>
              </a:ext>
            </a:extLst>
          </p:cNvPr>
          <p:cNvSpPr>
            <a:spLocks noGrp="1"/>
          </p:cNvSpPr>
          <p:nvPr>
            <p:ph idx="1"/>
          </p:nvPr>
        </p:nvSpPr>
        <p:spPr/>
        <p:txBody>
          <a:bodyPr>
            <a:normAutofit fontScale="85000" lnSpcReduction="20000"/>
          </a:bodyPr>
          <a:lstStyle/>
          <a:p>
            <a:r>
              <a:rPr lang="en-GB" sz="2400" kern="100" dirty="0">
                <a:effectLst/>
                <a:ea typeface="DengXian" panose="02010600030101010101" pitchFamily="2" charset="-122"/>
                <a:cs typeface="Arial" panose="020B0604020202020204" pitchFamily="34" charset="0"/>
              </a:rPr>
              <a:t>USA invaded South Vietnam 1965</a:t>
            </a:r>
            <a:endParaRPr lang="en-GB" sz="2400" kern="100" dirty="0">
              <a:ea typeface="DengXian" panose="02010600030101010101" pitchFamily="2" charset="-122"/>
              <a:cs typeface="Arial" panose="020B0604020202020204" pitchFamily="34" charset="0"/>
            </a:endParaRPr>
          </a:p>
          <a:p>
            <a:r>
              <a:rPr lang="en-GB" sz="2400" kern="100" dirty="0">
                <a:effectLst/>
                <a:ea typeface="DengXian" panose="02010600030101010101" pitchFamily="2" charset="-122"/>
                <a:cs typeface="Arial" panose="020B0604020202020204" pitchFamily="34" charset="0"/>
              </a:rPr>
              <a:t>Conflict spilled over into Cambodia. </a:t>
            </a:r>
          </a:p>
          <a:p>
            <a:r>
              <a:rPr lang="en-GB" sz="2400" kern="100" dirty="0">
                <a:effectLst/>
                <a:ea typeface="DengXian" panose="02010600030101010101" pitchFamily="2" charset="-122"/>
                <a:cs typeface="Arial" panose="020B0604020202020204" pitchFamily="34" charset="0"/>
              </a:rPr>
              <a:t>Support from North Vietnamese government – intended to buttress guerrillas of National Liberation front in the south –sent through Laos and Eastern Cambodia. </a:t>
            </a:r>
          </a:p>
          <a:p>
            <a:r>
              <a:rPr lang="en-GB" sz="2400" kern="100" dirty="0">
                <a:effectLst/>
                <a:ea typeface="DengXian" panose="02010600030101010101" pitchFamily="2" charset="-122"/>
                <a:cs typeface="Arial" panose="020B0604020202020204" pitchFamily="34" charset="0"/>
              </a:rPr>
              <a:t>US sought to cut off supplies and targeted this route, included bombing inside Cambodia in 1969</a:t>
            </a:r>
          </a:p>
          <a:p>
            <a:r>
              <a:rPr lang="en-GB" sz="2400" kern="100" dirty="0">
                <a:effectLst/>
                <a:ea typeface="DengXian" panose="02010600030101010101" pitchFamily="2" charset="-122"/>
                <a:cs typeface="Arial" panose="020B0604020202020204" pitchFamily="34" charset="0"/>
              </a:rPr>
              <a:t>Vietnamese forces pushed deeper into Cambodia, where they controlled much of the border.</a:t>
            </a:r>
          </a:p>
          <a:p>
            <a:r>
              <a:rPr lang="en-GB" sz="2400" kern="100" dirty="0">
                <a:ea typeface="DengXian" panose="02010600030101010101" pitchFamily="2" charset="-122"/>
                <a:cs typeface="Arial" panose="020B0604020202020204" pitchFamily="34" charset="0"/>
              </a:rPr>
              <a:t>1970: war spread across Cambodia, Vietnamese provided support for Khmer Rouge, including military training.</a:t>
            </a:r>
          </a:p>
        </p:txBody>
      </p:sp>
    </p:spTree>
    <p:extLst>
      <p:ext uri="{BB962C8B-B14F-4D97-AF65-F5344CB8AC3E}">
        <p14:creationId xmlns:p14="http://schemas.microsoft.com/office/powerpoint/2010/main" val="258536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610F6-26D9-A561-02F2-19F8BBB9B790}"/>
              </a:ext>
            </a:extLst>
          </p:cNvPr>
          <p:cNvSpPr>
            <a:spLocks noGrp="1"/>
          </p:cNvSpPr>
          <p:nvPr>
            <p:ph type="title"/>
          </p:nvPr>
        </p:nvSpPr>
        <p:spPr>
          <a:xfrm>
            <a:off x="5300811" y="317500"/>
            <a:ext cx="5927576" cy="1701800"/>
          </a:xfrm>
        </p:spPr>
        <p:txBody>
          <a:bodyPr>
            <a:normAutofit/>
          </a:bodyPr>
          <a:lstStyle/>
          <a:p>
            <a:r>
              <a:rPr lang="en-GB" sz="5600"/>
              <a:t>US-BACKED COUP AGAINST SIHANOUK</a:t>
            </a:r>
          </a:p>
        </p:txBody>
      </p:sp>
      <p:pic>
        <p:nvPicPr>
          <p:cNvPr id="4" name="Picture 3">
            <a:extLst>
              <a:ext uri="{FF2B5EF4-FFF2-40B4-BE49-F238E27FC236}">
                <a16:creationId xmlns:a16="http://schemas.microsoft.com/office/drawing/2014/main" id="{2CF3EA97-0CDF-3ECE-51E0-903C1EB8F8A9}"/>
              </a:ext>
            </a:extLst>
          </p:cNvPr>
          <p:cNvPicPr>
            <a:picLocks noChangeAspect="1"/>
          </p:cNvPicPr>
          <p:nvPr/>
        </p:nvPicPr>
        <p:blipFill>
          <a:blip r:embed="rId3"/>
          <a:srcRect l="1525" r="2217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39BA4B32-77F3-13E5-A9AA-5C2A608AE0DC}"/>
              </a:ext>
            </a:extLst>
          </p:cNvPr>
          <p:cNvSpPr>
            <a:spLocks noGrp="1"/>
          </p:cNvSpPr>
          <p:nvPr>
            <p:ph idx="1"/>
          </p:nvPr>
        </p:nvSpPr>
        <p:spPr>
          <a:xfrm>
            <a:off x="5300810" y="2587625"/>
            <a:ext cx="5927577" cy="3594100"/>
          </a:xfrm>
        </p:spPr>
        <p:txBody>
          <a:bodyPr anchor="t">
            <a:normAutofit fontScale="85000" lnSpcReduction="20000"/>
          </a:bodyPr>
          <a:lstStyle/>
          <a:p>
            <a:pPr>
              <a:lnSpc>
                <a:spcPct val="91000"/>
              </a:lnSpc>
            </a:pPr>
            <a:r>
              <a:rPr lang="en-GB" sz="3000" kern="100" dirty="0">
                <a:effectLst/>
                <a:ea typeface="DengXian" panose="02010600030101010101" pitchFamily="2" charset="-122"/>
                <a:cs typeface="Arial" panose="020B0604020202020204" pitchFamily="34" charset="0"/>
              </a:rPr>
              <a:t>US response to Vietnamese control of Cambodian border areas:</a:t>
            </a:r>
          </a:p>
          <a:p>
            <a:pPr>
              <a:lnSpc>
                <a:spcPct val="91000"/>
              </a:lnSpc>
            </a:pPr>
            <a:r>
              <a:rPr lang="en-GB" sz="3000" kern="100" dirty="0">
                <a:ea typeface="DengXian" panose="02010600030101010101" pitchFamily="2" charset="-122"/>
                <a:cs typeface="Arial" panose="020B0604020202020204" pitchFamily="34" charset="0"/>
              </a:rPr>
              <a:t>Supported coup against Sihanouk, denouncing him as dangerous socialist (NB: KR had denounced him as US ally a few years earlier)</a:t>
            </a:r>
          </a:p>
          <a:p>
            <a:pPr>
              <a:lnSpc>
                <a:spcPct val="91000"/>
              </a:lnSpc>
            </a:pPr>
            <a:r>
              <a:rPr lang="en-GB" sz="3000" kern="100" dirty="0">
                <a:ea typeface="DengXian" panose="02010600030101010101" pitchFamily="2" charset="-122"/>
                <a:cs typeface="Arial" panose="020B0604020202020204" pitchFamily="34" charset="0"/>
              </a:rPr>
              <a:t>Replaced in 1970 by General Lon Nol</a:t>
            </a:r>
          </a:p>
          <a:p>
            <a:pPr>
              <a:lnSpc>
                <a:spcPct val="91000"/>
              </a:lnSpc>
            </a:pPr>
            <a:r>
              <a:rPr lang="en-GB" sz="3000" kern="100" dirty="0">
                <a:ea typeface="DengXian" panose="02010600030101010101" pitchFamily="2" charset="-122"/>
                <a:cs typeface="Arial" panose="020B0604020202020204" pitchFamily="34" charset="0"/>
              </a:rPr>
              <a:t>Lon Nol invited USA and South Vietnam to invade Cambodian territory (Shawcross, 2002).</a:t>
            </a:r>
          </a:p>
          <a:p>
            <a:pPr>
              <a:lnSpc>
                <a:spcPct val="91000"/>
              </a:lnSpc>
            </a:pPr>
            <a:endParaRPr lang="en-GB" sz="2000" kern="100" dirty="0">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941254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79934-CF7E-56F1-E47E-6BFB66C3C885}"/>
              </a:ext>
            </a:extLst>
          </p:cNvPr>
          <p:cNvSpPr>
            <a:spLocks noGrp="1"/>
          </p:cNvSpPr>
          <p:nvPr>
            <p:ph type="title"/>
          </p:nvPr>
        </p:nvSpPr>
        <p:spPr/>
        <p:txBody>
          <a:bodyPr/>
          <a:lstStyle/>
          <a:p>
            <a:r>
              <a:rPr lang="en-GB" dirty="0"/>
              <a:t>US Bombing campaign</a:t>
            </a:r>
          </a:p>
        </p:txBody>
      </p:sp>
      <p:sp>
        <p:nvSpPr>
          <p:cNvPr id="3" name="Content Placeholder 2">
            <a:extLst>
              <a:ext uri="{FF2B5EF4-FFF2-40B4-BE49-F238E27FC236}">
                <a16:creationId xmlns:a16="http://schemas.microsoft.com/office/drawing/2014/main" id="{12BBC4BB-E5C4-487D-DCE8-D079A84F5427}"/>
              </a:ext>
            </a:extLst>
          </p:cNvPr>
          <p:cNvSpPr>
            <a:spLocks noGrp="1"/>
          </p:cNvSpPr>
          <p:nvPr>
            <p:ph idx="1"/>
          </p:nvPr>
        </p:nvSpPr>
        <p:spPr/>
        <p:txBody>
          <a:bodyPr>
            <a:normAutofit lnSpcReduction="10000"/>
          </a:bodyPr>
          <a:lstStyle/>
          <a:p>
            <a:r>
              <a:rPr lang="en-GB" sz="2800" kern="100" dirty="0">
                <a:ea typeface="DengXian" panose="02010600030101010101" pitchFamily="2" charset="-122"/>
                <a:cs typeface="Arial" panose="020B0604020202020204" pitchFamily="34" charset="0"/>
              </a:rPr>
              <a:t>US escalated bombing in Cambodian countryside 1970-1973</a:t>
            </a:r>
          </a:p>
          <a:p>
            <a:r>
              <a:rPr lang="en-GB" sz="2800" kern="100" dirty="0">
                <a:ea typeface="DengXian" panose="02010600030101010101" pitchFamily="2" charset="-122"/>
                <a:cs typeface="Arial" panose="020B0604020202020204" pitchFamily="34" charset="0"/>
              </a:rPr>
              <a:t>Bombing killed tens or hundreds of thousands of rural Cambodians (</a:t>
            </a:r>
            <a:r>
              <a:rPr lang="en-GB" sz="2800" kern="100" dirty="0" err="1">
                <a:ea typeface="DengXian" panose="02010600030101010101" pitchFamily="2" charset="-122"/>
                <a:cs typeface="Arial" panose="020B0604020202020204" pitchFamily="34" charset="0"/>
              </a:rPr>
              <a:t>Fawthrop</a:t>
            </a:r>
            <a:r>
              <a:rPr lang="en-GB" sz="2800" kern="100" dirty="0">
                <a:ea typeface="DengXian" panose="02010600030101010101" pitchFamily="2" charset="-122"/>
                <a:cs typeface="Arial" panose="020B0604020202020204" pitchFamily="34" charset="0"/>
              </a:rPr>
              <a:t> and Jarvis, 2004)</a:t>
            </a:r>
          </a:p>
          <a:p>
            <a:r>
              <a:rPr lang="en-GB" sz="2800" kern="100" dirty="0">
                <a:ea typeface="DengXian" panose="02010600030101010101" pitchFamily="2" charset="-122"/>
                <a:cs typeface="Arial" panose="020B0604020202020204" pitchFamily="34" charset="0"/>
              </a:rPr>
              <a:t>Impact on rural economy – malnutrition.</a:t>
            </a:r>
          </a:p>
          <a:p>
            <a:r>
              <a:rPr lang="en-GB" sz="2800" kern="100" dirty="0">
                <a:ea typeface="DengXian" panose="02010600030101010101" pitchFamily="2" charset="-122"/>
                <a:cs typeface="Arial" panose="020B0604020202020204" pitchFamily="34" charset="0"/>
              </a:rPr>
              <a:t>Mass starvation only avoided through US food aid.</a:t>
            </a:r>
          </a:p>
          <a:p>
            <a:r>
              <a:rPr lang="en-GB" sz="2800" kern="100" dirty="0">
                <a:ea typeface="DengXian" panose="02010600030101010101" pitchFamily="2" charset="-122"/>
                <a:cs typeface="Arial" panose="020B0604020202020204" pitchFamily="34" charset="0"/>
              </a:rPr>
              <a:t>Jones (2006): US bombing decisive factor in bringing KR to power.</a:t>
            </a:r>
            <a:endParaRPr lang="en-GB" dirty="0"/>
          </a:p>
        </p:txBody>
      </p:sp>
    </p:spTree>
    <p:extLst>
      <p:ext uri="{BB962C8B-B14F-4D97-AF65-F5344CB8AC3E}">
        <p14:creationId xmlns:p14="http://schemas.microsoft.com/office/powerpoint/2010/main" val="3699738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60C6C-A332-199B-5187-91091BE10539}"/>
              </a:ext>
            </a:extLst>
          </p:cNvPr>
          <p:cNvSpPr>
            <a:spLocks noGrp="1"/>
          </p:cNvSpPr>
          <p:nvPr>
            <p:ph type="title"/>
          </p:nvPr>
        </p:nvSpPr>
        <p:spPr/>
        <p:txBody>
          <a:bodyPr/>
          <a:lstStyle/>
          <a:p>
            <a:r>
              <a:rPr lang="en-GB" dirty="0"/>
              <a:t>End of Vietnam war</a:t>
            </a:r>
          </a:p>
        </p:txBody>
      </p:sp>
      <p:sp>
        <p:nvSpPr>
          <p:cNvPr id="3" name="Content Placeholder 2">
            <a:extLst>
              <a:ext uri="{FF2B5EF4-FFF2-40B4-BE49-F238E27FC236}">
                <a16:creationId xmlns:a16="http://schemas.microsoft.com/office/drawing/2014/main" id="{51AD17BF-B145-3593-9C89-9B36162E3C21}"/>
              </a:ext>
            </a:extLst>
          </p:cNvPr>
          <p:cNvSpPr>
            <a:spLocks noGrp="1"/>
          </p:cNvSpPr>
          <p:nvPr>
            <p:ph idx="1"/>
          </p:nvPr>
        </p:nvSpPr>
        <p:spPr/>
        <p:txBody>
          <a:bodyPr>
            <a:normAutofit/>
          </a:bodyPr>
          <a:lstStyle/>
          <a:p>
            <a:r>
              <a:rPr lang="en-GB" sz="3200" kern="100" dirty="0">
                <a:effectLst/>
                <a:ea typeface="DengXian" panose="02010600030101010101" pitchFamily="2" charset="-122"/>
                <a:cs typeface="Arial" panose="020B0604020202020204" pitchFamily="34" charset="0"/>
              </a:rPr>
              <a:t>Paris Peace Accords 1973 </a:t>
            </a:r>
          </a:p>
          <a:p>
            <a:r>
              <a:rPr lang="en-GB" sz="3200" kern="100" dirty="0">
                <a:effectLst/>
                <a:ea typeface="DengXian" panose="02010600030101010101" pitchFamily="2" charset="-122"/>
                <a:cs typeface="Arial" panose="020B0604020202020204" pitchFamily="34" charset="0"/>
              </a:rPr>
              <a:t>Vietnamese forces left Cambodia</a:t>
            </a:r>
          </a:p>
          <a:p>
            <a:r>
              <a:rPr lang="en-GB" sz="3200" kern="100" dirty="0">
                <a:effectLst/>
                <a:ea typeface="DengXian" panose="02010600030101010101" pitchFamily="2" charset="-122"/>
                <a:cs typeface="Arial" panose="020B0604020202020204" pitchFamily="34" charset="0"/>
              </a:rPr>
              <a:t>Khmer Rouge bolstered by Vietnamese arms and military training – now an effective force</a:t>
            </a:r>
          </a:p>
          <a:p>
            <a:r>
              <a:rPr lang="en-GB" sz="3200" kern="100" dirty="0">
                <a:effectLst/>
                <a:ea typeface="DengXian" panose="02010600030101010101" pitchFamily="2" charset="-122"/>
                <a:cs typeface="Arial" panose="020B0604020202020204" pitchFamily="34" charset="0"/>
              </a:rPr>
              <a:t>Continued military opposition to Lon Nol regime.</a:t>
            </a:r>
          </a:p>
        </p:txBody>
      </p:sp>
    </p:spTree>
    <p:extLst>
      <p:ext uri="{BB962C8B-B14F-4D97-AF65-F5344CB8AC3E}">
        <p14:creationId xmlns:p14="http://schemas.microsoft.com/office/powerpoint/2010/main" val="1968387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F43E1-6BF6-0E7F-7132-F93DCA4C7392}"/>
              </a:ext>
            </a:extLst>
          </p:cNvPr>
          <p:cNvSpPr>
            <a:spLocks noGrp="1"/>
          </p:cNvSpPr>
          <p:nvPr>
            <p:ph type="title"/>
          </p:nvPr>
        </p:nvSpPr>
        <p:spPr>
          <a:xfrm>
            <a:off x="5300811" y="317500"/>
            <a:ext cx="5927576" cy="1701800"/>
          </a:xfrm>
        </p:spPr>
        <p:txBody>
          <a:bodyPr>
            <a:normAutofit/>
          </a:bodyPr>
          <a:lstStyle/>
          <a:p>
            <a:r>
              <a:rPr lang="en-GB" sz="5600"/>
              <a:t>Khmer Rouge seizure of power</a:t>
            </a:r>
          </a:p>
        </p:txBody>
      </p:sp>
      <p:pic>
        <p:nvPicPr>
          <p:cNvPr id="4" name="Picture 3" descr="A child standing in front of a pile of guns&#10;&#10;Description automatically generated">
            <a:extLst>
              <a:ext uri="{FF2B5EF4-FFF2-40B4-BE49-F238E27FC236}">
                <a16:creationId xmlns:a16="http://schemas.microsoft.com/office/drawing/2014/main" id="{BD217B7C-4239-7B8C-6F57-CDD337A0E28B}"/>
              </a:ext>
            </a:extLst>
          </p:cNvPr>
          <p:cNvPicPr>
            <a:picLocks noChangeAspect="1"/>
          </p:cNvPicPr>
          <p:nvPr/>
        </p:nvPicPr>
        <p:blipFill>
          <a:blip r:embed="rId3"/>
          <a:srcRect l="173" r="3088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8192A2BE-42FD-B7F5-C042-D119FFFF59CE}"/>
              </a:ext>
            </a:extLst>
          </p:cNvPr>
          <p:cNvSpPr>
            <a:spLocks noGrp="1"/>
          </p:cNvSpPr>
          <p:nvPr>
            <p:ph idx="1"/>
          </p:nvPr>
        </p:nvSpPr>
        <p:spPr>
          <a:xfrm>
            <a:off x="5300810" y="2587624"/>
            <a:ext cx="5927577" cy="4222751"/>
          </a:xfrm>
        </p:spPr>
        <p:txBody>
          <a:bodyPr anchor="t">
            <a:normAutofit fontScale="77500" lnSpcReduction="20000"/>
          </a:bodyPr>
          <a:lstStyle/>
          <a:p>
            <a:pPr>
              <a:lnSpc>
                <a:spcPct val="91000"/>
              </a:lnSpc>
            </a:pPr>
            <a:r>
              <a:rPr lang="en-GB" sz="2300" kern="100" dirty="0">
                <a:effectLst/>
                <a:ea typeface="DengXian" panose="02010600030101010101" pitchFamily="2" charset="-122"/>
                <a:cs typeface="Arial" panose="020B0604020202020204" pitchFamily="34" charset="0"/>
              </a:rPr>
              <a:t>March 1975: KR arrived in Phnom Penh, began rounding up its 2M million residents for deportation to the countryside. </a:t>
            </a:r>
          </a:p>
          <a:p>
            <a:pPr>
              <a:lnSpc>
                <a:spcPct val="91000"/>
              </a:lnSpc>
            </a:pPr>
            <a:r>
              <a:rPr lang="en-GB" sz="2300" kern="100" dirty="0">
                <a:effectLst/>
                <a:ea typeface="DengXian" panose="02010600030101010101" pitchFamily="2" charset="-122"/>
                <a:cs typeface="Arial" panose="020B0604020202020204" pitchFamily="34" charset="0"/>
              </a:rPr>
              <a:t>Similar deportations in cities across Cambodia. </a:t>
            </a:r>
          </a:p>
          <a:p>
            <a:pPr>
              <a:lnSpc>
                <a:spcPct val="91000"/>
              </a:lnSpc>
            </a:pPr>
            <a:r>
              <a:rPr lang="en-GB" sz="2300" kern="100" dirty="0">
                <a:effectLst/>
                <a:ea typeface="DengXian" panose="02010600030101010101" pitchFamily="2" charset="-122"/>
                <a:cs typeface="Arial" panose="020B0604020202020204" pitchFamily="34" charset="0"/>
              </a:rPr>
              <a:t>Told residents US were planning aerial attack on Cambodian cities</a:t>
            </a:r>
          </a:p>
          <a:p>
            <a:pPr>
              <a:lnSpc>
                <a:spcPct val="91000"/>
              </a:lnSpc>
            </a:pPr>
            <a:r>
              <a:rPr lang="en-GB" sz="2300" kern="100" dirty="0">
                <a:effectLst/>
                <a:ea typeface="DengXian" panose="02010600030101010101" pitchFamily="2" charset="-122"/>
                <a:cs typeface="Arial" panose="020B0604020202020204" pitchFamily="34" charset="0"/>
              </a:rPr>
              <a:t>Presented to international community as a humanitarian act given end of </a:t>
            </a:r>
            <a:r>
              <a:rPr lang="en-GB" sz="2300" kern="100" dirty="0">
                <a:ea typeface="DengXian" panose="02010600030101010101" pitchFamily="2" charset="-122"/>
                <a:cs typeface="Arial" panose="020B0604020202020204" pitchFamily="34" charset="0"/>
              </a:rPr>
              <a:t>US food aid (Chalk and </a:t>
            </a:r>
            <a:r>
              <a:rPr lang="en-GB" sz="2300" kern="100" dirty="0" err="1">
                <a:ea typeface="DengXian" panose="02010600030101010101" pitchFamily="2" charset="-122"/>
                <a:cs typeface="Arial" panose="020B0604020202020204" pitchFamily="34" charset="0"/>
              </a:rPr>
              <a:t>Jonassohn</a:t>
            </a:r>
            <a:r>
              <a:rPr lang="en-GB" sz="2300" kern="100" dirty="0">
                <a:ea typeface="DengXian" panose="02010600030101010101" pitchFamily="2" charset="-122"/>
                <a:cs typeface="Arial" panose="020B0604020202020204" pitchFamily="34" charset="0"/>
              </a:rPr>
              <a:t>, 1990)</a:t>
            </a:r>
          </a:p>
          <a:p>
            <a:pPr>
              <a:lnSpc>
                <a:spcPct val="91000"/>
              </a:lnSpc>
            </a:pPr>
            <a:r>
              <a:rPr lang="en-GB" sz="2300" kern="100" dirty="0">
                <a:effectLst/>
                <a:ea typeface="DengXian" panose="02010600030101010101" pitchFamily="2" charset="-122"/>
                <a:cs typeface="Arial" panose="020B0604020202020204" pitchFamily="34" charset="0"/>
              </a:rPr>
              <a:t>NB: KR by this stage rejecting any foreign food aid</a:t>
            </a:r>
          </a:p>
          <a:p>
            <a:pPr>
              <a:lnSpc>
                <a:spcPct val="91000"/>
              </a:lnSpc>
            </a:pPr>
            <a:r>
              <a:rPr lang="en-GB" sz="2300" kern="100" dirty="0">
                <a:effectLst/>
                <a:ea typeface="DengXian" panose="02010600030101010101" pitchFamily="2" charset="-122"/>
                <a:cs typeface="Arial" panose="020B0604020202020204" pitchFamily="34" charset="0"/>
              </a:rPr>
              <a:t>Chalk and </a:t>
            </a:r>
            <a:r>
              <a:rPr lang="en-GB" sz="2300" kern="100" dirty="0" err="1">
                <a:ea typeface="DengXian" panose="02010600030101010101" pitchFamily="2" charset="-122"/>
                <a:cs typeface="Arial" panose="020B0604020202020204" pitchFamily="34" charset="0"/>
              </a:rPr>
              <a:t>Jonassohn</a:t>
            </a:r>
            <a:r>
              <a:rPr lang="en-GB" sz="2300" kern="100" dirty="0">
                <a:ea typeface="DengXian" panose="02010600030101010101" pitchFamily="2" charset="-122"/>
                <a:cs typeface="Arial" panose="020B0604020202020204" pitchFamily="34" charset="0"/>
              </a:rPr>
              <a:t> (1990): Reason for evacuations was KR ideology – “an attack on the very idea of a city”</a:t>
            </a:r>
          </a:p>
          <a:p>
            <a:pPr>
              <a:lnSpc>
                <a:spcPct val="91000"/>
              </a:lnSpc>
            </a:pPr>
            <a:r>
              <a:rPr lang="en-GB" sz="2300" kern="100" dirty="0">
                <a:effectLst/>
                <a:ea typeface="DengXian" panose="02010600030101010101" pitchFamily="2" charset="-122"/>
                <a:cs typeface="Arial" panose="020B0604020202020204" pitchFamily="34" charset="0"/>
              </a:rPr>
              <a:t>Urban environment associated with corruption, exploitation, Western influences</a:t>
            </a:r>
          </a:p>
          <a:p>
            <a:pPr>
              <a:lnSpc>
                <a:spcPct val="91000"/>
              </a:lnSpc>
            </a:pPr>
            <a:endParaRPr lang="en-GB" sz="1400" dirty="0"/>
          </a:p>
        </p:txBody>
      </p:sp>
    </p:spTree>
    <p:extLst>
      <p:ext uri="{BB962C8B-B14F-4D97-AF65-F5344CB8AC3E}">
        <p14:creationId xmlns:p14="http://schemas.microsoft.com/office/powerpoint/2010/main" val="3000352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A19B-FBEC-AA4C-DE4E-62FEFF3A09B8}"/>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31329E3E-C861-5437-9597-A5B386E6888F}"/>
              </a:ext>
            </a:extLst>
          </p:cNvPr>
          <p:cNvPicPr>
            <a:picLocks noChangeAspect="1"/>
          </p:cNvPicPr>
          <p:nvPr/>
        </p:nvPicPr>
        <p:blipFill>
          <a:blip r:embed="rId3"/>
          <a:srcRect l="15516" r="1553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6B63B4B3-B0F4-28D3-1540-8CFA44928DC7}"/>
              </a:ext>
            </a:extLst>
          </p:cNvPr>
          <p:cNvSpPr>
            <a:spLocks noGrp="1"/>
          </p:cNvSpPr>
          <p:nvPr>
            <p:ph idx="1"/>
          </p:nvPr>
        </p:nvSpPr>
        <p:spPr>
          <a:xfrm>
            <a:off x="5300810" y="2587625"/>
            <a:ext cx="5927577" cy="3594100"/>
          </a:xfrm>
        </p:spPr>
        <p:txBody>
          <a:bodyPr anchor="t">
            <a:normAutofit/>
          </a:bodyPr>
          <a:lstStyle/>
          <a:p>
            <a:pPr>
              <a:spcAft>
                <a:spcPts val="800"/>
              </a:spcAft>
            </a:pPr>
            <a:r>
              <a:rPr lang="en-GB" kern="100" dirty="0">
                <a:effectLst/>
                <a:ea typeface="DengXian" panose="02010600030101010101" pitchFamily="2" charset="-122"/>
                <a:cs typeface="Arial" panose="020B0604020202020204" pitchFamily="34" charset="0"/>
              </a:rPr>
              <a:t>Jones (2006) identifies key features:</a:t>
            </a:r>
          </a:p>
          <a:p>
            <a:pPr marL="457200" indent="-457200">
              <a:spcAft>
                <a:spcPts val="800"/>
              </a:spcAft>
              <a:buFont typeface="Arial" panose="020B0604020202020204" pitchFamily="34" charset="0"/>
              <a:buChar char="•"/>
            </a:pPr>
            <a:r>
              <a:rPr lang="en-GB" kern="100" dirty="0">
                <a:ea typeface="DengXian" panose="02010600030101010101" pitchFamily="2" charset="-122"/>
                <a:cs typeface="Arial" panose="020B0604020202020204" pitchFamily="34" charset="0"/>
              </a:rPr>
              <a:t>Xenophobia and nationalism</a:t>
            </a:r>
          </a:p>
          <a:p>
            <a:pPr marL="457200" indent="-457200">
              <a:spcAft>
                <a:spcPts val="800"/>
              </a:spcAft>
              <a:buFont typeface="Arial" panose="020B0604020202020204" pitchFamily="34" charset="0"/>
              <a:buChar char="•"/>
            </a:pPr>
            <a:r>
              <a:rPr lang="en-GB" kern="100" dirty="0" err="1">
                <a:effectLst/>
                <a:ea typeface="DengXian" panose="02010600030101010101" pitchFamily="2" charset="-122"/>
                <a:cs typeface="Arial" panose="020B0604020202020204" pitchFamily="34" charset="0"/>
              </a:rPr>
              <a:t>Peasantism</a:t>
            </a:r>
            <a:endParaRPr lang="en-GB" kern="100" dirty="0">
              <a:effectLst/>
              <a:ea typeface="DengXian" panose="02010600030101010101" pitchFamily="2" charset="-122"/>
              <a:cs typeface="Arial" panose="020B0604020202020204" pitchFamily="34" charset="0"/>
            </a:endParaRPr>
          </a:p>
          <a:p>
            <a:pPr marL="457200" indent="-457200">
              <a:spcAft>
                <a:spcPts val="800"/>
              </a:spcAft>
              <a:buFont typeface="Arial" panose="020B0604020202020204" pitchFamily="34" charset="0"/>
              <a:buChar char="•"/>
            </a:pPr>
            <a:r>
              <a:rPr lang="en-GB" kern="100" dirty="0">
                <a:effectLst/>
                <a:ea typeface="DengXian" panose="02010600030101010101" pitchFamily="2" charset="-122"/>
                <a:cs typeface="Arial" panose="020B0604020202020204" pitchFamily="34" charset="0"/>
              </a:rPr>
              <a:t>Anti-urbanism and primitivism</a:t>
            </a:r>
          </a:p>
          <a:p>
            <a:pPr marL="457200" indent="-457200">
              <a:spcAft>
                <a:spcPts val="800"/>
              </a:spcAft>
              <a:buFont typeface="Arial" panose="020B0604020202020204" pitchFamily="34" charset="0"/>
              <a:buChar char="•"/>
            </a:pPr>
            <a:r>
              <a:rPr lang="en-GB" kern="100" dirty="0">
                <a:effectLst/>
                <a:ea typeface="DengXian" panose="02010600030101010101" pitchFamily="2" charset="-122"/>
                <a:cs typeface="Arial" panose="020B0604020202020204" pitchFamily="34" charset="0"/>
              </a:rPr>
              <a:t>Purity, discipline and militarism</a:t>
            </a:r>
          </a:p>
        </p:txBody>
      </p:sp>
    </p:spTree>
    <p:extLst>
      <p:ext uri="{BB962C8B-B14F-4D97-AF65-F5344CB8AC3E}">
        <p14:creationId xmlns:p14="http://schemas.microsoft.com/office/powerpoint/2010/main" val="3944746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FDE5A-0739-C78C-565E-EC0C498BC7AA}"/>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7342CF48-9D08-1E88-CE32-330700DCCA3C}"/>
              </a:ext>
            </a:extLst>
          </p:cNvPr>
          <p:cNvPicPr>
            <a:picLocks noChangeAspect="1"/>
          </p:cNvPicPr>
          <p:nvPr/>
        </p:nvPicPr>
        <p:blipFill>
          <a:blip r:embed="rId3"/>
          <a:srcRect l="6377" r="2467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A0A0F39-30AB-8963-F519-A3F7C7A11B17}"/>
              </a:ext>
            </a:extLst>
          </p:cNvPr>
          <p:cNvSpPr>
            <a:spLocks noGrp="1"/>
          </p:cNvSpPr>
          <p:nvPr>
            <p:ph idx="1"/>
          </p:nvPr>
        </p:nvSpPr>
        <p:spPr>
          <a:xfrm>
            <a:off x="5300810" y="2587624"/>
            <a:ext cx="6724503" cy="4170363"/>
          </a:xfrm>
        </p:spPr>
        <p:txBody>
          <a:bodyPr anchor="t">
            <a:normAutofit fontScale="92500" lnSpcReduction="10000"/>
          </a:bodyPr>
          <a:lstStyle/>
          <a:p>
            <a:pPr>
              <a:lnSpc>
                <a:spcPct val="91000"/>
              </a:lnSpc>
              <a:spcAft>
                <a:spcPts val="800"/>
              </a:spcAft>
            </a:pPr>
            <a:r>
              <a:rPr lang="en-GB" sz="2400" kern="100" dirty="0">
                <a:effectLst/>
                <a:ea typeface="DengXian" panose="02010600030101010101" pitchFamily="2" charset="-122"/>
                <a:cs typeface="Arial" panose="020B0604020202020204" pitchFamily="34" charset="0"/>
              </a:rPr>
              <a:t>Hatred of ‘enemies of the revolution’</a:t>
            </a:r>
          </a:p>
          <a:p>
            <a:pPr>
              <a:lnSpc>
                <a:spcPct val="91000"/>
              </a:lnSpc>
              <a:spcAft>
                <a:spcPts val="800"/>
              </a:spcAft>
            </a:pPr>
            <a:r>
              <a:rPr lang="en-GB" sz="2400" kern="100" dirty="0">
                <a:ea typeface="DengXian" panose="02010600030101010101" pitchFamily="2" charset="-122"/>
                <a:cs typeface="Arial" panose="020B0604020202020204" pitchFamily="34" charset="0"/>
              </a:rPr>
              <a:t>Loosely defined, definitions changed</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Could be members of socio-economic classes e.g. rich/bourgeoisie</a:t>
            </a:r>
          </a:p>
          <a:p>
            <a:pPr>
              <a:lnSpc>
                <a:spcPct val="91000"/>
              </a:lnSpc>
              <a:spcAft>
                <a:spcPts val="800"/>
              </a:spcAft>
            </a:pPr>
            <a:r>
              <a:rPr lang="en-GB" sz="2400" kern="100" dirty="0">
                <a:ea typeface="DengXian" panose="02010600030101010101" pitchFamily="2" charset="-122"/>
                <a:cs typeface="Arial" panose="020B0604020202020204" pitchFamily="34" charset="0"/>
              </a:rPr>
              <a:t>‘Imperialist stooges’ or collaborators with US</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Educated class</a:t>
            </a:r>
          </a:p>
          <a:p>
            <a:pPr>
              <a:lnSpc>
                <a:spcPct val="91000"/>
              </a:lnSpc>
              <a:spcAft>
                <a:spcPts val="800"/>
              </a:spcAft>
            </a:pPr>
            <a:r>
              <a:rPr lang="en-GB" sz="2400" kern="100" dirty="0">
                <a:ea typeface="DengXian" panose="02010600030101010101" pitchFamily="2" charset="-122"/>
                <a:cs typeface="Arial" panose="020B0604020202020204" pitchFamily="34" charset="0"/>
              </a:rPr>
              <a:t>In effect, most urban dwellers.</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Minority </a:t>
            </a:r>
            <a:r>
              <a:rPr lang="en-GB" sz="2400" kern="100" dirty="0">
                <a:ea typeface="DengXian" panose="02010600030101010101" pitchFamily="2" charset="-122"/>
                <a:cs typeface="Arial" panose="020B0604020202020204" pitchFamily="34" charset="0"/>
              </a:rPr>
              <a:t>groups – Vietnamese, Chinese, Muslim Chams, Khmers from Southern Vietnam, religious believers.</a:t>
            </a:r>
            <a:endParaRPr lang="en-GB" sz="24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05656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5658F-5EF3-3C1F-0155-746991A14B58}"/>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61B56487-8199-9770-3703-7FBFE3655561}"/>
              </a:ext>
            </a:extLst>
          </p:cNvPr>
          <p:cNvPicPr>
            <a:picLocks noChangeAspect="1"/>
          </p:cNvPicPr>
          <p:nvPr/>
        </p:nvPicPr>
        <p:blipFill>
          <a:blip r:embed="rId3"/>
          <a:srcRect l="19537" r="1151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314BE886-F77C-88DB-EFA7-40801924E6DB}"/>
              </a:ext>
            </a:extLst>
          </p:cNvPr>
          <p:cNvSpPr>
            <a:spLocks noGrp="1"/>
          </p:cNvSpPr>
          <p:nvPr>
            <p:ph idx="1"/>
          </p:nvPr>
        </p:nvSpPr>
        <p:spPr>
          <a:xfrm>
            <a:off x="5300810" y="2587625"/>
            <a:ext cx="6889666" cy="4203700"/>
          </a:xfrm>
        </p:spPr>
        <p:txBody>
          <a:bodyPr anchor="t">
            <a:normAutofit fontScale="92500" lnSpcReduction="20000"/>
          </a:bodyPr>
          <a:lstStyle/>
          <a:p>
            <a:pPr>
              <a:lnSpc>
                <a:spcPct val="91000"/>
              </a:lnSpc>
              <a:spcAft>
                <a:spcPts val="800"/>
              </a:spcAft>
            </a:pPr>
            <a:r>
              <a:rPr lang="en-GB" kern="100" dirty="0">
                <a:effectLst/>
                <a:ea typeface="DengXian" panose="02010600030101010101" pitchFamily="2" charset="-122"/>
                <a:cs typeface="Arial" panose="020B0604020202020204" pitchFamily="34" charset="0"/>
              </a:rPr>
              <a:t>Xenophobia and nationalism</a:t>
            </a:r>
          </a:p>
          <a:p>
            <a:pPr>
              <a:lnSpc>
                <a:spcPct val="91000"/>
              </a:lnSpc>
              <a:spcAft>
                <a:spcPts val="800"/>
              </a:spcAft>
            </a:pPr>
            <a:r>
              <a:rPr lang="en-GB" kern="100" dirty="0">
                <a:ea typeface="DengXian" panose="02010600030101010101" pitchFamily="2" charset="-122"/>
                <a:cs typeface="Arial" panose="020B0604020202020204" pitchFamily="34" charset="0"/>
              </a:rPr>
              <a:t>Harked back to Angkor Empire (as with previous Cambodian nationalists)</a:t>
            </a:r>
          </a:p>
          <a:p>
            <a:pPr>
              <a:lnSpc>
                <a:spcPct val="91000"/>
              </a:lnSpc>
              <a:spcAft>
                <a:spcPts val="800"/>
              </a:spcAft>
            </a:pPr>
            <a:r>
              <a:rPr lang="en-GB" kern="100" dirty="0">
                <a:effectLst/>
                <a:ea typeface="DengXian" panose="02010600030101010101" pitchFamily="2" charset="-122"/>
                <a:cs typeface="Arial" panose="020B0604020202020204" pitchFamily="34" charset="0"/>
              </a:rPr>
              <a:t>Territorial claims to ‘lost’ territories in Southern Vietnam</a:t>
            </a:r>
          </a:p>
          <a:p>
            <a:pPr>
              <a:lnSpc>
                <a:spcPct val="91000"/>
              </a:lnSpc>
              <a:spcAft>
                <a:spcPts val="800"/>
              </a:spcAft>
            </a:pPr>
            <a:r>
              <a:rPr lang="en-GB" kern="100" dirty="0">
                <a:ea typeface="DengXian" panose="02010600030101010101" pitchFamily="2" charset="-122"/>
                <a:cs typeface="Arial" panose="020B0604020202020204" pitchFamily="34" charset="0"/>
              </a:rPr>
              <a:t>Hatred towards ethnic Vietnamese people – claimed they sought to conquer Cambodia and destroy the revolution (Becker, 1998).</a:t>
            </a:r>
          </a:p>
          <a:p>
            <a:pPr>
              <a:lnSpc>
                <a:spcPct val="91000"/>
              </a:lnSpc>
              <a:spcAft>
                <a:spcPts val="800"/>
              </a:spcAft>
            </a:pPr>
            <a:r>
              <a:rPr lang="en-GB" kern="100" dirty="0">
                <a:ea typeface="DengXian" panose="02010600030101010101" pitchFamily="2" charset="-122"/>
                <a:cs typeface="Arial" panose="020B0604020202020204" pitchFamily="34" charset="0"/>
              </a:rPr>
              <a:t>“Annihilationist ideology” driven by racism (Jones, 2006): depicted Vietnamese minority as deadly internal threat.</a:t>
            </a:r>
          </a:p>
          <a:p>
            <a:pPr>
              <a:lnSpc>
                <a:spcPct val="91000"/>
              </a:lnSpc>
            </a:pPr>
            <a:endParaRPr lang="en-GB" sz="1600" dirty="0"/>
          </a:p>
        </p:txBody>
      </p:sp>
    </p:spTree>
    <p:extLst>
      <p:ext uri="{BB962C8B-B14F-4D97-AF65-F5344CB8AC3E}">
        <p14:creationId xmlns:p14="http://schemas.microsoft.com/office/powerpoint/2010/main" val="36029543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AB691-8F80-7ABB-7B03-AAD1D27F4D7E}"/>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51947448-8687-ECED-648B-DC56177C0966}"/>
              </a:ext>
            </a:extLst>
          </p:cNvPr>
          <p:cNvPicPr>
            <a:picLocks noChangeAspect="1"/>
          </p:cNvPicPr>
          <p:nvPr/>
        </p:nvPicPr>
        <p:blipFill>
          <a:blip r:embed="rId3"/>
          <a:srcRect l="13096" r="1795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9D88957B-8AF1-1CC3-B030-4185559C6F71}"/>
              </a:ext>
            </a:extLst>
          </p:cNvPr>
          <p:cNvSpPr>
            <a:spLocks noGrp="1"/>
          </p:cNvSpPr>
          <p:nvPr>
            <p:ph idx="1"/>
          </p:nvPr>
        </p:nvSpPr>
        <p:spPr>
          <a:xfrm>
            <a:off x="5300810" y="2587624"/>
            <a:ext cx="6676878" cy="3889375"/>
          </a:xfrm>
        </p:spPr>
        <p:txBody>
          <a:bodyPr anchor="t">
            <a:normAutofit fontScale="92500" lnSpcReduction="10000"/>
          </a:bodyPr>
          <a:lstStyle/>
          <a:p>
            <a:pPr>
              <a:lnSpc>
                <a:spcPct val="91000"/>
              </a:lnSpc>
              <a:spcAft>
                <a:spcPts val="800"/>
              </a:spcAft>
            </a:pPr>
            <a:r>
              <a:rPr lang="en-GB" sz="2400" kern="100" dirty="0" err="1">
                <a:effectLst/>
                <a:ea typeface="DengXian" panose="02010600030101010101" pitchFamily="2" charset="-122"/>
                <a:cs typeface="Arial" panose="020B0604020202020204" pitchFamily="34" charset="0"/>
              </a:rPr>
              <a:t>Peasantism</a:t>
            </a:r>
            <a:r>
              <a:rPr lang="en-GB" sz="2400" kern="100" dirty="0">
                <a:effectLst/>
                <a:ea typeface="DengXian" panose="02010600030101010101" pitchFamily="2" charset="-122"/>
                <a:cs typeface="Arial" panose="020B0604020202020204" pitchFamily="34" charset="0"/>
              </a:rPr>
              <a:t>, anti-urbanism, and primitivism</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Denounced city residents as cosmopolitans, idealised rural population </a:t>
            </a:r>
          </a:p>
          <a:p>
            <a:pPr>
              <a:lnSpc>
                <a:spcPct val="91000"/>
              </a:lnSpc>
              <a:spcAft>
                <a:spcPts val="800"/>
              </a:spcAft>
            </a:pPr>
            <a:r>
              <a:rPr lang="en-GB" sz="2400" kern="100" dirty="0">
                <a:ea typeface="DengXian" panose="02010600030101010101" pitchFamily="2" charset="-122"/>
                <a:cs typeface="Arial" panose="020B0604020202020204" pitchFamily="34" charset="0"/>
              </a:rPr>
              <a:t>(NB: Attacks on foundations of peasant life – religion, land, the family).</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Abolished the market and money economy – likely influenced by Eastern Highlands communities (Chandler, 1991; Kiernan, </a:t>
            </a:r>
            <a:r>
              <a:rPr lang="en-GB" sz="2400" kern="100" dirty="0">
                <a:ea typeface="DengXian" panose="02010600030101010101" pitchFamily="2" charset="-122"/>
                <a:cs typeface="Arial" panose="020B0604020202020204" pitchFamily="34" charset="0"/>
              </a:rPr>
              <a:t>2001</a:t>
            </a:r>
            <a:r>
              <a:rPr lang="en-GB" sz="2400" kern="100" dirty="0">
                <a:effectLst/>
                <a:ea typeface="DengXian" panose="02010600030101010101" pitchFamily="2" charset="-122"/>
                <a:cs typeface="Arial" panose="020B0604020202020204" pitchFamily="34" charset="0"/>
              </a:rPr>
              <a:t>).</a:t>
            </a:r>
          </a:p>
          <a:p>
            <a:pPr>
              <a:lnSpc>
                <a:spcPct val="91000"/>
              </a:lnSpc>
              <a:spcAft>
                <a:spcPts val="800"/>
              </a:spcAft>
            </a:pPr>
            <a:r>
              <a:rPr lang="en-GB" sz="2400" kern="100" dirty="0">
                <a:ea typeface="DengXian" panose="02010600030101010101" pitchFamily="2" charset="-122"/>
                <a:cs typeface="Arial" panose="020B0604020202020204" pitchFamily="34" charset="0"/>
              </a:rPr>
              <a:t>Idealised self-sufficiency: foreign help not needed</a:t>
            </a:r>
          </a:p>
          <a:p>
            <a:pPr>
              <a:lnSpc>
                <a:spcPct val="91000"/>
              </a:lnSpc>
              <a:spcAft>
                <a:spcPts val="800"/>
              </a:spcAft>
            </a:pPr>
            <a:r>
              <a:rPr lang="en-GB" sz="2400" kern="100" dirty="0">
                <a:effectLst/>
                <a:ea typeface="DengXian" panose="02010600030101010101" pitchFamily="2" charset="-122"/>
                <a:cs typeface="Arial" panose="020B0604020202020204" pitchFamily="34" charset="0"/>
              </a:rPr>
              <a:t>Sealed Cambodia off from outside world. </a:t>
            </a:r>
          </a:p>
        </p:txBody>
      </p:sp>
    </p:spTree>
    <p:extLst>
      <p:ext uri="{BB962C8B-B14F-4D97-AF65-F5344CB8AC3E}">
        <p14:creationId xmlns:p14="http://schemas.microsoft.com/office/powerpoint/2010/main" val="168073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5270B-F3FE-0DE4-4020-AB0DCB35C140}"/>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4C165647-9E16-E7CF-A7B0-CF0324044D81}"/>
              </a:ext>
            </a:extLst>
          </p:cNvPr>
          <p:cNvPicPr>
            <a:picLocks noChangeAspect="1"/>
          </p:cNvPicPr>
          <p:nvPr/>
        </p:nvPicPr>
        <p:blipFill>
          <a:blip r:embed="rId3"/>
          <a:srcRect l="7364" r="2369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7CD8C0A8-A545-3E5C-074B-DF3B6308438F}"/>
              </a:ext>
            </a:extLst>
          </p:cNvPr>
          <p:cNvSpPr>
            <a:spLocks noGrp="1"/>
          </p:cNvSpPr>
          <p:nvPr>
            <p:ph idx="1"/>
          </p:nvPr>
        </p:nvSpPr>
        <p:spPr>
          <a:xfrm>
            <a:off x="5300810" y="2587624"/>
            <a:ext cx="6848328" cy="3952875"/>
          </a:xfrm>
        </p:spPr>
        <p:txBody>
          <a:bodyPr anchor="t">
            <a:normAutofit fontScale="92500" lnSpcReduction="20000"/>
          </a:bodyPr>
          <a:lstStyle/>
          <a:p>
            <a:pPr>
              <a:lnSpc>
                <a:spcPct val="91000"/>
              </a:lnSpc>
              <a:spcAft>
                <a:spcPts val="800"/>
              </a:spcAft>
            </a:pPr>
            <a:r>
              <a:rPr lang="en-GB" sz="2200" kern="100" dirty="0">
                <a:ea typeface="DengXian" panose="02010600030101010101" pitchFamily="2" charset="-122"/>
                <a:cs typeface="Arial" panose="020B0604020202020204" pitchFamily="34" charset="0"/>
              </a:rPr>
              <a:t>P</a:t>
            </a:r>
            <a:r>
              <a:rPr lang="en-GB" sz="2200" kern="100" dirty="0">
                <a:effectLst/>
                <a:ea typeface="DengXian" panose="02010600030101010101" pitchFamily="2" charset="-122"/>
                <a:cs typeface="Arial" panose="020B0604020202020204" pitchFamily="34" charset="0"/>
              </a:rPr>
              <a:t>urity, discipline, and militarism</a:t>
            </a:r>
          </a:p>
          <a:p>
            <a:pPr>
              <a:lnSpc>
                <a:spcPct val="91000"/>
              </a:lnSpc>
              <a:spcAft>
                <a:spcPts val="800"/>
              </a:spcAft>
            </a:pPr>
            <a:r>
              <a:rPr lang="en-GB" sz="2200" kern="100" dirty="0">
                <a:effectLst/>
                <a:ea typeface="DengXian" panose="02010600030101010101" pitchFamily="2" charset="-122"/>
                <a:cs typeface="Arial" panose="020B0604020202020204" pitchFamily="34" charset="0"/>
              </a:rPr>
              <a:t>Emphasis on racial and class purity - defined by class origin and loyalties to revolutionary ideologies and practice. </a:t>
            </a:r>
          </a:p>
          <a:p>
            <a:pPr>
              <a:lnSpc>
                <a:spcPct val="91000"/>
              </a:lnSpc>
              <a:spcAft>
                <a:spcPts val="800"/>
              </a:spcAft>
            </a:pPr>
            <a:r>
              <a:rPr lang="en-GB" sz="2200" kern="100" dirty="0">
                <a:effectLst/>
                <a:ea typeface="DengXian" panose="02010600030101010101" pitchFamily="2" charset="-122"/>
                <a:cs typeface="Arial" panose="020B0604020202020204" pitchFamily="34" charset="0"/>
              </a:rPr>
              <a:t>Self-discipline – demonstrated commitment to revolution and self-sacrifice</a:t>
            </a:r>
          </a:p>
          <a:p>
            <a:pPr>
              <a:lnSpc>
                <a:spcPct val="91000"/>
              </a:lnSpc>
              <a:spcAft>
                <a:spcPts val="800"/>
              </a:spcAft>
            </a:pPr>
            <a:r>
              <a:rPr lang="en-GB" sz="2200" kern="100" dirty="0">
                <a:ea typeface="DengXian" panose="02010600030101010101" pitchFamily="2" charset="-122"/>
                <a:cs typeface="Arial" panose="020B0604020202020204" pitchFamily="34" charset="0"/>
              </a:rPr>
              <a:t>Expectations of chaste sexuality – sex before marriage punishable by death in many zones (Becker, 1998).</a:t>
            </a:r>
          </a:p>
          <a:p>
            <a:pPr>
              <a:lnSpc>
                <a:spcPct val="91000"/>
              </a:lnSpc>
              <a:spcAft>
                <a:spcPts val="800"/>
              </a:spcAft>
            </a:pPr>
            <a:r>
              <a:rPr lang="en-GB" sz="2200" kern="100" dirty="0">
                <a:effectLst/>
                <a:ea typeface="DengXian" panose="02010600030101010101" pitchFamily="2" charset="-122"/>
                <a:cs typeface="Arial" panose="020B0604020202020204" pitchFamily="34" charset="0"/>
              </a:rPr>
              <a:t>Kiernan and </a:t>
            </a:r>
            <a:r>
              <a:rPr lang="en-GB" sz="2200" kern="100" dirty="0" err="1">
                <a:effectLst/>
                <a:ea typeface="DengXian" panose="02010600030101010101" pitchFamily="2" charset="-122"/>
                <a:cs typeface="Arial" panose="020B0604020202020204" pitchFamily="34" charset="0"/>
              </a:rPr>
              <a:t>Boua</a:t>
            </a:r>
            <a:r>
              <a:rPr lang="en-GB" sz="2200" kern="100" dirty="0">
                <a:effectLst/>
                <a:ea typeface="DengXian" panose="02010600030101010101" pitchFamily="2" charset="-122"/>
                <a:cs typeface="Arial" panose="020B0604020202020204" pitchFamily="34" charset="0"/>
              </a:rPr>
              <a:t> (1982): Militarism key </a:t>
            </a:r>
            <a:r>
              <a:rPr lang="en-GB" sz="2200" kern="100" dirty="0">
                <a:ea typeface="DengXian" panose="02010600030101010101" pitchFamily="2" charset="-122"/>
                <a:cs typeface="Arial" panose="020B0604020202020204" pitchFamily="34" charset="0"/>
              </a:rPr>
              <a:t>feature of KR rule, </a:t>
            </a:r>
            <a:r>
              <a:rPr lang="en-GB" sz="2200" kern="100" dirty="0">
                <a:effectLst/>
                <a:ea typeface="DengXian" panose="02010600030101010101" pitchFamily="2" charset="-122"/>
                <a:cs typeface="Arial" panose="020B0604020202020204" pitchFamily="34" charset="0"/>
              </a:rPr>
              <a:t>reflected in forced de-urbanisation, forced labour, reliance on armed forces rather than civilians for administration of government, lack of explanation of administrative decisions.</a:t>
            </a:r>
          </a:p>
          <a:p>
            <a:pPr>
              <a:lnSpc>
                <a:spcPct val="91000"/>
              </a:lnSpc>
            </a:pPr>
            <a:endParaRPr lang="en-GB" sz="1400" dirty="0"/>
          </a:p>
        </p:txBody>
      </p:sp>
    </p:spTree>
    <p:extLst>
      <p:ext uri="{BB962C8B-B14F-4D97-AF65-F5344CB8AC3E}">
        <p14:creationId xmlns:p14="http://schemas.microsoft.com/office/powerpoint/2010/main" val="1075581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260536-8266-C1BF-BDC7-CC9A568E9240}"/>
              </a:ext>
            </a:extLst>
          </p:cNvPr>
          <p:cNvSpPr>
            <a:spLocks noGrp="1"/>
          </p:cNvSpPr>
          <p:nvPr>
            <p:ph type="title"/>
          </p:nvPr>
        </p:nvSpPr>
        <p:spPr>
          <a:xfrm>
            <a:off x="5300811" y="317500"/>
            <a:ext cx="5927576" cy="1701800"/>
          </a:xfrm>
        </p:spPr>
        <p:txBody>
          <a:bodyPr>
            <a:normAutofit/>
          </a:bodyPr>
          <a:lstStyle/>
          <a:p>
            <a:r>
              <a:rPr lang="en-GB" sz="5600"/>
              <a:t>KHMER ROUGE IDEOLOGY</a:t>
            </a:r>
          </a:p>
        </p:txBody>
      </p:sp>
      <p:pic>
        <p:nvPicPr>
          <p:cNvPr id="4" name="Picture 3">
            <a:extLst>
              <a:ext uri="{FF2B5EF4-FFF2-40B4-BE49-F238E27FC236}">
                <a16:creationId xmlns:a16="http://schemas.microsoft.com/office/drawing/2014/main" id="{DA72016A-8F73-AE4C-9A07-997588AE43E2}"/>
              </a:ext>
            </a:extLst>
          </p:cNvPr>
          <p:cNvPicPr>
            <a:picLocks noChangeAspect="1"/>
          </p:cNvPicPr>
          <p:nvPr/>
        </p:nvPicPr>
        <p:blipFill>
          <a:blip r:embed="rId3"/>
          <a:srcRect l="6910" r="7329"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A611552C-FA37-7CCC-1BA7-EDC0699E4D08}"/>
              </a:ext>
            </a:extLst>
          </p:cNvPr>
          <p:cNvSpPr>
            <a:spLocks noGrp="1"/>
          </p:cNvSpPr>
          <p:nvPr>
            <p:ph idx="1"/>
          </p:nvPr>
        </p:nvSpPr>
        <p:spPr>
          <a:xfrm>
            <a:off x="5300810" y="2587624"/>
            <a:ext cx="6829278" cy="4270375"/>
          </a:xfrm>
        </p:spPr>
        <p:txBody>
          <a:bodyPr anchor="t">
            <a:normAutofit fontScale="92500"/>
          </a:bodyPr>
          <a:lstStyle/>
          <a:p>
            <a:pPr marL="457200" indent="-457200">
              <a:buFont typeface="Arial" panose="020B0604020202020204" pitchFamily="34" charset="0"/>
              <a:buChar char="•"/>
            </a:pPr>
            <a:r>
              <a:rPr lang="en-GB" sz="3000" dirty="0"/>
              <a:t>Jones (2006): </a:t>
            </a:r>
            <a:r>
              <a:rPr lang="en-GB" sz="3000" kern="100" dirty="0">
                <a:ea typeface="DengXian" panose="02010600030101010101" pitchFamily="2" charset="-122"/>
                <a:cs typeface="Arial" panose="020B0604020202020204" pitchFamily="34" charset="0"/>
              </a:rPr>
              <a:t>Contradictory, ‘</a:t>
            </a:r>
            <a:r>
              <a:rPr lang="en-GB" sz="3000" kern="100" dirty="0">
                <a:effectLst/>
                <a:ea typeface="DengXian" panose="02010600030101010101" pitchFamily="2" charset="-122"/>
                <a:cs typeface="Arial" panose="020B0604020202020204" pitchFamily="34" charset="0"/>
              </a:rPr>
              <a:t>profoundly hypocritical as well as indelibly brutal</a:t>
            </a:r>
          </a:p>
          <a:p>
            <a:pPr marL="457200" indent="-457200">
              <a:buFont typeface="Arial" panose="020B0604020202020204" pitchFamily="34" charset="0"/>
              <a:buChar char="•"/>
            </a:pPr>
            <a:r>
              <a:rPr lang="en-GB" sz="3000" kern="100" dirty="0">
                <a:effectLst/>
                <a:ea typeface="DengXian" panose="02010600030101010101" pitchFamily="2" charset="-122"/>
                <a:cs typeface="Arial" panose="020B0604020202020204" pitchFamily="34" charset="0"/>
              </a:rPr>
              <a:t>No senior Khmer Rouge leader was of peasant origin</a:t>
            </a:r>
          </a:p>
          <a:p>
            <a:pPr marL="457200" indent="-457200">
              <a:buFont typeface="Arial" panose="020B0604020202020204" pitchFamily="34" charset="0"/>
              <a:buChar char="•"/>
            </a:pPr>
            <a:r>
              <a:rPr lang="en-GB" sz="3000" kern="100" dirty="0">
                <a:ea typeface="DengXian" panose="02010600030101010101" pitchFamily="2" charset="-122"/>
                <a:cs typeface="Arial" panose="020B0604020202020204" pitchFamily="34" charset="0"/>
              </a:rPr>
              <a:t>V</a:t>
            </a:r>
            <a:r>
              <a:rPr lang="en-GB" sz="3000" kern="100" dirty="0">
                <a:effectLst/>
                <a:ea typeface="DengXian" panose="02010600030101010101" pitchFamily="2" charset="-122"/>
                <a:cs typeface="Arial" panose="020B0604020202020204" pitchFamily="34" charset="0"/>
              </a:rPr>
              <a:t>irtually all city intellectuals</a:t>
            </a:r>
          </a:p>
          <a:p>
            <a:pPr marL="457200" indent="-457200">
              <a:buFont typeface="Arial" panose="020B0604020202020204" pitchFamily="34" charset="0"/>
              <a:buChar char="•"/>
            </a:pPr>
            <a:r>
              <a:rPr lang="en-GB" sz="3000" kern="100" dirty="0">
                <a:effectLst/>
                <a:ea typeface="DengXian" panose="02010600030101010101" pitchFamily="2" charset="-122"/>
                <a:cs typeface="Arial" panose="020B0604020202020204" pitchFamily="34" charset="0"/>
              </a:rPr>
              <a:t>Pol Pot was from countryside but with connections to the royal household</a:t>
            </a:r>
            <a:endParaRPr lang="en-GB" sz="3000" dirty="0"/>
          </a:p>
          <a:p>
            <a:endParaRPr lang="en-GB" sz="2400" dirty="0"/>
          </a:p>
        </p:txBody>
      </p:sp>
    </p:spTree>
    <p:extLst>
      <p:ext uri="{BB962C8B-B14F-4D97-AF65-F5344CB8AC3E}">
        <p14:creationId xmlns:p14="http://schemas.microsoft.com/office/powerpoint/2010/main" val="1453642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AF955-DD8C-615A-E6DB-31E8694D2EF2}"/>
              </a:ext>
            </a:extLst>
          </p:cNvPr>
          <p:cNvSpPr>
            <a:spLocks noGrp="1"/>
          </p:cNvSpPr>
          <p:nvPr>
            <p:ph type="title"/>
          </p:nvPr>
        </p:nvSpPr>
        <p:spPr>
          <a:xfrm>
            <a:off x="5300811" y="317500"/>
            <a:ext cx="5927576" cy="1701800"/>
          </a:xfrm>
        </p:spPr>
        <p:txBody>
          <a:bodyPr>
            <a:normAutofit/>
          </a:bodyPr>
          <a:lstStyle/>
          <a:p>
            <a:r>
              <a:rPr lang="en-GB" sz="5100"/>
              <a:t>LIFE in Democratic Kampuchea</a:t>
            </a:r>
          </a:p>
        </p:txBody>
      </p:sp>
      <p:pic>
        <p:nvPicPr>
          <p:cNvPr id="4" name="Picture 3">
            <a:extLst>
              <a:ext uri="{FF2B5EF4-FFF2-40B4-BE49-F238E27FC236}">
                <a16:creationId xmlns:a16="http://schemas.microsoft.com/office/drawing/2014/main" id="{6FA09165-C988-4E39-B66B-B3DC1704591F}"/>
              </a:ext>
            </a:extLst>
          </p:cNvPr>
          <p:cNvPicPr>
            <a:picLocks noChangeAspect="1"/>
          </p:cNvPicPr>
          <p:nvPr/>
        </p:nvPicPr>
        <p:blipFill>
          <a:blip r:embed="rId3"/>
          <a:srcRect l="24237" r="6790"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055D8AD6-3044-667C-B8AD-EA80C24FA9C3}"/>
              </a:ext>
            </a:extLst>
          </p:cNvPr>
          <p:cNvSpPr>
            <a:spLocks noGrp="1"/>
          </p:cNvSpPr>
          <p:nvPr>
            <p:ph idx="1"/>
          </p:nvPr>
        </p:nvSpPr>
        <p:spPr>
          <a:xfrm>
            <a:off x="5300810" y="2587625"/>
            <a:ext cx="5927577" cy="3594100"/>
          </a:xfrm>
        </p:spPr>
        <p:txBody>
          <a:bodyPr anchor="t">
            <a:normAutofit/>
          </a:bodyPr>
          <a:lstStyle/>
          <a:p>
            <a:r>
              <a:rPr lang="en-GB" sz="4000" kern="100" dirty="0">
                <a:effectLst/>
                <a:ea typeface="DengXian" panose="02010600030101010101" pitchFamily="2" charset="-122"/>
                <a:cs typeface="Arial" panose="020B0604020202020204" pitchFamily="34" charset="0"/>
              </a:rPr>
              <a:t>Radical social, political, and economic change</a:t>
            </a:r>
          </a:p>
          <a:p>
            <a:r>
              <a:rPr lang="en-GB" sz="4000" kern="100" dirty="0">
                <a:ea typeface="DengXian" panose="02010600030101010101" pitchFamily="2" charset="-122"/>
                <a:cs typeface="Arial" panose="020B0604020202020204" pitchFamily="34" charset="0"/>
              </a:rPr>
              <a:t>1975 declared ‘year zero’ </a:t>
            </a:r>
          </a:p>
        </p:txBody>
      </p:sp>
    </p:spTree>
    <p:extLst>
      <p:ext uri="{BB962C8B-B14F-4D97-AF65-F5344CB8AC3E}">
        <p14:creationId xmlns:p14="http://schemas.microsoft.com/office/powerpoint/2010/main" val="940988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BAB2D-6921-8422-C3E9-58A3CE48B850}"/>
              </a:ext>
            </a:extLst>
          </p:cNvPr>
          <p:cNvSpPr>
            <a:spLocks noGrp="1"/>
          </p:cNvSpPr>
          <p:nvPr>
            <p:ph type="title"/>
          </p:nvPr>
        </p:nvSpPr>
        <p:spPr/>
        <p:txBody>
          <a:bodyPr>
            <a:normAutofit fontScale="90000"/>
          </a:bodyPr>
          <a:lstStyle/>
          <a:p>
            <a:r>
              <a:rPr lang="en-GB" dirty="0"/>
              <a:t>LIFE IN DEMOCRATIC KAMPUCHEA</a:t>
            </a:r>
          </a:p>
        </p:txBody>
      </p:sp>
      <p:sp>
        <p:nvSpPr>
          <p:cNvPr id="3" name="Content Placeholder 2">
            <a:extLst>
              <a:ext uri="{FF2B5EF4-FFF2-40B4-BE49-F238E27FC236}">
                <a16:creationId xmlns:a16="http://schemas.microsoft.com/office/drawing/2014/main" id="{52604564-091C-38F3-5B3E-EDE59D3197C9}"/>
              </a:ext>
            </a:extLst>
          </p:cNvPr>
          <p:cNvSpPr>
            <a:spLocks noGrp="1"/>
          </p:cNvSpPr>
          <p:nvPr>
            <p:ph idx="1"/>
          </p:nvPr>
        </p:nvSpPr>
        <p:spPr/>
        <p:txBody>
          <a:bodyPr>
            <a:normAutofit lnSpcReduction="10000"/>
          </a:bodyPr>
          <a:lstStyle/>
          <a:p>
            <a:pPr>
              <a:lnSpc>
                <a:spcPct val="100000"/>
              </a:lnSpc>
              <a:spcBef>
                <a:spcPts val="0"/>
              </a:spcBef>
              <a:spcAft>
                <a:spcPts val="0"/>
              </a:spcAft>
            </a:pPr>
            <a:r>
              <a:rPr lang="en-GB" sz="2800" kern="100" dirty="0">
                <a:effectLst/>
                <a:ea typeface="DengXian" panose="02010600030101010101" pitchFamily="2" charset="-122"/>
                <a:cs typeface="Arial" panose="020B0604020202020204" pitchFamily="34" charset="0"/>
              </a:rPr>
              <a:t>Citizens categorised as “base people” and “new people”. </a:t>
            </a:r>
          </a:p>
          <a:p>
            <a:pPr>
              <a:lnSpc>
                <a:spcPct val="100000"/>
              </a:lnSpc>
              <a:spcBef>
                <a:spcPts val="0"/>
              </a:spcBef>
              <a:spcAft>
                <a:spcPts val="0"/>
              </a:spcAft>
            </a:pPr>
            <a:r>
              <a:rPr lang="en-GB" sz="2800" kern="100" dirty="0">
                <a:ea typeface="DengXian" panose="02010600030101010101" pitchFamily="2" charset="-122"/>
                <a:cs typeface="Arial" panose="020B0604020202020204" pitchFamily="34" charset="0"/>
              </a:rPr>
              <a:t>“Base people” – peasantry</a:t>
            </a:r>
          </a:p>
          <a:p>
            <a:pPr>
              <a:lnSpc>
                <a:spcPct val="100000"/>
              </a:lnSpc>
              <a:spcBef>
                <a:spcPts val="0"/>
              </a:spcBef>
              <a:spcAft>
                <a:spcPts val="0"/>
              </a:spcAft>
            </a:pPr>
            <a:r>
              <a:rPr lang="en-GB" sz="2800" kern="100" dirty="0">
                <a:effectLst/>
                <a:ea typeface="DengXian" panose="02010600030101010101" pitchFamily="2" charset="-122"/>
                <a:cs typeface="Arial" panose="020B0604020202020204" pitchFamily="34" charset="0"/>
              </a:rPr>
              <a:t>“New people” -  city dwellers deported to countryside (late arrivals to the </a:t>
            </a:r>
            <a:r>
              <a:rPr lang="en-GB" sz="2800" kern="100" dirty="0">
                <a:ea typeface="DengXian" panose="02010600030101010101" pitchFamily="2" charset="-122"/>
                <a:cs typeface="Arial" panose="020B0604020202020204" pitchFamily="34" charset="0"/>
              </a:rPr>
              <a:t>revolution).</a:t>
            </a:r>
          </a:p>
          <a:p>
            <a:pPr>
              <a:lnSpc>
                <a:spcPct val="100000"/>
              </a:lnSpc>
              <a:spcBef>
                <a:spcPts val="0"/>
              </a:spcBef>
              <a:spcAft>
                <a:spcPts val="0"/>
              </a:spcAft>
            </a:pPr>
            <a:r>
              <a:rPr lang="en-GB" sz="2800" kern="100" dirty="0">
                <a:effectLst/>
                <a:ea typeface="DengXian" panose="02010600030101010101" pitchFamily="2" charset="-122"/>
                <a:cs typeface="Arial" panose="020B0604020202020204" pitchFamily="34" charset="0"/>
              </a:rPr>
              <a:t>Experiences of “new people” differed regionally – in some areas, peasants friendly, in others (where US bombing and civil war were worst) felt newcomers got what they deserved.</a:t>
            </a:r>
          </a:p>
          <a:p>
            <a:pPr>
              <a:lnSpc>
                <a:spcPct val="100000"/>
              </a:lnSpc>
              <a:spcBef>
                <a:spcPts val="0"/>
              </a:spcBef>
              <a:spcAft>
                <a:spcPts val="0"/>
              </a:spcAft>
            </a:pPr>
            <a:r>
              <a:rPr lang="en-GB" sz="2800" kern="100" dirty="0">
                <a:effectLst/>
                <a:ea typeface="DengXian" panose="02010600030101010101" pitchFamily="2" charset="-122"/>
                <a:cs typeface="Arial" panose="020B0604020202020204" pitchFamily="34" charset="0"/>
              </a:rPr>
              <a:t>“Base people” – preferential treatment from Khmer Rouge authorities. More food, easier tasks (Kiernan and </a:t>
            </a:r>
            <a:r>
              <a:rPr lang="en-GB" sz="2800" kern="100" dirty="0" err="1">
                <a:effectLst/>
                <a:ea typeface="DengXian" panose="02010600030101010101" pitchFamily="2" charset="-122"/>
                <a:cs typeface="Arial" panose="020B0604020202020204" pitchFamily="34" charset="0"/>
              </a:rPr>
              <a:t>Boua</a:t>
            </a:r>
            <a:r>
              <a:rPr lang="en-GB" sz="2800" kern="100" dirty="0">
                <a:effectLst/>
                <a:ea typeface="DengXian" panose="02010600030101010101" pitchFamily="2" charset="-122"/>
                <a:cs typeface="Arial" panose="020B0604020202020204" pitchFamily="34" charset="0"/>
              </a:rPr>
              <a:t>, 1982).</a:t>
            </a:r>
          </a:p>
        </p:txBody>
      </p:sp>
    </p:spTree>
    <p:extLst>
      <p:ext uri="{BB962C8B-B14F-4D97-AF65-F5344CB8AC3E}">
        <p14:creationId xmlns:p14="http://schemas.microsoft.com/office/powerpoint/2010/main" val="3079770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40B43B-3F80-259C-449D-E512A14AF0A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1A7BA-A70F-72B2-71BD-7304016A217A}"/>
              </a:ext>
            </a:extLst>
          </p:cNvPr>
          <p:cNvSpPr>
            <a:spLocks noGrp="1"/>
          </p:cNvSpPr>
          <p:nvPr>
            <p:ph type="title"/>
          </p:nvPr>
        </p:nvSpPr>
        <p:spPr>
          <a:xfrm>
            <a:off x="5300811" y="317500"/>
            <a:ext cx="5927576" cy="1701800"/>
          </a:xfrm>
        </p:spPr>
        <p:txBody>
          <a:bodyPr>
            <a:normAutofit/>
          </a:bodyPr>
          <a:lstStyle/>
          <a:p>
            <a:r>
              <a:rPr lang="en-GB" sz="5100"/>
              <a:t>LIFE IN DEMOCRATIC KAMPUCHEA</a:t>
            </a:r>
          </a:p>
        </p:txBody>
      </p:sp>
      <p:pic>
        <p:nvPicPr>
          <p:cNvPr id="4" name="Picture 3">
            <a:extLst>
              <a:ext uri="{FF2B5EF4-FFF2-40B4-BE49-F238E27FC236}">
                <a16:creationId xmlns:a16="http://schemas.microsoft.com/office/drawing/2014/main" id="{98CE4C59-D05F-EF7F-23E9-42ED9F5ACC7D}"/>
              </a:ext>
            </a:extLst>
          </p:cNvPr>
          <p:cNvPicPr>
            <a:picLocks noChangeAspect="1"/>
          </p:cNvPicPr>
          <p:nvPr/>
        </p:nvPicPr>
        <p:blipFill>
          <a:blip r:embed="rId3"/>
          <a:srcRect l="17847" r="1320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A348EBCA-FBAC-8B5A-55FD-746EF1B296E4}"/>
              </a:ext>
            </a:extLst>
          </p:cNvPr>
          <p:cNvSpPr>
            <a:spLocks noGrp="1"/>
          </p:cNvSpPr>
          <p:nvPr>
            <p:ph idx="1"/>
          </p:nvPr>
        </p:nvSpPr>
        <p:spPr>
          <a:xfrm>
            <a:off x="5300810" y="2587624"/>
            <a:ext cx="7205515" cy="4403725"/>
          </a:xfrm>
        </p:spPr>
        <p:txBody>
          <a:bodyPr anchor="t">
            <a:normAutofit fontScale="92500" lnSpcReduction="10000"/>
          </a:bodyPr>
          <a:lstStyle/>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Freedom of press, movement, worship, organisation, association, and discussion, were severely curtailed. </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Borders closed</a:t>
            </a:r>
          </a:p>
          <a:p>
            <a:pPr marL="285750" indent="-285750">
              <a:lnSpc>
                <a:spcPct val="91000"/>
              </a:lnSpc>
              <a:spcBef>
                <a:spcPts val="0"/>
              </a:spcBef>
              <a:spcAft>
                <a:spcPts val="60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Neighbouring countries militarily attacked.</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Foreign languages banned</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Local newspapers/TV stations shut down</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Embassies and press agencies closed</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Radios and bicycles confiscated</a:t>
            </a:r>
          </a:p>
          <a:p>
            <a:pPr marL="285750" indent="-285750">
              <a:lnSpc>
                <a:spcPct val="91000"/>
              </a:lnSpc>
              <a:spcBef>
                <a:spcPts val="0"/>
              </a:spcBef>
              <a:spcAft>
                <a:spcPts val="60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Mail and telephones suppressed</a:t>
            </a:r>
          </a:p>
          <a:p>
            <a:pPr marL="285750" indent="-285750">
              <a:lnSpc>
                <a:spcPct val="91000"/>
              </a:lnSpc>
              <a:spcBef>
                <a:spcPts val="0"/>
              </a:spcBef>
              <a:spcAft>
                <a:spcPts val="60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DK a “prison camp state” (Kiernan, 2008).</a:t>
            </a:r>
          </a:p>
        </p:txBody>
      </p:sp>
    </p:spTree>
    <p:extLst>
      <p:ext uri="{BB962C8B-B14F-4D97-AF65-F5344CB8AC3E}">
        <p14:creationId xmlns:p14="http://schemas.microsoft.com/office/powerpoint/2010/main" val="17342565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6983-5B8B-D63A-9BBF-8697F9029EA6}"/>
              </a:ext>
            </a:extLst>
          </p:cNvPr>
          <p:cNvSpPr>
            <a:spLocks noGrp="1"/>
          </p:cNvSpPr>
          <p:nvPr>
            <p:ph type="title"/>
          </p:nvPr>
        </p:nvSpPr>
        <p:spPr/>
        <p:txBody>
          <a:bodyPr>
            <a:normAutofit fontScale="90000"/>
          </a:bodyPr>
          <a:lstStyle/>
          <a:p>
            <a:r>
              <a:rPr lang="en-GB" dirty="0"/>
              <a:t>Forced labour and food shortages</a:t>
            </a:r>
          </a:p>
        </p:txBody>
      </p:sp>
      <p:sp>
        <p:nvSpPr>
          <p:cNvPr id="3" name="Content Placeholder 2">
            <a:extLst>
              <a:ext uri="{FF2B5EF4-FFF2-40B4-BE49-F238E27FC236}">
                <a16:creationId xmlns:a16="http://schemas.microsoft.com/office/drawing/2014/main" id="{2DCA24EB-ACE6-987B-6360-3F0C6F318C36}"/>
              </a:ext>
            </a:extLst>
          </p:cNvPr>
          <p:cNvSpPr>
            <a:spLocks noGrp="1"/>
          </p:cNvSpPr>
          <p:nvPr>
            <p:ph idx="1"/>
          </p:nvPr>
        </p:nvSpPr>
        <p:spPr>
          <a:xfrm>
            <a:off x="960120" y="2587752"/>
            <a:ext cx="11627168" cy="4227386"/>
          </a:xfrm>
        </p:spPr>
        <p:txBody>
          <a:bodyPr>
            <a:normAutofit/>
          </a:bodyPr>
          <a:lstStyle/>
          <a:p>
            <a:pPr marL="285750" indent="-285750">
              <a:lnSpc>
                <a:spcPct val="120000"/>
              </a:lnSpc>
              <a:spcBef>
                <a:spcPts val="0"/>
              </a:spcBef>
              <a:spcAft>
                <a:spcPts val="0"/>
              </a:spcAft>
              <a:buFont typeface="Arial" panose="020B0604020202020204" pitchFamily="34" charset="0"/>
              <a:buChar char="•"/>
            </a:pPr>
            <a:r>
              <a:rPr lang="en-GB" sz="4000" kern="100" dirty="0">
                <a:effectLst/>
                <a:ea typeface="DengXian" panose="02010600030101010101" pitchFamily="2" charset="-122"/>
                <a:cs typeface="Arial" panose="020B0604020202020204" pitchFamily="34" charset="0"/>
              </a:rPr>
              <a:t>Forced labour </a:t>
            </a:r>
          </a:p>
          <a:p>
            <a:pPr marL="285750" indent="-285750">
              <a:lnSpc>
                <a:spcPct val="120000"/>
              </a:lnSpc>
              <a:spcBef>
                <a:spcPts val="0"/>
              </a:spcBef>
              <a:spcAft>
                <a:spcPts val="0"/>
              </a:spcAft>
              <a:buFont typeface="Arial" panose="020B0604020202020204" pitchFamily="34" charset="0"/>
              <a:buChar char="•"/>
            </a:pPr>
            <a:r>
              <a:rPr lang="en-GB" sz="4000" kern="100" dirty="0">
                <a:effectLst/>
                <a:ea typeface="DengXian" panose="02010600030101010101" pitchFamily="2" charset="-122"/>
                <a:cs typeface="Arial" panose="020B0604020202020204" pitchFamily="34" charset="0"/>
              </a:rPr>
              <a:t>Both “base people” and “new people” expected to begin work before dawn and rest only after dark (Kiernan, </a:t>
            </a:r>
            <a:r>
              <a:rPr lang="en-GB" sz="4000" kern="100" dirty="0">
                <a:ea typeface="DengXian" panose="02010600030101010101" pitchFamily="2" charset="-122"/>
                <a:cs typeface="Arial" panose="020B0604020202020204" pitchFamily="34" charset="0"/>
              </a:rPr>
              <a:t>2009</a:t>
            </a:r>
            <a:r>
              <a:rPr lang="en-GB" sz="4000" kern="100" dirty="0">
                <a:effectLst/>
                <a:ea typeface="DengXian" panose="02010600030101010101" pitchFamily="2" charset="-122"/>
                <a:cs typeface="Arial" panose="020B0604020202020204" pitchFamily="34" charset="0"/>
              </a:rPr>
              <a:t>).</a:t>
            </a:r>
          </a:p>
          <a:p>
            <a:pPr marL="285750" indent="-285750">
              <a:lnSpc>
                <a:spcPct val="120000"/>
              </a:lnSpc>
              <a:spcBef>
                <a:spcPts val="0"/>
              </a:spcBef>
              <a:spcAft>
                <a:spcPts val="0"/>
              </a:spcAft>
              <a:buFont typeface="Arial" panose="020B0604020202020204" pitchFamily="34" charset="0"/>
              <a:buChar char="•"/>
            </a:pPr>
            <a:r>
              <a:rPr lang="en-GB" sz="4000" kern="100" dirty="0">
                <a:effectLst/>
                <a:ea typeface="DengXian" panose="02010600030101010101" pitchFamily="2" charset="-122"/>
                <a:cs typeface="Arial" panose="020B0604020202020204" pitchFamily="34" charset="0"/>
              </a:rPr>
              <a:t>Food distributed in communal kitchens.</a:t>
            </a:r>
          </a:p>
          <a:p>
            <a:pPr marL="285750" indent="-285750">
              <a:lnSpc>
                <a:spcPct val="120000"/>
              </a:lnSpc>
              <a:spcBef>
                <a:spcPts val="0"/>
              </a:spcBef>
              <a:spcAft>
                <a:spcPts val="0"/>
              </a:spcAft>
              <a:buFont typeface="Arial" panose="020B0604020202020204" pitchFamily="34" charset="0"/>
              <a:buChar char="•"/>
            </a:pPr>
            <a:endParaRPr lang="en-GB" sz="2400" kern="1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97741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C0068-72D7-4327-5B90-8E8694040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4EC841-06C2-1317-461F-53F4BC666ED4}"/>
              </a:ext>
            </a:extLst>
          </p:cNvPr>
          <p:cNvSpPr>
            <a:spLocks noGrp="1"/>
          </p:cNvSpPr>
          <p:nvPr>
            <p:ph type="title"/>
          </p:nvPr>
        </p:nvSpPr>
        <p:spPr/>
        <p:txBody>
          <a:bodyPr>
            <a:normAutofit fontScale="90000"/>
          </a:bodyPr>
          <a:lstStyle/>
          <a:p>
            <a:r>
              <a:rPr lang="en-GB" dirty="0"/>
              <a:t>Forced labour and food shortages</a:t>
            </a:r>
          </a:p>
        </p:txBody>
      </p:sp>
      <p:sp>
        <p:nvSpPr>
          <p:cNvPr id="3" name="Content Placeholder 2">
            <a:extLst>
              <a:ext uri="{FF2B5EF4-FFF2-40B4-BE49-F238E27FC236}">
                <a16:creationId xmlns:a16="http://schemas.microsoft.com/office/drawing/2014/main" id="{1BBF5B5D-B025-5660-A5DA-D737C0CCF010}"/>
              </a:ext>
            </a:extLst>
          </p:cNvPr>
          <p:cNvSpPr>
            <a:spLocks noGrp="1"/>
          </p:cNvSpPr>
          <p:nvPr>
            <p:ph idx="1"/>
          </p:nvPr>
        </p:nvSpPr>
        <p:spPr>
          <a:xfrm>
            <a:off x="960120" y="2587752"/>
            <a:ext cx="11627168" cy="4227386"/>
          </a:xfrm>
        </p:spPr>
        <p:txBody>
          <a:bodyPr>
            <a:normAutofit/>
          </a:bodyPr>
          <a:lstStyle/>
          <a:p>
            <a:pPr marL="285750" indent="-285750">
              <a:lnSpc>
                <a:spcPct val="120000"/>
              </a:lnSpc>
              <a:spcBef>
                <a:spcPts val="0"/>
              </a:spcBef>
              <a:spcAft>
                <a:spcPts val="0"/>
              </a:spcAft>
              <a:buFont typeface="Arial" panose="020B0604020202020204" pitchFamily="34" charset="0"/>
              <a:buChar char="•"/>
            </a:pPr>
            <a:r>
              <a:rPr lang="en-GB" sz="2400" kern="100" dirty="0">
                <a:ea typeface="DengXian" panose="02010600030101010101" pitchFamily="2" charset="-122"/>
                <a:cs typeface="Arial" panose="020B0604020202020204" pitchFamily="34" charset="0"/>
              </a:rPr>
              <a:t>After 1975-76, food shortages</a:t>
            </a:r>
          </a:p>
          <a:p>
            <a:pPr marL="285750" indent="-28575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Money and markets outlawed so people couldn’t buy extra supplies</a:t>
            </a:r>
          </a:p>
          <a:p>
            <a:pPr marL="285750" indent="-28575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Couldn’t supplement rations by growing produce – private property banned.</a:t>
            </a:r>
          </a:p>
          <a:p>
            <a:pPr marL="285750" indent="-28575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Foraging made illegal.</a:t>
            </a:r>
          </a:p>
          <a:p>
            <a:pPr marL="285750" indent="-28575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Attempts to find other food sources punished as distraction from work.</a:t>
            </a:r>
          </a:p>
          <a:p>
            <a:pPr marL="285750" indent="-285750">
              <a:lnSpc>
                <a:spcPct val="120000"/>
              </a:lnSpc>
              <a:spcBef>
                <a:spcPts val="0"/>
              </a:spcBef>
              <a:spcAft>
                <a:spcPts val="0"/>
              </a:spcAft>
              <a:buFont typeface="Arial" panose="020B0604020202020204" pitchFamily="34" charset="0"/>
              <a:buChar char="•"/>
            </a:pPr>
            <a:r>
              <a:rPr lang="en-GB" sz="2400" kern="100" dirty="0">
                <a:effectLst/>
                <a:ea typeface="DengXian" panose="02010600030101010101" pitchFamily="2" charset="-122"/>
                <a:cs typeface="Arial" panose="020B0604020202020204" pitchFamily="34" charset="0"/>
              </a:rPr>
              <a:t>Illness – overwork, malnutrition, malaria (especially after KR banned importation of pesticides).</a:t>
            </a:r>
          </a:p>
          <a:p>
            <a:pPr marL="285750" indent="-285750">
              <a:lnSpc>
                <a:spcPct val="120000"/>
              </a:lnSpc>
              <a:spcBef>
                <a:spcPts val="0"/>
              </a:spcBef>
              <a:spcAft>
                <a:spcPts val="0"/>
              </a:spcAft>
              <a:buFont typeface="Arial" panose="020B0604020202020204" pitchFamily="34" charset="0"/>
              <a:buChar char="•"/>
            </a:pPr>
            <a:r>
              <a:rPr lang="en-GB" sz="2400" kern="100" dirty="0">
                <a:ea typeface="DengXian" panose="02010600030101010101" pitchFamily="2" charset="-122"/>
                <a:cs typeface="Arial" panose="020B0604020202020204" pitchFamily="34" charset="0"/>
              </a:rPr>
              <a:t>Hospitals scarce and prioritised KR loyalists.</a:t>
            </a:r>
          </a:p>
        </p:txBody>
      </p:sp>
    </p:spTree>
    <p:extLst>
      <p:ext uri="{BB962C8B-B14F-4D97-AF65-F5344CB8AC3E}">
        <p14:creationId xmlns:p14="http://schemas.microsoft.com/office/powerpoint/2010/main" val="4133448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17652-CEC2-91AE-9A35-FF212602F979}"/>
              </a:ext>
            </a:extLst>
          </p:cNvPr>
          <p:cNvSpPr>
            <a:spLocks noGrp="1"/>
          </p:cNvSpPr>
          <p:nvPr>
            <p:ph type="title"/>
          </p:nvPr>
        </p:nvSpPr>
        <p:spPr/>
        <p:txBody>
          <a:bodyPr>
            <a:normAutofit/>
          </a:bodyPr>
          <a:lstStyle/>
          <a:p>
            <a:r>
              <a:rPr lang="en-GB" dirty="0"/>
              <a:t>Deteriorating conditions</a:t>
            </a:r>
          </a:p>
        </p:txBody>
      </p:sp>
      <p:sp>
        <p:nvSpPr>
          <p:cNvPr id="3" name="Content Placeholder 2">
            <a:extLst>
              <a:ext uri="{FF2B5EF4-FFF2-40B4-BE49-F238E27FC236}">
                <a16:creationId xmlns:a16="http://schemas.microsoft.com/office/drawing/2014/main" id="{E261BCC6-96F5-AB8B-CEEE-DA0C97088139}"/>
              </a:ext>
            </a:extLst>
          </p:cNvPr>
          <p:cNvSpPr>
            <a:spLocks noGrp="1"/>
          </p:cNvSpPr>
          <p:nvPr>
            <p:ph idx="1"/>
          </p:nvPr>
        </p:nvSpPr>
        <p:spPr/>
        <p:txBody>
          <a:bodyPr>
            <a:normAutofit fontScale="92500" lnSpcReduction="10000"/>
          </a:bodyPr>
          <a:lstStyle/>
          <a:p>
            <a:pPr>
              <a:lnSpc>
                <a:spcPct val="115000"/>
              </a:lnSpc>
              <a:spcBef>
                <a:spcPts val="1200"/>
              </a:spcBef>
              <a:spcAft>
                <a:spcPts val="800"/>
              </a:spcAft>
            </a:pPr>
            <a:r>
              <a:rPr lang="en-GB" sz="3200" kern="100" dirty="0">
                <a:effectLst/>
                <a:ea typeface="DengXian" panose="02010600030101010101" pitchFamily="2" charset="-122"/>
                <a:cs typeface="Arial" panose="020B0604020202020204" pitchFamily="34" charset="0"/>
              </a:rPr>
              <a:t>1977: Rations, working hours, disruptions to family life deteriorated as  regime insisted on quickly meeting agricultural goals</a:t>
            </a:r>
          </a:p>
          <a:p>
            <a:pPr>
              <a:lnSpc>
                <a:spcPct val="115000"/>
              </a:lnSpc>
              <a:spcBef>
                <a:spcPts val="1200"/>
              </a:spcBef>
              <a:spcAft>
                <a:spcPts val="800"/>
              </a:spcAft>
            </a:pPr>
            <a:r>
              <a:rPr lang="en-GB" sz="3200" kern="100" dirty="0">
                <a:effectLst/>
                <a:ea typeface="DengXian" panose="02010600030101010101" pitchFamily="2" charset="-122"/>
                <a:cs typeface="Arial" panose="020B0604020202020204" pitchFamily="34" charset="0"/>
              </a:rPr>
              <a:t>Leadership paranoia about enemies of the revolution increased</a:t>
            </a:r>
          </a:p>
          <a:p>
            <a:pPr>
              <a:lnSpc>
                <a:spcPct val="115000"/>
              </a:lnSpc>
              <a:spcBef>
                <a:spcPts val="1200"/>
              </a:spcBef>
              <a:spcAft>
                <a:spcPts val="800"/>
              </a:spcAft>
            </a:pPr>
            <a:r>
              <a:rPr lang="en-GB" sz="3200" kern="100" dirty="0">
                <a:ea typeface="DengXian" panose="02010600030101010101" pitchFamily="2" charset="-122"/>
                <a:cs typeface="Arial" panose="020B0604020202020204" pitchFamily="34" charset="0"/>
              </a:rPr>
              <a:t>Conflict with Vietnam increased</a:t>
            </a:r>
            <a:endParaRPr lang="en-GB" sz="4000" dirty="0"/>
          </a:p>
        </p:txBody>
      </p:sp>
    </p:spTree>
    <p:extLst>
      <p:ext uri="{BB962C8B-B14F-4D97-AF65-F5344CB8AC3E}">
        <p14:creationId xmlns:p14="http://schemas.microsoft.com/office/powerpoint/2010/main" val="1197459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915B2-D027-E0D4-8A47-7F2DA93A11F8}"/>
              </a:ext>
            </a:extLst>
          </p:cNvPr>
          <p:cNvSpPr>
            <a:spLocks noGrp="1"/>
          </p:cNvSpPr>
          <p:nvPr>
            <p:ph type="title"/>
          </p:nvPr>
        </p:nvSpPr>
        <p:spPr/>
        <p:txBody>
          <a:bodyPr/>
          <a:lstStyle/>
          <a:p>
            <a:r>
              <a:rPr lang="en-GB" dirty="0"/>
              <a:t>Mass killings</a:t>
            </a:r>
          </a:p>
        </p:txBody>
      </p:sp>
      <p:sp>
        <p:nvSpPr>
          <p:cNvPr id="3" name="Content Placeholder 2">
            <a:extLst>
              <a:ext uri="{FF2B5EF4-FFF2-40B4-BE49-F238E27FC236}">
                <a16:creationId xmlns:a16="http://schemas.microsoft.com/office/drawing/2014/main" id="{54D8E89C-E919-314E-4032-6E6C2C64FC70}"/>
              </a:ext>
            </a:extLst>
          </p:cNvPr>
          <p:cNvSpPr>
            <a:spLocks noGrp="1"/>
          </p:cNvSpPr>
          <p:nvPr>
            <p:ph idx="1"/>
          </p:nvPr>
        </p:nvSpPr>
        <p:spPr/>
        <p:txBody>
          <a:bodyPr>
            <a:normAutofit/>
          </a:bodyPr>
          <a:lstStyle/>
          <a:p>
            <a:pPr>
              <a:lnSpc>
                <a:spcPct val="115000"/>
              </a:lnSpc>
              <a:spcBef>
                <a:spcPts val="1200"/>
              </a:spcBef>
              <a:spcAft>
                <a:spcPts val="800"/>
              </a:spcAft>
            </a:pPr>
            <a:r>
              <a:rPr lang="en-GB" sz="2800" kern="100" dirty="0">
                <a:effectLst/>
                <a:ea typeface="DengXian" panose="02010600030101010101" pitchFamily="2" charset="-122"/>
                <a:cs typeface="Arial" panose="020B0604020202020204" pitchFamily="34" charset="0"/>
              </a:rPr>
              <a:t>Thousands of executions during forced evacuations of cities, more in countryside (Jones, 2006)</a:t>
            </a:r>
          </a:p>
          <a:p>
            <a:pPr>
              <a:lnSpc>
                <a:spcPct val="115000"/>
              </a:lnSpc>
              <a:spcBef>
                <a:spcPts val="1200"/>
              </a:spcBef>
              <a:spcAft>
                <a:spcPts val="800"/>
              </a:spcAft>
            </a:pPr>
            <a:r>
              <a:rPr lang="en-GB" sz="2800" kern="100" dirty="0">
                <a:ea typeface="DengXian" panose="02010600030101010101" pitchFamily="2" charset="-122"/>
                <a:cs typeface="Arial" panose="020B0604020202020204" pitchFamily="34" charset="0"/>
              </a:rPr>
              <a:t>1978: “the most exterminatory period” (Jones, 2006).</a:t>
            </a:r>
          </a:p>
          <a:p>
            <a:pPr>
              <a:lnSpc>
                <a:spcPct val="115000"/>
              </a:lnSpc>
              <a:spcBef>
                <a:spcPts val="1200"/>
              </a:spcBef>
              <a:spcAft>
                <a:spcPts val="800"/>
              </a:spcAft>
            </a:pPr>
            <a:r>
              <a:rPr lang="en-GB" sz="2800" kern="100" dirty="0">
                <a:effectLst/>
                <a:ea typeface="DengXian" panose="02010600030101010101" pitchFamily="2" charset="-122"/>
                <a:cs typeface="Arial" panose="020B0604020202020204" pitchFamily="34" charset="0"/>
              </a:rPr>
              <a:t>Jones </a:t>
            </a:r>
            <a:r>
              <a:rPr lang="en-GB" sz="2800" kern="100" dirty="0">
                <a:ea typeface="DengXian" panose="02010600030101010101" pitchFamily="2" charset="-122"/>
                <a:cs typeface="Arial" panose="020B0604020202020204" pitchFamily="34" charset="0"/>
              </a:rPr>
              <a:t>(2006): 3 key ‘genocidal institutions’ – forced labour, mass executions, internal purges</a:t>
            </a:r>
            <a:endParaRPr lang="en-GB" sz="3600" dirty="0"/>
          </a:p>
        </p:txBody>
      </p:sp>
    </p:spTree>
    <p:extLst>
      <p:ext uri="{BB962C8B-B14F-4D97-AF65-F5344CB8AC3E}">
        <p14:creationId xmlns:p14="http://schemas.microsoft.com/office/powerpoint/2010/main" val="27857873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59DF-3EFE-F828-8A5D-EDF94ADD7519}"/>
              </a:ext>
            </a:extLst>
          </p:cNvPr>
          <p:cNvSpPr>
            <a:spLocks noGrp="1"/>
          </p:cNvSpPr>
          <p:nvPr>
            <p:ph type="title"/>
          </p:nvPr>
        </p:nvSpPr>
        <p:spPr/>
        <p:txBody>
          <a:bodyPr/>
          <a:lstStyle/>
          <a:p>
            <a:r>
              <a:rPr lang="en-GB" dirty="0"/>
              <a:t>MASS Executions</a:t>
            </a:r>
          </a:p>
        </p:txBody>
      </p:sp>
      <p:sp>
        <p:nvSpPr>
          <p:cNvPr id="3" name="Content Placeholder 2">
            <a:extLst>
              <a:ext uri="{FF2B5EF4-FFF2-40B4-BE49-F238E27FC236}">
                <a16:creationId xmlns:a16="http://schemas.microsoft.com/office/drawing/2014/main" id="{57DA94F8-86D3-4583-80AB-9753E57F2140}"/>
              </a:ext>
            </a:extLst>
          </p:cNvPr>
          <p:cNvSpPr>
            <a:spLocks noGrp="1"/>
          </p:cNvSpPr>
          <p:nvPr>
            <p:ph idx="1"/>
          </p:nvPr>
        </p:nvSpPr>
        <p:spPr/>
        <p:txBody>
          <a:bodyPr>
            <a:normAutofit/>
          </a:bodyPr>
          <a:lstStyle/>
          <a:p>
            <a:r>
              <a:rPr lang="en-GB" sz="3600" kern="100" dirty="0">
                <a:effectLst/>
                <a:ea typeface="DengXian" panose="02010600030101010101" pitchFamily="2" charset="-122"/>
                <a:cs typeface="Arial" panose="020B0604020202020204" pitchFamily="34" charset="0"/>
              </a:rPr>
              <a:t>Generally targeted at ‘class enemies’ and ethnic minorities.</a:t>
            </a:r>
          </a:p>
          <a:p>
            <a:r>
              <a:rPr lang="en-GB" sz="3600" kern="100" dirty="0">
                <a:effectLst/>
                <a:ea typeface="DengXian" panose="02010600030101010101" pitchFamily="2" charset="-122"/>
                <a:cs typeface="Arial" panose="020B0604020202020204" pitchFamily="34" charset="0"/>
              </a:rPr>
              <a:t> ‘New people’ were the most likely Khmer victims – often whole families were targeted and wiped out. </a:t>
            </a:r>
          </a:p>
          <a:p>
            <a:endParaRPr lang="en-GB" dirty="0"/>
          </a:p>
        </p:txBody>
      </p:sp>
    </p:spTree>
    <p:extLst>
      <p:ext uri="{BB962C8B-B14F-4D97-AF65-F5344CB8AC3E}">
        <p14:creationId xmlns:p14="http://schemas.microsoft.com/office/powerpoint/2010/main" val="546160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20A4D-19A4-B41E-FB47-4FC1AE7D52D7}"/>
              </a:ext>
            </a:extLst>
          </p:cNvPr>
          <p:cNvSpPr>
            <a:spLocks noGrp="1"/>
          </p:cNvSpPr>
          <p:nvPr>
            <p:ph type="title"/>
          </p:nvPr>
        </p:nvSpPr>
        <p:spPr>
          <a:xfrm>
            <a:off x="5300811" y="317500"/>
            <a:ext cx="5927576" cy="1701800"/>
          </a:xfrm>
        </p:spPr>
        <p:txBody>
          <a:bodyPr>
            <a:normAutofit/>
          </a:bodyPr>
          <a:lstStyle/>
          <a:p>
            <a:r>
              <a:rPr lang="en-GB" sz="5600"/>
              <a:t>Internal purges</a:t>
            </a:r>
          </a:p>
        </p:txBody>
      </p:sp>
      <p:pic>
        <p:nvPicPr>
          <p:cNvPr id="4" name="Picture 3">
            <a:extLst>
              <a:ext uri="{FF2B5EF4-FFF2-40B4-BE49-F238E27FC236}">
                <a16:creationId xmlns:a16="http://schemas.microsoft.com/office/drawing/2014/main" id="{6437BF5F-BE4A-6149-2FD0-F4A3AC0C35C9}"/>
              </a:ext>
            </a:extLst>
          </p:cNvPr>
          <p:cNvPicPr>
            <a:picLocks noChangeAspect="1"/>
          </p:cNvPicPr>
          <p:nvPr/>
        </p:nvPicPr>
        <p:blipFill>
          <a:blip r:embed="rId3"/>
          <a:srcRect l="6246" r="17450"/>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8BCA4876-8ECF-08AD-F130-84BA5479F6B8}"/>
              </a:ext>
            </a:extLst>
          </p:cNvPr>
          <p:cNvSpPr>
            <a:spLocks noGrp="1"/>
          </p:cNvSpPr>
          <p:nvPr>
            <p:ph idx="1"/>
          </p:nvPr>
        </p:nvSpPr>
        <p:spPr>
          <a:xfrm>
            <a:off x="5300810" y="2616200"/>
            <a:ext cx="6805465" cy="3879850"/>
          </a:xfrm>
        </p:spPr>
        <p:txBody>
          <a:bodyPr anchor="t">
            <a:normAutofit lnSpcReduction="10000"/>
          </a:bodyPr>
          <a:lstStyle/>
          <a:p>
            <a:pPr>
              <a:lnSpc>
                <a:spcPct val="91000"/>
              </a:lnSpc>
            </a:pPr>
            <a:r>
              <a:rPr lang="en-GB" sz="1800" kern="100" dirty="0">
                <a:effectLst/>
                <a:ea typeface="DengXian" panose="02010600030101010101" pitchFamily="2" charset="-122"/>
                <a:cs typeface="Arial" panose="020B0604020202020204" pitchFamily="34" charset="0"/>
              </a:rPr>
              <a:t>Internal purges, especially within party structures. </a:t>
            </a:r>
          </a:p>
          <a:p>
            <a:pPr>
              <a:lnSpc>
                <a:spcPct val="91000"/>
              </a:lnSpc>
            </a:pPr>
            <a:r>
              <a:rPr lang="en-GB" sz="1800" kern="100" dirty="0">
                <a:effectLst/>
                <a:ea typeface="DengXian" panose="02010600030101010101" pitchFamily="2" charset="-122"/>
                <a:cs typeface="Arial" panose="020B0604020202020204" pitchFamily="34" charset="0"/>
              </a:rPr>
              <a:t>By 1978, half of Central Committee had been killed in purges (Kiernan, 2009).</a:t>
            </a:r>
          </a:p>
          <a:p>
            <a:pPr>
              <a:lnSpc>
                <a:spcPct val="91000"/>
              </a:lnSpc>
            </a:pPr>
            <a:r>
              <a:rPr lang="en-GB" sz="1800" kern="100" dirty="0">
                <a:ea typeface="DengXian" panose="02010600030101010101" pitchFamily="2" charset="-122"/>
                <a:cs typeface="Arial" panose="020B0604020202020204" pitchFamily="34" charset="0"/>
              </a:rPr>
              <a:t>Replaced loc</a:t>
            </a:r>
            <a:r>
              <a:rPr lang="en-GB" sz="1800" kern="100" dirty="0">
                <a:effectLst/>
                <a:ea typeface="DengXian" panose="02010600030101010101" pitchFamily="2" charset="-122"/>
                <a:cs typeface="Arial" panose="020B0604020202020204" pitchFamily="34" charset="0"/>
              </a:rPr>
              <a:t>al leaders suspected of dissidence with loyalists.</a:t>
            </a:r>
          </a:p>
          <a:p>
            <a:pPr>
              <a:lnSpc>
                <a:spcPct val="91000"/>
              </a:lnSpc>
            </a:pPr>
            <a:r>
              <a:rPr lang="en-GB" sz="1800" kern="100" dirty="0">
                <a:effectLst/>
                <a:ea typeface="DengXian" panose="02010600030101010101" pitchFamily="2" charset="-122"/>
                <a:cs typeface="Arial" panose="020B0604020202020204" pitchFamily="34" charset="0"/>
              </a:rPr>
              <a:t>Kiernan (2009): regime had sown seeds of its own downfall: removed Eastern Zone officials rebelled, crossing border into Vietnam 1978 and called for Vietnamese military invasion.</a:t>
            </a:r>
          </a:p>
          <a:p>
            <a:pPr>
              <a:lnSpc>
                <a:spcPct val="91000"/>
              </a:lnSpc>
            </a:pPr>
            <a:r>
              <a:rPr lang="en-GB" sz="1800" kern="100" dirty="0">
                <a:ea typeface="DengXian" panose="02010600030101010101" pitchFamily="2" charset="-122"/>
                <a:cs typeface="Arial" panose="020B0604020202020204" pitchFamily="34" charset="0"/>
              </a:rPr>
              <a:t>During regime, tens of thousands passed through centres designed for interrogation, torture, executions.</a:t>
            </a:r>
          </a:p>
          <a:p>
            <a:pPr>
              <a:lnSpc>
                <a:spcPct val="91000"/>
              </a:lnSpc>
            </a:pPr>
            <a:r>
              <a:rPr lang="en-GB" sz="1800" kern="100" dirty="0">
                <a:effectLst/>
                <a:ea typeface="DengXian" panose="02010600030101010101" pitchFamily="2" charset="-122"/>
                <a:cs typeface="Arial" panose="020B0604020202020204" pitchFamily="34" charset="0"/>
              </a:rPr>
              <a:t>S-21 facility: around 14,000 prisoners believed to have been incarcerated there during KR regime, only 10 known to have survived (</a:t>
            </a:r>
            <a:r>
              <a:rPr lang="en-GB" sz="1800" kern="100" dirty="0" err="1">
                <a:effectLst/>
                <a:ea typeface="DengXian" panose="02010600030101010101" pitchFamily="2" charset="-122"/>
                <a:cs typeface="Arial" panose="020B0604020202020204" pitchFamily="34" charset="0"/>
              </a:rPr>
              <a:t>Fawthrop</a:t>
            </a:r>
            <a:r>
              <a:rPr lang="en-GB" sz="1800" kern="100" dirty="0">
                <a:effectLst/>
                <a:ea typeface="DengXian" panose="02010600030101010101" pitchFamily="2" charset="-122"/>
                <a:cs typeface="Arial" panose="020B0604020202020204" pitchFamily="34" charset="0"/>
              </a:rPr>
              <a:t> and Jarvis, 2004).</a:t>
            </a:r>
          </a:p>
        </p:txBody>
      </p:sp>
    </p:spTree>
    <p:extLst>
      <p:ext uri="{BB962C8B-B14F-4D97-AF65-F5344CB8AC3E}">
        <p14:creationId xmlns:p14="http://schemas.microsoft.com/office/powerpoint/2010/main" val="31931659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8862F-1549-7781-795C-80B93959EFF2}"/>
              </a:ext>
            </a:extLst>
          </p:cNvPr>
          <p:cNvSpPr>
            <a:spLocks noGrp="1"/>
          </p:cNvSpPr>
          <p:nvPr>
            <p:ph type="title"/>
          </p:nvPr>
        </p:nvSpPr>
        <p:spPr/>
        <p:txBody>
          <a:bodyPr/>
          <a:lstStyle/>
          <a:p>
            <a:r>
              <a:rPr lang="en-GB" dirty="0"/>
              <a:t>Targeting minorities</a:t>
            </a:r>
          </a:p>
        </p:txBody>
      </p:sp>
      <p:sp>
        <p:nvSpPr>
          <p:cNvPr id="3" name="Content Placeholder 2">
            <a:extLst>
              <a:ext uri="{FF2B5EF4-FFF2-40B4-BE49-F238E27FC236}">
                <a16:creationId xmlns:a16="http://schemas.microsoft.com/office/drawing/2014/main" id="{569BA257-94CC-CE8E-B144-C118758F7138}"/>
              </a:ext>
            </a:extLst>
          </p:cNvPr>
          <p:cNvSpPr>
            <a:spLocks noGrp="1"/>
          </p:cNvSpPr>
          <p:nvPr>
            <p:ph idx="1"/>
          </p:nvPr>
        </p:nvSpPr>
        <p:spPr>
          <a:xfrm>
            <a:off x="960120" y="2587751"/>
            <a:ext cx="10268712" cy="4313111"/>
          </a:xfrm>
        </p:spPr>
        <p:txBody>
          <a:bodyPr>
            <a:normAutofit/>
          </a:bodyPr>
          <a:lstStyle/>
          <a:p>
            <a:pPr>
              <a:lnSpc>
                <a:spcPct val="100000"/>
              </a:lnSpc>
              <a:spcBef>
                <a:spcPts val="1200"/>
              </a:spcBef>
              <a:spcAft>
                <a:spcPts val="0"/>
              </a:spcAft>
            </a:pPr>
            <a:r>
              <a:rPr lang="en-GB" sz="2400" kern="100" dirty="0">
                <a:ea typeface="DengXian" panose="02010600030101010101" pitchFamily="2" charset="-122"/>
                <a:cs typeface="Arial" panose="020B0604020202020204" pitchFamily="34" charset="0"/>
              </a:rPr>
              <a:t>R</a:t>
            </a:r>
            <a:r>
              <a:rPr lang="en-GB" sz="2400" kern="100" dirty="0">
                <a:effectLst/>
                <a:ea typeface="DengXian" panose="02010600030101010101" pitchFamily="2" charset="-122"/>
                <a:cs typeface="Arial" panose="020B0604020202020204" pitchFamily="34" charset="0"/>
              </a:rPr>
              <a:t>egime targeted religious groups and ethnic minorities. </a:t>
            </a:r>
          </a:p>
          <a:p>
            <a:pPr>
              <a:lnSpc>
                <a:spcPct val="100000"/>
              </a:lnSpc>
              <a:spcBef>
                <a:spcPts val="1200"/>
              </a:spcBef>
              <a:spcAft>
                <a:spcPts val="0"/>
              </a:spcAft>
            </a:pPr>
            <a:r>
              <a:rPr lang="en-GB" sz="2400" kern="100" dirty="0">
                <a:effectLst/>
                <a:ea typeface="DengXian" panose="02010600030101010101" pitchFamily="2" charset="-122"/>
                <a:cs typeface="Arial" panose="020B0604020202020204" pitchFamily="34" charset="0"/>
              </a:rPr>
              <a:t>Religious institutions e.g. Buddhist monasteries emptied, monks either deported to countryside or executed. </a:t>
            </a:r>
          </a:p>
          <a:p>
            <a:pPr>
              <a:lnSpc>
                <a:spcPct val="100000"/>
              </a:lnSpc>
              <a:spcBef>
                <a:spcPts val="1200"/>
              </a:spcBef>
              <a:spcAft>
                <a:spcPts val="0"/>
              </a:spcAft>
            </a:pPr>
            <a:r>
              <a:rPr lang="en-GB" sz="2400" kern="100" dirty="0">
                <a:effectLst/>
                <a:ea typeface="DengXian" panose="02010600030101010101" pitchFamily="2" charset="-122"/>
                <a:cs typeface="Arial" panose="020B0604020202020204" pitchFamily="34" charset="0"/>
              </a:rPr>
              <a:t>Of 60,000 Buddhist Monks, only 3000 found alive after Khmer Rouge fell –rest executed or died from hard labour, disease, or torture (Kiernan, 2009). </a:t>
            </a:r>
          </a:p>
          <a:p>
            <a:pPr>
              <a:lnSpc>
                <a:spcPct val="100000"/>
              </a:lnSpc>
              <a:spcBef>
                <a:spcPts val="1200"/>
              </a:spcBef>
              <a:spcAft>
                <a:spcPts val="0"/>
              </a:spcAft>
            </a:pPr>
            <a:r>
              <a:rPr lang="en-GB" sz="2400" kern="100" dirty="0">
                <a:effectLst/>
                <a:ea typeface="DengXian" panose="02010600030101010101" pitchFamily="2" charset="-122"/>
                <a:cs typeface="Arial" panose="020B0604020202020204" pitchFamily="34" charset="0"/>
              </a:rPr>
              <a:t>Ethnic minorities targeted – local Vietnamese, Chinese population, and Muslim Cham population (Kiernan, 1992).</a:t>
            </a:r>
          </a:p>
          <a:p>
            <a:pPr>
              <a:lnSpc>
                <a:spcPct val="100000"/>
              </a:lnSpc>
              <a:spcAft>
                <a:spcPts val="0"/>
              </a:spcAft>
            </a:pPr>
            <a:r>
              <a:rPr lang="en-GB" sz="2400" kern="100" dirty="0">
                <a:effectLst/>
                <a:ea typeface="DengXian" panose="02010600030101010101" pitchFamily="2" charset="-122"/>
                <a:cs typeface="Arial" panose="020B0604020202020204" pitchFamily="34" charset="0"/>
              </a:rPr>
              <a:t>Khmer Rouge also targeted Khmer –majority national group. 15% of rural Khmer population and 25% of urban population died 1975-1979.</a:t>
            </a:r>
          </a:p>
          <a:p>
            <a:endParaRPr lang="en-GB" dirty="0"/>
          </a:p>
        </p:txBody>
      </p:sp>
    </p:spTree>
    <p:extLst>
      <p:ext uri="{BB962C8B-B14F-4D97-AF65-F5344CB8AC3E}">
        <p14:creationId xmlns:p14="http://schemas.microsoft.com/office/powerpoint/2010/main" val="12277205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40D4-30FF-686C-71F4-4CE998451E1A}"/>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CE8D5F7C-B74F-9E5E-82D6-8758D2BB3B5F}"/>
              </a:ext>
            </a:extLst>
          </p:cNvPr>
          <p:cNvSpPr>
            <a:spLocks noGrp="1"/>
          </p:cNvSpPr>
          <p:nvPr>
            <p:ph idx="1"/>
          </p:nvPr>
        </p:nvSpPr>
        <p:spPr/>
        <p:txBody>
          <a:bodyPr>
            <a:normAutofit fontScale="92500"/>
          </a:bodyPr>
          <a:lstStyle/>
          <a:p>
            <a:r>
              <a:rPr lang="en-GB" sz="2800" kern="100" dirty="0">
                <a:effectLst/>
                <a:ea typeface="DengXian" panose="02010600030101010101" pitchFamily="2" charset="-122"/>
                <a:cs typeface="Arial" panose="020B0604020202020204" pitchFamily="34" charset="0"/>
              </a:rPr>
              <a:t>December 1975, 8 months after KR seized power, US President Ford and Secretary of State Henry Kissinger visited SE East Asia. </a:t>
            </a:r>
          </a:p>
          <a:p>
            <a:r>
              <a:rPr lang="en-GB" sz="2800" kern="100" dirty="0">
                <a:ea typeface="DengXian" panose="02010600030101010101" pitchFamily="2" charset="-122"/>
                <a:cs typeface="Arial" panose="020B0604020202020204" pitchFamily="34" charset="0"/>
              </a:rPr>
              <a:t>Noted intention to maintain and expand influence in </a:t>
            </a:r>
            <a:r>
              <a:rPr lang="en-GB" sz="2800" kern="100" dirty="0">
                <a:effectLst/>
                <a:ea typeface="DengXian" panose="02010600030101010101" pitchFamily="2" charset="-122"/>
                <a:cs typeface="Arial" panose="020B0604020202020204" pitchFamily="34" charset="0"/>
              </a:rPr>
              <a:t>Pacific, SE Asia, Asia. </a:t>
            </a:r>
          </a:p>
          <a:p>
            <a:r>
              <a:rPr lang="en-GB" sz="2800" kern="100" dirty="0">
                <a:ea typeface="DengXian" panose="02010600030101010101" pitchFamily="2" charset="-122"/>
                <a:cs typeface="Arial" panose="020B0604020202020204" pitchFamily="34" charset="0"/>
              </a:rPr>
              <a:t>Geopolitical concerns: w</a:t>
            </a:r>
            <a:r>
              <a:rPr lang="en-GB" sz="2800" kern="100" dirty="0">
                <a:effectLst/>
                <a:ea typeface="DengXian" panose="02010600030101010101" pitchFamily="2" charset="-122"/>
                <a:cs typeface="Arial" panose="020B0604020202020204" pitchFamily="34" charset="0"/>
              </a:rPr>
              <a:t>hile violence in Cambodia progressing, US, China, and Thailand, all supported continued existence of KR regime</a:t>
            </a:r>
            <a:r>
              <a:rPr lang="en-GB" sz="2800" kern="100" dirty="0">
                <a:ea typeface="DengXian" panose="02010600030101010101" pitchFamily="2" charset="-122"/>
                <a:cs typeface="Arial" panose="020B0604020202020204" pitchFamily="34" charset="0"/>
              </a:rPr>
              <a:t> - </a:t>
            </a:r>
            <a:r>
              <a:rPr lang="en-GB" sz="2800" kern="100" dirty="0">
                <a:effectLst/>
                <a:ea typeface="DengXian" panose="02010600030101010101" pitchFamily="2" charset="-122"/>
                <a:cs typeface="Arial" panose="020B0604020202020204" pitchFamily="34" charset="0"/>
              </a:rPr>
              <a:t>hoping to slow down Vietnamese influence (Kiernan, 2002).</a:t>
            </a:r>
          </a:p>
          <a:p>
            <a:endParaRPr lang="en-GB" dirty="0"/>
          </a:p>
        </p:txBody>
      </p:sp>
    </p:spTree>
    <p:extLst>
      <p:ext uri="{BB962C8B-B14F-4D97-AF65-F5344CB8AC3E}">
        <p14:creationId xmlns:p14="http://schemas.microsoft.com/office/powerpoint/2010/main" val="1388664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81C3-6439-6EBE-2ED2-33DB3E925A61}"/>
              </a:ext>
            </a:extLst>
          </p:cNvPr>
          <p:cNvSpPr>
            <a:spLocks noGrp="1"/>
          </p:cNvSpPr>
          <p:nvPr>
            <p:ph type="title"/>
          </p:nvPr>
        </p:nvSpPr>
        <p:spPr/>
        <p:txBody>
          <a:bodyPr/>
          <a:lstStyle/>
          <a:p>
            <a:r>
              <a:rPr lang="en-GB" dirty="0"/>
              <a:t>End of the regime</a:t>
            </a:r>
          </a:p>
        </p:txBody>
      </p:sp>
      <p:sp>
        <p:nvSpPr>
          <p:cNvPr id="3" name="Content Placeholder 2">
            <a:extLst>
              <a:ext uri="{FF2B5EF4-FFF2-40B4-BE49-F238E27FC236}">
                <a16:creationId xmlns:a16="http://schemas.microsoft.com/office/drawing/2014/main" id="{C906A21D-530F-D88A-FF3B-3E9C274AC7A1}"/>
              </a:ext>
            </a:extLst>
          </p:cNvPr>
          <p:cNvSpPr>
            <a:spLocks noGrp="1"/>
          </p:cNvSpPr>
          <p:nvPr>
            <p:ph idx="1"/>
          </p:nvPr>
        </p:nvSpPr>
        <p:spPr>
          <a:xfrm>
            <a:off x="669608" y="2611564"/>
            <a:ext cx="11422380" cy="4246436"/>
          </a:xfrm>
        </p:spPr>
        <p:txBody>
          <a:bodyPr>
            <a:normAutofit fontScale="85000" lnSpcReduction="20000"/>
          </a:bodyPr>
          <a:lstStyle/>
          <a:p>
            <a:r>
              <a:rPr lang="en-GB" sz="2800" kern="100" dirty="0">
                <a:effectLst/>
                <a:ea typeface="DengXian" panose="02010600030101010101" pitchFamily="2" charset="-122"/>
                <a:cs typeface="Arial" panose="020B0604020202020204" pitchFamily="34" charset="0"/>
              </a:rPr>
              <a:t>January 1979, Vietnamese army invaded Cambodia, ending Khmer Rouge regime. </a:t>
            </a:r>
          </a:p>
          <a:p>
            <a:r>
              <a:rPr lang="en-GB" sz="2800" kern="100" dirty="0">
                <a:ea typeface="DengXian" panose="02010600030101010101" pitchFamily="2" charset="-122"/>
                <a:cs typeface="Arial" panose="020B0604020202020204" pitchFamily="34" charset="0"/>
              </a:rPr>
              <a:t>N</a:t>
            </a:r>
            <a:r>
              <a:rPr lang="en-GB" sz="2800" kern="100" dirty="0">
                <a:effectLst/>
                <a:ea typeface="DengXian" panose="02010600030101010101" pitchFamily="2" charset="-122"/>
                <a:cs typeface="Arial" panose="020B0604020202020204" pitchFamily="34" charset="0"/>
              </a:rPr>
              <a:t>ew regime under Hun Sen</a:t>
            </a:r>
          </a:p>
          <a:p>
            <a:r>
              <a:rPr lang="en-GB" sz="2800" kern="100" dirty="0">
                <a:effectLst/>
                <a:ea typeface="DengXian" panose="02010600030101010101" pitchFamily="2" charset="-122"/>
                <a:cs typeface="Arial" panose="020B0604020202020204" pitchFamily="34" charset="0"/>
              </a:rPr>
              <a:t>Vietnamese troops withdrew from Cambodia in 1989.</a:t>
            </a:r>
          </a:p>
          <a:p>
            <a:r>
              <a:rPr lang="en-GB" sz="2800" kern="100" dirty="0">
                <a:ea typeface="DengXian" panose="02010600030101010101" pitchFamily="2" charset="-122"/>
                <a:cs typeface="Arial" panose="020B0604020202020204" pitchFamily="34" charset="0"/>
              </a:rPr>
              <a:t>M</a:t>
            </a:r>
            <a:r>
              <a:rPr lang="en-GB" sz="2800" kern="100" dirty="0">
                <a:effectLst/>
                <a:ea typeface="DengXian" panose="02010600030101010101" pitchFamily="2" charset="-122"/>
                <a:cs typeface="Arial" panose="020B0604020202020204" pitchFamily="34" charset="0"/>
              </a:rPr>
              <a:t>ost of international community refused to recognise new government and continued to assert legitimacy of Pol Pot regime in exile – voted for it to continue to occupy Cambodia’s UN seat for another 12 years.</a:t>
            </a:r>
          </a:p>
          <a:p>
            <a:r>
              <a:rPr lang="en-GB" sz="2800" kern="100" dirty="0">
                <a:effectLst/>
                <a:ea typeface="DengXian" panose="02010600030101010101" pitchFamily="2" charset="-122"/>
                <a:cs typeface="Arial" panose="020B0604020202020204" pitchFamily="34" charset="0"/>
              </a:rPr>
              <a:t>No Western country voted against right of KR-dominated government-in-exile to represent Cambodia in international forums (Kiernan, 2002). </a:t>
            </a:r>
          </a:p>
          <a:p>
            <a:r>
              <a:rPr lang="en-GB" sz="2800" kern="100" dirty="0">
                <a:effectLst/>
                <a:ea typeface="DengXian" panose="02010600030101010101" pitchFamily="2" charset="-122"/>
                <a:cs typeface="Arial" panose="020B0604020202020204" pitchFamily="34" charset="0"/>
              </a:rPr>
              <a:t>Most Western governments portrayed Vietnamese invasion as source of Cambodia’s problems.</a:t>
            </a:r>
          </a:p>
          <a:p>
            <a:endParaRPr lang="en-GB" sz="2400" dirty="0"/>
          </a:p>
        </p:txBody>
      </p:sp>
    </p:spTree>
    <p:extLst>
      <p:ext uri="{BB962C8B-B14F-4D97-AF65-F5344CB8AC3E}">
        <p14:creationId xmlns:p14="http://schemas.microsoft.com/office/powerpoint/2010/main" val="41683250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D20DA-19D4-3434-FCB0-7F85037F7B6D}"/>
              </a:ext>
            </a:extLst>
          </p:cNvPr>
          <p:cNvSpPr>
            <a:spLocks noGrp="1"/>
          </p:cNvSpPr>
          <p:nvPr>
            <p:ph type="title"/>
          </p:nvPr>
        </p:nvSpPr>
        <p:spPr/>
        <p:txBody>
          <a:bodyPr/>
          <a:lstStyle/>
          <a:p>
            <a:r>
              <a:rPr lang="en-GB" dirty="0"/>
              <a:t>After the Khmer Rouge</a:t>
            </a:r>
          </a:p>
        </p:txBody>
      </p:sp>
      <p:sp>
        <p:nvSpPr>
          <p:cNvPr id="3" name="Content Placeholder 2">
            <a:extLst>
              <a:ext uri="{FF2B5EF4-FFF2-40B4-BE49-F238E27FC236}">
                <a16:creationId xmlns:a16="http://schemas.microsoft.com/office/drawing/2014/main" id="{5FECE40C-640F-8175-68C6-9C2B6AF5B037}"/>
              </a:ext>
            </a:extLst>
          </p:cNvPr>
          <p:cNvSpPr>
            <a:spLocks noGrp="1"/>
          </p:cNvSpPr>
          <p:nvPr>
            <p:ph idx="1"/>
          </p:nvPr>
        </p:nvSpPr>
        <p:spPr>
          <a:xfrm>
            <a:off x="960120" y="2587752"/>
            <a:ext cx="10717530" cy="4270248"/>
          </a:xfrm>
        </p:spPr>
        <p:txBody>
          <a:bodyPr>
            <a:normAutofit fontScale="92500" lnSpcReduction="10000"/>
          </a:bodyPr>
          <a:lstStyle/>
          <a:p>
            <a:r>
              <a:rPr lang="en-GB" sz="2400" kern="100" dirty="0">
                <a:effectLst/>
                <a:ea typeface="DengXian" panose="02010600030101010101" pitchFamily="2" charset="-122"/>
                <a:cs typeface="Arial" panose="020B0604020202020204" pitchFamily="34" charset="0"/>
              </a:rPr>
              <a:t>In decades after KR overthrown, many legal organisations declined to investigate crimes committed during the regime</a:t>
            </a:r>
          </a:p>
          <a:p>
            <a:r>
              <a:rPr lang="en-GB" sz="2400" kern="100" dirty="0">
                <a:effectLst/>
                <a:ea typeface="DengXian" panose="02010600030101010101" pitchFamily="2" charset="-122"/>
                <a:cs typeface="Arial" panose="020B0604020202020204" pitchFamily="34" charset="0"/>
              </a:rPr>
              <a:t>This despite recognition in 1985 by </a:t>
            </a:r>
            <a:r>
              <a:rPr lang="en-GB" sz="2400" kern="100" dirty="0">
                <a:ea typeface="DengXian" panose="02010600030101010101" pitchFamily="2" charset="-122"/>
                <a:cs typeface="Arial" panose="020B0604020202020204" pitchFamily="34" charset="0"/>
              </a:rPr>
              <a:t>UN Special Rapporteur on genocide, Benjamin Whitaker, that what happened in Cambodia was genocide ‘even under the most restricted definition’.</a:t>
            </a:r>
          </a:p>
          <a:p>
            <a:r>
              <a:rPr lang="en-GB" sz="2400" kern="100" dirty="0">
                <a:effectLst/>
                <a:ea typeface="DengXian" panose="02010600030101010101" pitchFamily="2" charset="-122"/>
                <a:cs typeface="Arial" panose="020B0604020202020204" pitchFamily="34" charset="0"/>
              </a:rPr>
              <a:t>A few voluntary organisations tried to pressure for investigations: US Cambodia Genocide Project, Australian section of International Commission of Jurists, and Yale University’s Cambodian Genocide Programme. </a:t>
            </a:r>
          </a:p>
          <a:p>
            <a:r>
              <a:rPr lang="en-GB" sz="2400" kern="100" dirty="0">
                <a:ea typeface="DengXian" panose="02010600030101010101" pitchFamily="2" charset="-122"/>
                <a:cs typeface="Arial" panose="020B0604020202020204" pitchFamily="34" charset="0"/>
              </a:rPr>
              <a:t>Lacked support from major human rights groups.</a:t>
            </a:r>
          </a:p>
          <a:p>
            <a:r>
              <a:rPr lang="en-GB" sz="2400" kern="100" dirty="0">
                <a:effectLst/>
                <a:ea typeface="DengXian" panose="02010600030101010101" pitchFamily="2" charset="-122"/>
                <a:cs typeface="Arial" panose="020B0604020202020204" pitchFamily="34" charset="0"/>
              </a:rPr>
              <a:t>Western governments opposed references to the genocide convention in peace agreement.</a:t>
            </a:r>
          </a:p>
        </p:txBody>
      </p:sp>
    </p:spTree>
    <p:extLst>
      <p:ext uri="{BB962C8B-B14F-4D97-AF65-F5344CB8AC3E}">
        <p14:creationId xmlns:p14="http://schemas.microsoft.com/office/powerpoint/2010/main" val="28588197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FDA1-E390-4C62-A3E9-11F0531B45F6}"/>
              </a:ext>
            </a:extLst>
          </p:cNvPr>
          <p:cNvSpPr>
            <a:spLocks noGrp="1"/>
          </p:cNvSpPr>
          <p:nvPr>
            <p:ph type="title"/>
          </p:nvPr>
        </p:nvSpPr>
        <p:spPr/>
        <p:txBody>
          <a:bodyPr/>
          <a:lstStyle/>
          <a:p>
            <a:r>
              <a:rPr lang="en-GB" dirty="0"/>
              <a:t>After the Khmer Rouge</a:t>
            </a:r>
          </a:p>
        </p:txBody>
      </p:sp>
      <p:sp>
        <p:nvSpPr>
          <p:cNvPr id="3" name="Content Placeholder 2">
            <a:extLst>
              <a:ext uri="{FF2B5EF4-FFF2-40B4-BE49-F238E27FC236}">
                <a16:creationId xmlns:a16="http://schemas.microsoft.com/office/drawing/2014/main" id="{9B908098-8F46-D778-F358-B6F85DD1EAA2}"/>
              </a:ext>
            </a:extLst>
          </p:cNvPr>
          <p:cNvSpPr>
            <a:spLocks noGrp="1"/>
          </p:cNvSpPr>
          <p:nvPr>
            <p:ph idx="1"/>
          </p:nvPr>
        </p:nvSpPr>
        <p:spPr/>
        <p:txBody>
          <a:bodyPr>
            <a:normAutofit fontScale="92500" lnSpcReduction="10000"/>
          </a:bodyPr>
          <a:lstStyle/>
          <a:p>
            <a:r>
              <a:rPr lang="en-GB" sz="2400" kern="100" dirty="0">
                <a:effectLst/>
                <a:ea typeface="DengXian" panose="02010600030101010101" pitchFamily="2" charset="-122"/>
                <a:cs typeface="Arial" panose="020B0604020202020204" pitchFamily="34" charset="0"/>
              </a:rPr>
              <a:t>Shift in 1990s</a:t>
            </a:r>
          </a:p>
          <a:p>
            <a:r>
              <a:rPr lang="en-GB" sz="2400" kern="100" dirty="0">
                <a:effectLst/>
                <a:ea typeface="DengXian" panose="02010600030101010101" pitchFamily="2" charset="-122"/>
                <a:cs typeface="Arial" panose="020B0604020202020204" pitchFamily="34" charset="0"/>
              </a:rPr>
              <a:t>UN Sub-Commission on Human Rights passed 1991 resolution noting ‘duty of the international community to prevent the recurrence of genocide in Cambodia’. </a:t>
            </a:r>
          </a:p>
          <a:p>
            <a:r>
              <a:rPr lang="en-GB" sz="2400" kern="100" dirty="0">
                <a:effectLst/>
                <a:ea typeface="DengXian" panose="02010600030101010101" pitchFamily="2" charset="-122"/>
                <a:cs typeface="Arial" panose="020B0604020202020204" pitchFamily="34" charset="0"/>
              </a:rPr>
              <a:t>October 1991: US Assistant Secretary of State Richard Solomon, stated US would be ‘delighted’ to see KR leaders brought to justice, blamed Hun Sen for lack of provision for trials in peace agreement.</a:t>
            </a:r>
          </a:p>
          <a:p>
            <a:r>
              <a:rPr lang="en-GB" sz="2400" kern="100" dirty="0">
                <a:ea typeface="DengXian" panose="02010600030101010101" pitchFamily="2" charset="-122"/>
                <a:cs typeface="Arial" panose="020B0604020202020204" pitchFamily="34" charset="0"/>
              </a:rPr>
              <a:t>NB: </a:t>
            </a:r>
            <a:r>
              <a:rPr lang="en-GB" sz="2400" kern="100" dirty="0">
                <a:effectLst/>
                <a:ea typeface="DengXian" panose="02010600030101010101" pitchFamily="2" charset="-122"/>
                <a:cs typeface="Arial" panose="020B0604020202020204" pitchFamily="34" charset="0"/>
              </a:rPr>
              <a:t>USA had opposed Australian proposals for trials since 1986, US and China had forced Hun Sen to drop the demand (Kiernan, 2009).</a:t>
            </a:r>
          </a:p>
          <a:p>
            <a:endParaRPr lang="en-GB" dirty="0"/>
          </a:p>
        </p:txBody>
      </p:sp>
    </p:spTree>
    <p:extLst>
      <p:ext uri="{BB962C8B-B14F-4D97-AF65-F5344CB8AC3E}">
        <p14:creationId xmlns:p14="http://schemas.microsoft.com/office/powerpoint/2010/main" val="3854530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A995D-5425-E240-124A-C5F442BCF45E}"/>
              </a:ext>
            </a:extLst>
          </p:cNvPr>
          <p:cNvSpPr>
            <a:spLocks noGrp="1"/>
          </p:cNvSpPr>
          <p:nvPr>
            <p:ph type="title"/>
          </p:nvPr>
        </p:nvSpPr>
        <p:spPr>
          <a:xfrm>
            <a:off x="5300811" y="317500"/>
            <a:ext cx="5927576" cy="1701800"/>
          </a:xfrm>
        </p:spPr>
        <p:txBody>
          <a:bodyPr>
            <a:normAutofit/>
          </a:bodyPr>
          <a:lstStyle/>
          <a:p>
            <a:r>
              <a:rPr lang="en-GB" sz="5600"/>
              <a:t>After the Khmer Rouge</a:t>
            </a:r>
          </a:p>
        </p:txBody>
      </p:sp>
      <p:pic>
        <p:nvPicPr>
          <p:cNvPr id="4" name="Picture 3">
            <a:extLst>
              <a:ext uri="{FF2B5EF4-FFF2-40B4-BE49-F238E27FC236}">
                <a16:creationId xmlns:a16="http://schemas.microsoft.com/office/drawing/2014/main" id="{FFFB8760-5B6B-55AB-9A08-D0EA2BA91F27}"/>
              </a:ext>
            </a:extLst>
          </p:cNvPr>
          <p:cNvPicPr>
            <a:picLocks noChangeAspect="1"/>
          </p:cNvPicPr>
          <p:nvPr/>
        </p:nvPicPr>
        <p:blipFill>
          <a:blip r:embed="rId3"/>
          <a:srcRect l="23908" r="7147"/>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758E98B0-5B00-77B5-4162-263865F3E52B}"/>
              </a:ext>
            </a:extLst>
          </p:cNvPr>
          <p:cNvSpPr>
            <a:spLocks noGrp="1"/>
          </p:cNvSpPr>
          <p:nvPr>
            <p:ph idx="1"/>
          </p:nvPr>
        </p:nvSpPr>
        <p:spPr>
          <a:xfrm>
            <a:off x="5300810" y="2587625"/>
            <a:ext cx="7081690" cy="4318000"/>
          </a:xfrm>
        </p:spPr>
        <p:txBody>
          <a:bodyPr anchor="t">
            <a:normAutofit fontScale="92500" lnSpcReduction="10000"/>
          </a:bodyPr>
          <a:lstStyle/>
          <a:p>
            <a:pPr>
              <a:lnSpc>
                <a:spcPct val="91000"/>
              </a:lnSpc>
              <a:spcAft>
                <a:spcPts val="800"/>
              </a:spcAft>
            </a:pPr>
            <a:r>
              <a:rPr lang="en-GB" sz="2000" kern="100" dirty="0">
                <a:effectLst/>
                <a:ea typeface="DengXian" panose="02010600030101010101" pitchFamily="2" charset="-122"/>
                <a:cs typeface="Arial" panose="020B0604020202020204" pitchFamily="34" charset="0"/>
              </a:rPr>
              <a:t>1993 UN-sponsored elections in which KR insurgents committed violent attacks on civilians and UN peacekeepers.</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1997: Cambodian leaders appealed to UN to establish an international tribunal. </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The UN set up Group of Experts to examine evidence.</a:t>
            </a:r>
          </a:p>
          <a:p>
            <a:pPr>
              <a:lnSpc>
                <a:spcPct val="91000"/>
              </a:lnSpc>
              <a:spcAft>
                <a:spcPts val="800"/>
              </a:spcAft>
            </a:pPr>
            <a:r>
              <a:rPr lang="en-GB" sz="2000" kern="100" dirty="0">
                <a:ea typeface="DengXian" panose="02010600030101010101" pitchFamily="2" charset="-122"/>
                <a:cs typeface="Arial" panose="020B0604020202020204" pitchFamily="34" charset="0"/>
              </a:rPr>
              <a:t>Group of Experts concluded 1999 that KR </a:t>
            </a:r>
            <a:r>
              <a:rPr lang="en-GB" sz="2000" kern="100" dirty="0">
                <a:effectLst/>
                <a:ea typeface="DengXian" panose="02010600030101010101" pitchFamily="2" charset="-122"/>
                <a:cs typeface="Arial" panose="020B0604020202020204" pitchFamily="34" charset="0"/>
              </a:rPr>
              <a:t>should face charges for crimes against humanity and genocide. </a:t>
            </a:r>
          </a:p>
          <a:p>
            <a:pPr>
              <a:lnSpc>
                <a:spcPct val="91000"/>
              </a:lnSpc>
              <a:spcAft>
                <a:spcPts val="800"/>
              </a:spcAft>
            </a:pPr>
            <a:r>
              <a:rPr lang="en-GB" sz="2000" kern="100" dirty="0">
                <a:ea typeface="DengXian" panose="02010600030101010101" pitchFamily="2" charset="-122"/>
                <a:cs typeface="Arial" panose="020B0604020202020204" pitchFamily="34" charset="0"/>
              </a:rPr>
              <a:t>After long negotiations, </a:t>
            </a:r>
            <a:r>
              <a:rPr lang="en-GB" sz="2000" kern="100" dirty="0">
                <a:effectLst/>
                <a:ea typeface="DengXian" panose="02010600030101010101" pitchFamily="2" charset="-122"/>
                <a:cs typeface="Arial" panose="020B0604020202020204" pitchFamily="34" charset="0"/>
              </a:rPr>
              <a:t>UN established joint tribunal with Cambodian government –Extraordinary Chambers in the Courts of Cambodia.</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Judges sworn in in 2003, operations wound up 2022</a:t>
            </a:r>
          </a:p>
          <a:p>
            <a:pPr>
              <a:lnSpc>
                <a:spcPct val="91000"/>
              </a:lnSpc>
              <a:spcAft>
                <a:spcPts val="800"/>
              </a:spcAft>
            </a:pPr>
            <a:r>
              <a:rPr lang="en-GB" sz="2000" kern="100" dirty="0">
                <a:ea typeface="DengXian" panose="02010600030101010101" pitchFamily="2" charset="-122"/>
                <a:cs typeface="Arial" panose="020B0604020202020204" pitchFamily="34" charset="0"/>
              </a:rPr>
              <a:t>Pol Pot had died in 1998.</a:t>
            </a:r>
          </a:p>
        </p:txBody>
      </p:sp>
    </p:spTree>
    <p:extLst>
      <p:ext uri="{BB962C8B-B14F-4D97-AF65-F5344CB8AC3E}">
        <p14:creationId xmlns:p14="http://schemas.microsoft.com/office/powerpoint/2010/main" val="10919421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52A1-486D-F699-EF9A-D5B838A4F45B}"/>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6072B2D3-8442-B65E-D5A9-4C1047F20ED2}"/>
              </a:ext>
            </a:extLst>
          </p:cNvPr>
          <p:cNvSpPr>
            <a:spLocks noGrp="1"/>
          </p:cNvSpPr>
          <p:nvPr>
            <p:ph idx="1"/>
          </p:nvPr>
        </p:nvSpPr>
        <p:spPr/>
        <p:txBody>
          <a:bodyPr/>
          <a:lstStyle/>
          <a:p>
            <a:r>
              <a:rPr lang="en-GB" dirty="0"/>
              <a:t>Destruction of intellectual life</a:t>
            </a:r>
          </a:p>
          <a:p>
            <a:r>
              <a:rPr lang="en-GB" dirty="0"/>
              <a:t>Close supervision – even private diaries difficult to keep</a:t>
            </a:r>
          </a:p>
          <a:p>
            <a:r>
              <a:rPr lang="en-GB" dirty="0"/>
              <a:t>Memoirs could only be written after escape or the fall of the KR.</a:t>
            </a:r>
          </a:p>
          <a:p>
            <a:r>
              <a:rPr lang="en-GB" dirty="0"/>
              <a:t>During DK period, occasional press releases in French but almost no documentary sources</a:t>
            </a:r>
          </a:p>
          <a:p>
            <a:r>
              <a:rPr lang="en-GB" dirty="0"/>
              <a:t>Few Khmer-speaking international observers.</a:t>
            </a:r>
          </a:p>
        </p:txBody>
      </p:sp>
    </p:spTree>
    <p:extLst>
      <p:ext uri="{BB962C8B-B14F-4D97-AF65-F5344CB8AC3E}">
        <p14:creationId xmlns:p14="http://schemas.microsoft.com/office/powerpoint/2010/main" val="14817198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EF1FD-50EC-5874-0AAE-14F599655209}"/>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6B976EAF-621E-3DE4-A9DE-BC2DC685D699}"/>
              </a:ext>
            </a:extLst>
          </p:cNvPr>
          <p:cNvSpPr>
            <a:spLocks noGrp="1"/>
          </p:cNvSpPr>
          <p:nvPr>
            <p:ph idx="1"/>
          </p:nvPr>
        </p:nvSpPr>
        <p:spPr/>
        <p:txBody>
          <a:bodyPr/>
          <a:lstStyle/>
          <a:p>
            <a:r>
              <a:rPr lang="en-GB" dirty="0"/>
              <a:t>During regime: Studies of pre-1975 KR movement (Kiernan, 1975)</a:t>
            </a:r>
          </a:p>
          <a:p>
            <a:r>
              <a:rPr lang="en-GB" dirty="0" err="1"/>
              <a:t>Ponchaud</a:t>
            </a:r>
            <a:r>
              <a:rPr lang="en-GB" dirty="0"/>
              <a:t> (1977): suggested over 1M Cambodians had died in 1</a:t>
            </a:r>
            <a:r>
              <a:rPr lang="en-GB" baseline="30000" dirty="0"/>
              <a:t>st</a:t>
            </a:r>
            <a:r>
              <a:rPr lang="en-GB" dirty="0"/>
              <a:t> 2yrs of KR regime from starvation, disease, executions.</a:t>
            </a:r>
          </a:p>
          <a:p>
            <a:r>
              <a:rPr lang="en-GB" dirty="0"/>
              <a:t>Kiernan (1976a) and Vickery (1984): Questioned these figures, possibly 0.5M.</a:t>
            </a:r>
          </a:p>
        </p:txBody>
      </p:sp>
    </p:spTree>
    <p:extLst>
      <p:ext uri="{BB962C8B-B14F-4D97-AF65-F5344CB8AC3E}">
        <p14:creationId xmlns:p14="http://schemas.microsoft.com/office/powerpoint/2010/main" val="7503963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B483B-7D75-789A-413F-D79E328ADDA8}"/>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F8F5A578-2A57-BA02-9D38-31B7FCD6AE27}"/>
              </a:ext>
            </a:extLst>
          </p:cNvPr>
          <p:cNvSpPr>
            <a:spLocks noGrp="1"/>
          </p:cNvSpPr>
          <p:nvPr>
            <p:ph idx="1"/>
          </p:nvPr>
        </p:nvSpPr>
        <p:spPr/>
        <p:txBody>
          <a:bodyPr>
            <a:normAutofit fontScale="85000" lnSpcReduction="20000"/>
          </a:bodyPr>
          <a:lstStyle/>
          <a:p>
            <a:r>
              <a:rPr lang="en-GB" dirty="0"/>
              <a:t>Kiernan (1996): Indications in 1975-6 that unnamed KR leaders attempting to control/limit killing.</a:t>
            </a:r>
          </a:p>
          <a:p>
            <a:r>
              <a:rPr lang="en-GB" dirty="0"/>
              <a:t>On this basis, Kiernan (1976b) suggested that post-war killings mostly regional or spontaneous, including local revenge violence likely to diminish over time.</a:t>
            </a:r>
          </a:p>
          <a:p>
            <a:r>
              <a:rPr lang="en-GB" dirty="0"/>
              <a:t>Violence did not decrease – who was behind it?</a:t>
            </a:r>
          </a:p>
          <a:p>
            <a:r>
              <a:rPr lang="en-GB" dirty="0"/>
              <a:t>Kiernan (2009): 1976 press reports suggested radical pro-Vietnam faction of KR, led by </a:t>
            </a:r>
            <a:r>
              <a:rPr lang="en-GB" dirty="0" err="1"/>
              <a:t>Ieng</a:t>
            </a:r>
            <a:r>
              <a:rPr lang="en-GB" dirty="0"/>
              <a:t> </a:t>
            </a:r>
            <a:r>
              <a:rPr lang="en-GB" dirty="0" err="1"/>
              <a:t>Sary</a:t>
            </a:r>
            <a:r>
              <a:rPr lang="en-GB" dirty="0"/>
              <a:t>, had defeated ‘moderate’ pro-China faction – proved inaccurate</a:t>
            </a:r>
          </a:p>
          <a:p>
            <a:r>
              <a:rPr lang="en-GB" dirty="0"/>
              <a:t>Pol Pot/</a:t>
            </a:r>
            <a:r>
              <a:rPr lang="en-GB" dirty="0" err="1"/>
              <a:t>Ieng</a:t>
            </a:r>
            <a:r>
              <a:rPr lang="en-GB" dirty="0"/>
              <a:t> </a:t>
            </a:r>
            <a:r>
              <a:rPr lang="en-GB" dirty="0" err="1"/>
              <a:t>Sary</a:t>
            </a:r>
            <a:r>
              <a:rPr lang="en-GB" dirty="0"/>
              <a:t> were the pro-China faction, with violence directed at Vietnamese as well as Cambodians.</a:t>
            </a:r>
          </a:p>
        </p:txBody>
      </p:sp>
    </p:spTree>
    <p:extLst>
      <p:ext uri="{BB962C8B-B14F-4D97-AF65-F5344CB8AC3E}">
        <p14:creationId xmlns:p14="http://schemas.microsoft.com/office/powerpoint/2010/main" val="6291435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FE4C9-92FE-6E4D-FA34-5FB9A5C322F1}"/>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84458667-7519-E5FA-F8F1-A42C9873FFEE}"/>
              </a:ext>
            </a:extLst>
          </p:cNvPr>
          <p:cNvSpPr>
            <a:spLocks noGrp="1"/>
          </p:cNvSpPr>
          <p:nvPr>
            <p:ph idx="1"/>
          </p:nvPr>
        </p:nvSpPr>
        <p:spPr>
          <a:xfrm>
            <a:off x="428529" y="2441388"/>
            <a:ext cx="11331893" cy="4098798"/>
          </a:xfrm>
        </p:spPr>
        <p:txBody>
          <a:bodyPr>
            <a:normAutofit fontScale="62500" lnSpcReduction="20000"/>
          </a:bodyPr>
          <a:lstStyle/>
          <a:p>
            <a:pPr>
              <a:lnSpc>
                <a:spcPct val="115000"/>
              </a:lnSpc>
              <a:spcAft>
                <a:spcPts val="800"/>
              </a:spcAft>
            </a:pPr>
            <a:r>
              <a:rPr lang="en-GB" sz="3400" kern="100" dirty="0">
                <a:effectLst/>
                <a:ea typeface="DengXian" panose="02010600030101010101" pitchFamily="2" charset="-122"/>
                <a:cs typeface="Arial" panose="020B0604020202020204" pitchFamily="34" charset="0"/>
              </a:rPr>
              <a:t>Vickery (1988): regime didn’t have genocidal intent, genocide was not planned or expected. </a:t>
            </a:r>
          </a:p>
          <a:p>
            <a:pPr marL="457200" indent="-457200">
              <a:lnSpc>
                <a:spcPct val="115000"/>
              </a:lnSpc>
              <a:spcAft>
                <a:spcPts val="800"/>
              </a:spcAft>
              <a:buFont typeface="Arial" panose="020B0604020202020204" pitchFamily="34" charset="0"/>
              <a:buChar char="•"/>
            </a:pPr>
            <a:r>
              <a:rPr lang="en-GB" sz="3400" kern="100" dirty="0">
                <a:effectLst/>
                <a:ea typeface="DengXian" panose="02010600030101010101" pitchFamily="2" charset="-122"/>
                <a:cs typeface="Arial" panose="020B0604020202020204" pitchFamily="34" charset="0"/>
              </a:rPr>
              <a:t>Regime overtaken by peasant revolution and leadership did not have control of the direction of travel. </a:t>
            </a:r>
          </a:p>
          <a:p>
            <a:pPr>
              <a:lnSpc>
                <a:spcPct val="115000"/>
              </a:lnSpc>
              <a:spcAft>
                <a:spcPts val="800"/>
              </a:spcAft>
            </a:pPr>
            <a:r>
              <a:rPr lang="en-GB" sz="3400" kern="100" dirty="0">
                <a:ea typeface="DengXian" panose="02010600030101010101" pitchFamily="2" charset="-122"/>
                <a:cs typeface="Arial" panose="020B0604020202020204" pitchFamily="34" charset="0"/>
              </a:rPr>
              <a:t>K</a:t>
            </a:r>
            <a:r>
              <a:rPr lang="en-GB" sz="3400" kern="100" dirty="0">
                <a:effectLst/>
                <a:ea typeface="DengXian" panose="02010600030101010101" pitchFamily="2" charset="-122"/>
                <a:cs typeface="Arial" panose="020B0604020202020204" pitchFamily="34" charset="0"/>
              </a:rPr>
              <a:t>iernan (2008): lack of evidence for Vickery’s approach – he didn’t use peasant sources to make this conclusion.</a:t>
            </a:r>
          </a:p>
          <a:p>
            <a:pPr>
              <a:lnSpc>
                <a:spcPct val="115000"/>
              </a:lnSpc>
              <a:spcAft>
                <a:spcPts val="800"/>
              </a:spcAft>
            </a:pPr>
            <a:r>
              <a:rPr lang="en-GB" sz="3400" kern="100" dirty="0">
                <a:effectLst/>
                <a:ea typeface="DengXian" panose="02010600030101010101" pitchFamily="2" charset="-122"/>
                <a:cs typeface="Arial" panose="020B0604020202020204" pitchFamily="34" charset="0"/>
              </a:rPr>
              <a:t>Chandler (1991): deaths not intended, were accidental outcome of utopian project gone awry. Attributes killings to the nationalist and communist project of the regime, portrays it as misdirected Marxist-Leninist revolution.</a:t>
            </a:r>
          </a:p>
          <a:p>
            <a:pPr>
              <a:lnSpc>
                <a:spcPct val="115000"/>
              </a:lnSpc>
              <a:spcAft>
                <a:spcPts val="800"/>
              </a:spcAft>
            </a:pPr>
            <a:r>
              <a:rPr lang="en-GB" sz="3400" kern="100" dirty="0" err="1">
                <a:effectLst/>
                <a:ea typeface="DengXian" panose="02010600030101010101" pitchFamily="2" charset="-122"/>
                <a:cs typeface="Arial" panose="020B0604020202020204" pitchFamily="34" charset="0"/>
              </a:rPr>
              <a:t>Thion</a:t>
            </a:r>
            <a:r>
              <a:rPr lang="en-GB" sz="3400" kern="100" dirty="0">
                <a:effectLst/>
                <a:ea typeface="DengXian" panose="02010600030101010101" pitchFamily="2" charset="-122"/>
                <a:cs typeface="Arial" panose="020B0604020202020204" pitchFamily="34" charset="0"/>
              </a:rPr>
              <a:t> (1983): killings happened as a result of trying to establish regime security.</a:t>
            </a:r>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7011984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EE8E7-7500-5FD7-887A-1DE165A705A2}"/>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3249123E-1E93-BC07-7D93-04A83D93D508}"/>
              </a:ext>
            </a:extLst>
          </p:cNvPr>
          <p:cNvSpPr>
            <a:spLocks noGrp="1"/>
          </p:cNvSpPr>
          <p:nvPr>
            <p:ph idx="1"/>
          </p:nvPr>
        </p:nvSpPr>
        <p:spPr/>
        <p:txBody>
          <a:bodyPr>
            <a:normAutofit fontScale="85000" lnSpcReduction="10000"/>
          </a:bodyPr>
          <a:lstStyle/>
          <a:p>
            <a:r>
              <a:rPr lang="en-GB" sz="2800" kern="100" dirty="0">
                <a:ea typeface="DengXian" panose="02010600030101010101" pitchFamily="2" charset="-122"/>
                <a:cs typeface="Arial" panose="020B0604020202020204" pitchFamily="34" charset="0"/>
              </a:rPr>
              <a:t>D</a:t>
            </a:r>
            <a:r>
              <a:rPr lang="en-GB" sz="2800" kern="100" dirty="0">
                <a:effectLst/>
                <a:ea typeface="DengXian" panose="02010600030101010101" pitchFamily="2" charset="-122"/>
                <a:cs typeface="Arial" panose="020B0604020202020204" pitchFamily="34" charset="0"/>
              </a:rPr>
              <a:t>iscrepancy in interpretations arises from question of whether regime had central control.</a:t>
            </a:r>
          </a:p>
          <a:p>
            <a:r>
              <a:rPr lang="en-GB" sz="2800" kern="100" dirty="0">
                <a:ea typeface="DengXian" panose="02010600030101010101" pitchFamily="2" charset="-122"/>
                <a:cs typeface="Arial" panose="020B0604020202020204" pitchFamily="34" charset="0"/>
              </a:rPr>
              <a:t>‘Bloody </a:t>
            </a:r>
            <a:r>
              <a:rPr lang="en-GB" sz="2800" kern="100" dirty="0" err="1">
                <a:ea typeface="DengXian" panose="02010600030101010101" pitchFamily="2" charset="-122"/>
                <a:cs typeface="Arial" panose="020B0604020202020204" pitchFamily="34" charset="0"/>
              </a:rPr>
              <a:t>mess’</a:t>
            </a:r>
            <a:r>
              <a:rPr lang="en-GB" sz="2800" kern="100" dirty="0">
                <a:ea typeface="DengXian" panose="02010600030101010101" pitchFamily="2" charset="-122"/>
                <a:cs typeface="Arial" panose="020B0604020202020204" pitchFamily="34" charset="0"/>
              </a:rPr>
              <a:t> with regional and factional differences (</a:t>
            </a:r>
            <a:r>
              <a:rPr lang="en-GB" sz="2800" kern="100" dirty="0" err="1">
                <a:ea typeface="DengXian" panose="02010600030101010101" pitchFamily="2" charset="-122"/>
                <a:cs typeface="Arial" panose="020B0604020202020204" pitchFamily="34" charset="0"/>
              </a:rPr>
              <a:t>Thion</a:t>
            </a:r>
            <a:r>
              <a:rPr lang="en-GB" sz="2800" kern="100" dirty="0">
                <a:ea typeface="DengXian" panose="02010600030101010101" pitchFamily="2" charset="-122"/>
                <a:cs typeface="Arial" panose="020B0604020202020204" pitchFamily="34" charset="0"/>
              </a:rPr>
              <a:t>, 1983)?</a:t>
            </a:r>
          </a:p>
          <a:p>
            <a:r>
              <a:rPr lang="en-GB" sz="2800" kern="100" dirty="0">
                <a:effectLst/>
                <a:ea typeface="DengXian" panose="02010600030101010101" pitchFamily="2" charset="-122"/>
                <a:cs typeface="Arial" panose="020B0604020202020204" pitchFamily="34" charset="0"/>
              </a:rPr>
              <a:t>Similar to </a:t>
            </a:r>
            <a:r>
              <a:rPr lang="en-GB" sz="2800" kern="100" dirty="0" err="1">
                <a:effectLst/>
                <a:ea typeface="DengXian" panose="02010600030101010101" pitchFamily="2" charset="-122"/>
                <a:cs typeface="Arial" panose="020B0604020202020204" pitchFamily="34" charset="0"/>
              </a:rPr>
              <a:t>intentionalist</a:t>
            </a:r>
            <a:r>
              <a:rPr lang="en-GB" sz="2800" kern="100" dirty="0">
                <a:effectLst/>
                <a:ea typeface="DengXian" panose="02010600030101010101" pitchFamily="2" charset="-122"/>
                <a:cs typeface="Arial" panose="020B0604020202020204" pitchFamily="34" charset="0"/>
              </a:rPr>
              <a:t>/functionalist arguments re: Nazi Germany.</a:t>
            </a:r>
          </a:p>
          <a:p>
            <a:r>
              <a:rPr lang="en-GB" sz="2800" kern="100" dirty="0">
                <a:effectLst/>
                <a:ea typeface="DengXian" panose="02010600030101010101" pitchFamily="2" charset="-122"/>
                <a:cs typeface="Arial" panose="020B0604020202020204" pitchFamily="34" charset="0"/>
              </a:rPr>
              <a:t>Kiernan (1989; 2009): Concludes there was central control – massive conscription of labour and infiltration into everyday life. Argues Chandler (1991) didn’t give enough attention to targeting of ethnic minorities and conflated them </a:t>
            </a:r>
            <a:r>
              <a:rPr lang="en-GB" sz="2800" kern="100" dirty="0">
                <a:ea typeface="DengXian" panose="02010600030101010101" pitchFamily="2" charset="-122"/>
                <a:cs typeface="Arial" panose="020B0604020202020204" pitchFamily="34" charset="0"/>
              </a:rPr>
              <a:t>with ‘enemies of the revolution’.</a:t>
            </a:r>
          </a:p>
          <a:p>
            <a:endParaRPr lang="en-GB" dirty="0"/>
          </a:p>
        </p:txBody>
      </p:sp>
    </p:spTree>
    <p:extLst>
      <p:ext uri="{BB962C8B-B14F-4D97-AF65-F5344CB8AC3E}">
        <p14:creationId xmlns:p14="http://schemas.microsoft.com/office/powerpoint/2010/main" val="2620099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037C4-8BCB-D86D-24B0-1A4650ACB4AD}"/>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85335999-DBC0-D4AB-F43B-28D5A32E0386}"/>
              </a:ext>
            </a:extLst>
          </p:cNvPr>
          <p:cNvSpPr>
            <a:spLocks noGrp="1"/>
          </p:cNvSpPr>
          <p:nvPr>
            <p:ph idx="1"/>
          </p:nvPr>
        </p:nvSpPr>
        <p:spPr/>
        <p:txBody>
          <a:bodyPr>
            <a:normAutofit/>
          </a:bodyPr>
          <a:lstStyle/>
          <a:p>
            <a:pPr>
              <a:lnSpc>
                <a:spcPct val="115000"/>
              </a:lnSpc>
              <a:spcAft>
                <a:spcPts val="800"/>
              </a:spcAft>
            </a:pPr>
            <a:r>
              <a:rPr lang="en-GB" sz="3200" kern="100" dirty="0">
                <a:effectLst/>
                <a:ea typeface="DengXian" panose="02010600030101010101" pitchFamily="2" charset="-122"/>
                <a:cs typeface="Arial" panose="020B0604020202020204" pitchFamily="34" charset="0"/>
              </a:rPr>
              <a:t>How far do international definitions of genocide apply?</a:t>
            </a:r>
          </a:p>
        </p:txBody>
      </p:sp>
    </p:spTree>
    <p:extLst>
      <p:ext uri="{BB962C8B-B14F-4D97-AF65-F5344CB8AC3E}">
        <p14:creationId xmlns:p14="http://schemas.microsoft.com/office/powerpoint/2010/main" val="24434592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0E8E8-D1D5-514E-29B5-D1A6298BC9E4}"/>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F9929A85-68D9-DE5A-4523-DB6C135E4C7B}"/>
              </a:ext>
            </a:extLst>
          </p:cNvPr>
          <p:cNvSpPr>
            <a:spLocks noGrp="1"/>
          </p:cNvSpPr>
          <p:nvPr>
            <p:ph idx="1"/>
          </p:nvPr>
        </p:nvSpPr>
        <p:spPr/>
        <p:txBody>
          <a:bodyPr>
            <a:normAutofit fontScale="92500" lnSpcReduction="20000"/>
          </a:bodyPr>
          <a:lstStyle/>
          <a:p>
            <a:r>
              <a:rPr lang="en-GB" sz="2800" kern="100" dirty="0">
                <a:effectLst/>
                <a:ea typeface="DengXian" panose="02010600030101010101" pitchFamily="2" charset="-122"/>
                <a:cs typeface="Arial" panose="020B0604020202020204" pitchFamily="34" charset="0"/>
              </a:rPr>
              <a:t>1948 Convention: not only proof of mass killing or other abuses, but also demonstrated intent to destroy ‘national, racial, ethnic or religious’ group ‘in whole or in part’.</a:t>
            </a:r>
          </a:p>
          <a:p>
            <a:r>
              <a:rPr lang="en-GB" sz="2800" kern="100" dirty="0">
                <a:effectLst/>
                <a:ea typeface="DengXian" panose="02010600030101010101" pitchFamily="2" charset="-122"/>
                <a:cs typeface="Arial" panose="020B0604020202020204" pitchFamily="34" charset="0"/>
              </a:rPr>
              <a:t>Most victims were members of the Khmer majority – same ethnic group as the KR.</a:t>
            </a:r>
          </a:p>
          <a:p>
            <a:r>
              <a:rPr lang="en-GB" sz="2800" kern="100" dirty="0">
                <a:effectLst/>
                <a:ea typeface="DengXian" panose="02010600030101010101" pitchFamily="2" charset="-122"/>
                <a:cs typeface="Arial" panose="020B0604020202020204" pitchFamily="34" charset="0"/>
              </a:rPr>
              <a:t>‘Auto-genocide’ – regime killing members of its own group.</a:t>
            </a:r>
          </a:p>
          <a:p>
            <a:r>
              <a:rPr lang="en-GB" sz="2800" kern="100" dirty="0">
                <a:ea typeface="DengXian" panose="02010600030101010101" pitchFamily="2" charset="-122"/>
                <a:cs typeface="Arial" panose="020B0604020202020204" pitchFamily="34" charset="0"/>
              </a:rPr>
              <a:t>Is this punishable under the Convention?</a:t>
            </a:r>
          </a:p>
          <a:p>
            <a:r>
              <a:rPr lang="en-GB" sz="2800" kern="100" dirty="0">
                <a:effectLst/>
                <a:ea typeface="DengXian" panose="02010600030101010101" pitchFamily="2" charset="-122"/>
                <a:cs typeface="Arial" panose="020B0604020202020204" pitchFamily="34" charset="0"/>
              </a:rPr>
              <a:t>Do political groups count? </a:t>
            </a:r>
            <a:endParaRPr lang="en-GB" sz="2800" kern="100" dirty="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272316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8B24-8784-CF9A-E365-1A18D757EA17}"/>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78D14198-BF19-E22E-4B7D-0A47C93218BA}"/>
              </a:ext>
            </a:extLst>
          </p:cNvPr>
          <p:cNvSpPr>
            <a:spLocks noGrp="1"/>
          </p:cNvSpPr>
          <p:nvPr>
            <p:ph idx="1"/>
          </p:nvPr>
        </p:nvSpPr>
        <p:spPr>
          <a:xfrm>
            <a:off x="960120" y="2587751"/>
            <a:ext cx="11121044" cy="4101223"/>
          </a:xfrm>
        </p:spPr>
        <p:txBody>
          <a:bodyPr>
            <a:normAutofit fontScale="92500" lnSpcReduction="10000"/>
          </a:bodyPr>
          <a:lstStyle/>
          <a:p>
            <a:r>
              <a:rPr lang="en-GB" sz="2400" kern="100" dirty="0">
                <a:effectLst/>
                <a:ea typeface="DengXian" panose="02010600030101010101" pitchFamily="2" charset="-122"/>
                <a:cs typeface="Arial" panose="020B0604020202020204" pitchFamily="34" charset="0"/>
              </a:rPr>
              <a:t>Nothing in Genocide Convention excludes majority population of a country from protection – but clear convention was conceived with minority groups in mind.</a:t>
            </a:r>
          </a:p>
          <a:p>
            <a:r>
              <a:rPr lang="en-GB" sz="2400" kern="100" dirty="0">
                <a:effectLst/>
                <a:ea typeface="DengXian" panose="02010600030101010101" pitchFamily="2" charset="-122"/>
                <a:cs typeface="Arial" panose="020B0604020202020204" pitchFamily="34" charset="0"/>
              </a:rPr>
              <a:t>Hannum (1989) and Hawk (1982): offences against ethnic Khmer constitute genocide – KR sought to destroy existing Khmer ethnic group and replace it with ‘pure’ population</a:t>
            </a:r>
          </a:p>
          <a:p>
            <a:r>
              <a:rPr lang="en-GB" sz="2400" kern="100" dirty="0">
                <a:ea typeface="DengXian" panose="02010600030101010101" pitchFamily="2" charset="-122"/>
                <a:cs typeface="Arial" panose="020B0604020202020204" pitchFamily="34" charset="0"/>
              </a:rPr>
              <a:t>This argument has been broadly unconvincing to most scholars.</a:t>
            </a:r>
          </a:p>
          <a:p>
            <a:r>
              <a:rPr lang="en-GB" sz="2400" kern="100" dirty="0">
                <a:effectLst/>
                <a:ea typeface="DengXian" panose="02010600030101010101" pitchFamily="2" charset="-122"/>
                <a:cs typeface="Arial" panose="020B0604020202020204" pitchFamily="34" charset="0"/>
              </a:rPr>
              <a:t>Can suggest KR intended to destroy Khmer ‘in part’ – but no evidence they were targeted because of race, nationality, religion, ethnicity</a:t>
            </a:r>
          </a:p>
          <a:p>
            <a:r>
              <a:rPr lang="en-GB" sz="2400" kern="100" dirty="0">
                <a:effectLst/>
                <a:ea typeface="DengXian" panose="02010600030101010101" pitchFamily="2" charset="-122"/>
                <a:cs typeface="Arial" panose="020B0604020202020204" pitchFamily="34" charset="0"/>
              </a:rPr>
              <a:t>This has been reflected in ECC verdicts – genocide convictions related to targeting of ethnic minority groups.</a:t>
            </a:r>
          </a:p>
        </p:txBody>
      </p:sp>
    </p:spTree>
    <p:extLst>
      <p:ext uri="{BB962C8B-B14F-4D97-AF65-F5344CB8AC3E}">
        <p14:creationId xmlns:p14="http://schemas.microsoft.com/office/powerpoint/2010/main" val="42648461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4C21-1071-09EE-1AB1-A3EFBFD4B4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8D135C7-A9D5-372F-188D-B083CCA94A4F}"/>
              </a:ext>
            </a:extLst>
          </p:cNvPr>
          <p:cNvSpPr>
            <a:spLocks noGrp="1"/>
          </p:cNvSpPr>
          <p:nvPr>
            <p:ph idx="1"/>
          </p:nvPr>
        </p:nvSpPr>
        <p:spPr/>
        <p:txBody>
          <a:bodyPr>
            <a:normAutofit fontScale="92500"/>
          </a:bodyPr>
          <a:lstStyle/>
          <a:p>
            <a:r>
              <a:rPr lang="en-GB" b="0" dirty="0">
                <a:solidFill>
                  <a:srgbClr val="333333"/>
                </a:solidFill>
                <a:effectLst/>
              </a:rPr>
              <a:t>Elizabeth Becker, </a:t>
            </a:r>
            <a:r>
              <a:rPr lang="en-GB" b="0" i="1" dirty="0">
                <a:solidFill>
                  <a:srgbClr val="333333"/>
                </a:solidFill>
                <a:effectLst/>
              </a:rPr>
              <a:t>When the War Was Over: Cambodia and the Khmer Rouge Revolution </a:t>
            </a:r>
            <a:r>
              <a:rPr lang="en-GB" b="0" dirty="0">
                <a:solidFill>
                  <a:srgbClr val="333333"/>
                </a:solidFill>
                <a:effectLst/>
              </a:rPr>
              <a:t>(New York, 1998).</a:t>
            </a:r>
          </a:p>
          <a:p>
            <a:r>
              <a:rPr lang="en-GB" b="0" dirty="0">
                <a:solidFill>
                  <a:srgbClr val="333333"/>
                </a:solidFill>
                <a:effectLst/>
              </a:rPr>
              <a:t>Frank Chalk and Kurt </a:t>
            </a:r>
            <a:r>
              <a:rPr lang="en-GB" b="0" dirty="0" err="1">
                <a:solidFill>
                  <a:srgbClr val="333333"/>
                </a:solidFill>
                <a:effectLst/>
              </a:rPr>
              <a:t>Jonassohn</a:t>
            </a:r>
            <a:r>
              <a:rPr lang="en-GB" b="0" dirty="0">
                <a:solidFill>
                  <a:srgbClr val="333333"/>
                </a:solidFill>
                <a:effectLst/>
              </a:rPr>
              <a:t>, </a:t>
            </a:r>
            <a:r>
              <a:rPr lang="en-GB" b="0" i="1" dirty="0">
                <a:solidFill>
                  <a:srgbClr val="333333"/>
                </a:solidFill>
                <a:effectLst/>
              </a:rPr>
              <a:t>The History and Sociology of Genocide </a:t>
            </a:r>
            <a:r>
              <a:rPr lang="en-GB" b="0" dirty="0">
                <a:solidFill>
                  <a:srgbClr val="333333"/>
                </a:solidFill>
                <a:effectLst/>
              </a:rPr>
              <a:t>(New Haven, CT, 1990).</a:t>
            </a:r>
          </a:p>
          <a:p>
            <a:r>
              <a:rPr lang="en-GB" b="0" dirty="0">
                <a:solidFill>
                  <a:srgbClr val="333333"/>
                </a:solidFill>
                <a:effectLst/>
              </a:rPr>
              <a:t>David P. Chandler, </a:t>
            </a:r>
            <a:r>
              <a:rPr lang="en-GB" b="0" i="1" dirty="0">
                <a:solidFill>
                  <a:srgbClr val="333333"/>
                </a:solidFill>
                <a:effectLst/>
              </a:rPr>
              <a:t>The Tragedy of Cambodian History: Politics, War and Revolution since 1945 </a:t>
            </a:r>
            <a:r>
              <a:rPr lang="en-GB" b="0" dirty="0">
                <a:solidFill>
                  <a:srgbClr val="333333"/>
                </a:solidFill>
                <a:effectLst/>
              </a:rPr>
              <a:t>(New Haven, CT, 1991).</a:t>
            </a:r>
          </a:p>
          <a:p>
            <a:r>
              <a:rPr lang="en-GB" dirty="0">
                <a:solidFill>
                  <a:srgbClr val="333333"/>
                </a:solidFill>
              </a:rPr>
              <a:t>Tom </a:t>
            </a:r>
            <a:r>
              <a:rPr lang="en-GB" dirty="0" err="1">
                <a:solidFill>
                  <a:srgbClr val="333333"/>
                </a:solidFill>
              </a:rPr>
              <a:t>Fawthrop</a:t>
            </a:r>
            <a:r>
              <a:rPr lang="en-GB" dirty="0">
                <a:solidFill>
                  <a:srgbClr val="333333"/>
                </a:solidFill>
              </a:rPr>
              <a:t> and Helen Jarvis, </a:t>
            </a:r>
            <a:r>
              <a:rPr lang="en-GB" i="1" dirty="0">
                <a:solidFill>
                  <a:srgbClr val="333333"/>
                </a:solidFill>
              </a:rPr>
              <a:t>Getting Away with Genocide? Cambodia’s Long Struggle Against the Khmer Rouge </a:t>
            </a:r>
            <a:r>
              <a:rPr lang="en-GB" dirty="0">
                <a:solidFill>
                  <a:srgbClr val="333333"/>
                </a:solidFill>
              </a:rPr>
              <a:t>(London, 2004).</a:t>
            </a:r>
            <a:endParaRPr lang="en-GB" b="0" dirty="0">
              <a:solidFill>
                <a:srgbClr val="333333"/>
              </a:solidFill>
              <a:effectLst/>
            </a:endParaRPr>
          </a:p>
        </p:txBody>
      </p:sp>
    </p:spTree>
    <p:extLst>
      <p:ext uri="{BB962C8B-B14F-4D97-AF65-F5344CB8AC3E}">
        <p14:creationId xmlns:p14="http://schemas.microsoft.com/office/powerpoint/2010/main" val="6181536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BDCD2-292A-7175-58CD-273D51CA2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9A01DC-B9DB-46B1-1C44-BD16662F62B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85DD533-4AC9-DE92-FD42-FFFD011D5870}"/>
              </a:ext>
            </a:extLst>
          </p:cNvPr>
          <p:cNvSpPr>
            <a:spLocks noGrp="1"/>
          </p:cNvSpPr>
          <p:nvPr>
            <p:ph idx="1"/>
          </p:nvPr>
        </p:nvSpPr>
        <p:spPr/>
        <p:txBody>
          <a:bodyPr>
            <a:normAutofit lnSpcReduction="10000"/>
          </a:bodyPr>
          <a:lstStyle/>
          <a:p>
            <a:r>
              <a:rPr lang="en-GB" b="0" dirty="0">
                <a:solidFill>
                  <a:srgbClr val="333333"/>
                </a:solidFill>
                <a:effectLst/>
              </a:rPr>
              <a:t>H. Hannum, ‘International Law and Cambodian Genocide: The Sounds of Silence’ </a:t>
            </a:r>
            <a:r>
              <a:rPr lang="en-GB" b="0" i="1" dirty="0">
                <a:solidFill>
                  <a:srgbClr val="333333"/>
                </a:solidFill>
                <a:effectLst/>
              </a:rPr>
              <a:t>Human Rights Quarterly </a:t>
            </a:r>
            <a:r>
              <a:rPr lang="en-GB" b="0" dirty="0">
                <a:solidFill>
                  <a:srgbClr val="333333"/>
                </a:solidFill>
                <a:effectLst/>
              </a:rPr>
              <a:t>11 (1989), 82-138.</a:t>
            </a:r>
          </a:p>
          <a:p>
            <a:r>
              <a:rPr lang="en-GB" b="0" dirty="0">
                <a:solidFill>
                  <a:srgbClr val="333333"/>
                </a:solidFill>
                <a:effectLst/>
              </a:rPr>
              <a:t>D. Hawk, ‘The Killing of Cambodia: Was it Genocide? A Report on Pol Pot’s Atrocities’, </a:t>
            </a:r>
            <a:r>
              <a:rPr lang="en-GB" b="0" i="1" dirty="0">
                <a:solidFill>
                  <a:srgbClr val="333333"/>
                </a:solidFill>
                <a:effectLst/>
              </a:rPr>
              <a:t>New Republic </a:t>
            </a:r>
            <a:r>
              <a:rPr lang="en-GB" b="0" dirty="0">
                <a:solidFill>
                  <a:srgbClr val="333333"/>
                </a:solidFill>
                <a:effectLst/>
              </a:rPr>
              <a:t>(1982), 17-21.</a:t>
            </a:r>
          </a:p>
          <a:p>
            <a:r>
              <a:rPr lang="en-GB" b="0" dirty="0">
                <a:solidFill>
                  <a:srgbClr val="333333"/>
                </a:solidFill>
                <a:effectLst/>
              </a:rPr>
              <a:t>Ben Kiernan, ‘Cambodia in the News, 1975-76’, </a:t>
            </a:r>
            <a:r>
              <a:rPr lang="en-GB" b="0" i="1" dirty="0">
                <a:solidFill>
                  <a:srgbClr val="333333"/>
                </a:solidFill>
                <a:effectLst/>
              </a:rPr>
              <a:t>Melbourne Journal of Politics </a:t>
            </a:r>
            <a:r>
              <a:rPr lang="en-GB" b="0" dirty="0">
                <a:solidFill>
                  <a:srgbClr val="333333"/>
                </a:solidFill>
                <a:effectLst/>
              </a:rPr>
              <a:t>8 (1976a).</a:t>
            </a:r>
          </a:p>
          <a:p>
            <a:r>
              <a:rPr lang="en-GB" b="0" dirty="0">
                <a:solidFill>
                  <a:srgbClr val="333333"/>
                </a:solidFill>
                <a:effectLst/>
              </a:rPr>
              <a:t>Ben Kiernan, ‘Social Cohesion in Revolutionary Cambodia’, </a:t>
            </a:r>
            <a:r>
              <a:rPr lang="en-GB" b="0" i="1" dirty="0">
                <a:solidFill>
                  <a:srgbClr val="333333"/>
                </a:solidFill>
                <a:effectLst/>
              </a:rPr>
              <a:t>Australian Outlook </a:t>
            </a:r>
            <a:r>
              <a:rPr lang="en-GB" b="0" dirty="0">
                <a:solidFill>
                  <a:srgbClr val="333333"/>
                </a:solidFill>
                <a:effectLst/>
              </a:rPr>
              <a:t>30:3 (1976), 371-386.</a:t>
            </a:r>
          </a:p>
        </p:txBody>
      </p:sp>
    </p:spTree>
    <p:extLst>
      <p:ext uri="{BB962C8B-B14F-4D97-AF65-F5344CB8AC3E}">
        <p14:creationId xmlns:p14="http://schemas.microsoft.com/office/powerpoint/2010/main" val="13201933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9F985-7E9A-6711-2E3C-08E5B5C84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D894D-7129-28FA-45B6-8525B34741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C77156B-4F6F-0E17-5F49-9B46D0AC0BF4}"/>
              </a:ext>
            </a:extLst>
          </p:cNvPr>
          <p:cNvSpPr>
            <a:spLocks noGrp="1"/>
          </p:cNvSpPr>
          <p:nvPr>
            <p:ph idx="1"/>
          </p:nvPr>
        </p:nvSpPr>
        <p:spPr/>
        <p:txBody>
          <a:bodyPr>
            <a:normAutofit fontScale="92500" lnSpcReduction="20000"/>
          </a:bodyPr>
          <a:lstStyle/>
          <a:p>
            <a:r>
              <a:rPr lang="en-GB" sz="2000" dirty="0">
                <a:solidFill>
                  <a:srgbClr val="333333"/>
                </a:solidFill>
              </a:rPr>
              <a:t>Ben Kiernan, </a:t>
            </a:r>
            <a:r>
              <a:rPr lang="en-GB" sz="2000" i="1" dirty="0">
                <a:solidFill>
                  <a:srgbClr val="333333"/>
                </a:solidFill>
              </a:rPr>
              <a:t>The Pol Pot Regime: Race, Power and Genocide in Cambodia under the Khmer Rouge, 1975-1979 </a:t>
            </a:r>
            <a:r>
              <a:rPr lang="en-GB" sz="2000" dirty="0">
                <a:solidFill>
                  <a:srgbClr val="333333"/>
                </a:solidFill>
              </a:rPr>
              <a:t>(New Haven, CT, 1996).</a:t>
            </a:r>
          </a:p>
          <a:p>
            <a:r>
              <a:rPr lang="en-GB" sz="2000" dirty="0">
                <a:solidFill>
                  <a:srgbClr val="333333"/>
                </a:solidFill>
              </a:rPr>
              <a:t>Ben Kiernan, ‘Myth, nationalism and genocide’, </a:t>
            </a:r>
            <a:r>
              <a:rPr lang="en-GB" sz="2000" i="1" dirty="0">
                <a:solidFill>
                  <a:srgbClr val="333333"/>
                </a:solidFill>
              </a:rPr>
              <a:t>Journal of Genocide Research </a:t>
            </a:r>
            <a:r>
              <a:rPr lang="en-GB" sz="2000" dirty="0">
                <a:solidFill>
                  <a:srgbClr val="333333"/>
                </a:solidFill>
              </a:rPr>
              <a:t>3:2 (2001), 187-206.</a:t>
            </a:r>
          </a:p>
          <a:p>
            <a:r>
              <a:rPr lang="en-GB" sz="2000" dirty="0">
                <a:solidFill>
                  <a:srgbClr val="333333"/>
                </a:solidFill>
              </a:rPr>
              <a:t>Ben Kiernan, ‘Conflict in Cambodia, 1945-2002’, </a:t>
            </a:r>
            <a:r>
              <a:rPr lang="en-GB" sz="2000" i="1" dirty="0">
                <a:solidFill>
                  <a:srgbClr val="333333"/>
                </a:solidFill>
              </a:rPr>
              <a:t>Critical Asian Studies </a:t>
            </a:r>
            <a:r>
              <a:rPr lang="en-GB" sz="2000" dirty="0">
                <a:solidFill>
                  <a:srgbClr val="333333"/>
                </a:solidFill>
              </a:rPr>
              <a:t>34:4 (2002), 483-495.</a:t>
            </a:r>
          </a:p>
          <a:p>
            <a:r>
              <a:rPr lang="en-GB" sz="2000" kern="100" dirty="0">
                <a:effectLst/>
                <a:ea typeface="DengXian" panose="02010600030101010101" pitchFamily="2" charset="-122"/>
                <a:cs typeface="Arial" panose="020B0604020202020204" pitchFamily="34" charset="0"/>
              </a:rPr>
              <a:t>Ben Kiernan,  ‘The Cambodian Genocide 1975-1979’ in Samuel Totten and William S. Parsons (eds.), </a:t>
            </a:r>
            <a:r>
              <a:rPr lang="en-GB" sz="2000" i="1" kern="100" dirty="0">
                <a:effectLst/>
                <a:ea typeface="DengXian" panose="02010600030101010101" pitchFamily="2" charset="-122"/>
                <a:cs typeface="Arial" panose="020B0604020202020204" pitchFamily="34" charset="0"/>
              </a:rPr>
              <a:t>Century of Genocide: Critical Essays and Eyewitness Accounts, </a:t>
            </a:r>
            <a:r>
              <a:rPr lang="en-GB" sz="2000" kern="100" dirty="0">
                <a:effectLst/>
                <a:ea typeface="DengXian" panose="02010600030101010101" pitchFamily="2" charset="-122"/>
                <a:cs typeface="Arial" panose="020B0604020202020204" pitchFamily="34" charset="0"/>
              </a:rPr>
              <a:t>(New York, 2009), pp. 311.</a:t>
            </a:r>
          </a:p>
          <a:p>
            <a:r>
              <a:rPr lang="en-GB" sz="2000" b="0" kern="100" dirty="0">
                <a:solidFill>
                  <a:srgbClr val="333333"/>
                </a:solidFill>
                <a:ea typeface="DengXian" panose="02010600030101010101" pitchFamily="2" charset="-122"/>
                <a:cs typeface="Arial" panose="020B0604020202020204" pitchFamily="34" charset="0"/>
              </a:rPr>
              <a:t>Ben Kiernan and </a:t>
            </a:r>
            <a:r>
              <a:rPr lang="en-GB" sz="2000" b="0" kern="100" dirty="0" err="1">
                <a:solidFill>
                  <a:srgbClr val="333333"/>
                </a:solidFill>
                <a:ea typeface="DengXian" panose="02010600030101010101" pitchFamily="2" charset="-122"/>
                <a:cs typeface="Arial" panose="020B0604020202020204" pitchFamily="34" charset="0"/>
              </a:rPr>
              <a:t>Chanthou</a:t>
            </a:r>
            <a:r>
              <a:rPr lang="en-GB" sz="2000" b="0" kern="100" dirty="0">
                <a:solidFill>
                  <a:srgbClr val="333333"/>
                </a:solidFill>
                <a:ea typeface="DengXian" panose="02010600030101010101" pitchFamily="2" charset="-122"/>
                <a:cs typeface="Arial" panose="020B0604020202020204" pitchFamily="34" charset="0"/>
              </a:rPr>
              <a:t> </a:t>
            </a:r>
            <a:r>
              <a:rPr lang="en-GB" sz="2000" b="0" kern="100" dirty="0" err="1">
                <a:solidFill>
                  <a:srgbClr val="333333"/>
                </a:solidFill>
                <a:ea typeface="DengXian" panose="02010600030101010101" pitchFamily="2" charset="-122"/>
                <a:cs typeface="Arial" panose="020B0604020202020204" pitchFamily="34" charset="0"/>
              </a:rPr>
              <a:t>Boua</a:t>
            </a:r>
            <a:r>
              <a:rPr lang="en-GB" sz="2000" b="0" kern="100" dirty="0">
                <a:solidFill>
                  <a:srgbClr val="333333"/>
                </a:solidFill>
                <a:ea typeface="DengXian" panose="02010600030101010101" pitchFamily="2" charset="-122"/>
                <a:cs typeface="Arial" panose="020B0604020202020204" pitchFamily="34" charset="0"/>
              </a:rPr>
              <a:t>, </a:t>
            </a:r>
            <a:r>
              <a:rPr lang="en-GB" sz="2000" b="0" i="1" kern="100" dirty="0">
                <a:solidFill>
                  <a:srgbClr val="333333"/>
                </a:solidFill>
                <a:ea typeface="DengXian" panose="02010600030101010101" pitchFamily="2" charset="-122"/>
                <a:cs typeface="Arial" panose="020B0604020202020204" pitchFamily="34" charset="0"/>
              </a:rPr>
              <a:t>Peasants and Politics in Kampuchea 1942-1981 </a:t>
            </a:r>
            <a:r>
              <a:rPr lang="en-GB" sz="2000" b="0" kern="100" dirty="0">
                <a:solidFill>
                  <a:srgbClr val="333333"/>
                </a:solidFill>
                <a:ea typeface="DengXian" panose="02010600030101010101" pitchFamily="2" charset="-122"/>
                <a:cs typeface="Arial" panose="020B0604020202020204" pitchFamily="34" charset="0"/>
              </a:rPr>
              <a:t>(1982)</a:t>
            </a:r>
            <a:endParaRPr lang="en-GB" sz="2000" b="0" dirty="0">
              <a:solidFill>
                <a:srgbClr val="333333"/>
              </a:solidFill>
              <a:effectLst/>
            </a:endParaRPr>
          </a:p>
          <a:p>
            <a:r>
              <a:rPr lang="en-GB" sz="2000" b="0" dirty="0">
                <a:solidFill>
                  <a:srgbClr val="333333"/>
                </a:solidFill>
                <a:effectLst/>
              </a:rPr>
              <a:t>Francois </a:t>
            </a:r>
            <a:r>
              <a:rPr lang="en-GB" sz="2000" b="0" dirty="0" err="1">
                <a:solidFill>
                  <a:srgbClr val="333333"/>
                </a:solidFill>
                <a:effectLst/>
              </a:rPr>
              <a:t>Ponchaud</a:t>
            </a:r>
            <a:r>
              <a:rPr lang="en-GB" sz="2000" dirty="0">
                <a:solidFill>
                  <a:srgbClr val="333333"/>
                </a:solidFill>
              </a:rPr>
              <a:t>, </a:t>
            </a:r>
            <a:r>
              <a:rPr lang="en-GB" sz="2000" i="1" dirty="0" err="1">
                <a:solidFill>
                  <a:srgbClr val="333333"/>
                </a:solidFill>
              </a:rPr>
              <a:t>Cambodge</a:t>
            </a:r>
            <a:r>
              <a:rPr lang="en-GB" sz="2000" i="1" dirty="0">
                <a:solidFill>
                  <a:srgbClr val="333333"/>
                </a:solidFill>
              </a:rPr>
              <a:t> </a:t>
            </a:r>
            <a:r>
              <a:rPr lang="en-GB" sz="2000" i="1" dirty="0" err="1">
                <a:solidFill>
                  <a:srgbClr val="333333"/>
                </a:solidFill>
              </a:rPr>
              <a:t>Annee</a:t>
            </a:r>
            <a:r>
              <a:rPr lang="en-GB" sz="2000" i="1" dirty="0">
                <a:solidFill>
                  <a:srgbClr val="333333"/>
                </a:solidFill>
              </a:rPr>
              <a:t> Zero </a:t>
            </a:r>
            <a:r>
              <a:rPr lang="en-GB" sz="2000" dirty="0">
                <a:solidFill>
                  <a:srgbClr val="333333"/>
                </a:solidFill>
              </a:rPr>
              <a:t>(Paris, 1977)</a:t>
            </a:r>
          </a:p>
        </p:txBody>
      </p:sp>
    </p:spTree>
    <p:extLst>
      <p:ext uri="{BB962C8B-B14F-4D97-AF65-F5344CB8AC3E}">
        <p14:creationId xmlns:p14="http://schemas.microsoft.com/office/powerpoint/2010/main" val="22772773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F1EFF-2B80-FD7E-77C8-D2198B6835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9FA77-601C-6DF9-A65D-EDFA72FE1ED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14F1F3-5AB1-8F2E-A412-631020A4B094}"/>
              </a:ext>
            </a:extLst>
          </p:cNvPr>
          <p:cNvSpPr>
            <a:spLocks noGrp="1"/>
          </p:cNvSpPr>
          <p:nvPr>
            <p:ph idx="1"/>
          </p:nvPr>
        </p:nvSpPr>
        <p:spPr/>
        <p:txBody>
          <a:bodyPr>
            <a:normAutofit/>
          </a:bodyPr>
          <a:lstStyle/>
          <a:p>
            <a:r>
              <a:rPr lang="en-GB" sz="2000" dirty="0">
                <a:solidFill>
                  <a:srgbClr val="333333"/>
                </a:solidFill>
              </a:rPr>
              <a:t>David W. Roberts, </a:t>
            </a:r>
            <a:r>
              <a:rPr lang="en-GB" sz="2000" i="1" dirty="0">
                <a:solidFill>
                  <a:srgbClr val="333333"/>
                </a:solidFill>
              </a:rPr>
              <a:t>Political Transition in Cambodia, 1991-1999: Power, Elitism and Democracy </a:t>
            </a:r>
            <a:r>
              <a:rPr lang="en-GB" sz="2000" dirty="0">
                <a:solidFill>
                  <a:srgbClr val="333333"/>
                </a:solidFill>
              </a:rPr>
              <a:t>(New York, 2001).</a:t>
            </a:r>
          </a:p>
          <a:p>
            <a:r>
              <a:rPr lang="en-GB" sz="2000" dirty="0">
                <a:solidFill>
                  <a:srgbClr val="333333"/>
                </a:solidFill>
              </a:rPr>
              <a:t>Serge </a:t>
            </a:r>
            <a:r>
              <a:rPr lang="en-GB" sz="2000" dirty="0" err="1">
                <a:solidFill>
                  <a:srgbClr val="333333"/>
                </a:solidFill>
              </a:rPr>
              <a:t>Thion</a:t>
            </a:r>
            <a:r>
              <a:rPr lang="en-GB" sz="2000" dirty="0">
                <a:solidFill>
                  <a:srgbClr val="333333"/>
                </a:solidFill>
              </a:rPr>
              <a:t>, ‘The Cambodian Idea of Revolution’ in David P. Chandler and Ben Kiernan (eds.), </a:t>
            </a:r>
            <a:r>
              <a:rPr lang="en-GB" sz="2000" i="1" dirty="0">
                <a:solidFill>
                  <a:srgbClr val="333333"/>
                </a:solidFill>
              </a:rPr>
              <a:t>Revolution and its Aftermath in Kampuchea </a:t>
            </a:r>
            <a:r>
              <a:rPr lang="en-GB" sz="2000" dirty="0">
                <a:solidFill>
                  <a:srgbClr val="333333"/>
                </a:solidFill>
              </a:rPr>
              <a:t>(New Haven, CT, 1983), pp. 10-33.</a:t>
            </a:r>
          </a:p>
          <a:p>
            <a:r>
              <a:rPr lang="en-GB" sz="2000" b="0" dirty="0">
                <a:solidFill>
                  <a:srgbClr val="333333"/>
                </a:solidFill>
                <a:effectLst/>
              </a:rPr>
              <a:t>Michael Vickery, </a:t>
            </a:r>
            <a:r>
              <a:rPr lang="en-GB" sz="2000" b="0" i="1" dirty="0">
                <a:solidFill>
                  <a:srgbClr val="333333"/>
                </a:solidFill>
                <a:effectLst/>
              </a:rPr>
              <a:t>Cambodia 1975-1982 </a:t>
            </a:r>
            <a:r>
              <a:rPr lang="en-GB" sz="2000" b="0" dirty="0">
                <a:solidFill>
                  <a:srgbClr val="333333"/>
                </a:solidFill>
                <a:effectLst/>
              </a:rPr>
              <a:t>(Boston, 1984).</a:t>
            </a:r>
          </a:p>
          <a:p>
            <a:r>
              <a:rPr lang="en-GB" sz="2000" b="0" dirty="0">
                <a:solidFill>
                  <a:srgbClr val="333333"/>
                </a:solidFill>
                <a:effectLst/>
              </a:rPr>
              <a:t>William Shawcross, </a:t>
            </a:r>
            <a:r>
              <a:rPr lang="en-GB" sz="2000" b="0" i="1" dirty="0">
                <a:solidFill>
                  <a:srgbClr val="333333"/>
                </a:solidFill>
                <a:effectLst/>
              </a:rPr>
              <a:t>Sideshow: Kissinger, Nixon and the Destruction of Cambodia </a:t>
            </a:r>
            <a:r>
              <a:rPr lang="en-GB" sz="2000" b="0" dirty="0">
                <a:solidFill>
                  <a:srgbClr val="333333"/>
                </a:solidFill>
                <a:effectLst/>
              </a:rPr>
              <a:t>(New York, 2002).</a:t>
            </a:r>
          </a:p>
        </p:txBody>
      </p:sp>
    </p:spTree>
    <p:extLst>
      <p:ext uri="{BB962C8B-B14F-4D97-AF65-F5344CB8AC3E}">
        <p14:creationId xmlns:p14="http://schemas.microsoft.com/office/powerpoint/2010/main" val="930905489"/>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7409</Words>
  <Application>Microsoft Office PowerPoint</Application>
  <PresentationFormat>Widescreen</PresentationFormat>
  <Paragraphs>365</Paragraphs>
  <Slides>52</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DengXian</vt:lpstr>
      <vt:lpstr>Aptos</vt:lpstr>
      <vt:lpstr>Arial</vt:lpstr>
      <vt:lpstr>Franklin Gothic Demi Cond</vt:lpstr>
      <vt:lpstr>Franklin Gothic Medium</vt:lpstr>
      <vt:lpstr>Wingdings</vt:lpstr>
      <vt:lpstr>JuxtaposeVTI</vt:lpstr>
      <vt:lpstr>Pathways to EVIL: Genocide – History, Theory and Denial</vt:lpstr>
      <vt:lpstr>CONTENT NOTE</vt:lpstr>
      <vt:lpstr>This session</vt:lpstr>
      <vt:lpstr>REVIEW</vt:lpstr>
      <vt:lpstr>Genocide in Cambodia</vt:lpstr>
      <vt:lpstr>Introduction</vt:lpstr>
      <vt:lpstr>PowerPoint Presentation</vt:lpstr>
      <vt:lpstr>Introduction</vt:lpstr>
      <vt:lpstr>The Angkor Empire</vt:lpstr>
      <vt:lpstr>French imperialism</vt:lpstr>
      <vt:lpstr>French imperialism </vt:lpstr>
      <vt:lpstr>Anti-colonialism</vt:lpstr>
      <vt:lpstr>Anti-colonialism</vt:lpstr>
      <vt:lpstr>How did Khmer rouge seize national power?</vt:lpstr>
      <vt:lpstr>Vietnam war</vt:lpstr>
      <vt:lpstr>US-BACKED COUP AGAINST SIHANOUK</vt:lpstr>
      <vt:lpstr>US Bombing campaign</vt:lpstr>
      <vt:lpstr>End of Vietnam war</vt:lpstr>
      <vt:lpstr>Khmer Rouge seizure of power</vt:lpstr>
      <vt:lpstr>KHMER ROUGE IDEOLOGY</vt:lpstr>
      <vt:lpstr>Khmer rouge ideology</vt:lpstr>
      <vt:lpstr>Khmer rouge ideology</vt:lpstr>
      <vt:lpstr>Khmer rouge ideology</vt:lpstr>
      <vt:lpstr>KHMER ROUGE IDEOLOGY</vt:lpstr>
      <vt:lpstr>KHMER ROUGE IDEOLOGY</vt:lpstr>
      <vt:lpstr>LIFE in Democratic Kampuchea</vt:lpstr>
      <vt:lpstr>LIFE IN DEMOCRATIC KAMPUCHEA</vt:lpstr>
      <vt:lpstr>LIFE IN DEMOCRATIC KAMPUCHEA</vt:lpstr>
      <vt:lpstr>Forced labour and food shortages</vt:lpstr>
      <vt:lpstr>Forced labour and food shortages</vt:lpstr>
      <vt:lpstr>Deteriorating conditions</vt:lpstr>
      <vt:lpstr>Mass killings</vt:lpstr>
      <vt:lpstr>MASS Executions</vt:lpstr>
      <vt:lpstr>Internal purges</vt:lpstr>
      <vt:lpstr>Targeting minorities</vt:lpstr>
      <vt:lpstr>International response</vt:lpstr>
      <vt:lpstr>End of the regime</vt:lpstr>
      <vt:lpstr>After the Khmer Rouge</vt:lpstr>
      <vt:lpstr>After the Khmer Rouge</vt:lpstr>
      <vt:lpstr>After the Khmer Rouge</vt:lpstr>
      <vt:lpstr>Historiography</vt:lpstr>
      <vt:lpstr>Historiography</vt:lpstr>
      <vt:lpstr>Historiography</vt:lpstr>
      <vt:lpstr>The question of Genocide</vt:lpstr>
      <vt:lpstr>The question of genocide</vt:lpstr>
      <vt:lpstr>The question of genocide</vt:lpstr>
      <vt:lpstr>The question of genocide</vt:lpstr>
      <vt:lpstr>The question of genocide</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7</cp:revision>
  <dcterms:created xsi:type="dcterms:W3CDTF">2025-01-11T12:39:22Z</dcterms:created>
  <dcterms:modified xsi:type="dcterms:W3CDTF">2026-06-29T07:55:22Z</dcterms:modified>
</cp:coreProperties>
</file>