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2"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888D4"/>
    <a:srgbClr val="FBBBD8"/>
    <a:srgbClr val="4FE773"/>
    <a:srgbClr val="F5454D"/>
    <a:srgbClr val="7EBA56"/>
    <a:srgbClr val="A468E6"/>
    <a:srgbClr val="6BDF8F"/>
    <a:srgbClr val="F44E99"/>
    <a:srgbClr val="D3D5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69" d="100"/>
          <a:sy n="69" d="100"/>
        </p:scale>
        <p:origin x="84"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BC25-D328-441E-A3BD-DBF8D426BE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9AD4A6-BEF6-4FC4-87EC-E54702B168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6A93F1-D7F5-4D31-8D2C-5C498DE5C0CB}"/>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5" name="Footer Placeholder 4">
            <a:extLst>
              <a:ext uri="{FF2B5EF4-FFF2-40B4-BE49-F238E27FC236}">
                <a16:creationId xmlns:a16="http://schemas.microsoft.com/office/drawing/2014/main" id="{CA1861CE-183F-4E15-9097-D6AFD7CCCC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6FF8A-8262-4789-93D7-2D9C87FE459E}"/>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303750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EC244-5D2B-436C-8146-7541CF9C42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5899E5-9912-42EA-896C-5BF9D62DA4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AB8EB8-1D02-4B23-B23C-829CAE3DFD68}"/>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5" name="Footer Placeholder 4">
            <a:extLst>
              <a:ext uri="{FF2B5EF4-FFF2-40B4-BE49-F238E27FC236}">
                <a16:creationId xmlns:a16="http://schemas.microsoft.com/office/drawing/2014/main" id="{FD3BC1B1-C416-4839-B0B1-2793EFA2E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2B371-72CF-4772-861F-598B2906D454}"/>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078223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B865-85EA-49D0-89B9-AD3CFD5662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2B9C5C-A229-4FF5-AEF9-C5D89485F9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4FC12A-E5E9-4EF4-8944-4DFB5A73CEC4}"/>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5" name="Footer Placeholder 4">
            <a:extLst>
              <a:ext uri="{FF2B5EF4-FFF2-40B4-BE49-F238E27FC236}">
                <a16:creationId xmlns:a16="http://schemas.microsoft.com/office/drawing/2014/main" id="{BDDED4F6-864C-4489-A936-96BB32A215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3EF2F4-8D8A-433A-A317-6821DF8D5F81}"/>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988002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8425-314B-47E6-8D31-B38CDDD196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0E7FE0-3C3E-42AB-B44C-C81F188B15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9C4061-39F0-40EA-A7C7-9C4E519C4D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7E66FB-2110-469F-A6DA-E89EF24CC2CC}"/>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6" name="Footer Placeholder 5">
            <a:extLst>
              <a:ext uri="{FF2B5EF4-FFF2-40B4-BE49-F238E27FC236}">
                <a16:creationId xmlns:a16="http://schemas.microsoft.com/office/drawing/2014/main" id="{3DC3294C-E3A1-4241-B49B-3A41902081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84DFC2-6B65-44A7-B3B9-BE106C552EFB}"/>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745944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34BC4-0AD8-45DD-94FD-1C8AAAABED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2196DC-6908-47BE-91A8-CB56E879BB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B5BAE7-0F15-4FA0-AF5D-A9119572EC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7ECB2C-300A-42F9-AA9F-0515054B2D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7BD597-FAC3-4138-BC22-C7EF385779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1B7976-9CCD-41FE-B388-1217B534D585}"/>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8" name="Footer Placeholder 7">
            <a:extLst>
              <a:ext uri="{FF2B5EF4-FFF2-40B4-BE49-F238E27FC236}">
                <a16:creationId xmlns:a16="http://schemas.microsoft.com/office/drawing/2014/main" id="{46B68D5A-4F1C-46BD-B217-2171463479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771C02-EEFD-4510-ACC8-4AEFE8446BD0}"/>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1825766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4875-8650-4011-B5EB-402065F15B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E16D4C-7E63-46E8-90AF-2B2243F9C399}"/>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4" name="Footer Placeholder 3">
            <a:extLst>
              <a:ext uri="{FF2B5EF4-FFF2-40B4-BE49-F238E27FC236}">
                <a16:creationId xmlns:a16="http://schemas.microsoft.com/office/drawing/2014/main" id="{5FA95802-DF66-49CD-AE98-4E79F18B01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2A4348-D00A-4DC7-983A-FF9326C80BA7}"/>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443542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401FA9-A144-4238-8869-279987A55808}"/>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3" name="Footer Placeholder 2">
            <a:extLst>
              <a:ext uri="{FF2B5EF4-FFF2-40B4-BE49-F238E27FC236}">
                <a16:creationId xmlns:a16="http://schemas.microsoft.com/office/drawing/2014/main" id="{C3315741-0395-4083-B2C0-FA9A9488EA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AECF04-7BAF-4D30-85D2-C73EF8359BD8}"/>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623253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F8A86-B727-45B6-A470-AE31C5ED7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57F19C-FDF1-407B-92BD-29C1A92167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135D55-EAF4-4379-B9C6-178C73E28F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B4CCAF-C06B-451F-B16E-5DAF05D27772}"/>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6" name="Footer Placeholder 5">
            <a:extLst>
              <a:ext uri="{FF2B5EF4-FFF2-40B4-BE49-F238E27FC236}">
                <a16:creationId xmlns:a16="http://schemas.microsoft.com/office/drawing/2014/main" id="{FC810DF4-437C-4E3D-BB60-19ABFDFEF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4D52F9-22E5-421C-A4E8-6A69D11FAB6E}"/>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4093143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0D443-8C4D-4341-A452-8750588BE6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0A3B96-4B91-4D26-821F-495D01F5A0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7A6AE9-9509-45B9-9FB5-F2E09E96E1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A11172-9057-45CB-BD0E-FF5EEDC218C9}"/>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6" name="Footer Placeholder 5">
            <a:extLst>
              <a:ext uri="{FF2B5EF4-FFF2-40B4-BE49-F238E27FC236}">
                <a16:creationId xmlns:a16="http://schemas.microsoft.com/office/drawing/2014/main" id="{BD7B82BF-862C-4452-9A2F-787270F479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2E655-2EF2-4ED6-AB39-C9131A4BEED6}"/>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183975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0E41-8465-4853-994A-C58FD6E049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B2E53-A36D-4807-A56C-4BC8698412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CFFB53-1A11-4B34-AC68-1FE51A43D426}"/>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5" name="Footer Placeholder 4">
            <a:extLst>
              <a:ext uri="{FF2B5EF4-FFF2-40B4-BE49-F238E27FC236}">
                <a16:creationId xmlns:a16="http://schemas.microsoft.com/office/drawing/2014/main" id="{1CB82D76-CE5F-4743-8BCC-3EF3CFE09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E3199-3B1B-4889-8846-80CC92686524}"/>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3999568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B4C9D7-4267-4E93-B73D-D9B385E04B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164ADD-F51C-48F7-9B53-B28DE115DF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0725F2-7BCB-44AF-8802-4ECEE266957D}"/>
              </a:ext>
            </a:extLst>
          </p:cNvPr>
          <p:cNvSpPr>
            <a:spLocks noGrp="1"/>
          </p:cNvSpPr>
          <p:nvPr>
            <p:ph type="dt" sz="half" idx="10"/>
          </p:nvPr>
        </p:nvSpPr>
        <p:spPr/>
        <p:txBody>
          <a:bodyPr/>
          <a:lstStyle/>
          <a:p>
            <a:fld id="{74C2493E-1541-4CF6-8967-27B340D421DA}" type="datetimeFigureOut">
              <a:rPr lang="en-GB" smtClean="0"/>
              <a:t>30/10/2019</a:t>
            </a:fld>
            <a:endParaRPr lang="en-GB"/>
          </a:p>
        </p:txBody>
      </p:sp>
      <p:sp>
        <p:nvSpPr>
          <p:cNvPr id="5" name="Footer Placeholder 4">
            <a:extLst>
              <a:ext uri="{FF2B5EF4-FFF2-40B4-BE49-F238E27FC236}">
                <a16:creationId xmlns:a16="http://schemas.microsoft.com/office/drawing/2014/main" id="{262C7A93-B675-430C-9712-2622CD56A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8A3F01-8A52-41E2-88AC-110C0C3CD926}"/>
              </a:ext>
            </a:extLst>
          </p:cNvPr>
          <p:cNvSpPr>
            <a:spLocks noGrp="1"/>
          </p:cNvSpPr>
          <p:nvPr>
            <p:ph type="sldNum" sz="quarter" idx="12"/>
          </p:nvPr>
        </p:nvSpPr>
        <p:spPr/>
        <p:txBody>
          <a:bodyPr/>
          <a:lstStyle/>
          <a:p>
            <a:fld id="{B9C1D497-28AE-430A-9EB0-BD19FB7B0EB5}" type="slidenum">
              <a:rPr lang="en-GB" smtClean="0"/>
              <a:t>‹#›</a:t>
            </a:fld>
            <a:endParaRPr lang="en-GB"/>
          </a:p>
        </p:txBody>
      </p:sp>
    </p:spTree>
    <p:extLst>
      <p:ext uri="{BB962C8B-B14F-4D97-AF65-F5344CB8AC3E}">
        <p14:creationId xmlns:p14="http://schemas.microsoft.com/office/powerpoint/2010/main" val="2938642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7FD25F-576E-40A8-82D9-B04F9656A5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66CC8D-8B65-43C1-83F9-A671A8AB36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D073D-A75D-4AE5-AC56-EF37DAA490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C2493E-1541-4CF6-8967-27B340D421DA}" type="datetimeFigureOut">
              <a:rPr lang="en-GB" smtClean="0"/>
              <a:t>30/10/2019</a:t>
            </a:fld>
            <a:endParaRPr lang="en-GB"/>
          </a:p>
        </p:txBody>
      </p:sp>
      <p:sp>
        <p:nvSpPr>
          <p:cNvPr id="5" name="Footer Placeholder 4">
            <a:extLst>
              <a:ext uri="{FF2B5EF4-FFF2-40B4-BE49-F238E27FC236}">
                <a16:creationId xmlns:a16="http://schemas.microsoft.com/office/drawing/2014/main" id="{6043F040-12EB-4701-9DBF-3E8E0EE510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29161C-AECA-492E-9E41-CB0F51D6CC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C1D497-28AE-430A-9EB0-BD19FB7B0EB5}" type="slidenum">
              <a:rPr lang="en-GB" smtClean="0"/>
              <a:t>‹#›</a:t>
            </a:fld>
            <a:endParaRPr lang="en-GB"/>
          </a:p>
        </p:txBody>
      </p:sp>
    </p:spTree>
    <p:extLst>
      <p:ext uri="{BB962C8B-B14F-4D97-AF65-F5344CB8AC3E}">
        <p14:creationId xmlns:p14="http://schemas.microsoft.com/office/powerpoint/2010/main" val="1901871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careinspectorate.wales/" TargetMode="External"/><Relationship Id="rId2" Type="http://schemas.openxmlformats.org/officeDocument/2006/relationships/hyperlink" Target="https://www.actionforchildren.org.uk/" TargetMode="External"/><Relationship Id="rId1" Type="http://schemas.openxmlformats.org/officeDocument/2006/relationships/slideLayout" Target="../slideLayouts/slideLayout2.xml"/><Relationship Id="rId6" Type="http://schemas.openxmlformats.org/officeDocument/2006/relationships/hyperlink" Target="https://earlyyears.wales/our-work/central-support/general-data-protection-regulation-gdpr/" TargetMode="External"/><Relationship Id="rId5" Type="http://schemas.openxmlformats.org/officeDocument/2006/relationships/hyperlink" Target="http://www.childreninwales.org.uk/" TargetMode="External"/><Relationship Id="rId4" Type="http://schemas.openxmlformats.org/officeDocument/2006/relationships/hyperlink" Target="https://www.childcomwales.org.u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www.earlyyearsmatters.co.uk/" TargetMode="External"/><Relationship Id="rId1" Type="http://schemas.openxmlformats.org/officeDocument/2006/relationships/slideLayout" Target="../slideLayouts/slideLayout7.xml"/><Relationship Id="rId6" Type="http://schemas.openxmlformats.org/officeDocument/2006/relationships/hyperlink" Target="https://www.simplypsychology.org/maslow.html" TargetMode="External"/><Relationship Id="rId5" Type="http://schemas.openxmlformats.org/officeDocument/2006/relationships/hyperlink" Target="https://repository.cardiffmet.ac.uk/" TargetMode="External"/><Relationship Id="rId4" Type="http://schemas.openxmlformats.org/officeDocument/2006/relationships/hyperlink" Target="http://www.legislation.gov.uk/wsi/2010/2574/regulation/2/made"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www.savethechildren.org.uk/"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file:///C:\Users\user\AppData\Local\Packages\Microsoft.MicrosoftEdge_8wekyb3d8bbwe\TempState\Downloads\All-Wales-Child-Protection-Procedures-20081%20(1).pdf" TargetMode="External"/><Relationship Id="rId2" Type="http://schemas.openxmlformats.org/officeDocument/2006/relationships/hyperlink" Target="https://www.actionforchildren.org.uk/what-we-do/" TargetMode="External"/><Relationship Id="rId1" Type="http://schemas.openxmlformats.org/officeDocument/2006/relationships/slideLayout" Target="../slideLayouts/slideLayout7.xml"/><Relationship Id="rId6" Type="http://schemas.openxmlformats.org/officeDocument/2006/relationships/hyperlink" Target="https://www.tandfonline.com/doi/abs/10.1080/0260136910110301" TargetMode="External"/><Relationship Id="rId5" Type="http://schemas.openxmlformats.org/officeDocument/2006/relationships/hyperlink" Target="https://fis.carmarthenshire.gov.wales/team-around-family/" TargetMode="External"/><Relationship Id="rId4" Type="http://schemas.openxmlformats.org/officeDocument/2006/relationships/hyperlink" Target="https://www.unicef.org/earlychildhood/files/Guide_to_GC7.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avethechildren.org.uk/content/dam/global/reports/uncrc-child-friendly-version.pdf" TargetMode="External"/><Relationship Id="rId2" Type="http://schemas.openxmlformats.org/officeDocument/2006/relationships/hyperlink" Target="https://www.simplypsychology.org/maslow.html" TargetMode="External"/><Relationship Id="rId1" Type="http://schemas.openxmlformats.org/officeDocument/2006/relationships/slideLayout" Target="../slideLayouts/slideLayout7.xml"/><Relationship Id="rId6" Type="http://schemas.openxmlformats.org/officeDocument/2006/relationships/hyperlink" Target="https://gov.wales/parents-childcare-and-employment-pace-project" TargetMode="External"/><Relationship Id="rId5" Type="http://schemas.openxmlformats.org/officeDocument/2006/relationships/hyperlink" Target="https://gov.wales/sites/default/files/publications/2018-02/foundation-phase-framework-revised-2015.pdf" TargetMode="External"/><Relationship Id="rId4" Type="http://schemas.openxmlformats.org/officeDocument/2006/relationships/hyperlink" Target="https://www.gov.uk/30-hours-free-child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22316E-CC80-4BB8-AC53-612EC0C352BA}"/>
              </a:ext>
            </a:extLst>
          </p:cNvPr>
          <p:cNvSpPr/>
          <p:nvPr/>
        </p:nvSpPr>
        <p:spPr>
          <a:xfrm>
            <a:off x="112890" y="84668"/>
            <a:ext cx="11898488" cy="928508"/>
          </a:xfrm>
          <a:prstGeom prst="rect">
            <a:avLst/>
          </a:prstGeom>
          <a:solidFill>
            <a:srgbClr val="FBBB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200" b="1" u="sng"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lvl="0" algn="ctr"/>
            <a:r>
              <a:rPr lang="en-GB" sz="1400" b="1" u="sng" dirty="0">
                <a:solidFill>
                  <a:srgbClr val="000000"/>
                </a:solidFill>
                <a:latin typeface="Arial" panose="020B0604020202020204" pitchFamily="34" charset="0"/>
                <a:ea typeface="Calibri" panose="020F0502020204030204" pitchFamily="34" charset="0"/>
                <a:cs typeface="Arial" panose="020B0604020202020204" pitchFamily="34" charset="0"/>
              </a:rPr>
              <a:t>Introduction</a:t>
            </a:r>
          </a:p>
          <a:p>
            <a:pPr lvl="0"/>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The United Nations Convention on the Rights of the Child (UNCRC) was drawn up in 1989, to ensure that universal rights of children are upheld throughout the world (children in wales</a:t>
            </a:r>
            <a:r>
              <a:rPr lang="en-GB" sz="1200" dirty="0">
                <a:solidFill>
                  <a:schemeClr val="tx1"/>
                </a:solidFill>
                <a:latin typeface="Arial" panose="020B0604020202020204" pitchFamily="34" charset="0"/>
                <a:ea typeface="Calibri" panose="020F0502020204030204" pitchFamily="34" charset="0"/>
                <a:cs typeface="Arial" panose="020B0604020202020204" pitchFamily="34" charset="0"/>
              </a:rPr>
              <a:t>). The 54 articles that are incorporated in the UNCRC </a:t>
            </a: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set out children’s rights and says how governments ought to work together, and make them available to all children. There are only 2 countries in the world who have not joined up.</a:t>
            </a:r>
            <a:r>
              <a:rPr lang="en-GB" sz="12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r>
              <a:rPr lang="en-GB" sz="1200" dirty="0">
                <a:solidFill>
                  <a:prstClr val="black"/>
                </a:solidFill>
                <a:latin typeface="Arial" panose="020B0604020202020204" pitchFamily="34" charset="0"/>
                <a:ea typeface="Times New Roman" panose="02020603050405020304" pitchFamily="18" charset="0"/>
                <a:cs typeface="Arial" panose="020B0604020202020204" pitchFamily="34" charset="0"/>
              </a:rPr>
              <a:t>In 2002 the UNCRC Monitoring Group was set up. Since 2016 children in Wales have been facilitating the group (children in wales).</a:t>
            </a:r>
            <a:endParaRPr lang="en-GB" sz="1200" dirty="0">
              <a:solidFill>
                <a:prstClr val="black"/>
              </a:solidFill>
              <a:latin typeface="Arial" panose="020B0604020202020204" pitchFamily="34" charset="0"/>
              <a:cs typeface="Arial" panose="020B0604020202020204" pitchFamily="34" charset="0"/>
            </a:endParaRPr>
          </a:p>
          <a:p>
            <a:pPr lvl="0" algn="just">
              <a:lnSpc>
                <a:spcPct val="107000"/>
              </a:lnSpc>
            </a:pPr>
            <a:endParaRPr lang="en-GB" sz="1600" dirty="0">
              <a:solidFill>
                <a:schemeClr val="tx1"/>
              </a:solidFill>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272A84C2-64CC-4F2C-8097-C4BED488A62B}"/>
              </a:ext>
            </a:extLst>
          </p:cNvPr>
          <p:cNvSpPr/>
          <p:nvPr/>
        </p:nvSpPr>
        <p:spPr>
          <a:xfrm>
            <a:off x="6338414" y="1793232"/>
            <a:ext cx="5740698" cy="4933259"/>
          </a:xfrm>
          <a:prstGeom prst="roundRect">
            <a:avLst/>
          </a:prstGeom>
          <a:solidFill>
            <a:schemeClr val="accent6">
              <a:lumMod val="40000"/>
              <a:lumOff val="60000"/>
              <a:alpha val="72941"/>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lgn="just">
              <a:lnSpc>
                <a:spcPct val="106000"/>
              </a:lnSpc>
              <a:spcAft>
                <a:spcPts val="0"/>
              </a:spcAft>
              <a:buFont typeface="Arial" panose="020B0604020202020204" pitchFamily="34" charset="0"/>
              <a:buChar char="•"/>
            </a:pPr>
            <a:endParaRPr lang="en-GB" sz="1200" dirty="0">
              <a:solidFill>
                <a:srgbClr val="000000"/>
              </a:solidFill>
              <a:latin typeface="Open Sans"/>
              <a:ea typeface="Calibri" panose="020F0502020204030204" pitchFamily="34" charset="0"/>
              <a:cs typeface="Arial" panose="020B0604020202020204" pitchFamily="34" charset="0"/>
            </a:endParaRPr>
          </a:p>
          <a:p>
            <a:pPr marL="171450" indent="-171450" algn="just">
              <a:lnSpc>
                <a:spcPct val="106000"/>
              </a:lnSpc>
              <a:spcAft>
                <a:spcPts val="0"/>
              </a:spcAft>
              <a:buFont typeface="Arial" panose="020B0604020202020204" pitchFamily="34" charset="0"/>
              <a:buChar char="•"/>
            </a:pPr>
            <a:endParaRPr lang="en-GB" sz="12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7370B8E1-6F87-4A43-882E-42C6945313CD}"/>
              </a:ext>
            </a:extLst>
          </p:cNvPr>
          <p:cNvSpPr/>
          <p:nvPr/>
        </p:nvSpPr>
        <p:spPr>
          <a:xfrm>
            <a:off x="112888" y="1793232"/>
            <a:ext cx="6191659" cy="4980100"/>
          </a:xfrm>
          <a:prstGeom prst="roundRect">
            <a:avLst/>
          </a:prstGeom>
          <a:solidFill>
            <a:schemeClr val="accent6">
              <a:lumMod val="40000"/>
              <a:lumOff val="60000"/>
              <a:alpha val="6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99DDC72B-4290-4EBB-AEBF-598080AD3E67}"/>
              </a:ext>
            </a:extLst>
          </p:cNvPr>
          <p:cNvSpPr txBox="1"/>
          <p:nvPr/>
        </p:nvSpPr>
        <p:spPr>
          <a:xfrm>
            <a:off x="86205" y="1779670"/>
            <a:ext cx="6191660" cy="5109091"/>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Article 13</a:t>
            </a:r>
          </a:p>
          <a:p>
            <a:pPr algn="ctr"/>
            <a:r>
              <a:rPr lang="en-GB" sz="1200" b="1" dirty="0">
                <a:latin typeface="Arial" panose="020B0604020202020204" pitchFamily="34" charset="0"/>
                <a:cs typeface="Arial" panose="020B0604020202020204" pitchFamily="34" charset="0"/>
              </a:rPr>
              <a:t>You have the right to find out things and say what you think, through </a:t>
            </a:r>
          </a:p>
          <a:p>
            <a:pPr algn="ctr"/>
            <a:r>
              <a:rPr lang="en-GB" sz="1200" b="1" dirty="0">
                <a:latin typeface="Arial" panose="020B0604020202020204" pitchFamily="34" charset="0"/>
                <a:cs typeface="Arial" panose="020B0604020202020204" pitchFamily="34" charset="0"/>
              </a:rPr>
              <a:t>making art, speaking and writing, unless it breaks the rights of others.</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John Bowlby’s attachment theory supports the use of keyworks within Early Years Settings (Lindon 2016). Attachment is vital for a young child’s well being (Nutbrown 2012). It ensures that children feel secure and therefore are able to express their feelings and aids the child’s development. Also when children feel able to act of their own accord in their nursery, they express their feelings, and emanate vitality (Lindon 2016).</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The Foundation Phase (2015) and National Minimum Standards (2016) state that children should be given activities that allow them to feel safe, secure, valued and become independent learners, as well as thinkers. Also activities that encourage children to communicate and express their ideas as well as their values, different emotions together with feelings and establish the ability to express them in justly way.</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It is a requirement of the National Minimum Standards (2016) and the Foundation Phase (2015) to support children to play and express them-selves, resources need to be readily available to children and staff, the adults must talk with the child, listen and value what the child says. Therefore settings should plan the setup of the room and activities with this in mind.</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Beckley (2012) high lights the importance of good relationships with the setting, parents, and school. As these relationships effect the child’s behaviour, development and learning. Developing good relationships is also a required policy of settings and a requirement of National Minimum Standards (2016).</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All Wales Child Protection Procedure (2008) ensures that the wishes and feelings of children and their families are listened to and recorded. All work with the service is child centred, and that the child’s safety as well as protection is paramount.</a:t>
            </a:r>
          </a:p>
          <a:p>
            <a:pPr marL="171450" indent="-171450" algn="just">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2C28F67E-A85D-4C7E-AAA4-611C93D96041}"/>
              </a:ext>
            </a:extLst>
          </p:cNvPr>
          <p:cNvSpPr/>
          <p:nvPr/>
        </p:nvSpPr>
        <p:spPr>
          <a:xfrm>
            <a:off x="112888" y="1102912"/>
            <a:ext cx="11864622" cy="5870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a:extLst>
              <a:ext uri="{FF2B5EF4-FFF2-40B4-BE49-F238E27FC236}">
                <a16:creationId xmlns:a16="http://schemas.microsoft.com/office/drawing/2014/main" id="{73EB95BE-668F-4649-ACBD-A5FB59C60564}"/>
              </a:ext>
            </a:extLst>
          </p:cNvPr>
          <p:cNvSpPr>
            <a:spLocks noGrp="1"/>
          </p:cNvSpPr>
          <p:nvPr>
            <p:ph type="ctrTitle"/>
          </p:nvPr>
        </p:nvSpPr>
        <p:spPr>
          <a:xfrm>
            <a:off x="2190044" y="853511"/>
            <a:ext cx="7811912" cy="855204"/>
          </a:xfrm>
        </p:spPr>
        <p:txBody>
          <a:bodyPr>
            <a:normAutofit/>
          </a:bodyPr>
          <a:lstStyle/>
          <a:p>
            <a:r>
              <a:rPr lang="en-GB" sz="3600" dirty="0">
                <a:solidFill>
                  <a:schemeClr val="bg1"/>
                </a:solidFill>
              </a:rPr>
              <a:t>Child’s voice and rights. Briefing Paper</a:t>
            </a:r>
          </a:p>
        </p:txBody>
      </p:sp>
      <p:sp>
        <p:nvSpPr>
          <p:cNvPr id="2" name="TextBox 1">
            <a:extLst>
              <a:ext uri="{FF2B5EF4-FFF2-40B4-BE49-F238E27FC236}">
                <a16:creationId xmlns:a16="http://schemas.microsoft.com/office/drawing/2014/main" id="{3A800534-11FA-4753-AB78-1BE2A9D61254}"/>
              </a:ext>
            </a:extLst>
          </p:cNvPr>
          <p:cNvSpPr txBox="1"/>
          <p:nvPr/>
        </p:nvSpPr>
        <p:spPr>
          <a:xfrm>
            <a:off x="6304545" y="1751970"/>
            <a:ext cx="5740698" cy="5006948"/>
          </a:xfrm>
          <a:prstGeom prst="rect">
            <a:avLst/>
          </a:prstGeom>
          <a:noFill/>
        </p:spPr>
        <p:txBody>
          <a:bodyPr wrap="square" rtlCol="0">
            <a:spAutoFit/>
          </a:bodyPr>
          <a:lstStyle/>
          <a:p>
            <a:pPr lvl="0" algn="ctr">
              <a:lnSpc>
                <a:spcPct val="107000"/>
              </a:lnSpc>
            </a:pPr>
            <a:r>
              <a:rPr lang="en-GB" sz="1400" b="1" u="sng"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Article 15</a:t>
            </a:r>
            <a:endParaRPr lang="en-GB" sz="14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lvl="0" algn="ctr">
              <a:lnSpc>
                <a:spcPct val="106000"/>
              </a:lnSpc>
            </a:pPr>
            <a:r>
              <a:rPr lang="en-GB" sz="12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Your right to meet with friends and join groups and clubs, provided this doesn’t stop others enjoying their rights.</a:t>
            </a:r>
          </a:p>
          <a:p>
            <a:pPr marL="171450" lvl="0" indent="-171450" algn="just">
              <a:lnSpc>
                <a:spcPct val="106000"/>
              </a:lnSpc>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The Foundation Phase (2005) requires settings to provide children with experiences that allow the children to carry out activities. Activities such as those which allow them to take on a range of roles, including leadership within a small group, working within a team, opportunities to form relationships and feel confident to play and work cooperatively. Setting also need to provide activities that help children appreciate what makes a good friend, so they can value and show care for friends and families, while developing a sense of belonging as part of the communities.</a:t>
            </a:r>
          </a:p>
          <a:p>
            <a:pPr marL="171450" lvl="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Settings can adopt the Reggio approach which is based on community and citizenship, part of the Reggio approach Is to develop competent learners and the need for practitioners to listen to the child. (Nutbrown 2012)</a:t>
            </a:r>
          </a:p>
          <a:p>
            <a:pPr marL="171450" lvl="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Social interactions are important to the development of a child’s ongoing social and emotional development, according to Vygotsky (Evans 2019). EYFS has drawn on the theories of Piaget and Vygotsky (Parker-Rees 2019). Knowledge of theorist can help us to understand, and plan for children’s development (</a:t>
            </a:r>
            <a:r>
              <a:rPr lang="en-GB" sz="1200" dirty="0" err="1">
                <a:solidFill>
                  <a:srgbClr val="000000"/>
                </a:solidFill>
                <a:latin typeface="Open Sans"/>
                <a:ea typeface="Calibri" panose="020F0502020204030204" pitchFamily="34" charset="0"/>
                <a:cs typeface="Arial" panose="020B0604020202020204" pitchFamily="34" charset="0"/>
              </a:rPr>
              <a:t>Riddall</a:t>
            </a:r>
            <a:r>
              <a:rPr lang="en-GB" sz="1200" dirty="0">
                <a:solidFill>
                  <a:srgbClr val="000000"/>
                </a:solidFill>
                <a:latin typeface="Open Sans"/>
                <a:ea typeface="Calibri" panose="020F0502020204030204" pitchFamily="34" charset="0"/>
                <a:cs typeface="Arial" panose="020B0604020202020204" pitchFamily="34" charset="0"/>
              </a:rPr>
              <a:t>-Leech).</a:t>
            </a:r>
          </a:p>
          <a:p>
            <a:pPr marL="17145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Observing children is vital to understand the child’s normative behaviour and their stage of development, as all children are unique (Nutkins 2013) and (Nutbrown 2012).</a:t>
            </a:r>
          </a:p>
          <a:p>
            <a:pPr marL="171450" lvl="0" indent="-171450" algn="just">
              <a:lnSpc>
                <a:spcPct val="106000"/>
              </a:lnSpc>
              <a:buFont typeface="Arial" panose="020B0604020202020204" pitchFamily="34" charset="0"/>
              <a:buChar char="•"/>
            </a:pPr>
            <a:r>
              <a:rPr lang="en-GB" sz="1200" dirty="0">
                <a:solidFill>
                  <a:srgbClr val="000000"/>
                </a:solidFill>
                <a:latin typeface="Open Sans"/>
                <a:ea typeface="Calibri" panose="020F0502020204030204" pitchFamily="34" charset="0"/>
                <a:cs typeface="Arial" panose="020B0604020202020204" pitchFamily="34" charset="0"/>
              </a:rPr>
              <a:t>From these observation we can help the child plan, children should be involved in planning giving them a voice, who they want to play with, which activities they want to participate in, as required from the Foundation Phase (2015).</a:t>
            </a:r>
          </a:p>
        </p:txBody>
      </p:sp>
    </p:spTree>
    <p:extLst>
      <p:ext uri="{BB962C8B-B14F-4D97-AF65-F5344CB8AC3E}">
        <p14:creationId xmlns:p14="http://schemas.microsoft.com/office/powerpoint/2010/main" val="2898152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96B4461-9D8D-4F43-88C9-6A540A7974F3}"/>
              </a:ext>
            </a:extLst>
          </p:cNvPr>
          <p:cNvSpPr/>
          <p:nvPr/>
        </p:nvSpPr>
        <p:spPr>
          <a:xfrm>
            <a:off x="143933" y="81023"/>
            <a:ext cx="5782735" cy="5317517"/>
          </a:xfrm>
          <a:prstGeom prst="roundRect">
            <a:avLst/>
          </a:prstGeom>
          <a:solidFill>
            <a:schemeClr val="accent4">
              <a:lumMod val="60000"/>
              <a:lumOff val="40000"/>
              <a:alpha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9B3478DB-A72E-4E6A-900C-248054A05B39}"/>
              </a:ext>
            </a:extLst>
          </p:cNvPr>
          <p:cNvSpPr/>
          <p:nvPr/>
        </p:nvSpPr>
        <p:spPr>
          <a:xfrm>
            <a:off x="143933" y="5417926"/>
            <a:ext cx="5768624" cy="1359051"/>
          </a:xfrm>
          <a:prstGeom prst="rect">
            <a:avLst/>
          </a:prstGeom>
          <a:solidFill>
            <a:schemeClr val="accent5">
              <a:lumMod val="60000"/>
              <a:lumOff val="40000"/>
              <a:alpha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0"/>
              </a:spcAft>
            </a:pPr>
            <a:r>
              <a:rPr lang="en-GB" sz="1400" b="1" u="sng" dirty="0">
                <a:solidFill>
                  <a:schemeClr val="tx1"/>
                </a:solidFill>
                <a:latin typeface="Arial" panose="020B0604020202020204" pitchFamily="34" charset="0"/>
                <a:ea typeface="Times New Roman" panose="02020603050405020304" pitchFamily="18" charset="0"/>
                <a:cs typeface="Arial" panose="020B0604020202020204" pitchFamily="34" charset="0"/>
              </a:rPr>
              <a:t>Conclusion</a:t>
            </a:r>
          </a:p>
          <a:p>
            <a:pPr>
              <a:lnSpc>
                <a:spcPct val="107000"/>
              </a:lnSpc>
              <a:spcAft>
                <a:spcPts val="0"/>
              </a:spcAft>
            </a:pPr>
            <a:r>
              <a:rPr lang="en-GB" sz="1200" dirty="0">
                <a:solidFill>
                  <a:schemeClr val="tx1"/>
                </a:solidFill>
                <a:latin typeface="Calibri" panose="020F0502020204030204" pitchFamily="34" charset="0"/>
                <a:ea typeface="Calibri" panose="020F0502020204030204" pitchFamily="34" charset="0"/>
                <a:cs typeface="Times New Roman" panose="02020603050405020304" pitchFamily="18" charset="0"/>
              </a:rPr>
              <a:t>In all the Articles respecting the child’s voice is paramount. The UNCRC articles all link to the Foundation Phase and the Regulations that settings must adhere to. Observing and Planning for each child’s individual needs is vital to aid the 7 areas of development of the Foundation Phase. Working together with the child’s family, school, setting, organisations and other professionals ensures that the child’s well-being, need’s and voice should be heard  met.</a:t>
            </a:r>
          </a:p>
        </p:txBody>
      </p:sp>
      <p:sp>
        <p:nvSpPr>
          <p:cNvPr id="2" name="TextBox 1">
            <a:extLst>
              <a:ext uri="{FF2B5EF4-FFF2-40B4-BE49-F238E27FC236}">
                <a16:creationId xmlns:a16="http://schemas.microsoft.com/office/drawing/2014/main" id="{076DFBF8-E754-47CE-AD46-7D2DBBAF77D5}"/>
              </a:ext>
            </a:extLst>
          </p:cNvPr>
          <p:cNvSpPr txBox="1"/>
          <p:nvPr/>
        </p:nvSpPr>
        <p:spPr>
          <a:xfrm>
            <a:off x="138287" y="124169"/>
            <a:ext cx="5774270" cy="5293757"/>
          </a:xfrm>
          <a:prstGeom prst="rect">
            <a:avLst/>
          </a:prstGeom>
          <a:noFill/>
        </p:spPr>
        <p:txBody>
          <a:bodyPr wrap="square" rtlCol="0">
            <a:spAutoFit/>
          </a:bodyPr>
          <a:lstStyle/>
          <a:p>
            <a:pPr lvl="0" algn="ctr"/>
            <a:r>
              <a:rPr lang="en-GB" sz="1400" b="1" u="sng" dirty="0">
                <a:solidFill>
                  <a:srgbClr val="000000"/>
                </a:solidFill>
                <a:latin typeface="Arial" panose="020B0604020202020204" pitchFamily="34" charset="0"/>
                <a:ea typeface="Times New Roman" panose="02020603050405020304" pitchFamily="18" charset="0"/>
              </a:rPr>
              <a:t>Article 16</a:t>
            </a:r>
            <a:endParaRPr lang="en-GB" sz="1200" dirty="0">
              <a:solidFill>
                <a:prstClr val="white"/>
              </a:solidFill>
              <a:latin typeface="Times New Roman" panose="02020603050405020304" pitchFamily="18" charset="0"/>
              <a:ea typeface="Times New Roman" panose="02020603050405020304" pitchFamily="18" charset="0"/>
            </a:endParaRPr>
          </a:p>
          <a:p>
            <a:pPr lvl="0" algn="just"/>
            <a:r>
              <a:rPr lang="en-GB" sz="1200" b="1" dirty="0">
                <a:solidFill>
                  <a:srgbClr val="000000"/>
                </a:solidFill>
                <a:latin typeface="Arial" panose="020B0604020202020204" pitchFamily="34" charset="0"/>
                <a:ea typeface="Times New Roman" panose="02020603050405020304" pitchFamily="18" charset="0"/>
              </a:rPr>
              <a:t>    </a:t>
            </a:r>
            <a:r>
              <a:rPr lang="en-GB" sz="1200" b="1" dirty="0">
                <a:solidFill>
                  <a:srgbClr val="000000"/>
                </a:solidFill>
                <a:latin typeface="Arial" panose="020B0604020202020204" pitchFamily="34" charset="0"/>
                <a:ea typeface="Times New Roman" panose="02020603050405020304" pitchFamily="18" charset="0"/>
                <a:cs typeface="Arial" panose="020B0604020202020204" pitchFamily="34" charset="0"/>
              </a:rPr>
              <a:t>You have the right to a private life, and your character and reputation should not  be attacked.</a:t>
            </a:r>
            <a:endParaRPr lang="en-GB" sz="1200" b="1" dirty="0">
              <a:solidFill>
                <a:prstClr val="white"/>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Settings must have a confidentiality and privacy policy.</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It is a regulation of the Child Minding and Day Care (Wales 2010) Regulations and part of the All Wales Child Protection Procedure (2008) that Confidential information may only be shared with the consent of the child's parents. The only exception to this is if there is are concerns about the child’s safety or welfare.</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Settings must respect the privacy of all children especially when using the toilets or intimate care is provided, this is a requirement of the National Minimum Standards (2016).</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When settings carry out observations, it is good practise to share information with colleagues and the child’s parents, but this information must be kept confidential (</a:t>
            </a:r>
            <a:r>
              <a:rPr lang="en-GB" sz="12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Riddall</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-Leech 2008). Staff should obtain children’s permission when taking or using photos.</a:t>
            </a:r>
          </a:p>
          <a:p>
            <a:pPr marL="342900" lvl="0" indent="-342900" algn="just">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Settings need to ensure that staff read and sign policies, including the privacy and confidentiality policies. Matters of a sensitive manner should be discussed in private.</a:t>
            </a:r>
          </a:p>
          <a:p>
            <a:pPr marL="342900" lvl="0" indent="-342900">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All Wales Child Protection Procedures (2008) state that settings must respect confidentiality wherever possible, consistent with the child’s safety and welfare, and be clear about how this is managed (All Wales Child Protection Procedures 2008).</a:t>
            </a:r>
          </a:p>
          <a:p>
            <a:pPr marL="342900" lvl="0" indent="-342900">
              <a:buFont typeface="Arial" panose="020B0604020202020204" pitchFamily="34" charset="0"/>
              <a:buChar char="•"/>
              <a:tabLst>
                <a:tab pos="457200" algn="l"/>
              </a:tabLs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The GDPR (General Data Protection Regulations) which came in force in 2018 specify that settings should only hold and process data  that is absolutely necessary for carrying out their work (Early Years Wales). Therefore it is necessary for settings to follow standard 5 of the National Minimum Standards and only keep records required for the required times. </a:t>
            </a:r>
            <a:endParaRPr lang="en-GB" sz="1200" dirty="0">
              <a:solidFill>
                <a:prstClr val="white"/>
              </a:solidFill>
              <a:latin typeface="Arial" panose="020B0604020202020204" pitchFamily="34" charset="0"/>
              <a:ea typeface="Times New Roman" panose="02020603050405020304" pitchFamily="18" charset="0"/>
              <a:cs typeface="Arial" panose="020B0604020202020204" pitchFamily="34" charset="0"/>
            </a:endParaRPr>
          </a:p>
        </p:txBody>
      </p:sp>
      <p:sp>
        <p:nvSpPr>
          <p:cNvPr id="3" name="Rectangle 2">
            <a:extLst>
              <a:ext uri="{FF2B5EF4-FFF2-40B4-BE49-F238E27FC236}">
                <a16:creationId xmlns:a16="http://schemas.microsoft.com/office/drawing/2014/main" id="{90E19982-A485-4AE7-AE97-EE5C50ED9D74}"/>
              </a:ext>
            </a:extLst>
          </p:cNvPr>
          <p:cNvSpPr/>
          <p:nvPr/>
        </p:nvSpPr>
        <p:spPr>
          <a:xfrm>
            <a:off x="5921020" y="81023"/>
            <a:ext cx="6118582" cy="6695954"/>
          </a:xfrm>
          <a:prstGeom prst="rect">
            <a:avLst/>
          </a:prstGeom>
          <a:solidFill>
            <a:srgbClr val="D888D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1766DBE-DF23-4FB9-87E9-B0D0B1E0ACC7}"/>
              </a:ext>
            </a:extLst>
          </p:cNvPr>
          <p:cNvSpPr txBox="1"/>
          <p:nvPr/>
        </p:nvSpPr>
        <p:spPr>
          <a:xfrm>
            <a:off x="5918197" y="34724"/>
            <a:ext cx="6118581" cy="6924973"/>
          </a:xfrm>
          <a:prstGeom prst="rect">
            <a:avLst/>
          </a:prstGeom>
          <a:noFill/>
        </p:spPr>
        <p:txBody>
          <a:bodyPr wrap="square" rtlCol="0">
            <a:spAutoFit/>
          </a:bodyPr>
          <a:lstStyle/>
          <a:p>
            <a:pPr algn="ctr"/>
            <a:r>
              <a:rPr lang="en-GB" sz="1200" b="1" u="sng" dirty="0">
                <a:latin typeface="Arial" panose="020B0604020202020204" pitchFamily="34" charset="0"/>
                <a:cs typeface="Arial" panose="020B0604020202020204" pitchFamily="34" charset="0"/>
              </a:rPr>
              <a:t>Article 27</a:t>
            </a:r>
          </a:p>
          <a:p>
            <a:pPr lvl="0" algn="just"/>
            <a:r>
              <a:rPr lang="en-GB" sz="1200" b="1" dirty="0">
                <a:solidFill>
                  <a:prstClr val="black"/>
                </a:solidFill>
                <a:latin typeface="Arial" panose="020B0604020202020204" pitchFamily="34" charset="0"/>
                <a:cs typeface="Arial" panose="020B0604020202020204" pitchFamily="34" charset="0"/>
              </a:rPr>
              <a:t>You have the right to a good enough standard of living. This means you should have food, clothes and a place to live.</a:t>
            </a:r>
            <a:r>
              <a:rPr lang="en-GB" sz="1200" b="1" dirty="0">
                <a:solidFill>
                  <a:prstClr val="white"/>
                </a:solidFill>
                <a:latin typeface="Arial" panose="020B0604020202020204" pitchFamily="34" charset="0"/>
                <a:cs typeface="Arial" panose="020B0604020202020204" pitchFamily="34" charset="0"/>
              </a:rPr>
              <a:t> </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Basic needs such as sleep and food must be met before other needs are considered according to Maslow’s hierarchy of needs (Beckley 2012).</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Setting must have quiet areas where children can rest or sleep (National Minimum Standards 2015).</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To facilitate that every child and family in wales surmount inequality and thrive, Assembly members and Welsh Government Ministers work with Action for Children. Action for children help families to establish good routines, such as regular bed and meal times. (Action for Children (No date). Settings should provide support to children and their families through sign posting, guidance and planning. Children in Wales and Family information service also provide support for parents.</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Children are dependent on their parents for social and economic position, therefore it is obligatory for society to protect children’s rights and treat them equally (Parker-Rees 2010) and (Childminding and Day care (Wales) Regulations 2010). Pace Project and Family Information Service are some services that can help.</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According to the All Wales Child Protection Procedures (2008) if it is doubtful that a child will achieve or maintain, or have the opportunity to achieve or maintain, a decent standard of health or development without the help of services from the local authority, then that child is classed as in need. Settings support children and their families by encouraging independency, good hygiene and health, routines and care, to educate and enhance the child’s standard of living. This is also a requirement of the Foundation Phase (2008)  personal and social development, well-being and cultural diversity. Settings can also pass onto parents information and guidance to help improve their standard of living.</a:t>
            </a: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Social exclusion is often a result of child poverty, the child may feel shame that they can not join activities or dress like their friends (Maynard 2009)</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ea typeface="Times New Roman" panose="02020603050405020304" pitchFamily="18" charset="0"/>
              </a:rPr>
              <a:t>In 2009, The Healthy Eating in Schools (Wales) Measure was brought about, which enforced local authorities to encourage  healthy eating in maintained schools, to help elevate this problem (Children’s Commissioner for Wales 2019). </a:t>
            </a:r>
            <a:r>
              <a:rPr lang="en-GB" sz="1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Despite children in Wales receiving free school breakfasts, there are concerns about food poverty amongst children (Lewis </a:t>
            </a:r>
            <a:r>
              <a:rPr lang="en-GB" sz="1200" dirty="0"/>
              <a:t>).</a:t>
            </a:r>
            <a:endParaRPr lang="en-GB" sz="1200" dirty="0">
              <a:solidFill>
                <a:prstClr val="black"/>
              </a:solidFill>
              <a:latin typeface="Arial" panose="020B0604020202020204" pitchFamily="34" charset="0"/>
              <a:cs typeface="Arial" panose="020B0604020202020204" pitchFamily="34" charset="0"/>
            </a:endParaRPr>
          </a:p>
          <a:p>
            <a:pPr marL="171450" lvl="0" indent="-171450" algn="just">
              <a:buFont typeface="Arial" panose="020B0604020202020204" pitchFamily="34" charset="0"/>
              <a:buChar char="•"/>
            </a:pPr>
            <a:r>
              <a:rPr lang="en-GB" sz="1200" dirty="0">
                <a:solidFill>
                  <a:prstClr val="black"/>
                </a:solidFill>
                <a:latin typeface="Arial" panose="020B0604020202020204" pitchFamily="34" charset="0"/>
                <a:cs typeface="Arial" panose="020B0604020202020204" pitchFamily="34" charset="0"/>
              </a:rPr>
              <a:t>Foundation Phase (2015) states that settings should give children opportunities to feel valued and respected also to respect and value their peers. Children should have opportunities to being to question stereotyping.</a:t>
            </a:r>
          </a:p>
          <a:p>
            <a:pPr lvl="0" algn="just"/>
            <a:endParaRPr lang="en-GB" sz="1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3280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ADBB9-4A2C-4E86-90D3-89A12354910E}"/>
              </a:ext>
            </a:extLst>
          </p:cNvPr>
          <p:cNvSpPr>
            <a:spLocks noGrp="1"/>
          </p:cNvSpPr>
          <p:nvPr>
            <p:ph type="title"/>
          </p:nvPr>
        </p:nvSpPr>
        <p:spPr>
          <a:xfrm>
            <a:off x="3922295" y="200026"/>
            <a:ext cx="3272590" cy="757988"/>
          </a:xfrm>
        </p:spPr>
        <p:txBody>
          <a:bodyPr/>
          <a:lstStyle/>
          <a:p>
            <a:r>
              <a:rPr lang="en-GB" dirty="0"/>
              <a:t>Reference list</a:t>
            </a:r>
          </a:p>
        </p:txBody>
      </p:sp>
      <p:sp>
        <p:nvSpPr>
          <p:cNvPr id="3" name="Content Placeholder 2">
            <a:extLst>
              <a:ext uri="{FF2B5EF4-FFF2-40B4-BE49-F238E27FC236}">
                <a16:creationId xmlns:a16="http://schemas.microsoft.com/office/drawing/2014/main" id="{B4B1BCB6-EC95-4282-8DB0-3133BDBD6D51}"/>
              </a:ext>
            </a:extLst>
          </p:cNvPr>
          <p:cNvSpPr>
            <a:spLocks noGrp="1"/>
          </p:cNvSpPr>
          <p:nvPr>
            <p:ph idx="1"/>
          </p:nvPr>
        </p:nvSpPr>
        <p:spPr>
          <a:xfrm>
            <a:off x="483268" y="958014"/>
            <a:ext cx="11225463" cy="5650663"/>
          </a:xfrm>
        </p:spPr>
        <p:txBody>
          <a:bodyPr>
            <a:normAutofit fontScale="25000" lnSpcReduction="20000"/>
          </a:bodyPr>
          <a:lstStyle/>
          <a:p>
            <a:pPr marL="0" indent="0">
              <a:lnSpc>
                <a:spcPct val="170000"/>
              </a:lnSpc>
              <a:buNone/>
            </a:pPr>
            <a:r>
              <a:rPr lang="en-GB" sz="4800" dirty="0">
                <a:latin typeface="Arial" panose="020B0604020202020204" pitchFamily="34" charset="0"/>
                <a:cs typeface="Arial" panose="020B0604020202020204" pitchFamily="34" charset="0"/>
              </a:rPr>
              <a:t>Action for children (no date) </a:t>
            </a:r>
            <a:r>
              <a:rPr lang="en-GB" sz="4800" i="1" dirty="0">
                <a:latin typeface="Arial" panose="020B0604020202020204" pitchFamily="34" charset="0"/>
                <a:cs typeface="Arial" panose="020B0604020202020204" pitchFamily="34" charset="0"/>
              </a:rPr>
              <a:t>What we do.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2"/>
              </a:rPr>
              <a:t>https://www.actionforchildren.org.uk</a:t>
            </a:r>
            <a:r>
              <a:rPr lang="en-GB" sz="4800" dirty="0">
                <a:latin typeface="Arial" panose="020B0604020202020204" pitchFamily="34" charset="0"/>
                <a:cs typeface="Arial" panose="020B0604020202020204" pitchFamily="34" charset="0"/>
              </a:rPr>
              <a:t> (Accessed: 25</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October 2019).</a:t>
            </a:r>
          </a:p>
          <a:p>
            <a:pPr marL="0" indent="0">
              <a:lnSpc>
                <a:spcPct val="170000"/>
              </a:lnSpc>
              <a:buNone/>
            </a:pP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kern="150" dirty="0">
                <a:latin typeface="Arial" panose="020B0604020202020204" pitchFamily="34" charset="0"/>
                <a:ea typeface="NSimSun" panose="02010609030101010101" pitchFamily="49" charset="-122"/>
                <a:cs typeface="Arial" panose="020B0604020202020204" pitchFamily="34" charset="0"/>
              </a:rPr>
              <a:t>Alasuutari, M., </a:t>
            </a:r>
            <a:r>
              <a:rPr lang="en-GB" sz="4800" kern="150" dirty="0" err="1">
                <a:latin typeface="Arial" panose="020B0604020202020204" pitchFamily="34" charset="0"/>
                <a:ea typeface="NSimSun" panose="02010609030101010101" pitchFamily="49" charset="-122"/>
                <a:cs typeface="Arial" panose="020B0604020202020204" pitchFamily="34" charset="0"/>
              </a:rPr>
              <a:t>Markstorm</a:t>
            </a:r>
            <a:r>
              <a:rPr lang="en-GB" sz="4800" kern="150" dirty="0">
                <a:latin typeface="Arial" panose="020B0604020202020204" pitchFamily="34" charset="0"/>
                <a:ea typeface="NSimSun" panose="02010609030101010101" pitchFamily="49" charset="-122"/>
                <a:cs typeface="Arial" panose="020B0604020202020204" pitchFamily="34" charset="0"/>
              </a:rPr>
              <a:t>, A., and </a:t>
            </a:r>
            <a:r>
              <a:rPr lang="en-GB" sz="4800" kern="150" dirty="0" err="1">
                <a:latin typeface="Arial" panose="020B0604020202020204" pitchFamily="34" charset="0"/>
                <a:ea typeface="NSimSun" panose="02010609030101010101" pitchFamily="49" charset="-122"/>
                <a:cs typeface="Arial" panose="020B0604020202020204" pitchFamily="34" charset="0"/>
              </a:rPr>
              <a:t>Vallberg</a:t>
            </a:r>
            <a:r>
              <a:rPr lang="en-GB" sz="4800" kern="150" dirty="0">
                <a:latin typeface="Arial" panose="020B0604020202020204" pitchFamily="34" charset="0"/>
                <a:ea typeface="NSimSun" panose="02010609030101010101" pitchFamily="49" charset="-122"/>
                <a:cs typeface="Arial" panose="020B0604020202020204" pitchFamily="34" charset="0"/>
              </a:rPr>
              <a:t>-Roth, A. (2014) </a:t>
            </a:r>
            <a:r>
              <a:rPr lang="en-GB" sz="4800" i="1" kern="150" dirty="0">
                <a:latin typeface="Arial" panose="020B0604020202020204" pitchFamily="34" charset="0"/>
                <a:ea typeface="NSimSun" panose="02010609030101010101" pitchFamily="49" charset="-122"/>
                <a:cs typeface="Arial" panose="020B0604020202020204" pitchFamily="34" charset="0"/>
              </a:rPr>
              <a:t>Assessment and Documentation in Early Childhood Education. </a:t>
            </a:r>
            <a:r>
              <a:rPr lang="en-GB" sz="4800" kern="150" dirty="0">
                <a:latin typeface="Arial" panose="020B0604020202020204" pitchFamily="34" charset="0"/>
                <a:ea typeface="NSimSun" panose="02010609030101010101" pitchFamily="49" charset="-122"/>
                <a:cs typeface="Arial" panose="020B0604020202020204" pitchFamily="34" charset="0"/>
              </a:rPr>
              <a:t>London: Routledge.</a:t>
            </a:r>
            <a:endParaRPr lang="en-GB" sz="4800" dirty="0">
              <a:latin typeface="Arial" panose="020B0604020202020204" pitchFamily="34" charset="0"/>
              <a:cs typeface="Arial" panose="020B0604020202020204" pitchFamily="34" charset="0"/>
            </a:endParaRPr>
          </a:p>
          <a:p>
            <a:pPr marL="0" indent="0">
              <a:lnSpc>
                <a:spcPct val="170000"/>
              </a:lnSpc>
              <a:buNone/>
            </a:pP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Beckley, P. (2012) </a:t>
            </a:r>
            <a:r>
              <a:rPr lang="en-GB" sz="4800" i="1" dirty="0">
                <a:latin typeface="Arial" panose="020B0604020202020204" pitchFamily="34" charset="0"/>
                <a:cs typeface="Arial" panose="020B0604020202020204" pitchFamily="34" charset="0"/>
              </a:rPr>
              <a:t>Learning in Early Childhood</a:t>
            </a:r>
            <a:r>
              <a:rPr lang="en-GB" sz="4800" dirty="0">
                <a:latin typeface="Arial" panose="020B0604020202020204" pitchFamily="34" charset="0"/>
                <a:cs typeface="Arial" panose="020B0604020202020204" pitchFamily="34" charset="0"/>
              </a:rPr>
              <a:t>. London: SAGE Publications Ltd.</a:t>
            </a:r>
          </a:p>
          <a:p>
            <a:pPr marL="0" indent="0">
              <a:lnSpc>
                <a:spcPct val="170000"/>
              </a:lnSpc>
              <a:buNone/>
            </a:pP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Care inspectorate Wales (2019) </a:t>
            </a:r>
            <a:r>
              <a:rPr lang="en-GB" sz="4800" i="1" dirty="0">
                <a:latin typeface="Arial" panose="020B0604020202020204" pitchFamily="34" charset="0"/>
                <a:cs typeface="Arial" panose="020B0604020202020204" pitchFamily="34" charset="0"/>
              </a:rPr>
              <a:t>National Minimum Standards (2016).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3"/>
              </a:rPr>
              <a:t> https://careinspectorate.wales</a:t>
            </a:r>
            <a:r>
              <a:rPr lang="en-GB" sz="4800" dirty="0">
                <a:latin typeface="Arial" panose="020B0604020202020204" pitchFamily="34" charset="0"/>
                <a:cs typeface="Arial" panose="020B0604020202020204" pitchFamily="34" charset="0"/>
              </a:rPr>
              <a:t> (Accessed: 25</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October 2019)</a:t>
            </a:r>
            <a:endParaRPr lang="en-GB" sz="4800" dirty="0">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Children’s Commissioner for Wales (2019) </a:t>
            </a:r>
            <a:r>
              <a:rPr lang="en-GB" sz="4800" i="1" dirty="0">
                <a:latin typeface="Arial" panose="020B0604020202020204" pitchFamily="34" charset="0"/>
                <a:cs typeface="Arial" panose="020B0604020202020204" pitchFamily="34" charset="0"/>
              </a:rPr>
              <a:t>charter for change protecting welsh children from the impact of poverty. Available at: </a:t>
            </a:r>
            <a:r>
              <a:rPr lang="en-GB" sz="4800" dirty="0">
                <a:latin typeface="Arial" panose="020B0604020202020204" pitchFamily="34" charset="0"/>
                <a:cs typeface="Arial" panose="020B0604020202020204" pitchFamily="34" charset="0"/>
                <a:hlinkClick r:id="rId4"/>
              </a:rPr>
              <a:t>https://www.childcomwales.org.uk</a:t>
            </a:r>
            <a:r>
              <a:rPr lang="en-GB" sz="4800" dirty="0">
                <a:latin typeface="Arial" panose="020B0604020202020204" pitchFamily="34" charset="0"/>
                <a:cs typeface="Arial" panose="020B0604020202020204" pitchFamily="34" charset="0"/>
              </a:rPr>
              <a:t> (Accessed: 27</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October 2019)</a:t>
            </a:r>
          </a:p>
          <a:p>
            <a:pPr marL="0" indent="0">
              <a:lnSpc>
                <a:spcPct val="170000"/>
              </a:lnSpc>
              <a:buNone/>
            </a:pP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Children in Wales (no date) </a:t>
            </a:r>
            <a:r>
              <a:rPr lang="en-GB" sz="4800" i="1" dirty="0">
                <a:latin typeface="Arial" panose="020B0604020202020204" pitchFamily="34" charset="0"/>
                <a:cs typeface="Arial" panose="020B0604020202020204" pitchFamily="34" charset="0"/>
              </a:rPr>
              <a:t>Early years and family support</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5"/>
              </a:rPr>
              <a:t> http://www.childreninwales.org.uk</a:t>
            </a:r>
            <a:r>
              <a:rPr lang="en-GB" sz="4800" dirty="0">
                <a:latin typeface="Arial" panose="020B0604020202020204" pitchFamily="34" charset="0"/>
                <a:cs typeface="Arial" panose="020B0604020202020204" pitchFamily="34" charset="0"/>
              </a:rPr>
              <a:t> (Accessed: 26</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October 2019)</a:t>
            </a:r>
          </a:p>
          <a:p>
            <a:pPr marL="0" indent="0">
              <a:lnSpc>
                <a:spcPct val="170000"/>
              </a:lnSpc>
              <a:buNone/>
            </a:pP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Early Years Wales (2018) </a:t>
            </a:r>
            <a:r>
              <a:rPr lang="en-GB" sz="4800" i="1" dirty="0">
                <a:latin typeface="Arial" panose="020B0604020202020204" pitchFamily="34" charset="0"/>
                <a:cs typeface="Arial" panose="020B0604020202020204" pitchFamily="34" charset="0"/>
              </a:rPr>
              <a:t>GDPR Article</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rPr>
              <a:t>https://earlyyears.wales/our-work/central-support/general-data-protection-regulation-gdpr/</a:t>
            </a:r>
            <a:r>
              <a:rPr lang="en-GB" sz="4800" dirty="0">
                <a:latin typeface="Arial" panose="020B0604020202020204" pitchFamily="34" charset="0"/>
                <a:cs typeface="Arial" panose="020B0604020202020204" pitchFamily="34" charset="0"/>
              </a:rPr>
              <a:t> (Accessed: 28</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October 2019)</a:t>
            </a:r>
          </a:p>
          <a:p>
            <a:endParaRPr lang="en-GB" dirty="0"/>
          </a:p>
        </p:txBody>
      </p:sp>
    </p:spTree>
    <p:extLst>
      <p:ext uri="{BB962C8B-B14F-4D97-AF65-F5344CB8AC3E}">
        <p14:creationId xmlns:p14="http://schemas.microsoft.com/office/powerpoint/2010/main" val="214047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421EF0-0327-4FE9-A661-D584743DCB6E}"/>
              </a:ext>
            </a:extLst>
          </p:cNvPr>
          <p:cNvSpPr txBox="1"/>
          <p:nvPr/>
        </p:nvSpPr>
        <p:spPr>
          <a:xfrm>
            <a:off x="1985962" y="95012"/>
            <a:ext cx="7572375"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Briefing Paper Reference List Continued</a:t>
            </a:r>
          </a:p>
        </p:txBody>
      </p:sp>
      <p:sp>
        <p:nvSpPr>
          <p:cNvPr id="4" name="Rectangle 3">
            <a:extLst>
              <a:ext uri="{FF2B5EF4-FFF2-40B4-BE49-F238E27FC236}">
                <a16:creationId xmlns:a16="http://schemas.microsoft.com/office/drawing/2014/main" id="{773B475F-8691-4865-9E18-07C2AC5FE7B9}"/>
              </a:ext>
            </a:extLst>
          </p:cNvPr>
          <p:cNvSpPr/>
          <p:nvPr/>
        </p:nvSpPr>
        <p:spPr>
          <a:xfrm>
            <a:off x="709972" y="387399"/>
            <a:ext cx="11065397" cy="6844438"/>
          </a:xfrm>
          <a:prstGeom prst="rect">
            <a:avLst/>
          </a:prstGeom>
        </p:spPr>
        <p:txBody>
          <a:bodyPr wrap="square">
            <a:spAutoFit/>
          </a:bodyPr>
          <a:lstStyle/>
          <a:p>
            <a:pPr lvl="0">
              <a:lnSpc>
                <a:spcPct val="170000"/>
              </a:lnSpc>
              <a:spcBef>
                <a:spcPts val="1000"/>
              </a:spcBef>
            </a:pPr>
            <a:endPar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endParaRPr>
          </a:p>
          <a:p>
            <a:pPr lvl="0">
              <a:lnSpc>
                <a:spcPct val="150000"/>
              </a:lnSpc>
              <a:spcBef>
                <a:spcPts val="1000"/>
              </a:spcBef>
            </a:pP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Evans, H. (2019) </a:t>
            </a:r>
            <a:r>
              <a:rPr lang="en-GB" sz="1200" i="1" dirty="0" err="1">
                <a:solidFill>
                  <a:prstClr val="black"/>
                </a:solidFill>
                <a:latin typeface="Arial" panose="020B0604020202020204" pitchFamily="34" charset="0"/>
                <a:ea typeface="Calibri" panose="020F0502020204030204" pitchFamily="34" charset="0"/>
                <a:cs typeface="Arial" panose="020B0604020202020204" pitchFamily="34" charset="0"/>
              </a:rPr>
              <a:t>Attunement</a:t>
            </a:r>
            <a:r>
              <a:rPr lang="en-GB" sz="1200" i="1" dirty="0">
                <a:solidFill>
                  <a:prstClr val="black"/>
                </a:solidFill>
                <a:latin typeface="Arial" panose="020B0604020202020204" pitchFamily="34" charset="0"/>
                <a:ea typeface="Calibri" panose="020F0502020204030204" pitchFamily="34" charset="0"/>
                <a:cs typeface="Arial" panose="020B0604020202020204" pitchFamily="34" charset="0"/>
              </a:rPr>
              <a:t> and Attachment</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 Archives, 15</a:t>
            </a:r>
            <a:r>
              <a:rPr lang="en-GB" sz="1200" baseline="30000" dirty="0">
                <a:solidFill>
                  <a:prstClr val="black"/>
                </a:solidFill>
                <a:latin typeface="Arial" panose="020B0604020202020204" pitchFamily="34" charset="0"/>
                <a:ea typeface="Calibri" panose="020F0502020204030204" pitchFamily="34" charset="0"/>
                <a:cs typeface="Arial" panose="020B0604020202020204" pitchFamily="34" charset="0"/>
              </a:rPr>
              <a:t>th</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 October 2019. Heidi Evans.</a:t>
            </a:r>
          </a:p>
          <a:p>
            <a:pPr lvl="0">
              <a:lnSpc>
                <a:spcPct val="150000"/>
              </a:lnSpc>
              <a:spcBef>
                <a:spcPts val="1000"/>
              </a:spcBef>
            </a:pPr>
            <a:endParaRPr lang="en-GB" sz="12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1000"/>
              </a:spcBef>
            </a:pP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Early Years Matter (2019) </a:t>
            </a:r>
            <a:r>
              <a:rPr lang="en-GB" sz="1200" i="1" dirty="0">
                <a:solidFill>
                  <a:prstClr val="black"/>
                </a:solidFill>
                <a:latin typeface="Arial" panose="020B0604020202020204" pitchFamily="34" charset="0"/>
                <a:ea typeface="Calibri" panose="020F0502020204030204" pitchFamily="34" charset="0"/>
                <a:cs typeface="Arial" panose="020B0604020202020204" pitchFamily="34" charset="0"/>
              </a:rPr>
              <a:t>Observation, Assessment and Planning. Available at: </a:t>
            </a:r>
            <a:r>
              <a:rPr lang="en-GB" sz="1200" dirty="0">
                <a:hlinkClick r:id="rId2"/>
              </a:rPr>
              <a:t>http://www.earlyyearsmatters.co.uk/</a:t>
            </a:r>
            <a:r>
              <a:rPr lang="en-GB" sz="1200" dirty="0"/>
              <a:t> (Accessed: 23</a:t>
            </a:r>
            <a:r>
              <a:rPr lang="en-GB" sz="1200" baseline="30000" dirty="0"/>
              <a:t>rd</a:t>
            </a:r>
            <a:r>
              <a:rPr lang="en-GB" sz="1200" dirty="0"/>
              <a:t> October 2019)</a:t>
            </a:r>
            <a:r>
              <a:rPr lang="en-GB" sz="1200" dirty="0">
                <a:solidFill>
                  <a:prstClr val="black"/>
                </a:solidFill>
                <a:latin typeface="Arial" panose="020B0604020202020204" pitchFamily="34" charset="0"/>
                <a:cs typeface="Arial" panose="020B0604020202020204" pitchFamily="34" charset="0"/>
              </a:rPr>
              <a:t>.</a:t>
            </a:r>
          </a:p>
          <a:p>
            <a:pPr>
              <a:lnSpc>
                <a:spcPct val="150000"/>
              </a:lnSpc>
              <a:spcBef>
                <a:spcPts val="1000"/>
              </a:spcBef>
            </a:pPr>
            <a:endParaRPr lang="en-GB" sz="1200" i="1"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1000"/>
              </a:spcBef>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Welsh Government. (2015)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Curriculum for Wales</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Available at: </a:t>
            </a:r>
            <a:r>
              <a:rPr lang="en-GB" sz="1200" u="sng" kern="150" dirty="0">
                <a:solidFill>
                  <a:srgbClr val="000080"/>
                </a:solidFill>
                <a:uFill>
                  <a:solidFill>
                    <a:srgbClr val="000000"/>
                  </a:solidFill>
                </a:uFill>
                <a:latin typeface="Arial" panose="020B0604020202020204" pitchFamily="34" charset="0"/>
                <a:ea typeface="NSimSun" panose="02010609030101010101" pitchFamily="49" charset="-122"/>
                <a:cs typeface="Arial" panose="020B0604020202020204" pitchFamily="34" charset="0"/>
                <a:hlinkClick r:id="rId3">
                  <a:extLst>
                    <a:ext uri="{A12FA001-AC4F-418D-AE19-62706E023703}">
                      <ahyp:hlinkClr xmlns:ahyp="http://schemas.microsoft.com/office/drawing/2018/hyperlinkcolor" val="tx"/>
                    </a:ext>
                  </a:extLst>
                </a:hlinkClick>
              </a:rPr>
              <a:t>https://gov.wales/sites/default/files/publications/2018-02/foundation-phase-framework-revised-2015.pdf</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(Accessed: 24</a:t>
            </a:r>
            <a:r>
              <a:rPr lang="en-GB" sz="1200" kern="150" baseline="30000" dirty="0">
                <a:solidFill>
                  <a:prstClr val="black"/>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October 2019).</a:t>
            </a:r>
          </a:p>
          <a:p>
            <a:pPr lvl="0">
              <a:lnSpc>
                <a:spcPct val="150000"/>
              </a:lnSpc>
              <a:spcBef>
                <a:spcPts val="1000"/>
              </a:spcBef>
            </a:pPr>
            <a:endParaRPr lang="en-GB" sz="1200" dirty="0">
              <a:solidFill>
                <a:srgbClr val="000000"/>
              </a:solidFill>
              <a:latin typeface="Arial" panose="020B0604020202020204" pitchFamily="34" charset="0"/>
              <a:cs typeface="Arial" panose="020B0604020202020204" pitchFamily="34" charset="0"/>
            </a:endParaRPr>
          </a:p>
          <a:p>
            <a:pPr>
              <a:lnSpc>
                <a:spcPct val="150000"/>
              </a:lnSpc>
            </a:pPr>
            <a:r>
              <a:rPr lang="en-GB" sz="1200" dirty="0">
                <a:solidFill>
                  <a:srgbClr val="000000"/>
                </a:solidFill>
                <a:latin typeface="Arial" panose="020B0604020202020204" pitchFamily="34" charset="0"/>
                <a:cs typeface="Arial" panose="020B0604020202020204" pitchFamily="34" charset="0"/>
              </a:rPr>
              <a:t>Legislation.gov ,</a:t>
            </a:r>
            <a:r>
              <a:rPr lang="en-GB" sz="1200" dirty="0" err="1">
                <a:solidFill>
                  <a:srgbClr val="000000"/>
                </a:solidFill>
                <a:latin typeface="Arial" panose="020B0604020202020204" pitchFamily="34" charset="0"/>
                <a:cs typeface="Arial" panose="020B0604020202020204" pitchFamily="34" charset="0"/>
              </a:rPr>
              <a:t>uk</a:t>
            </a:r>
            <a:r>
              <a:rPr lang="en-GB" sz="1200" dirty="0">
                <a:solidFill>
                  <a:srgbClr val="000000"/>
                </a:solidFill>
                <a:latin typeface="Arial" panose="020B0604020202020204" pitchFamily="34" charset="0"/>
                <a:cs typeface="Arial" panose="020B0604020202020204" pitchFamily="34" charset="0"/>
              </a:rPr>
              <a:t> (no date) </a:t>
            </a:r>
            <a:r>
              <a:rPr lang="en-GB" sz="1200" i="1" dirty="0">
                <a:solidFill>
                  <a:srgbClr val="000000"/>
                </a:solidFill>
                <a:latin typeface="Arial" panose="020B0604020202020204" pitchFamily="34" charset="0"/>
                <a:cs typeface="Arial" panose="020B0604020202020204" pitchFamily="34" charset="0"/>
              </a:rPr>
              <a:t>The Child Minding and Day Care (Wales) Regulations 2010. Available at: </a:t>
            </a:r>
            <a:r>
              <a:rPr lang="en-GB" sz="1200" dirty="0">
                <a:latin typeface="Arial" panose="020B0604020202020204" pitchFamily="34" charset="0"/>
                <a:cs typeface="Arial" panose="020B0604020202020204" pitchFamily="34" charset="0"/>
                <a:hlinkClick r:id="rId4"/>
              </a:rPr>
              <a:t>http://www.legislation.gov.uk/wsi/2010/2574/regulation/2/made</a:t>
            </a:r>
            <a:r>
              <a:rPr lang="en-GB" sz="1200" dirty="0">
                <a:latin typeface="Arial" panose="020B0604020202020204" pitchFamily="34" charset="0"/>
                <a:cs typeface="Arial" panose="020B0604020202020204" pitchFamily="34" charset="0"/>
              </a:rPr>
              <a:t> (Accessed: 25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Lewis, A. et al. (no date) </a:t>
            </a:r>
            <a:r>
              <a:rPr lang="en-GB" sz="1200" i="1" dirty="0">
                <a:latin typeface="Arial" panose="020B0604020202020204" pitchFamily="34" charset="0"/>
                <a:cs typeface="Arial" panose="020B0604020202020204" pitchFamily="34" charset="0"/>
              </a:rPr>
              <a:t>Exploring the Extent of Enactment of Young Children’s Rights in the Education System in Wales.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https://repository.cardiffmet.ac.uk</a:t>
            </a:r>
            <a:r>
              <a:rPr lang="en-GB" sz="1200" dirty="0">
                <a:latin typeface="Arial" panose="020B0604020202020204" pitchFamily="34" charset="0"/>
                <a:cs typeface="Arial" panose="020B0604020202020204" pitchFamily="34" charset="0"/>
              </a:rPr>
              <a:t> (Accessed 24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Lindon, J. and Brodie, K. (2016) </a:t>
            </a:r>
            <a:r>
              <a:rPr lang="en-GB" sz="1200" i="1" dirty="0">
                <a:latin typeface="Arial" panose="020B0604020202020204" pitchFamily="34" charset="0"/>
                <a:cs typeface="Arial" panose="020B0604020202020204" pitchFamily="34" charset="0"/>
              </a:rPr>
              <a:t>Understanding Child Development. </a:t>
            </a:r>
            <a:r>
              <a:rPr lang="en-GB" sz="1200" dirty="0">
                <a:latin typeface="Arial" panose="020B0604020202020204" pitchFamily="34" charset="0"/>
                <a:cs typeface="Arial" panose="020B0604020202020204" pitchFamily="34" charset="0"/>
              </a:rPr>
              <a:t>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 London: Hodder Education.</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ea typeface="Calibri" panose="020F0502020204030204" pitchFamily="34" charset="0"/>
                <a:cs typeface="Arial" panose="020B0604020202020204" pitchFamily="34" charset="0"/>
              </a:rPr>
              <a:t>Maynard, T. and Thomas, N. (2009) </a:t>
            </a:r>
            <a:r>
              <a:rPr lang="en-GB" sz="1200" i="1" dirty="0">
                <a:latin typeface="Arial" panose="020B0604020202020204" pitchFamily="34" charset="0"/>
                <a:ea typeface="Calibri" panose="020F0502020204030204" pitchFamily="34" charset="0"/>
                <a:cs typeface="Arial" panose="020B0604020202020204" pitchFamily="34" charset="0"/>
              </a:rPr>
              <a:t>Early Childhood Studies</a:t>
            </a:r>
            <a:r>
              <a:rPr lang="en-GB" sz="1200" dirty="0">
                <a:latin typeface="Arial" panose="020B0604020202020204" pitchFamily="34" charset="0"/>
                <a:ea typeface="Calibri" panose="020F0502020204030204" pitchFamily="34" charset="0"/>
                <a:cs typeface="Arial" panose="020B0604020202020204" pitchFamily="34" charset="0"/>
              </a:rPr>
              <a:t>. 2</a:t>
            </a:r>
            <a:r>
              <a:rPr lang="en-GB" sz="1200" baseline="30000" dirty="0">
                <a:latin typeface="Arial" panose="020B0604020202020204" pitchFamily="34" charset="0"/>
                <a:ea typeface="Calibri" panose="020F0502020204030204" pitchFamily="34" charset="0"/>
                <a:cs typeface="Arial" panose="020B0604020202020204" pitchFamily="34" charset="0"/>
              </a:rPr>
              <a:t>nd</a:t>
            </a:r>
            <a:r>
              <a:rPr lang="en-GB" sz="1200" dirty="0">
                <a:latin typeface="Arial" panose="020B0604020202020204" pitchFamily="34" charset="0"/>
                <a:ea typeface="Calibri" panose="020F0502020204030204" pitchFamily="34" charset="0"/>
                <a:cs typeface="Arial" panose="020B0604020202020204" pitchFamily="34" charset="0"/>
              </a:rPr>
              <a:t> Ed. London SAGE Publications Ltd.</a:t>
            </a:r>
          </a:p>
          <a:p>
            <a:pPr>
              <a:lnSpc>
                <a:spcPct val="150000"/>
              </a:lnSpc>
            </a:pP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McLeod, S. A (2018) </a:t>
            </a:r>
            <a:r>
              <a:rPr lang="en-GB" sz="1200" i="1" kern="150" dirty="0">
                <a:solidFill>
                  <a:srgbClr val="000000"/>
                </a:solidFill>
                <a:latin typeface="Arial" panose="020B0604020202020204" pitchFamily="34" charset="0"/>
                <a:ea typeface="NSimSun" panose="02010609030101010101" pitchFamily="49" charset="-122"/>
                <a:cs typeface="Arial" panose="020B0604020202020204" pitchFamily="34" charset="0"/>
              </a:rPr>
              <a:t>Maslow's hierarchy of needs</a:t>
            </a: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Available at: </a:t>
            </a:r>
            <a:r>
              <a:rPr lang="en-GB" sz="1200" u="sng" kern="150" dirty="0">
                <a:solidFill>
                  <a:srgbClr val="000080"/>
                </a:solidFill>
                <a:latin typeface="Arial" panose="020B0604020202020204" pitchFamily="34" charset="0"/>
                <a:ea typeface="NSimSun" panose="02010609030101010101" pitchFamily="49" charset="-122"/>
                <a:cs typeface="Arial" panose="020B0604020202020204" pitchFamily="34" charset="0"/>
                <a:hlinkClick r:id="rId6">
                  <a:extLst>
                    <a:ext uri="{A12FA001-AC4F-418D-AE19-62706E023703}">
                      <ahyp:hlinkClr xmlns:ahyp="http://schemas.microsoft.com/office/drawing/2018/hyperlinkcolor" val="tx"/>
                    </a:ext>
                  </a:extLst>
                </a:hlinkClick>
              </a:rPr>
              <a:t>https://www.simplypsychology.org/maslow.html</a:t>
            </a: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(Accessed: 19</a:t>
            </a:r>
            <a:r>
              <a:rPr lang="en-GB" sz="1200" kern="150" baseline="30000" dirty="0">
                <a:solidFill>
                  <a:srgbClr val="000000"/>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October 2019).</a:t>
            </a:r>
          </a:p>
          <a:p>
            <a:pPr>
              <a:lnSpc>
                <a:spcPct val="150000"/>
              </a:lnSpc>
            </a:pPr>
            <a:endParaRPr lang="en-GB" sz="1200" dirty="0">
              <a:latin typeface="Arial" panose="020B0604020202020204" pitchFamily="34" charset="0"/>
              <a:cs typeface="Arial" panose="020B0604020202020204" pitchFamily="34" charset="0"/>
            </a:endParaRPr>
          </a:p>
          <a:p>
            <a:pPr>
              <a:lnSpc>
                <a:spcPct val="17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3924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CD9618-6119-446F-ADF1-4A2432487844}"/>
              </a:ext>
            </a:extLst>
          </p:cNvPr>
          <p:cNvSpPr/>
          <p:nvPr/>
        </p:nvSpPr>
        <p:spPr>
          <a:xfrm>
            <a:off x="533400" y="983673"/>
            <a:ext cx="11125200" cy="2889702"/>
          </a:xfrm>
          <a:prstGeom prst="rect">
            <a:avLst/>
          </a:prstGeom>
        </p:spPr>
        <p:txBody>
          <a:bodyPr wrap="square">
            <a:spAutoFit/>
          </a:bodyPr>
          <a:lstStyle/>
          <a:p>
            <a:pPr lvl="0">
              <a:lnSpc>
                <a:spcPct val="150000"/>
              </a:lnSpc>
            </a:pP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Nutbrowwn, C (2012) </a:t>
            </a:r>
            <a:r>
              <a:rPr lang="en-GB" sz="1200" i="1" dirty="0">
                <a:solidFill>
                  <a:prstClr val="black"/>
                </a:solidFill>
                <a:latin typeface="Arial" panose="020B0604020202020204" pitchFamily="34" charset="0"/>
                <a:ea typeface="Calibri" panose="020F0502020204030204" pitchFamily="34" charset="0"/>
                <a:cs typeface="Arial" panose="020B0604020202020204" pitchFamily="34" charset="0"/>
              </a:rPr>
              <a:t>Key Concepts in Early Childhood Education and Care</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 2</a:t>
            </a:r>
            <a:r>
              <a:rPr lang="en-GB" sz="1200" baseline="30000" dirty="0">
                <a:solidFill>
                  <a:prstClr val="black"/>
                </a:solidFill>
                <a:latin typeface="Arial" panose="020B0604020202020204" pitchFamily="34" charset="0"/>
                <a:ea typeface="Calibri" panose="020F0502020204030204" pitchFamily="34" charset="0"/>
                <a:cs typeface="Arial" panose="020B0604020202020204" pitchFamily="34" charset="0"/>
              </a:rPr>
              <a:t>nd</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 Ed. London: SAGE Publication. </a:t>
            </a:r>
            <a:endParaRPr lang="en-GB" sz="1200" dirty="0">
              <a:solidFill>
                <a:prstClr val="black"/>
              </a:solidFill>
              <a:latin typeface="Arial" panose="020B0604020202020204" pitchFamily="34" charset="0"/>
              <a:cs typeface="Arial" panose="020B0604020202020204" pitchFamily="34" charset="0"/>
            </a:endParaRPr>
          </a:p>
          <a:p>
            <a:pPr lvl="0">
              <a:lnSpc>
                <a:spcPct val="170000"/>
              </a:lnSpc>
            </a:pPr>
            <a:endParaRPr lang="en-GB" sz="1200" dirty="0">
              <a:solidFill>
                <a:prstClr val="black"/>
              </a:solidFill>
              <a:latin typeface="Arial" panose="020B0604020202020204" pitchFamily="34" charset="0"/>
              <a:cs typeface="Arial" panose="020B0604020202020204" pitchFamily="34" charset="0"/>
            </a:endParaRPr>
          </a:p>
          <a:p>
            <a:pPr lvl="0">
              <a:lnSpc>
                <a:spcPct val="170000"/>
              </a:lnSpc>
            </a:pPr>
            <a:r>
              <a:rPr lang="en-GB" sz="1200" dirty="0">
                <a:solidFill>
                  <a:prstClr val="black"/>
                </a:solidFill>
                <a:latin typeface="Arial" panose="020B0604020202020204" pitchFamily="34" charset="0"/>
                <a:cs typeface="Arial" panose="020B0604020202020204" pitchFamily="34" charset="0"/>
              </a:rPr>
              <a:t>Nutkins, S. et al. (2013) </a:t>
            </a:r>
            <a:r>
              <a:rPr lang="en-GB" sz="1200" i="1" dirty="0">
                <a:solidFill>
                  <a:prstClr val="black"/>
                </a:solidFill>
                <a:latin typeface="Arial" panose="020B0604020202020204" pitchFamily="34" charset="0"/>
                <a:cs typeface="Arial" panose="020B0604020202020204" pitchFamily="34" charset="0"/>
              </a:rPr>
              <a:t>Early Childhood Education and Care</a:t>
            </a:r>
            <a:r>
              <a:rPr lang="en-GB" sz="1200" dirty="0">
                <a:solidFill>
                  <a:prstClr val="black"/>
                </a:solidFill>
                <a:latin typeface="Arial" panose="020B0604020202020204" pitchFamily="34" charset="0"/>
                <a:cs typeface="Arial" panose="020B0604020202020204" pitchFamily="34" charset="0"/>
              </a:rPr>
              <a:t>. London: SAGE Publications Ltd.</a:t>
            </a:r>
          </a:p>
          <a:p>
            <a:pPr lvl="0">
              <a:lnSpc>
                <a:spcPct val="170000"/>
              </a:lnSpc>
            </a:pPr>
            <a:endParaRPr lang="en-GB" sz="1200" dirty="0">
              <a:solidFill>
                <a:prstClr val="black"/>
              </a:solidFill>
              <a:latin typeface="Arial" panose="020B0604020202020204" pitchFamily="34" charset="0"/>
              <a:cs typeface="Arial" panose="020B0604020202020204" pitchFamily="34" charset="0"/>
            </a:endParaRPr>
          </a:p>
          <a:p>
            <a:pPr lvl="0">
              <a:lnSpc>
                <a:spcPct val="170000"/>
              </a:lnSpc>
            </a:pPr>
            <a:r>
              <a:rPr lang="en-GB" sz="1200" dirty="0">
                <a:solidFill>
                  <a:prstClr val="black"/>
                </a:solidFill>
                <a:latin typeface="Arial" panose="020B0604020202020204" pitchFamily="34" charset="0"/>
                <a:cs typeface="Arial" panose="020B0604020202020204" pitchFamily="34" charset="0"/>
              </a:rPr>
              <a:t>Parker-Rees, R. et al. (2010) </a:t>
            </a:r>
            <a:r>
              <a:rPr lang="en-GB" sz="1200" i="1" dirty="0">
                <a:solidFill>
                  <a:prstClr val="black"/>
                </a:solidFill>
                <a:latin typeface="Arial" panose="020B0604020202020204" pitchFamily="34" charset="0"/>
                <a:cs typeface="Arial" panose="020B0604020202020204" pitchFamily="34" charset="0"/>
              </a:rPr>
              <a:t>Early Childhood Studies</a:t>
            </a:r>
            <a:r>
              <a:rPr lang="en-GB" sz="1200" dirty="0">
                <a:solidFill>
                  <a:prstClr val="black"/>
                </a:solidFill>
                <a:latin typeface="Arial" panose="020B0604020202020204" pitchFamily="34" charset="0"/>
                <a:cs typeface="Arial" panose="020B0604020202020204" pitchFamily="34" charset="0"/>
              </a:rPr>
              <a:t>. Exeter: Learning Matters Ltd.</a:t>
            </a:r>
          </a:p>
          <a:p>
            <a:pPr lvl="0">
              <a:lnSpc>
                <a:spcPct val="170000"/>
              </a:lnSpc>
            </a:pPr>
            <a:endParaRPr lang="en-GB" sz="1400" dirty="0">
              <a:solidFill>
                <a:prstClr val="black"/>
              </a:solidFill>
              <a:latin typeface="Arial" panose="020B0604020202020204" pitchFamily="34" charset="0"/>
              <a:cs typeface="Arial" panose="020B0604020202020204" pitchFamily="34" charset="0"/>
            </a:endParaRPr>
          </a:p>
          <a:p>
            <a:pPr lvl="0">
              <a:lnSpc>
                <a:spcPct val="170000"/>
              </a:lnSpc>
            </a:pPr>
            <a:r>
              <a:rPr lang="en-GB" sz="1200" dirty="0">
                <a:solidFill>
                  <a:prstClr val="black"/>
                </a:solidFill>
                <a:latin typeface="Arial" panose="020B0604020202020204" pitchFamily="34" charset="0"/>
                <a:cs typeface="Arial" panose="020B0604020202020204" pitchFamily="34" charset="0"/>
              </a:rPr>
              <a:t>Riddall-Leech, S. (2008) </a:t>
            </a:r>
            <a:r>
              <a:rPr lang="en-GB" sz="1200" i="1" dirty="0">
                <a:solidFill>
                  <a:prstClr val="black"/>
                </a:solidFill>
                <a:latin typeface="Arial" panose="020B0604020202020204" pitchFamily="34" charset="0"/>
                <a:cs typeface="Arial" panose="020B0604020202020204" pitchFamily="34" charset="0"/>
              </a:rPr>
              <a:t>How to Observe Children. </a:t>
            </a:r>
            <a:r>
              <a:rPr lang="en-GB" sz="1200" dirty="0">
                <a:solidFill>
                  <a:prstClr val="black"/>
                </a:solidFill>
                <a:latin typeface="Arial" panose="020B0604020202020204" pitchFamily="34" charset="0"/>
                <a:cs typeface="Arial" panose="020B0604020202020204" pitchFamily="34" charset="0"/>
              </a:rPr>
              <a:t>2</a:t>
            </a:r>
            <a:r>
              <a:rPr lang="en-GB" sz="1200" baseline="30000" dirty="0">
                <a:solidFill>
                  <a:prstClr val="black"/>
                </a:solidFill>
                <a:latin typeface="Arial" panose="020B0604020202020204" pitchFamily="34" charset="0"/>
                <a:cs typeface="Arial" panose="020B0604020202020204" pitchFamily="34" charset="0"/>
              </a:rPr>
              <a:t>nd</a:t>
            </a:r>
            <a:r>
              <a:rPr lang="en-GB" sz="1200" dirty="0">
                <a:solidFill>
                  <a:prstClr val="black"/>
                </a:solidFill>
                <a:latin typeface="Arial" panose="020B0604020202020204" pitchFamily="34" charset="0"/>
                <a:cs typeface="Arial" panose="020B0604020202020204" pitchFamily="34" charset="0"/>
              </a:rPr>
              <a:t> Ed. Oxford: Heinemann.</a:t>
            </a:r>
          </a:p>
          <a:p>
            <a:pPr lvl="0">
              <a:lnSpc>
                <a:spcPct val="170000"/>
              </a:lnSpc>
            </a:pPr>
            <a:endParaRPr lang="en-GB" sz="1200" dirty="0">
              <a:solidFill>
                <a:prstClr val="black"/>
              </a:solidFill>
              <a:latin typeface="Arial" panose="020B0604020202020204" pitchFamily="34" charset="0"/>
              <a:cs typeface="Arial" panose="020B0604020202020204" pitchFamily="34" charset="0"/>
            </a:endParaRPr>
          </a:p>
          <a:p>
            <a:pPr lvl="0">
              <a:lnSpc>
                <a:spcPct val="170000"/>
              </a:lnSpc>
            </a:pPr>
            <a:r>
              <a:rPr lang="en-GB" sz="1200" dirty="0">
                <a:solidFill>
                  <a:prstClr val="black"/>
                </a:solidFill>
                <a:latin typeface="Arial" panose="020B0604020202020204" pitchFamily="34" charset="0"/>
                <a:cs typeface="Arial" panose="020B0604020202020204" pitchFamily="34" charset="0"/>
              </a:rPr>
              <a:t>Save the Children (no date) </a:t>
            </a:r>
            <a:r>
              <a:rPr lang="en-GB" sz="1200" i="1" dirty="0">
                <a:solidFill>
                  <a:prstClr val="black"/>
                </a:solidFill>
                <a:latin typeface="Arial" panose="020B0604020202020204" pitchFamily="34" charset="0"/>
                <a:cs typeface="Arial" panose="020B0604020202020204" pitchFamily="34" charset="0"/>
              </a:rPr>
              <a:t>Children’s Rights</a:t>
            </a:r>
            <a:r>
              <a:rPr lang="en-GB" sz="1200" dirty="0">
                <a:solidFill>
                  <a:prstClr val="black"/>
                </a:solidFill>
                <a:latin typeface="Arial" panose="020B0604020202020204" pitchFamily="34" charset="0"/>
                <a:cs typeface="Arial" panose="020B0604020202020204" pitchFamily="34" charset="0"/>
              </a:rPr>
              <a:t>. Available at: </a:t>
            </a:r>
            <a:r>
              <a:rPr lang="en-GB" sz="1200" dirty="0">
                <a:solidFill>
                  <a:prstClr val="black"/>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https://www.savethechildren.org.uk</a:t>
            </a:r>
            <a:r>
              <a:rPr lang="en-GB" sz="1200" dirty="0">
                <a:solidFill>
                  <a:prstClr val="black"/>
                </a:solidFill>
                <a:latin typeface="Arial" panose="020B0604020202020204" pitchFamily="34" charset="0"/>
                <a:cs typeface="Arial" panose="020B0604020202020204" pitchFamily="34" charset="0"/>
              </a:rPr>
              <a:t> (Accessed: 26</a:t>
            </a:r>
            <a:r>
              <a:rPr lang="en-GB" sz="1200" baseline="30000" dirty="0">
                <a:solidFill>
                  <a:prstClr val="black"/>
                </a:solidFill>
                <a:latin typeface="Arial" panose="020B0604020202020204" pitchFamily="34" charset="0"/>
                <a:cs typeface="Arial" panose="020B0604020202020204" pitchFamily="34" charset="0"/>
              </a:rPr>
              <a:t>th</a:t>
            </a:r>
            <a:r>
              <a:rPr lang="en-GB" sz="1200" dirty="0">
                <a:solidFill>
                  <a:prstClr val="black"/>
                </a:solidFill>
                <a:latin typeface="Arial" panose="020B0604020202020204" pitchFamily="34" charset="0"/>
                <a:cs typeface="Arial" panose="020B0604020202020204" pitchFamily="34" charset="0"/>
              </a:rPr>
              <a:t> October 2019).</a:t>
            </a:r>
          </a:p>
        </p:txBody>
      </p:sp>
      <p:sp>
        <p:nvSpPr>
          <p:cNvPr id="3" name="TextBox 2">
            <a:extLst>
              <a:ext uri="{FF2B5EF4-FFF2-40B4-BE49-F238E27FC236}">
                <a16:creationId xmlns:a16="http://schemas.microsoft.com/office/drawing/2014/main" id="{1E86F1A3-40C8-4B48-83A2-9AB9421CBA4A}"/>
              </a:ext>
            </a:extLst>
          </p:cNvPr>
          <p:cNvSpPr txBox="1"/>
          <p:nvPr/>
        </p:nvSpPr>
        <p:spPr>
          <a:xfrm>
            <a:off x="1985962" y="95012"/>
            <a:ext cx="7572375"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Briefing Paper Reference List Continued</a:t>
            </a:r>
          </a:p>
        </p:txBody>
      </p:sp>
    </p:spTree>
    <p:extLst>
      <p:ext uri="{BB962C8B-B14F-4D97-AF65-F5344CB8AC3E}">
        <p14:creationId xmlns:p14="http://schemas.microsoft.com/office/powerpoint/2010/main" val="1794332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496982-158E-4C2C-9EB1-B2F839713E58}"/>
              </a:ext>
            </a:extLst>
          </p:cNvPr>
          <p:cNvSpPr/>
          <p:nvPr/>
        </p:nvSpPr>
        <p:spPr>
          <a:xfrm>
            <a:off x="496711" y="289407"/>
            <a:ext cx="11458222" cy="6568593"/>
          </a:xfrm>
          <a:prstGeom prst="rect">
            <a:avLst/>
          </a:prstGeom>
        </p:spPr>
        <p:txBody>
          <a:bodyPr wrap="square">
            <a:spAutoFit/>
          </a:bodyPr>
          <a:lstStyle/>
          <a:p>
            <a:pPr algn="ctr">
              <a:lnSpc>
                <a:spcPct val="150000"/>
              </a:lnSpc>
              <a:spcAft>
                <a:spcPts val="0"/>
              </a:spcAft>
            </a:pPr>
            <a:r>
              <a:rPr lang="en-GB" u="sng" kern="150" dirty="0">
                <a:latin typeface="Arial" panose="020B0604020202020204" pitchFamily="34" charset="0"/>
                <a:ea typeface="NSimSun" panose="02010609030101010101" pitchFamily="49" charset="-122"/>
                <a:cs typeface="Arial" panose="020B0604020202020204" pitchFamily="34" charset="0"/>
              </a:rPr>
              <a:t>Reference list – paired presentation</a:t>
            </a:r>
            <a:endParaRPr lang="en-GB"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 </a:t>
            </a:r>
            <a:endParaRPr lang="en-GB" sz="1200" kern="150" dirty="0">
              <a:latin typeface="Liberation Serif"/>
              <a:ea typeface="NSimSun" panose="02010609030101010101" pitchFamily="49" charset="-122"/>
              <a:cs typeface="Arial" panose="020B0604020202020204" pitchFamily="34" charset="0"/>
            </a:endParaRPr>
          </a:p>
          <a:p>
            <a:pPr algn="just">
              <a:lnSpc>
                <a:spcPct val="150000"/>
              </a:lnSpc>
              <a:spcAft>
                <a:spcPts val="0"/>
              </a:spcAft>
            </a:pPr>
            <a:r>
              <a:rPr lang="en-GB" sz="1200" kern="150" dirty="0">
                <a:latin typeface="Liberation Serif"/>
                <a:ea typeface="NSimSun" panose="02010609030101010101" pitchFamily="49" charset="-122"/>
                <a:cs typeface="Arial" panose="020B0604020202020204" pitchFamily="34" charset="0"/>
              </a:rPr>
              <a:t> </a:t>
            </a:r>
          </a:p>
          <a:p>
            <a:pPr algn="just">
              <a:lnSpc>
                <a:spcPct val="150000"/>
              </a:lnSpc>
              <a:spcAft>
                <a:spcPts val="0"/>
              </a:spcAft>
            </a:pPr>
            <a:r>
              <a:rPr lang="en-US" sz="1200" kern="150" dirty="0">
                <a:latin typeface="Arial" panose="020B0604020202020204" pitchFamily="34" charset="0"/>
                <a:ea typeface="NSimSun" panose="02010609030101010101" pitchFamily="49" charset="-122"/>
                <a:cs typeface="Arial" panose="020B0604020202020204" pitchFamily="34" charset="0"/>
              </a:rPr>
              <a:t>Action for children. (2019) </a:t>
            </a:r>
            <a:r>
              <a:rPr lang="en-US" sz="1200" i="1" kern="150" dirty="0">
                <a:latin typeface="Arial" panose="020B0604020202020204" pitchFamily="34" charset="0"/>
                <a:ea typeface="NSimSun" panose="02010609030101010101" pitchFamily="49" charset="-122"/>
                <a:cs typeface="Arial" panose="020B0604020202020204" pitchFamily="34" charset="0"/>
              </a:rPr>
              <a:t>What we do. </a:t>
            </a:r>
            <a:r>
              <a:rPr lang="en-US" sz="1200" kern="150" dirty="0">
                <a:latin typeface="Arial" panose="020B0604020202020204" pitchFamily="34" charset="0"/>
                <a:ea typeface="NSimSun" panose="02010609030101010101" pitchFamily="49" charset="-122"/>
                <a:cs typeface="Arial" panose="020B0604020202020204" pitchFamily="34" charset="0"/>
              </a:rPr>
              <a:t>Available at: </a:t>
            </a:r>
            <a:r>
              <a:rPr lang="en-GB" sz="1200" kern="150" dirty="0">
                <a:solidFill>
                  <a:srgbClr val="0563C1"/>
                </a:solidFill>
                <a:latin typeface="Arial" panose="020B0604020202020204" pitchFamily="34" charset="0"/>
                <a:ea typeface="NSimSun" panose="02010609030101010101" pitchFamily="49" charset="-122"/>
                <a:cs typeface="Arial" panose="020B0604020202020204" pitchFamily="34" charset="0"/>
                <a:hlinkClick r:id="rId2">
                  <a:extLst>
                    <a:ext uri="{A12FA001-AC4F-418D-AE19-62706E023703}">
                      <ahyp:hlinkClr xmlns:ahyp="http://schemas.microsoft.com/office/drawing/2018/hyperlinkcolor" val="tx"/>
                    </a:ext>
                  </a:extLst>
                </a:hlinkClick>
              </a:rPr>
              <a:t>https://www.actionforchildren.org.uk/what-we-do/</a:t>
            </a:r>
            <a:r>
              <a:rPr lang="en-US" sz="1200" kern="150" dirty="0">
                <a:latin typeface="Arial" panose="020B0604020202020204" pitchFamily="34" charset="0"/>
                <a:ea typeface="NSimSun" panose="02010609030101010101" pitchFamily="49" charset="-122"/>
                <a:cs typeface="Arial" panose="020B0604020202020204" pitchFamily="34" charset="0"/>
              </a:rPr>
              <a:t> (Accessed: 18</a:t>
            </a:r>
            <a:r>
              <a:rPr lang="en-US" sz="1200" kern="150" baseline="30000" dirty="0">
                <a:latin typeface="Arial" panose="020B0604020202020204" pitchFamily="34" charset="0"/>
                <a:ea typeface="NSimSun" panose="02010609030101010101" pitchFamily="49" charset="-122"/>
                <a:cs typeface="Arial" panose="020B0604020202020204" pitchFamily="34" charset="0"/>
              </a:rPr>
              <a:t>th</a:t>
            </a:r>
            <a:r>
              <a:rPr lang="en-US" sz="1200" kern="150" dirty="0">
                <a:latin typeface="Arial" panose="020B0604020202020204" pitchFamily="34" charset="0"/>
                <a:ea typeface="NSimSun" panose="02010609030101010101" pitchFamily="49" charset="-122"/>
                <a:cs typeface="Arial" panose="020B0604020202020204" pitchFamily="34" charset="0"/>
              </a:rPr>
              <a:t> October 2019).</a:t>
            </a:r>
          </a:p>
          <a:p>
            <a:pPr algn="just">
              <a:lnSpc>
                <a:spcPct val="150000"/>
              </a:lnSpc>
              <a:spcAft>
                <a:spcPts val="0"/>
              </a:spcAft>
            </a:pPr>
            <a:endParaRPr lang="en-GB" sz="1200"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Alasuutari, M., </a:t>
            </a:r>
            <a:r>
              <a:rPr lang="en-GB" sz="1200" kern="150" dirty="0" err="1">
                <a:latin typeface="Arial" panose="020B0604020202020204" pitchFamily="34" charset="0"/>
                <a:ea typeface="NSimSun" panose="02010609030101010101" pitchFamily="49" charset="-122"/>
                <a:cs typeface="Arial" panose="020B0604020202020204" pitchFamily="34" charset="0"/>
              </a:rPr>
              <a:t>Markstorm</a:t>
            </a:r>
            <a:r>
              <a:rPr lang="en-GB" sz="1200" kern="150" dirty="0">
                <a:latin typeface="Arial" panose="020B0604020202020204" pitchFamily="34" charset="0"/>
                <a:ea typeface="NSimSun" panose="02010609030101010101" pitchFamily="49" charset="-122"/>
                <a:cs typeface="Arial" panose="020B0604020202020204" pitchFamily="34" charset="0"/>
              </a:rPr>
              <a:t>, A., and </a:t>
            </a:r>
            <a:r>
              <a:rPr lang="en-GB" sz="1200" kern="150" dirty="0" err="1">
                <a:latin typeface="Arial" panose="020B0604020202020204" pitchFamily="34" charset="0"/>
                <a:ea typeface="NSimSun" panose="02010609030101010101" pitchFamily="49" charset="-122"/>
                <a:cs typeface="Arial" panose="020B0604020202020204" pitchFamily="34" charset="0"/>
              </a:rPr>
              <a:t>Vallberg</a:t>
            </a:r>
            <a:r>
              <a:rPr lang="en-GB" sz="1200" kern="150" dirty="0">
                <a:latin typeface="Arial" panose="020B0604020202020204" pitchFamily="34" charset="0"/>
                <a:ea typeface="NSimSun" panose="02010609030101010101" pitchFamily="49" charset="-122"/>
                <a:cs typeface="Arial" panose="020B0604020202020204" pitchFamily="34" charset="0"/>
              </a:rPr>
              <a:t>-Roth, A. (2014) </a:t>
            </a:r>
            <a:r>
              <a:rPr lang="en-GB" sz="1200" i="1" kern="150" dirty="0">
                <a:latin typeface="Arial" panose="020B0604020202020204" pitchFamily="34" charset="0"/>
                <a:ea typeface="NSimSun" panose="02010609030101010101" pitchFamily="49" charset="-122"/>
                <a:cs typeface="Arial" panose="020B0604020202020204" pitchFamily="34" charset="0"/>
              </a:rPr>
              <a:t>Assessment and Documentation in Early Childhood Education. </a:t>
            </a:r>
            <a:r>
              <a:rPr lang="en-GB" sz="1200" kern="150" dirty="0">
                <a:latin typeface="Arial" panose="020B0604020202020204" pitchFamily="34" charset="0"/>
                <a:ea typeface="NSimSun" panose="02010609030101010101" pitchFamily="49" charset="-122"/>
                <a:cs typeface="Arial" panose="020B0604020202020204" pitchFamily="34" charset="0"/>
              </a:rPr>
              <a:t>London: Routledge.</a:t>
            </a:r>
          </a:p>
          <a:p>
            <a:pPr algn="just">
              <a:lnSpc>
                <a:spcPct val="150000"/>
              </a:lnSpc>
              <a:spcAft>
                <a:spcPts val="0"/>
              </a:spcAft>
            </a:pPr>
            <a:endParaRPr lang="en-GB" sz="1200"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All Wales Child Protection Procedures (2008) Available at:</a:t>
            </a:r>
          </a:p>
          <a:p>
            <a:pPr algn="just">
              <a:lnSpc>
                <a:spcPct val="150000"/>
              </a:lnSpc>
              <a:spcAft>
                <a:spcPts val="0"/>
              </a:spcAft>
            </a:pPr>
            <a:r>
              <a:rPr lang="en-GB" sz="1200" kern="150" dirty="0">
                <a:solidFill>
                  <a:srgbClr val="0563C1"/>
                </a:solidFill>
                <a:latin typeface="Arial" panose="020B0604020202020204" pitchFamily="34" charset="0"/>
                <a:ea typeface="NSimSun" panose="02010609030101010101" pitchFamily="49" charset="-122"/>
                <a:cs typeface="Arial" panose="020B0604020202020204" pitchFamily="34" charset="0"/>
                <a:hlinkClick r:id="rId3">
                  <a:extLst>
                    <a:ext uri="{A12FA001-AC4F-418D-AE19-62706E023703}">
                      <ahyp:hlinkClr xmlns:ahyp="http://schemas.microsoft.com/office/drawing/2018/hyperlinkcolor" val="tx"/>
                    </a:ext>
                  </a:extLst>
                </a:hlinkClick>
              </a:rPr>
              <a:t>file:///C:/Users/hp%20laptop/AppData/Local/Packages/Microsoft.MicrosoftEdge_8wekyb3d8bbwe/TempState/Downloads/All-Wales-Child-Protection-Procedures-20081%20(1).pdf</a:t>
            </a:r>
            <a:r>
              <a:rPr lang="en-GB" sz="1200" kern="150" dirty="0">
                <a:latin typeface="Arial" panose="020B0604020202020204" pitchFamily="34" charset="0"/>
                <a:ea typeface="NSimSun" panose="02010609030101010101" pitchFamily="49" charset="-122"/>
                <a:cs typeface="Arial" panose="020B0604020202020204" pitchFamily="34" charset="0"/>
              </a:rPr>
              <a:t> (Accessed on 14</a:t>
            </a:r>
            <a:r>
              <a:rPr lang="en-GB" sz="1200" kern="150" baseline="30000" dirty="0">
                <a:latin typeface="Arial" panose="020B0604020202020204" pitchFamily="34" charset="0"/>
                <a:ea typeface="NSimSun" panose="02010609030101010101" pitchFamily="49" charset="-122"/>
                <a:cs typeface="Arial" panose="020B0604020202020204" pitchFamily="34" charset="0"/>
              </a:rPr>
              <a:t>th</a:t>
            </a:r>
            <a:r>
              <a:rPr lang="en-GB" sz="1200" kern="150" dirty="0">
                <a:latin typeface="Arial" panose="020B0604020202020204" pitchFamily="34" charset="0"/>
                <a:ea typeface="NSimSun" panose="02010609030101010101" pitchFamily="49" charset="-122"/>
                <a:cs typeface="Arial" panose="020B0604020202020204" pitchFamily="34" charset="0"/>
              </a:rPr>
              <a:t> of October 2019).</a:t>
            </a: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 </a:t>
            </a:r>
          </a:p>
          <a:p>
            <a:pPr algn="just">
              <a:lnSpc>
                <a:spcPct val="150000"/>
              </a:lnSpc>
              <a:spcAft>
                <a:spcPts val="0"/>
              </a:spcAft>
            </a:pPr>
            <a:r>
              <a:rPr lang="en-US" sz="1200" kern="150" dirty="0">
                <a:latin typeface="Arial" panose="020B0604020202020204" pitchFamily="34" charset="0"/>
                <a:ea typeface="NSimSun" panose="02010609030101010101" pitchFamily="49" charset="-122"/>
                <a:cs typeface="Arial" panose="020B0604020202020204" pitchFamily="34" charset="0"/>
              </a:rPr>
              <a:t>Beckley, P (2012) </a:t>
            </a:r>
            <a:r>
              <a:rPr lang="en-US" sz="1200" i="1" kern="150" dirty="0">
                <a:latin typeface="Arial" panose="020B0604020202020204" pitchFamily="34" charset="0"/>
                <a:ea typeface="NSimSun" panose="02010609030101010101" pitchFamily="49" charset="-122"/>
                <a:cs typeface="Arial" panose="020B0604020202020204" pitchFamily="34" charset="0"/>
              </a:rPr>
              <a:t>Learning in Early childhood. </a:t>
            </a:r>
            <a:r>
              <a:rPr lang="en-US" sz="1200" kern="150" dirty="0">
                <a:latin typeface="Arial" panose="020B0604020202020204" pitchFamily="34" charset="0"/>
                <a:ea typeface="NSimSun" panose="02010609030101010101" pitchFamily="49" charset="-122"/>
                <a:cs typeface="Arial" panose="020B0604020202020204" pitchFamily="34" charset="0"/>
              </a:rPr>
              <a:t>London: SAGE Publications Ltd.</a:t>
            </a:r>
            <a:endParaRPr lang="en-GB" sz="1200"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US" sz="1200" kern="150" dirty="0">
                <a:latin typeface="Arial" panose="020B0604020202020204" pitchFamily="34" charset="0"/>
                <a:ea typeface="NSimSun" panose="02010609030101010101" pitchFamily="49" charset="-122"/>
                <a:cs typeface="Arial" panose="020B0604020202020204" pitchFamily="34" charset="0"/>
              </a:rPr>
              <a:t> </a:t>
            </a:r>
            <a:endParaRPr lang="en-GB" sz="1200"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US" sz="1200" kern="150" dirty="0">
                <a:latin typeface="Arial" panose="020B0604020202020204" pitchFamily="34" charset="0"/>
                <a:ea typeface="NSimSun" panose="02010609030101010101" pitchFamily="49" charset="-122"/>
                <a:cs typeface="Arial" panose="020B0604020202020204" pitchFamily="34" charset="0"/>
              </a:rPr>
              <a:t>Bernard Van Leer Foundation</a:t>
            </a:r>
            <a:r>
              <a:rPr lang="en-US" sz="1200" i="1" kern="150" dirty="0">
                <a:latin typeface="Arial" panose="020B0604020202020204" pitchFamily="34" charset="0"/>
                <a:ea typeface="NSimSun" panose="02010609030101010101" pitchFamily="49" charset="-122"/>
                <a:cs typeface="Arial" panose="020B0604020202020204" pitchFamily="34" charset="0"/>
              </a:rPr>
              <a:t> (2006) Implementing Child Rights in Early Childhood. Available at:</a:t>
            </a:r>
            <a:r>
              <a:rPr lang="en-US" sz="1200" kern="150" dirty="0">
                <a:latin typeface="Arial" panose="020B0604020202020204" pitchFamily="34" charset="0"/>
                <a:ea typeface="NSimSun" panose="02010609030101010101" pitchFamily="49" charset="-122"/>
                <a:cs typeface="Arial" panose="020B0604020202020204" pitchFamily="34" charset="0"/>
              </a:rPr>
              <a:t> </a:t>
            </a:r>
            <a:r>
              <a:rPr lang="en-US" sz="1200" kern="150" dirty="0">
                <a:solidFill>
                  <a:srgbClr val="0563C1"/>
                </a:solidFill>
                <a:latin typeface="Arial" panose="020B0604020202020204" pitchFamily="34" charset="0"/>
                <a:ea typeface="NSimSun" panose="02010609030101010101" pitchFamily="49" charset="-122"/>
                <a:cs typeface="Arial" panose="020B0604020202020204" pitchFamily="34" charset="0"/>
                <a:hlinkClick r:id="rId4">
                  <a:extLst>
                    <a:ext uri="{A12FA001-AC4F-418D-AE19-62706E023703}">
                      <ahyp:hlinkClr xmlns:ahyp="http://schemas.microsoft.com/office/drawing/2018/hyperlinkcolor" val="tx"/>
                    </a:ext>
                  </a:extLst>
                </a:hlinkClick>
              </a:rPr>
              <a:t>https://www.unicef.org/earlychildhood/files/Guide_to_GC7.pdf</a:t>
            </a:r>
            <a:r>
              <a:rPr lang="en-US" sz="1200" kern="150" dirty="0">
                <a:latin typeface="Arial" panose="020B0604020202020204" pitchFamily="34" charset="0"/>
                <a:ea typeface="NSimSun" panose="02010609030101010101" pitchFamily="49" charset="-122"/>
                <a:cs typeface="Arial" panose="020B0604020202020204" pitchFamily="34" charset="0"/>
              </a:rPr>
              <a:t> (Accessed: 14</a:t>
            </a:r>
            <a:r>
              <a:rPr lang="en-US" sz="1200" kern="150" baseline="30000" dirty="0">
                <a:latin typeface="Arial" panose="020B0604020202020204" pitchFamily="34" charset="0"/>
                <a:ea typeface="NSimSun" panose="02010609030101010101" pitchFamily="49" charset="-122"/>
                <a:cs typeface="Arial" panose="020B0604020202020204" pitchFamily="34" charset="0"/>
              </a:rPr>
              <a:t>th</a:t>
            </a:r>
            <a:r>
              <a:rPr lang="en-US" sz="1200" kern="150" dirty="0">
                <a:latin typeface="Arial" panose="020B0604020202020204" pitchFamily="34" charset="0"/>
                <a:ea typeface="NSimSun" panose="02010609030101010101" pitchFamily="49" charset="-122"/>
                <a:cs typeface="Arial" panose="020B0604020202020204" pitchFamily="34" charset="0"/>
              </a:rPr>
              <a:t> October 2019).</a:t>
            </a:r>
            <a:endParaRPr lang="en-GB" sz="1200"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 </a:t>
            </a: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Carmarthenshire Family Information Service. (2019) </a:t>
            </a:r>
            <a:r>
              <a:rPr lang="en-GB" sz="1200" i="1" kern="150" dirty="0">
                <a:latin typeface="Arial" panose="020B0604020202020204" pitchFamily="34" charset="0"/>
                <a:ea typeface="NSimSun" panose="02010609030101010101" pitchFamily="49" charset="-122"/>
                <a:cs typeface="Arial" panose="020B0604020202020204" pitchFamily="34" charset="0"/>
              </a:rPr>
              <a:t>Team Around the Family. </a:t>
            </a:r>
            <a:r>
              <a:rPr lang="en-GB" sz="1200" kern="150" dirty="0">
                <a:latin typeface="Arial" panose="020B0604020202020204" pitchFamily="34" charset="0"/>
                <a:ea typeface="NSimSun" panose="02010609030101010101" pitchFamily="49" charset="-122"/>
                <a:cs typeface="Arial" panose="020B0604020202020204" pitchFamily="34" charset="0"/>
              </a:rPr>
              <a:t>Available at: </a:t>
            </a:r>
            <a:r>
              <a:rPr lang="en-GB" sz="1200" kern="150" dirty="0">
                <a:solidFill>
                  <a:srgbClr val="0563C1"/>
                </a:solidFill>
                <a:latin typeface="Arial" panose="020B0604020202020204" pitchFamily="34" charset="0"/>
                <a:ea typeface="NSimSun" panose="02010609030101010101" pitchFamily="49" charset="-122"/>
                <a:cs typeface="Arial" panose="020B0604020202020204" pitchFamily="34" charset="0"/>
                <a:hlinkClick r:id="rId5">
                  <a:extLst>
                    <a:ext uri="{A12FA001-AC4F-418D-AE19-62706E023703}">
                      <ahyp:hlinkClr xmlns:ahyp="http://schemas.microsoft.com/office/drawing/2018/hyperlinkcolor" val="tx"/>
                    </a:ext>
                  </a:extLst>
                </a:hlinkClick>
              </a:rPr>
              <a:t>https://fis.carmarthenshire.gov.wales/team-around-family/</a:t>
            </a:r>
            <a:r>
              <a:rPr lang="en-GB" sz="1200" kern="150" dirty="0">
                <a:latin typeface="Arial" panose="020B0604020202020204" pitchFamily="34" charset="0"/>
                <a:ea typeface="NSimSun" panose="02010609030101010101" pitchFamily="49" charset="-122"/>
                <a:cs typeface="Arial" panose="020B0604020202020204" pitchFamily="34" charset="0"/>
              </a:rPr>
              <a:t> (Accessed: 15</a:t>
            </a:r>
            <a:r>
              <a:rPr lang="en-GB" sz="1200" kern="150" baseline="30000" dirty="0">
                <a:latin typeface="Arial" panose="020B0604020202020204" pitchFamily="34" charset="0"/>
                <a:ea typeface="NSimSun" panose="02010609030101010101" pitchFamily="49" charset="-122"/>
                <a:cs typeface="Arial" panose="020B0604020202020204" pitchFamily="34" charset="0"/>
              </a:rPr>
              <a:t>th</a:t>
            </a:r>
            <a:r>
              <a:rPr lang="en-GB" sz="1200" kern="150" dirty="0">
                <a:latin typeface="Arial" panose="020B0604020202020204" pitchFamily="34" charset="0"/>
                <a:ea typeface="NSimSun" panose="02010609030101010101" pitchFamily="49" charset="-122"/>
                <a:cs typeface="Arial" panose="020B0604020202020204" pitchFamily="34" charset="0"/>
              </a:rPr>
              <a:t> October 2019).</a:t>
            </a:r>
          </a:p>
          <a:p>
            <a:pPr algn="just">
              <a:lnSpc>
                <a:spcPct val="150000"/>
              </a:lnSpc>
              <a:spcAft>
                <a:spcPts val="0"/>
              </a:spcAft>
            </a:pPr>
            <a:r>
              <a:rPr lang="en-GB" sz="1200" i="1" kern="150" dirty="0">
                <a:latin typeface="Arial" panose="020B0604020202020204" pitchFamily="34" charset="0"/>
                <a:ea typeface="NSimSun" panose="02010609030101010101" pitchFamily="49" charset="-122"/>
                <a:cs typeface="Arial" panose="020B0604020202020204" pitchFamily="34" charset="0"/>
              </a:rPr>
              <a:t> </a:t>
            </a:r>
            <a:endParaRPr lang="en-GB" sz="1200" kern="150" dirty="0">
              <a:latin typeface="Arial" panose="020B0604020202020204" pitchFamily="34" charset="0"/>
              <a:ea typeface="NSimSun" panose="02010609030101010101" pitchFamily="49" charset="-122"/>
              <a:cs typeface="Arial" panose="020B0604020202020204" pitchFamily="34" charset="0"/>
            </a:endParaRP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Davies, J. (2006) </a:t>
            </a:r>
            <a:r>
              <a:rPr lang="en-GB" sz="1200" i="1" kern="150" dirty="0">
                <a:latin typeface="Arial" panose="020B0604020202020204" pitchFamily="34" charset="0"/>
                <a:ea typeface="NSimSun" panose="02010609030101010101" pitchFamily="49" charset="-122"/>
                <a:cs typeface="Arial" panose="020B0604020202020204" pitchFamily="34" charset="0"/>
              </a:rPr>
              <a:t>Children’s Adjustment to Nursery Class: how to equalise opportunities for a successful experience. </a:t>
            </a:r>
            <a:r>
              <a:rPr lang="en-GB" sz="1200" kern="150" dirty="0">
                <a:latin typeface="Arial" panose="020B0604020202020204" pitchFamily="34" charset="0"/>
                <a:ea typeface="NSimSun" panose="02010609030101010101" pitchFamily="49" charset="-122"/>
                <a:cs typeface="Arial" panose="020B0604020202020204" pitchFamily="34" charset="0"/>
              </a:rPr>
              <a:t>Available at:   </a:t>
            </a:r>
            <a:r>
              <a:rPr lang="en-GB" sz="1200" kern="150" dirty="0">
                <a:solidFill>
                  <a:srgbClr val="0563C1"/>
                </a:solidFill>
                <a:latin typeface="Arial" panose="020B0604020202020204" pitchFamily="34" charset="0"/>
                <a:ea typeface="NSimSun" panose="02010609030101010101" pitchFamily="49" charset="-122"/>
                <a:cs typeface="Arial" panose="020B0604020202020204" pitchFamily="34" charset="0"/>
                <a:hlinkClick r:id="rId6">
                  <a:extLst>
                    <a:ext uri="{A12FA001-AC4F-418D-AE19-62706E023703}">
                      <ahyp:hlinkClr xmlns:ahyp="http://schemas.microsoft.com/office/drawing/2018/hyperlinkcolor" val="tx"/>
                    </a:ext>
                  </a:extLst>
                </a:hlinkClick>
              </a:rPr>
              <a:t>https://www.tandfonline.com/doi/abs/10.1080/0260136910110301</a:t>
            </a:r>
            <a:r>
              <a:rPr lang="en-GB" sz="1200" kern="150" dirty="0">
                <a:latin typeface="Arial" panose="020B0604020202020204" pitchFamily="34" charset="0"/>
                <a:ea typeface="NSimSun" panose="02010609030101010101" pitchFamily="49" charset="-122"/>
                <a:cs typeface="Arial" panose="020B0604020202020204" pitchFamily="34" charset="0"/>
              </a:rPr>
              <a:t> (Accessed: 15</a:t>
            </a:r>
            <a:r>
              <a:rPr lang="en-GB" sz="1200" kern="150" baseline="30000" dirty="0">
                <a:latin typeface="Arial" panose="020B0604020202020204" pitchFamily="34" charset="0"/>
                <a:ea typeface="NSimSun" panose="02010609030101010101" pitchFamily="49" charset="-122"/>
                <a:cs typeface="Arial" panose="020B0604020202020204" pitchFamily="34" charset="0"/>
              </a:rPr>
              <a:t>th</a:t>
            </a:r>
            <a:r>
              <a:rPr lang="en-GB" sz="1200" kern="150" dirty="0">
                <a:latin typeface="Arial" panose="020B0604020202020204" pitchFamily="34" charset="0"/>
                <a:ea typeface="NSimSun" panose="02010609030101010101" pitchFamily="49" charset="-122"/>
                <a:cs typeface="Arial" panose="020B0604020202020204" pitchFamily="34" charset="0"/>
              </a:rPr>
              <a:t> October 2019).</a:t>
            </a:r>
          </a:p>
          <a:p>
            <a:pPr algn="just">
              <a:lnSpc>
                <a:spcPct val="150000"/>
              </a:lnSpc>
              <a:spcAft>
                <a:spcPts val="0"/>
              </a:spcAft>
            </a:pPr>
            <a:r>
              <a:rPr lang="en-GB" sz="1200" kern="150" dirty="0">
                <a:latin typeface="Arial" panose="020B0604020202020204" pitchFamily="34" charset="0"/>
                <a:ea typeface="NSimSun" panose="02010609030101010101" pitchFamily="49" charset="-122"/>
                <a:cs typeface="Arial" panose="020B0604020202020204" pitchFamily="34" charset="0"/>
              </a:rPr>
              <a:t> </a:t>
            </a:r>
          </a:p>
          <a:p>
            <a:pPr algn="just">
              <a:lnSpc>
                <a:spcPct val="150000"/>
              </a:lnSpc>
              <a:spcAft>
                <a:spcPts val="0"/>
              </a:spcAft>
            </a:pPr>
            <a:endParaRPr lang="en-GB" sz="1200" kern="150" dirty="0">
              <a:latin typeface="Liberation Serif"/>
              <a:ea typeface="NSimSun" panose="02010609030101010101" pitchFamily="49" charset="-122"/>
              <a:cs typeface="Arial" panose="020B0604020202020204" pitchFamily="34" charset="0"/>
            </a:endParaRPr>
          </a:p>
        </p:txBody>
      </p:sp>
    </p:spTree>
    <p:extLst>
      <p:ext uri="{BB962C8B-B14F-4D97-AF65-F5344CB8AC3E}">
        <p14:creationId xmlns:p14="http://schemas.microsoft.com/office/powerpoint/2010/main" val="607046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1115C9-BFE4-4BDA-BF16-3B4EA289700F}"/>
              </a:ext>
            </a:extLst>
          </p:cNvPr>
          <p:cNvSpPr/>
          <p:nvPr/>
        </p:nvSpPr>
        <p:spPr>
          <a:xfrm>
            <a:off x="361245" y="484537"/>
            <a:ext cx="11638844" cy="6156494"/>
          </a:xfrm>
          <a:prstGeom prst="rect">
            <a:avLst/>
          </a:prstGeom>
        </p:spPr>
        <p:txBody>
          <a:bodyPr wrap="square">
            <a:spAutoFit/>
          </a:bodyPr>
          <a:lstStyle/>
          <a:p>
            <a:pPr lvl="0" algn="just">
              <a:lnSpc>
                <a:spcPct val="150000"/>
              </a:lnSpc>
            </a:pPr>
            <a:r>
              <a:rPr lang="en-US"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Maynard, T and </a:t>
            </a:r>
            <a:r>
              <a:rPr lang="en-US" sz="1200" kern="150" dirty="0" err="1">
                <a:solidFill>
                  <a:prstClr val="black"/>
                </a:solidFill>
                <a:latin typeface="Arial" panose="020B0604020202020204" pitchFamily="34" charset="0"/>
                <a:ea typeface="NSimSun" panose="02010609030101010101" pitchFamily="49" charset="-122"/>
                <a:cs typeface="Arial" panose="020B0604020202020204" pitchFamily="34" charset="0"/>
              </a:rPr>
              <a:t>Thoma</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s, N (2009)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An introduction to Early Childhood Studies</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2nd  Ed.  London: SAGE Publications Ltd.</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p>
          <a:p>
            <a:pPr lvl="0" algn="just">
              <a:lnSpc>
                <a:spcPct val="150000"/>
              </a:lnSpc>
            </a:pP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McLeod, S. A (2018) </a:t>
            </a:r>
            <a:r>
              <a:rPr lang="en-GB" sz="1200" i="1" kern="150" dirty="0">
                <a:solidFill>
                  <a:srgbClr val="000000"/>
                </a:solidFill>
                <a:latin typeface="Arial" panose="020B0604020202020204" pitchFamily="34" charset="0"/>
                <a:ea typeface="NSimSun" panose="02010609030101010101" pitchFamily="49" charset="-122"/>
                <a:cs typeface="Arial" panose="020B0604020202020204" pitchFamily="34" charset="0"/>
              </a:rPr>
              <a:t>Maslow's hierarchy of needs</a:t>
            </a: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Available at: </a:t>
            </a:r>
            <a:r>
              <a:rPr lang="en-GB" sz="1200" u="sng" kern="150" dirty="0">
                <a:solidFill>
                  <a:srgbClr val="000080"/>
                </a:solidFill>
                <a:latin typeface="Arial" panose="020B0604020202020204" pitchFamily="34" charset="0"/>
                <a:ea typeface="NSimSun" panose="02010609030101010101" pitchFamily="49" charset="-122"/>
                <a:cs typeface="Arial" panose="020B0604020202020204" pitchFamily="34" charset="0"/>
                <a:hlinkClick r:id="rId2">
                  <a:extLst>
                    <a:ext uri="{A12FA001-AC4F-418D-AE19-62706E023703}">
                      <ahyp:hlinkClr xmlns:ahyp="http://schemas.microsoft.com/office/drawing/2018/hyperlinkcolor" val="tx"/>
                    </a:ext>
                  </a:extLst>
                </a:hlinkClick>
              </a:rPr>
              <a:t>https://www.simplypsychology.org/maslow.html</a:t>
            </a: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(Accessed: 19</a:t>
            </a:r>
            <a:r>
              <a:rPr lang="en-GB" sz="1200" kern="150" baseline="30000" dirty="0">
                <a:solidFill>
                  <a:srgbClr val="000000"/>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October 2019).</a:t>
            </a:r>
            <a:endPar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endParaRPr>
          </a:p>
          <a:p>
            <a:pPr lvl="0" algn="just">
              <a:lnSpc>
                <a:spcPct val="150000"/>
              </a:lnSpc>
            </a:pPr>
            <a:r>
              <a:rPr lang="en-GB" sz="1200" kern="150" dirty="0">
                <a:solidFill>
                  <a:srgbClr val="000000"/>
                </a:solidFill>
                <a:latin typeface="Arial" panose="020B0604020202020204" pitchFamily="34" charset="0"/>
                <a:ea typeface="NSimSun" panose="02010609030101010101" pitchFamily="49" charset="-122"/>
                <a:cs typeface="Arial" panose="020B0604020202020204" pitchFamily="34" charset="0"/>
              </a:rPr>
              <a:t> </a:t>
            </a:r>
            <a:endPar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endParaRPr>
          </a:p>
          <a:p>
            <a:pPr lvl="0" algn="just">
              <a:lnSpc>
                <a:spcPct val="150000"/>
              </a:lnSpc>
            </a:pPr>
            <a:r>
              <a:rPr lang="en-US" sz="1200" kern="150" dirty="0" err="1">
                <a:solidFill>
                  <a:prstClr val="black"/>
                </a:solidFill>
                <a:latin typeface="Arial" panose="020B0604020202020204" pitchFamily="34" charset="0"/>
                <a:ea typeface="NSimSun" panose="02010609030101010101" pitchFamily="49" charset="-122"/>
                <a:cs typeface="Arial" panose="020B0604020202020204" pitchFamily="34" charset="0"/>
              </a:rPr>
              <a:t>Nutkins</a:t>
            </a:r>
            <a:r>
              <a:rPr lang="en-US"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S. McDonald, C and Stephen, M.  (2013) </a:t>
            </a:r>
            <a:r>
              <a:rPr lang="en-US"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Early Childhood Education and Care.</a:t>
            </a:r>
            <a:r>
              <a:rPr lang="en-US"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London: SAGE Publications Ltd.</a:t>
            </a:r>
            <a:endPar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endParaRP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p>
          <a:p>
            <a:pPr lvl="0" algn="just">
              <a:lnSpc>
                <a:spcPct val="150000"/>
              </a:lnSpc>
            </a:pPr>
            <a:r>
              <a:rPr lang="en-GB" sz="1200" kern="150" dirty="0" err="1">
                <a:solidFill>
                  <a:prstClr val="black"/>
                </a:solidFill>
                <a:latin typeface="Arial" panose="020B0604020202020204" pitchFamily="34" charset="0"/>
                <a:ea typeface="NSimSun" panose="02010609030101010101" pitchFamily="49" charset="-122"/>
                <a:cs typeface="Arial" panose="020B0604020202020204" pitchFamily="34" charset="0"/>
              </a:rPr>
              <a:t>Riddall</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-Leech, S (2008)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How to observe children.</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2</a:t>
            </a:r>
            <a:r>
              <a:rPr lang="en-GB" sz="1200" kern="150" baseline="30000" dirty="0">
                <a:solidFill>
                  <a:prstClr val="black"/>
                </a:solidFill>
                <a:latin typeface="Arial" panose="020B0604020202020204" pitchFamily="34" charset="0"/>
                <a:ea typeface="NSimSun" panose="02010609030101010101" pitchFamily="49" charset="-122"/>
                <a:cs typeface="Arial" panose="020B0604020202020204" pitchFamily="34" charset="0"/>
              </a:rPr>
              <a:t>nd</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Ed. </a:t>
            </a:r>
            <a:r>
              <a:rPr lang="en-US"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Essex</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Heinemann</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Save the children (no date)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United Nations convention on the Rights of the Child. </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Available at:</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r>
              <a:rPr lang="en-GB" sz="1200" u="sng" kern="150" dirty="0">
                <a:solidFill>
                  <a:srgbClr val="000080"/>
                </a:solidFill>
                <a:uFill>
                  <a:solidFill>
                    <a:srgbClr val="000000"/>
                  </a:solidFill>
                </a:uFill>
                <a:latin typeface="Arial" panose="020B0604020202020204" pitchFamily="34" charset="0"/>
                <a:ea typeface="NSimSun" panose="02010609030101010101" pitchFamily="49" charset="-122"/>
                <a:cs typeface="Arial" panose="020B0604020202020204" pitchFamily="34" charset="0"/>
                <a:hlinkClick r:id="rId3">
                  <a:extLst>
                    <a:ext uri="{A12FA001-AC4F-418D-AE19-62706E023703}">
                      <ahyp:hlinkClr xmlns:ahyp="http://schemas.microsoft.com/office/drawing/2018/hyperlinkcolor" val="tx"/>
                    </a:ext>
                  </a:extLst>
                </a:hlinkClick>
              </a:rPr>
              <a:t>https://www.savethechildren.org.uk/content/dam/global/reports/uncrc-child-friendly-version.pdf</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(Accessed: 15</a:t>
            </a:r>
            <a:r>
              <a:rPr lang="en-GB" sz="1200" kern="150" baseline="30000" dirty="0">
                <a:solidFill>
                  <a:prstClr val="black"/>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October 2019).</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Smith, M. et al </a:t>
            </a:r>
            <a:r>
              <a:rPr lang="en-US"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(2010)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Children &amp; young people’s workforce – Early learning &amp; childcare. </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Essex: Heinemann</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Welsh Government. (2019)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30 hours free childcare.</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Available at: </a:t>
            </a:r>
            <a:r>
              <a:rPr lang="en-GB" sz="1200" kern="150" dirty="0">
                <a:solidFill>
                  <a:srgbClr val="0563C1"/>
                </a:solidFill>
                <a:latin typeface="Arial" panose="020B0604020202020204" pitchFamily="34" charset="0"/>
                <a:ea typeface="NSimSun" panose="02010609030101010101" pitchFamily="49" charset="-122"/>
                <a:cs typeface="Arial" panose="020B0604020202020204" pitchFamily="34" charset="0"/>
                <a:hlinkClick r:id="rId4">
                  <a:extLst>
                    <a:ext uri="{A12FA001-AC4F-418D-AE19-62706E023703}">
                      <ahyp:hlinkClr xmlns:ahyp="http://schemas.microsoft.com/office/drawing/2018/hyperlinkcolor" val="tx"/>
                    </a:ext>
                  </a:extLst>
                </a:hlinkClick>
              </a:rPr>
              <a:t>https://www.gov.uk/30-hours-free-childcare</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(Accessed: 13</a:t>
            </a:r>
            <a:r>
              <a:rPr lang="en-GB" sz="1200" kern="150" baseline="30000" dirty="0">
                <a:solidFill>
                  <a:prstClr val="black"/>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r>
              <a:rPr lang="en-GB" sz="1200" kern="150" dirty="0" err="1">
                <a:solidFill>
                  <a:prstClr val="black"/>
                </a:solidFill>
                <a:latin typeface="Arial" panose="020B0604020202020204" pitchFamily="34" charset="0"/>
                <a:ea typeface="NSimSun" panose="02010609030101010101" pitchFamily="49" charset="-122"/>
                <a:cs typeface="Arial" panose="020B0604020202020204" pitchFamily="34" charset="0"/>
              </a:rPr>
              <a:t>Octobber</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2019).</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Welsh Government. (2015)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Curriculum for Wales</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Available at: </a:t>
            </a:r>
            <a:r>
              <a:rPr lang="en-GB" sz="1200" u="sng" kern="150" dirty="0">
                <a:solidFill>
                  <a:srgbClr val="000080"/>
                </a:solidFill>
                <a:uFill>
                  <a:solidFill>
                    <a:srgbClr val="000000"/>
                  </a:solidFill>
                </a:uFill>
                <a:latin typeface="Arial" panose="020B0604020202020204" pitchFamily="34" charset="0"/>
                <a:ea typeface="NSimSun" panose="02010609030101010101" pitchFamily="49" charset="-122"/>
                <a:cs typeface="Arial" panose="020B0604020202020204" pitchFamily="34" charset="0"/>
                <a:hlinkClick r:id="rId5">
                  <a:extLst>
                    <a:ext uri="{A12FA001-AC4F-418D-AE19-62706E023703}">
                      <ahyp:hlinkClr xmlns:ahyp="http://schemas.microsoft.com/office/drawing/2018/hyperlinkcolor" val="tx"/>
                    </a:ext>
                  </a:extLst>
                </a:hlinkClick>
              </a:rPr>
              <a:t>https://gov.wales/sites/default/files/publications/2018-02/foundation-phase-framework-revised-2015.pdf</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(Accessed: 18</a:t>
            </a:r>
            <a:r>
              <a:rPr lang="en-GB" sz="1200" kern="150" baseline="30000" dirty="0">
                <a:solidFill>
                  <a:prstClr val="black"/>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October 2019).</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p>
          <a:p>
            <a:pPr lvl="0" algn="just">
              <a:lnSpc>
                <a:spcPct val="150000"/>
              </a:lnSpc>
            </a:pP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Welsh Government. (2019) </a:t>
            </a:r>
            <a:r>
              <a:rPr lang="en-GB" sz="1200" i="1" kern="150" dirty="0">
                <a:solidFill>
                  <a:prstClr val="black"/>
                </a:solidFill>
                <a:latin typeface="Arial" panose="020B0604020202020204" pitchFamily="34" charset="0"/>
                <a:ea typeface="NSimSun" panose="02010609030101010101" pitchFamily="49" charset="-122"/>
                <a:cs typeface="Arial" panose="020B0604020202020204" pitchFamily="34" charset="0"/>
              </a:rPr>
              <a:t>Parents and childcare employment project.</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Available at: </a:t>
            </a:r>
            <a:r>
              <a:rPr lang="en-GB" sz="1200" u="sng" kern="150" dirty="0">
                <a:solidFill>
                  <a:srgbClr val="000080"/>
                </a:solidFill>
                <a:uFill>
                  <a:solidFill>
                    <a:srgbClr val="000000"/>
                  </a:solidFill>
                </a:uFill>
                <a:latin typeface="Arial" panose="020B0604020202020204" pitchFamily="34" charset="0"/>
                <a:ea typeface="NSimSun" panose="02010609030101010101" pitchFamily="49" charset="-122"/>
                <a:cs typeface="Arial" panose="020B0604020202020204" pitchFamily="34" charset="0"/>
                <a:hlinkClick r:id="rId6">
                  <a:extLst>
                    <a:ext uri="{A12FA001-AC4F-418D-AE19-62706E023703}">
                      <ahyp:hlinkClr xmlns:ahyp="http://schemas.microsoft.com/office/drawing/2018/hyperlinkcolor" val="tx"/>
                    </a:ext>
                  </a:extLst>
                </a:hlinkClick>
              </a:rPr>
              <a:t>https://gov.wales/parents-childcare-and-employment-pace-project</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(Accessed: 19</a:t>
            </a:r>
            <a:r>
              <a:rPr lang="en-GB" sz="1200" kern="150" baseline="30000" dirty="0">
                <a:solidFill>
                  <a:prstClr val="black"/>
                </a:solidFill>
                <a:latin typeface="Arial" panose="020B0604020202020204" pitchFamily="34" charset="0"/>
                <a:ea typeface="NSimSun" panose="02010609030101010101" pitchFamily="49" charset="-122"/>
                <a:cs typeface="Arial" panose="020B0604020202020204" pitchFamily="34" charset="0"/>
              </a:rPr>
              <a:t>th</a:t>
            </a: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October 2019).</a:t>
            </a:r>
          </a:p>
          <a:p>
            <a:pPr lvl="0" algn="just">
              <a:lnSpc>
                <a:spcPct val="150000"/>
              </a:lnSpc>
            </a:pPr>
            <a:r>
              <a:rPr lang="en-GB" sz="1200" kern="150" dirty="0">
                <a:solidFill>
                  <a:srgbClr val="C9211E"/>
                </a:solidFill>
                <a:latin typeface="Arial" panose="020B0604020202020204" pitchFamily="34" charset="0"/>
                <a:ea typeface="NSimSun" panose="02010609030101010101" pitchFamily="49" charset="-122"/>
                <a:cs typeface="Arial" panose="020B0604020202020204" pitchFamily="34" charset="0"/>
              </a:rPr>
              <a:t> </a:t>
            </a:r>
            <a:endParaRPr lang="en-GB" sz="1200" kern="150" dirty="0">
              <a:solidFill>
                <a:prstClr val="black"/>
              </a:solidFill>
              <a:latin typeface="Liberation Serif"/>
              <a:ea typeface="NSimSun" panose="02010609030101010101" pitchFamily="49" charset="-122"/>
              <a:cs typeface="Arial" panose="020B0604020202020204" pitchFamily="34" charset="0"/>
            </a:endParaRPr>
          </a:p>
          <a:p>
            <a:pPr lvl="0" algn="just">
              <a:lnSpc>
                <a:spcPct val="150000"/>
              </a:lnSpc>
            </a:pPr>
            <a:br>
              <a:rPr lang="en-GB" sz="1200" dirty="0">
                <a:solidFill>
                  <a:srgbClr val="C9211E"/>
                </a:solidFill>
                <a:latin typeface="Arial" panose="020B0604020202020204" pitchFamily="34" charset="0"/>
                <a:ea typeface="NSimSun" panose="02010609030101010101" pitchFamily="49" charset="-122"/>
              </a:rPr>
            </a:br>
            <a:r>
              <a:rPr lang="en-GB" sz="1200" kern="150" dirty="0">
                <a:solidFill>
                  <a:prstClr val="black"/>
                </a:solidFill>
                <a:latin typeface="Arial" panose="020B0604020202020204" pitchFamily="34" charset="0"/>
                <a:ea typeface="NSimSun" panose="02010609030101010101" pitchFamily="49" charset="-122"/>
                <a:cs typeface="Arial" panose="020B0604020202020204" pitchFamily="34" charset="0"/>
              </a:rPr>
              <a:t> </a:t>
            </a:r>
            <a:endParaRPr lang="en-GB" dirty="0"/>
          </a:p>
        </p:txBody>
      </p:sp>
    </p:spTree>
    <p:extLst>
      <p:ext uri="{BB962C8B-B14F-4D97-AF65-F5344CB8AC3E}">
        <p14:creationId xmlns:p14="http://schemas.microsoft.com/office/powerpoint/2010/main" val="10900662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6965</TotalTime>
  <Words>2118</Words>
  <Application>Microsoft Office PowerPoint</Application>
  <PresentationFormat>Widescreen</PresentationFormat>
  <Paragraphs>116</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Liberation Serif</vt:lpstr>
      <vt:lpstr>Open Sans</vt:lpstr>
      <vt:lpstr>Times New Roman</vt:lpstr>
      <vt:lpstr>Office Theme</vt:lpstr>
      <vt:lpstr>Child’s voice and rights. Briefing Paper</vt:lpstr>
      <vt:lpstr>PowerPoint Presentation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Childs voice</dc:title>
  <dc:creator>cheryl evans</dc:creator>
  <cp:lastModifiedBy>cheryl evans</cp:lastModifiedBy>
  <cp:revision>70</cp:revision>
  <dcterms:created xsi:type="dcterms:W3CDTF">2019-10-03T17:23:33Z</dcterms:created>
  <dcterms:modified xsi:type="dcterms:W3CDTF">2019-10-30T22:27:04Z</dcterms:modified>
</cp:coreProperties>
</file>