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av" ContentType="audio/x-wav"/>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86" d="100"/>
          <a:sy n="86" d="100"/>
        </p:scale>
        <p:origin x="48" y="1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636903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B61BEF0D-F0BB-DE4B-95CE-6DB70DBA9567}" type="datetimeFigureOut">
              <a:rPr lang="en-US" smtClean="0"/>
              <a:pPr/>
              <a:t>10/11/2020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225714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387499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10/11/2020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380676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10/11/2020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056339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B61BEF0D-F0BB-DE4B-95CE-6DB70DBA9567}" type="datetimeFigureOut">
              <a:rPr lang="en-US" smtClean="0"/>
              <a:pPr/>
              <a:t>10/11/2020</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984659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61BEF0D-F0BB-DE4B-95CE-6DB70DBA9567}" type="datetimeFigureOut">
              <a:rPr lang="en-US" smtClean="0"/>
              <a:pPr/>
              <a:t>10/11/2020</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199952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B61BEF0D-F0BB-DE4B-95CE-6DB70DBA9567}" type="datetimeFigureOut">
              <a:rPr lang="en-US" smtClean="0"/>
              <a:pPr/>
              <a:t>10/11/2020</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007961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938362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165258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285823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5004070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537719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1BEF0D-F0BB-DE4B-95CE-6DB70DBA9567}" type="datetimeFigureOut">
              <a:rPr lang="en-US" smtClean="0"/>
              <a:pPr/>
              <a:t>10/11/2020</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007868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1BEF0D-F0BB-DE4B-95CE-6DB70DBA9567}" type="datetimeFigureOut">
              <a:rPr lang="en-US" smtClean="0"/>
              <a:pPr/>
              <a:t>10/11/2020</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433030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002471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417105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61BEF0D-F0BB-DE4B-95CE-6DB70DBA9567}" type="datetimeFigureOut">
              <a:rPr lang="en-US" smtClean="0"/>
              <a:pPr/>
              <a:t>10/11/2020</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4164445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wav"/><Relationship Id="rId1" Type="http://schemas.microsoft.com/office/2007/relationships/media" Target="../media/media1.wav"/><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wav"/><Relationship Id="rId1" Type="http://schemas.microsoft.com/office/2007/relationships/media" Target="../media/media2.wav"/><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wav"/><Relationship Id="rId1" Type="http://schemas.microsoft.com/office/2007/relationships/media" Target="../media/media3.wav"/><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2x2 </a:t>
            </a:r>
            <a:r>
              <a:rPr lang="en-GB" dirty="0" smtClean="0"/>
              <a:t>Mixed Design </a:t>
            </a:r>
            <a:r>
              <a:rPr lang="en-GB" dirty="0" err="1"/>
              <a:t>A</a:t>
            </a:r>
            <a:r>
              <a:rPr lang="en-GB" dirty="0" err="1" smtClean="0"/>
              <a:t>nova</a:t>
            </a:r>
            <a:endParaRPr lang="en-GB" dirty="0"/>
          </a:p>
        </p:txBody>
      </p:sp>
      <p:sp>
        <p:nvSpPr>
          <p:cNvPr id="3" name="Subtitle 2"/>
          <p:cNvSpPr>
            <a:spLocks noGrp="1"/>
          </p:cNvSpPr>
          <p:nvPr>
            <p:ph type="subTitle" idx="1"/>
          </p:nvPr>
        </p:nvSpPr>
        <p:spPr/>
        <p:txBody>
          <a:bodyPr/>
          <a:lstStyle/>
          <a:p>
            <a:r>
              <a:rPr lang="en-GB" dirty="0"/>
              <a:t>Dr </a:t>
            </a:r>
            <a:r>
              <a:rPr lang="en-GB" dirty="0" smtClean="0"/>
              <a:t>Stuart Jones</a:t>
            </a:r>
            <a:endParaRPr lang="en-GB" dirty="0"/>
          </a:p>
        </p:txBody>
      </p:sp>
      <p:pic>
        <p:nvPicPr>
          <p:cNvPr id="5" name="Slide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18277" y="257908"/>
            <a:ext cx="609600" cy="609600"/>
          </a:xfrm>
          <a:prstGeom prst="rect">
            <a:avLst/>
          </a:prstGeom>
        </p:spPr>
      </p:pic>
    </p:spTree>
    <p:extLst>
      <p:ext uri="{BB962C8B-B14F-4D97-AF65-F5344CB8AC3E}">
        <p14:creationId xmlns:p14="http://schemas.microsoft.com/office/powerpoint/2010/main" val="58680854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8835"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85800" y="404446"/>
            <a:ext cx="9231923" cy="1015663"/>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6000" b="0" i="0" u="none" strike="noStrike" kern="1200" cap="none" spc="0" normalizeH="0" baseline="0" noProof="0" dirty="0" smtClean="0">
                <a:ln>
                  <a:noFill/>
                </a:ln>
                <a:solidFill>
                  <a:prstClr val="white"/>
                </a:solidFill>
                <a:effectLst/>
                <a:uLnTx/>
                <a:uFillTx/>
                <a:latin typeface="Century Gothic" panose="020B0502020202020204"/>
                <a:ea typeface="+mn-ea"/>
                <a:cs typeface="+mn-cs"/>
              </a:rPr>
              <a:t>Scenario</a:t>
            </a:r>
            <a:endParaRPr kumimoji="0" lang="en-GB" sz="60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5" name="TextBox 4"/>
          <p:cNvSpPr txBox="1"/>
          <p:nvPr/>
        </p:nvSpPr>
        <p:spPr>
          <a:xfrm>
            <a:off x="536330" y="2101362"/>
            <a:ext cx="10937631" cy="3970318"/>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smtClean="0">
                <a:ln>
                  <a:noFill/>
                </a:ln>
                <a:solidFill>
                  <a:prstClr val="white"/>
                </a:solidFill>
                <a:effectLst/>
                <a:uLnTx/>
                <a:uFillTx/>
                <a:latin typeface="Century Gothic" panose="020B0502020202020204"/>
                <a:ea typeface="+mn-ea"/>
                <a:cs typeface="+mn-cs"/>
              </a:rPr>
              <a:t>The aim of the study is to examine the effects of gender and a math anxiety test intervention has on math anxiety in students. All participants will completing a math anxiety scale under two conditions (pre test intervention and post test intervention), the participants will be divided into gender groups (male and female) The higher the scores the higher the level of Math Anxiety.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smtClean="0">
                <a:ln>
                  <a:noFill/>
                </a:ln>
                <a:solidFill>
                  <a:prstClr val="white"/>
                </a:solidFill>
                <a:effectLst/>
                <a:uLnTx/>
                <a:uFillTx/>
                <a:latin typeface="Century Gothic" panose="020B0502020202020204"/>
                <a:ea typeface="+mn-ea"/>
                <a:cs typeface="+mn-cs"/>
              </a:rPr>
              <a:t>The research hypotheses is as follow.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smtClean="0">
                <a:ln>
                  <a:noFill/>
                </a:ln>
                <a:solidFill>
                  <a:prstClr val="white"/>
                </a:solidFill>
                <a:effectLst/>
                <a:uLnTx/>
                <a:uFillTx/>
                <a:latin typeface="Century Gothic" panose="020B0502020202020204"/>
                <a:ea typeface="+mn-ea"/>
                <a:cs typeface="+mn-cs"/>
              </a:rPr>
              <a:t>H1 – There will be a significant main effect for Gender, with Females having significantly greater math anxiety than Males.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smtClean="0">
                <a:ln>
                  <a:noFill/>
                </a:ln>
                <a:solidFill>
                  <a:prstClr val="white"/>
                </a:solidFill>
                <a:effectLst/>
                <a:uLnTx/>
                <a:uFillTx/>
                <a:latin typeface="Century Gothic" panose="020B0502020202020204"/>
                <a:ea typeface="+mn-ea"/>
                <a:cs typeface="+mn-cs"/>
              </a:rPr>
              <a:t>H2 – There will be a significant main effect for the test intervention, with the Math Anxiety scores being significantly reduced in the post test intervention condition.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smtClean="0">
                <a:ln>
                  <a:noFill/>
                </a:ln>
                <a:solidFill>
                  <a:prstClr val="white"/>
                </a:solidFill>
                <a:effectLst/>
                <a:uLnTx/>
                <a:uFillTx/>
                <a:latin typeface="Century Gothic" panose="020B0502020202020204"/>
                <a:ea typeface="+mn-ea"/>
                <a:cs typeface="+mn-cs"/>
              </a:rPr>
              <a:t>H3 – There will be a significant interaction between the main effects, with females in the pre-test intervention condition reporting the highest level of Math Anxiety. </a:t>
            </a:r>
            <a:endPar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2" name="Slide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03623" y="284312"/>
            <a:ext cx="609600" cy="609600"/>
          </a:xfrm>
          <a:prstGeom prst="rect">
            <a:avLst/>
          </a:prstGeom>
        </p:spPr>
      </p:pic>
    </p:spTree>
    <p:extLst>
      <p:ext uri="{BB962C8B-B14F-4D97-AF65-F5344CB8AC3E}">
        <p14:creationId xmlns:p14="http://schemas.microsoft.com/office/powerpoint/2010/main" val="296898967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93968"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a:spLocks noGrp="1"/>
          </p:cNvSpPr>
          <p:nvPr>
            <p:ph idx="1"/>
          </p:nvPr>
        </p:nvSpPr>
        <p:spPr>
          <a:xfrm>
            <a:off x="516730" y="747043"/>
            <a:ext cx="9433181" cy="5597013"/>
          </a:xfrm>
        </p:spPr>
        <p:txBody>
          <a:bodyPr>
            <a:normAutofit fontScale="85000" lnSpcReduction="20000"/>
          </a:bodyPr>
          <a:lstStyle/>
          <a:p>
            <a:r>
              <a:rPr lang="en-GB" sz="4300" dirty="0"/>
              <a:t>Two Factors (2x2)</a:t>
            </a:r>
          </a:p>
          <a:p>
            <a:endParaRPr lang="en-GB" sz="4300" dirty="0"/>
          </a:p>
          <a:p>
            <a:pPr marL="457200" lvl="1" indent="0">
              <a:buNone/>
            </a:pPr>
            <a:r>
              <a:rPr lang="en-GB" sz="3300" dirty="0" smtClean="0"/>
              <a:t>Gender (IV1) and Math Anxiety Test Intervention (IV2) on Math Anxiety Scores– with Math Anxiety Scores being the DV.  </a:t>
            </a:r>
            <a:endParaRPr lang="en-GB" sz="3300" dirty="0"/>
          </a:p>
          <a:p>
            <a:pPr lvl="1"/>
            <a:endParaRPr lang="en-GB" sz="2600" dirty="0"/>
          </a:p>
          <a:p>
            <a:r>
              <a:rPr lang="en-GB" sz="2900" dirty="0"/>
              <a:t>Two levels (conditions in each)</a:t>
            </a:r>
          </a:p>
          <a:p>
            <a:pPr lvl="1"/>
            <a:r>
              <a:rPr lang="en-GB" sz="2600" dirty="0" smtClean="0"/>
              <a:t>Gender</a:t>
            </a:r>
            <a:endParaRPr lang="en-GB" sz="2600" dirty="0"/>
          </a:p>
          <a:p>
            <a:pPr lvl="2"/>
            <a:r>
              <a:rPr lang="en-GB" sz="2300" dirty="0" smtClean="0"/>
              <a:t>Male</a:t>
            </a:r>
            <a:endParaRPr lang="en-GB" sz="2300" dirty="0"/>
          </a:p>
          <a:p>
            <a:pPr lvl="2"/>
            <a:r>
              <a:rPr lang="en-GB" sz="2300" dirty="0" smtClean="0"/>
              <a:t>Female</a:t>
            </a:r>
            <a:endParaRPr lang="en-GB" sz="2300" dirty="0"/>
          </a:p>
          <a:p>
            <a:pPr lvl="1"/>
            <a:r>
              <a:rPr lang="en-GB" sz="2600" dirty="0" smtClean="0"/>
              <a:t>Math Anxiety Test Intervention</a:t>
            </a:r>
            <a:endParaRPr lang="en-GB" sz="2600" dirty="0"/>
          </a:p>
          <a:p>
            <a:pPr lvl="2"/>
            <a:r>
              <a:rPr lang="en-GB" sz="2300" dirty="0" smtClean="0"/>
              <a:t>Pre-Test</a:t>
            </a:r>
            <a:endParaRPr lang="en-GB" sz="2300" dirty="0"/>
          </a:p>
          <a:p>
            <a:pPr lvl="2"/>
            <a:r>
              <a:rPr lang="en-GB" sz="2300" dirty="0" smtClean="0"/>
              <a:t>Post-Test </a:t>
            </a:r>
            <a:endParaRPr lang="en-GB" sz="2300" dirty="0"/>
          </a:p>
          <a:p>
            <a:pPr lvl="2"/>
            <a:endParaRPr lang="en-GB" dirty="0"/>
          </a:p>
          <a:p>
            <a:pPr lvl="1"/>
            <a:endParaRPr lang="en-GB" dirty="0"/>
          </a:p>
        </p:txBody>
      </p:sp>
      <p:pic>
        <p:nvPicPr>
          <p:cNvPr id="2" name="Slide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59671" y="327212"/>
            <a:ext cx="609600" cy="609600"/>
          </a:xfrm>
          <a:prstGeom prst="rect">
            <a:avLst/>
          </a:prstGeom>
        </p:spPr>
      </p:pic>
    </p:spTree>
    <p:extLst>
      <p:ext uri="{BB962C8B-B14F-4D97-AF65-F5344CB8AC3E}">
        <p14:creationId xmlns:p14="http://schemas.microsoft.com/office/powerpoint/2010/main" val="2070271051"/>
      </p:ext>
    </p:extLst>
  </p:cSld>
  <p:clrMapOvr>
    <a:masterClrMapping/>
  </p:clrMapOvr>
  <mc:AlternateContent xmlns:mc="http://schemas.openxmlformats.org/markup-compatibility/2006" xmlns:p14="http://schemas.microsoft.com/office/powerpoint/2010/main">
    <mc:Choice Requires="p14">
      <p:transition spd="slow" p14:dur="2000" advTm="64621"/>
    </mc:Choice>
    <mc:Fallback xmlns="">
      <p:transition spd="slow" advTm="64621"/>
    </mc:Fallback>
  </mc:AlternateContent>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70530"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2x2 Mixed Part A 2020-2021">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698820" y="855639"/>
            <a:ext cx="8098323" cy="5392761"/>
          </a:xfrm>
        </p:spPr>
      </p:pic>
    </p:spTree>
    <p:extLst>
      <p:ext uri="{BB962C8B-B14F-4D97-AF65-F5344CB8AC3E}">
        <p14:creationId xmlns:p14="http://schemas.microsoft.com/office/powerpoint/2010/main" val="809508473"/>
      </p:ext>
    </p:extLst>
  </p:cSld>
  <p:clrMapOvr>
    <a:masterClrMapping/>
  </p:clrMapOvr>
  <mc:AlternateContent xmlns:mc="http://schemas.openxmlformats.org/markup-compatibility/2006" xmlns:p14="http://schemas.microsoft.com/office/powerpoint/2010/main">
    <mc:Choice Requires="p14">
      <p:transition spd="slow" p14:dur="2000" advTm="387161"/>
    </mc:Choice>
    <mc:Fallback xmlns="">
      <p:transition spd="slow" advTm="387161"/>
    </mc:Fallback>
  </mc:AlternateContent>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otalTime>0</TotalTime>
  <Words>211</Words>
  <Application>Microsoft Office PowerPoint</Application>
  <PresentationFormat>Widescreen</PresentationFormat>
  <Paragraphs>22</Paragraphs>
  <Slides>4</Slides>
  <Notes>0</Notes>
  <HiddenSlides>0</HiddenSlides>
  <MMClips>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Century Gothic</vt:lpstr>
      <vt:lpstr>Wingdings 3</vt:lpstr>
      <vt:lpstr>Ion</vt:lpstr>
      <vt:lpstr>2x2 Mixed Design Anova</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2x2 Mixed Design Anova</dc:title>
  <dc:creator>Stuart Jones</dc:creator>
  <cp:lastModifiedBy>Stuart Jones</cp:lastModifiedBy>
  <cp:revision>1</cp:revision>
  <dcterms:created xsi:type="dcterms:W3CDTF">2020-10-11T20:47:19Z</dcterms:created>
  <dcterms:modified xsi:type="dcterms:W3CDTF">2020-10-11T20:47:34Z</dcterms:modified>
</cp:coreProperties>
</file>