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7" r:id="rId1"/>
    <p:sldMasterId id="2147484014" r:id="rId2"/>
    <p:sldMasterId id="2147484075" r:id="rId3"/>
  </p:sldMasterIdLst>
  <p:notesMasterIdLst>
    <p:notesMasterId r:id="rId16"/>
  </p:notesMasterIdLst>
  <p:handoutMasterIdLst>
    <p:handoutMasterId r:id="rId17"/>
  </p:handoutMasterIdLst>
  <p:sldIdLst>
    <p:sldId id="286" r:id="rId4"/>
    <p:sldId id="257" r:id="rId5"/>
    <p:sldId id="258" r:id="rId6"/>
    <p:sldId id="270" r:id="rId7"/>
    <p:sldId id="263" r:id="rId8"/>
    <p:sldId id="292" r:id="rId9"/>
    <p:sldId id="293" r:id="rId10"/>
    <p:sldId id="294" r:id="rId11"/>
    <p:sldId id="275" r:id="rId12"/>
    <p:sldId id="291" r:id="rId13"/>
    <p:sldId id="264" r:id="rId14"/>
    <p:sldId id="295"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a:srgbClr val="FF00FF"/>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969" autoAdjust="0"/>
  </p:normalViewPr>
  <p:slideViewPr>
    <p:cSldViewPr>
      <p:cViewPr varScale="1">
        <p:scale>
          <a:sx n="52" d="100"/>
          <a:sy n="52" d="100"/>
        </p:scale>
        <p:origin x="1926"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imeout.com/london/restaurants/best-ice-cream-in-londo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business plan gives an overview of a planned businesses start-up that will be called Sweet Ice-Creams. The business will be selling ice-creams and will be located in London. </a:t>
            </a:r>
            <a:r>
              <a:rPr lang="en-US" sz="1800"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main objective of the business is to cater the needs and  requirements of customers through offering them best quality ice creams, sweets and shakes.</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 market audit is designed to determine factors that will affect the business. The plan will also describe customers and project the financial performance of the business. The vision of the businesses is to offer the best quality to customers.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200" dirty="0">
                <a:latin typeface="Times New Roman" panose="02020603050405020304" pitchFamily="18" charset="0"/>
              </a:rPr>
              <a:t>The idea behind starting this business was taking into consideration the needs of the people in order to fulfil their sweet cravings through offering them delicious and good quality ice creams, cakes and shakes </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During the Covid-19 pandemic, many food businesses performed poorly due to the lockdown measures put by the government and other individual measures such as social distancing that made people not visit physical restaurants regularly. However, businesses with multiple distribution channels were less affected by the pandemic. especially the combination of physical stores, and home delivery have been helping food businesses to sell more . This is an opportunity for ice cream and shakes businesses. During the Covid-19 pandemic, consumers became used to ordering food products online. Many consumers have been vaccinated and eating out has increased, especially now that the restrictions have been lifted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This business will explore these opportunities and establish a business. The business will be called Sweet Ice-Creams and will be located in London, UK. The business will offer quality and delicious ice creams, cakes and shakes. The business will be suitably located in a busy and populated street in London to attract many customers. The business will be operated in a rented space 500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sq</a:t>
            </a:r>
            <a:r>
              <a:rPr lang="en-GB" sz="1800" dirty="0">
                <a:effectLst/>
                <a:latin typeface="Arial" panose="020B0604020202020204" pitchFamily="34" charset="0"/>
                <a:ea typeface="Calibri" panose="020F0502020204030204" pitchFamily="34" charset="0"/>
                <a:cs typeface="Times New Roman" panose="02020603050405020304" pitchFamily="18" charset="0"/>
              </a:rPr>
              <a:t> ft. The space will have two floors. The ground floor will be used for preparation operations such as storing raw materials and making ice creams and shakes. There will be minimal furniture on the ground floor </a:t>
            </a:r>
            <a:r>
              <a:rPr lang="en-US" altLang="en-US" sz="1800" dirty="0">
                <a:latin typeface="Times New Roman" panose="02020603050405020304" pitchFamily="18" charset="0"/>
              </a:rPr>
              <a:t>placed for the purpose to provide the customers with sitting space and providing them good experience </a:t>
            </a:r>
            <a:r>
              <a:rPr lang="en-GB" sz="1800" dirty="0">
                <a:effectLst/>
                <a:latin typeface="Arial" panose="020B0604020202020204" pitchFamily="34" charset="0"/>
                <a:ea typeface="Calibri" panose="020F0502020204030204" pitchFamily="34" charset="0"/>
                <a:cs typeface="Times New Roman" panose="02020603050405020304" pitchFamily="18" charset="0"/>
              </a:rPr>
              <a:t>. The upper floor will purely be designed for customer service. There will be luxurious furniture where customers will be served ice creams and shakes. It will be designed to offer the best customer experience. The business will also have a website where customers will be making orders online. </a:t>
            </a:r>
          </a:p>
          <a:p>
            <a:pPr algn="just">
              <a:lnSpc>
                <a:spcPct val="150000"/>
              </a:lnSpc>
              <a:spcAft>
                <a:spcPts val="800"/>
              </a:spcAft>
            </a:pPr>
            <a:r>
              <a:rPr lang="en-US" altLang="en-US" sz="1800" dirty="0">
                <a:latin typeface="Times New Roman" panose="02020603050405020304" pitchFamily="18" charset="0"/>
              </a:rPr>
              <a:t>The major reason behind steeping into ice cream industry is rise or increase in demand for the premium ice creams which plays a very important role in driving the market growth.  In context to premium ice creams they have been a popular product when it comes to individual who are highly health conscious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tabLst>
                <a:tab pos="723900" algn="l"/>
                <a:tab pos="1447800" algn="l"/>
                <a:tab pos="2171700" algn="l"/>
                <a:tab pos="2895600" algn="l"/>
                <a:tab pos="3619500" algn="l"/>
                <a:tab pos="4343400" algn="l"/>
                <a:tab pos="5067300" algn="l"/>
              </a:tabLst>
            </a:pPr>
            <a:r>
              <a:rPr lang="en-US" altLang="en-US" sz="1200" dirty="0">
                <a:latin typeface="Times New Roman" panose="02020603050405020304" pitchFamily="18" charset="0"/>
              </a:rPr>
              <a:t>The products of the Frozen ice-cream will provide delicious ice-creams at a cost effective price structure. </a:t>
            </a:r>
            <a:r>
              <a:rPr lang="en-GB" sz="1800" dirty="0">
                <a:effectLst/>
                <a:latin typeface="Arial" panose="020B0604020202020204" pitchFamily="34" charset="0"/>
                <a:ea typeface="Times New Roman" panose="02020603050405020304" pitchFamily="18" charset="0"/>
              </a:rPr>
              <a:t>The business will offer a wide range of ice cream flavours in different sizes. There will also be a variety of ice cream cakes and </a:t>
            </a:r>
            <a:r>
              <a:rPr lang="en-GB" sz="1800" dirty="0" err="1">
                <a:effectLst/>
                <a:latin typeface="Arial" panose="020B0604020202020204" pitchFamily="34" charset="0"/>
                <a:ea typeface="Times New Roman" panose="02020603050405020304" pitchFamily="18" charset="0"/>
              </a:rPr>
              <a:t>cheescakes</a:t>
            </a:r>
            <a:r>
              <a:rPr lang="en-GB" sz="1800" dirty="0">
                <a:effectLst/>
                <a:latin typeface="Arial" panose="020B0604020202020204" pitchFamily="34" charset="0"/>
                <a:ea typeface="Times New Roman" panose="02020603050405020304" pitchFamily="18" charset="0"/>
              </a:rPr>
              <a:t> for birthdays, events or just slices. The ice creams flavours will include butterscotch flavour, chocolate flavour, vanilla flavour,</a:t>
            </a:r>
            <a:r>
              <a:rPr lang="en-GB" sz="1800" b="1" i="1" kern="1200" dirty="0">
                <a:solidFill>
                  <a:srgbClr val="000000"/>
                </a:solidFill>
                <a:effectLst/>
                <a:latin typeface="Calibri" panose="020F0502020204030204" pitchFamily="34" charset="0"/>
                <a:ea typeface="Times New Roman" panose="02020603050405020304" pitchFamily="18" charset="0"/>
                <a:cs typeface="+mn-cs"/>
              </a:rPr>
              <a:t> </a:t>
            </a:r>
            <a:r>
              <a:rPr lang="en-GB" sz="1800" kern="1200" dirty="0">
                <a:solidFill>
                  <a:srgbClr val="000000"/>
                </a:solidFill>
                <a:effectLst/>
                <a:latin typeface="Arial" panose="020B0604020202020204" pitchFamily="34" charset="0"/>
                <a:ea typeface="Times New Roman" panose="02020603050405020304" pitchFamily="18" charset="0"/>
              </a:rPr>
              <a:t>honey pistachio flavoured</a:t>
            </a:r>
            <a:r>
              <a:rPr lang="en-GB" sz="1800" b="1" i="1" kern="1200" dirty="0">
                <a:solidFill>
                  <a:srgbClr val="000000"/>
                </a:solidFill>
                <a:effectLst/>
                <a:latin typeface="Calibri" panose="020F0502020204030204" pitchFamily="34" charset="0"/>
                <a:ea typeface="Times New Roman" panose="02020603050405020304" pitchFamily="18" charset="0"/>
                <a:cs typeface="+mn-cs"/>
              </a:rPr>
              <a:t> </a:t>
            </a:r>
            <a:r>
              <a:rPr lang="en-GB" sz="1800" kern="1200" dirty="0">
                <a:solidFill>
                  <a:srgbClr val="000000"/>
                </a:solidFill>
                <a:effectLst/>
                <a:latin typeface="Arial" panose="020B0604020202020204" pitchFamily="34" charset="0"/>
                <a:ea typeface="Times New Roman" panose="02020603050405020304" pitchFamily="18" charset="0"/>
              </a:rPr>
              <a:t>and</a:t>
            </a:r>
            <a:r>
              <a:rPr lang="en-GB" sz="1800" dirty="0">
                <a:effectLst/>
                <a:latin typeface="Arial" panose="020B0604020202020204" pitchFamily="34" charset="0"/>
                <a:ea typeface="Times New Roman" panose="02020603050405020304" pitchFamily="18" charset="0"/>
              </a:rPr>
              <a:t> ginger flavoured. The ice creams will be mixed with ingredients such as chocolate and strawberry to have natural flavours rather that artificial syrups that provide such flavours. Moreover, the Sweet Ice cream will also offer their potential customers a delicious range of ice cream flavours ranging from spicy mango raspberry to pomegranate sweet potato and Brazilian guava cheesecake flavoured ice cream. It will provide unique products in the industry as spicy mango raspberry will be a unique product in the industry. The Brazilian cheesecake will also be unique as it will introduce a new taste similar to that of a cheesecake with textures similar to that of Brazil cheesecakes. </a:t>
            </a:r>
            <a:r>
              <a:rPr lang="en-GB" sz="1800" kern="1200" dirty="0">
                <a:solidFill>
                  <a:srgbClr val="000000"/>
                </a:solidFill>
                <a:effectLst/>
                <a:latin typeface="Arial" panose="020B0604020202020204" pitchFamily="34" charset="0"/>
                <a:ea typeface="Times New Roman" panose="02020603050405020304" pitchFamily="18" charset="0"/>
              </a:rPr>
              <a:t>The company will provide also the less sugary ice-creams as well  as fruit flavoured ice-creams in order to satisfy effectively the needs of people as well as diabetic people present in the market.</a:t>
            </a:r>
            <a:r>
              <a:rPr lang="en-GB" sz="1800" dirty="0">
                <a:effectLst/>
                <a:latin typeface="Arial" panose="020B0604020202020204" pitchFamily="34" charset="0"/>
                <a:ea typeface="Times New Roman" panose="02020603050405020304" pitchFamily="18" charset="0"/>
              </a:rPr>
              <a:t> The sweet potato flavoured ice cream will be designed for the members of society that are health conscious as it will introduce the benefits of sweet potatoes in ice-creams. </a:t>
            </a:r>
            <a:endParaRPr lang="en-GB" sz="1800" dirty="0">
              <a:effectLst/>
              <a:latin typeface="Times New Roman" panose="02020603050405020304" pitchFamily="18" charset="0"/>
              <a:ea typeface="Times New Roman" panose="02020603050405020304" pitchFamily="18" charset="0"/>
            </a:endParaRPr>
          </a:p>
          <a:p>
            <a:pPr fontAlgn="base">
              <a:tabLst>
                <a:tab pos="723900" algn="l"/>
                <a:tab pos="1447800" algn="l"/>
                <a:tab pos="2171700" algn="l"/>
                <a:tab pos="2895600" algn="l"/>
                <a:tab pos="3619500" algn="l"/>
                <a:tab pos="4343400" algn="l"/>
                <a:tab pos="5067300" algn="l"/>
              </a:tabLst>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50000"/>
              </a:lnSpc>
              <a:spcBef>
                <a:spcPts val="200"/>
              </a:spcBef>
            </a:pPr>
            <a:r>
              <a:rPr lang="en-GB" sz="1800" b="1" dirty="0">
                <a:effectLst/>
                <a:latin typeface="Arial" panose="020B0604020202020204" pitchFamily="34" charset="0"/>
                <a:ea typeface="Times New Roman" panose="02020603050405020304" pitchFamily="18" charset="0"/>
                <a:cs typeface="Arial" panose="020B0604020202020204" pitchFamily="34" charset="0"/>
              </a:rPr>
              <a:t>Competitors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Porter’s Five Forces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Competitive Rivalry: </a:t>
            </a:r>
            <a:r>
              <a:rPr lang="en-GB" sz="1800" dirty="0">
                <a:effectLst/>
                <a:latin typeface="Arial" panose="020B0604020202020204" pitchFamily="34" charset="0"/>
                <a:ea typeface="Calibri" panose="020F0502020204030204" pitchFamily="34" charset="0"/>
                <a:cs typeface="Times New Roman" panose="02020603050405020304" pitchFamily="18" charset="0"/>
              </a:rPr>
              <a:t>There is high competition due to a high number of competitors in the industry. Competitors in the market will be McDonald’s,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Amarino</a:t>
            </a:r>
            <a:r>
              <a:rPr lang="en-GB" sz="1800" dirty="0">
                <a:effectLst/>
                <a:latin typeface="Arial" panose="020B0604020202020204" pitchFamily="34" charset="0"/>
                <a:ea typeface="Calibri" panose="020F0502020204030204" pitchFamily="34" charset="0"/>
                <a:cs typeface="Times New Roman" panose="02020603050405020304" pitchFamily="18" charset="0"/>
              </a:rPr>
              <a:t>, Chin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Chin</a:t>
            </a:r>
            <a:r>
              <a:rPr lang="en-GB" sz="1800" dirty="0">
                <a:effectLst/>
                <a:latin typeface="Arial" panose="020B0604020202020204" pitchFamily="34" charset="0"/>
                <a:ea typeface="Calibri" panose="020F0502020204030204" pitchFamily="34" charset="0"/>
                <a:cs typeface="Times New Roman" panose="02020603050405020304" pitchFamily="18" charset="0"/>
              </a:rPr>
              <a:t> Dessert Club,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Grom</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Gelatorino</a:t>
            </a:r>
            <a:r>
              <a:rPr lang="en-GB" sz="1800" dirty="0">
                <a:effectLst/>
                <a:latin typeface="Arial" panose="020B0604020202020204" pitchFamily="34" charset="0"/>
                <a:ea typeface="Calibri" panose="020F0502020204030204" pitchFamily="34" charset="0"/>
                <a:cs typeface="Times New Roman" panose="02020603050405020304" pitchFamily="18" charset="0"/>
              </a:rPr>
              <a:t>, and La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Gelatiera</a:t>
            </a:r>
            <a:r>
              <a:rPr lang="en-GB" sz="1800" dirty="0">
                <a:effectLst/>
                <a:latin typeface="Arial" panose="020B0604020202020204" pitchFamily="34" charset="0"/>
                <a:ea typeface="Calibri" panose="020F0502020204030204" pitchFamily="34" charset="0"/>
                <a:cs typeface="Times New Roman" panose="02020603050405020304" pitchFamily="18" charset="0"/>
              </a:rPr>
              <a:t> (Llyod, 2021). Due to high number of ice cream sellers, there is high competition in the market. However, the business will have a competitive advantage of having unique products and products that suit health conscious consumers such as pomegranate sweet potato and Brazilian guava cheesecake flavoured ice cream.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 of substitute products</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is a weak force as the fast-food industry can offer substitute products consumers can use in the place of ice creams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Erbas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effectLst/>
                <a:latin typeface="Arial" panose="020B0604020202020204" pitchFamily="34" charset="0"/>
                <a:ea typeface="Calibri" panose="020F0502020204030204" pitchFamily="34" charset="0"/>
                <a:cs typeface="Times New Roman" panose="02020603050405020304" pitchFamily="18" charset="0"/>
              </a:rPr>
              <a:t>). However, fast-food products are considered to be unhealthy.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Bargaining of power of buyers</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is a strong force. Buyers can easily shift to rivals businesses at low cost.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Bargaining of power of suppliers</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is a weak force. There are many suppliers and individual ice cream business can shift to the suppliers of choice without any cost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Erbas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 of new entrants: </a:t>
            </a:r>
            <a:r>
              <a:rPr lang="en-GB" sz="1800" dirty="0">
                <a:effectLst/>
                <a:latin typeface="Arial" panose="020B0604020202020204" pitchFamily="34" charset="0"/>
                <a:ea typeface="Calibri" panose="020F0502020204030204" pitchFamily="34" charset="0"/>
                <a:cs typeface="Times New Roman" panose="02020603050405020304" pitchFamily="18" charset="0"/>
              </a:rPr>
              <a:t>This is a strong force. Low capital is required to start this business and there are few barriers.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Strengths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will provide unique products in the ice cream industry. Secondly, it will offer a wide range of ice-creams that will cater the needs of various consumers. Thirdly, the business will be strategically located in a busy street of London.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Weaknesses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brand will be new in the market having a low brand popularity. Moreover, the business will have a low market share.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Opportunities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Digital marketing technology provide an opportunity for effective marketing. The changing consumer lifestyles will allow the business to offer multiple channels of selling. Moreover, the new venture can expand by having other stores in London and the UK at large.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There are two main threats that may affect the business. Firstly, economic crisis due to the Covid-19 pandemic may lead to poor sales. Secondly, there is high competition in the industry.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UK has been an attractive location for businesses due to the political stability of the country. The business will be located in a country that is politically stable and it will have a change to grow without disruption from political unrests. The only negative political factor that can potentially affect the business is Brexit. Due to the Brexit, products entering the UK experience delays at the UK border causing UK retailers to have shortages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Gao, 2022</a:t>
            </a:r>
            <a:r>
              <a:rPr lang="en-GB" sz="1800" dirty="0">
                <a:effectLst/>
                <a:latin typeface="Arial" panose="020B0604020202020204" pitchFamily="34" charset="0"/>
                <a:ea typeface="Calibri" panose="020F0502020204030204" pitchFamily="34" charset="0"/>
                <a:cs typeface="Times New Roman" panose="02020603050405020304" pitchFamily="18" charset="0"/>
              </a:rPr>
              <a:t>). There may be shortage of main ingredients required in the business, leading to supply failure.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UK economy experienced a downturn during the Covid-19 pandemic that has led to increase inflation and high cost of living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McCabe, 2022</a:t>
            </a:r>
            <a:r>
              <a:rPr lang="en-GB" sz="1800" dirty="0">
                <a:effectLst/>
                <a:latin typeface="Arial" panose="020B0604020202020204" pitchFamily="34" charset="0"/>
                <a:ea typeface="Calibri" panose="020F0502020204030204" pitchFamily="34" charset="0"/>
                <a:cs typeface="Times New Roman" panose="02020603050405020304" pitchFamily="18" charset="0"/>
              </a:rPr>
              <a:t>). The high cost of living may reduce the number of people able to visit luxurious ice-cream outlets. This may lead to low sales in the business before the economy recovers.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Social Factors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London is highly populated city and its population is increasing. This high population will provide ready market for the business. Consumer lifestyles have changed, especially during the pandemic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Hallsworth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&amp; Coca</a:t>
            </a:r>
            <a:r>
              <a:rPr lang="en-GB" sz="18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Stefaniak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Consumers want to make orders online. The business will provide a physical store an online site.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Various technologies have been developed. Firstly, e-commerce sites help food businesses to allow customers make online orders. Secondly, the digital marketing technology allow businesses to market their products effectively.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should have a high focus on reducing pollution and food waste. It will use non plastic packets to pack ice-creams.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will be required to obtain licences. It will obtain all relevant licences and adhere to employment regulations. Moreover, it will protect user data in its online site.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3148144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target customers of all ages in the UK.  the business will have three main segments; kids, young adults, and adults segments. The kid’s market segment will comprise of kids between five to 17 years old. Kids like products with multiple attractive colours. The business will offer ice-creams that will have several colours to attract kids. The young adult segment will comprise of people between 18 and 35 years. This is the age group with the highest internet impact. They likely to make online orders and to be reached over the internet. Social media ads and the online site will be used to target this segment. The adult segment comprise of people above the age of 35. The people are likely to be accompanied by kids and their partners into the restaurant. There will be spacious eating space for them to enjoy our ice-creams and get excellent customer service.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3349841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marketing plan will be explained using the marketing mix.</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US" altLang="en-US" sz="1800" dirty="0">
                <a:latin typeface="Times New Roman" panose="02020603050405020304" pitchFamily="18" charset="0"/>
              </a:rPr>
              <a:t>The following four elements of marketing mix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Product: </a:t>
            </a: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be selling wide range of ice creams, cakes and shakes.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Price: </a:t>
            </a: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be using buddle pricing and psychological pricing strategies. Psychological pricing will involve reducing the price of ice-cream by a tenth of a pound to make them appear cheaper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Ziari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Ghomi</a:t>
            </a:r>
            <a:r>
              <a:rPr lang="en-GB" sz="1800" dirty="0" err="1">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Avili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Pishvaee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Jahani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Place</a:t>
            </a:r>
            <a:r>
              <a:rPr lang="en-GB" sz="1800" dirty="0">
                <a:effectLst/>
                <a:latin typeface="Arial" panose="020B0604020202020204" pitchFamily="34" charset="0"/>
                <a:ea typeface="Calibri" panose="020F0502020204030204" pitchFamily="34" charset="0"/>
                <a:cs typeface="Times New Roman" panose="02020603050405020304" pitchFamily="18" charset="0"/>
              </a:rPr>
              <a:t>: The business will have a spacious room in London where it will be serving customers. Moreover, it will operate online through a website</a:t>
            </a: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Promotion: </a:t>
            </a:r>
            <a:r>
              <a:rPr lang="en-GB" sz="1800" dirty="0">
                <a:effectLst/>
                <a:latin typeface="Arial" panose="020B0604020202020204" pitchFamily="34" charset="0"/>
                <a:ea typeface="Calibri" panose="020F0502020204030204" pitchFamily="34" charset="0"/>
                <a:cs typeface="Times New Roman" panose="02020603050405020304" pitchFamily="18" charset="0"/>
              </a:rPr>
              <a:t>Multiple channels will be used to communicate to the customers. The business will use social media sites for marketing promotions. The most popular food delivery apps like Uber eats and Just eat will be used for promotion and also to increase the  deliveries. A poster will be used near the business store in London. Leaflets will also be used in the store’s space. Every table will have several leaflets where customers will carry leaflets back home. The leaflet will be showing how a customer can make an order online. The company’s website will also market the business as it will have ads showing delicious ice-creams from the business.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150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Reletad</a:t>
            </a:r>
            <a:r>
              <a:rPr lang="en-GB" sz="1800" dirty="0">
                <a:effectLst/>
                <a:latin typeface="Arial" panose="020B0604020202020204" pitchFamily="34" charset="0"/>
                <a:ea typeface="Calibri" panose="020F0502020204030204" pitchFamily="34" charset="0"/>
                <a:cs typeface="Times New Roman" panose="02020603050405020304" pitchFamily="18" charset="0"/>
              </a:rPr>
              <a:t> to management team I will be the CEO of the business and I will provide overall leadership to the business. I have academic background in business management where I learnt how to manage business ventures. I will be the CEO as well as the head of the HR department before the business expands.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I will hire a marketing manager and finance officer, and operations manager. The marketing manager will be in charge of promoting the business by effectively implementing the marketing plan of the company. The finance manager will keep financial records. Cashiers will be under the finance manager. The operations manager will head back house and sales activities of the business. The development and the maintenance of the website will be outsourced to a third part company to minimize the number of employees and cut expenses. Also a confectioner will be needed who will be in charge of the preparing the fresh dishes.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will have a negative cash flow in the first year due to the initial cost of starting the business. The starting cash capital of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£25,000 </a:t>
            </a:r>
            <a:r>
              <a:rPr lang="en-GB" sz="1800" dirty="0">
                <a:effectLst/>
                <a:latin typeface="Arial" panose="020B0604020202020204" pitchFamily="34" charset="0"/>
                <a:ea typeface="Calibri" panose="020F0502020204030204" pitchFamily="34" charset="0"/>
                <a:cs typeface="Times New Roman" panose="02020603050405020304" pitchFamily="18" charset="0"/>
              </a:rPr>
              <a:t>will be the opening balance in cash flow statement. It is expected that the business will make sales of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£67,000 in the first year. The cash out flows will exceed inflows in the first year. However, the business will have a positive closing balance due to the capital contributed to the business. The business will have positive cashflows in the second years.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business is expected to make a low profit of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1,000 in the first year because it will be new in the industry with a low brand popularity. However, in the second year. The company’s profit will increase to </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Times New Roman" panose="02020603050405020304" pitchFamily="18" charset="0"/>
              </a:rPr>
              <a:t>21,300.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7200" indent="-457200">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Erbas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G. (2019). Identification and application of most important stages of strategic planning on local US Business.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TURAN-SAM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(43), 462-467.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Gao, J. (2022, January). Analysis on the Overall Effects of Brexit.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2021 International Conference on Social Development and Media Communication (SDMC 2021)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1525-1529). Atlantis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 J.,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Hallsworth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G., &amp; Coca</a:t>
            </a:r>
            <a:r>
              <a:rPr lang="en-GB" sz="18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Stefaniak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A. (2020). Changing grocery shopping behaviours among Chinese consumers at the outset of the COVID</a:t>
            </a:r>
            <a:r>
              <a:rPr lang="en-GB" sz="18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19 outbreak.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Tijdschrift</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voor</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economische</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sociale</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geografie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111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 574-583.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 X., Zhao, X., &amp; Pu, W. (2020). Measuring ease of use of mobile applications in e-commerce retailing from the perspective of consumer online shopping behaviour patterns.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Retailing and Consumer Services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55</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102093.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Lloyd, K. (2021). https://www.timeout.com/london/restaurants/best-ice-cream-in-london.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https://www.timeout.com/london/restaurants/best-ice-cream-in-london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McCabe, S. (2022). Examining the Evolving Cost-of-Living Crisis.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Ozuem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W., &amp; Willis, M. (2022). Digital Marketing Strategies for Value Co-creation.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Springer Books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Wardle, H., Reith, G., Langham, E., &amp; Rogers, R. D. (2019). Gambling and public health: we need policy action to prevent harm.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Bmj</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365</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Ziari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Ghomi</a:t>
            </a:r>
            <a:r>
              <a:rPr lang="en-GB" sz="1800" dirty="0" err="1">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Avili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Pishvaee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S., &amp;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Jahani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(2022). A review on competitive pricing in supply chain management problems: models, classification, and applications.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Transactions in Operational Research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29</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2082-2115.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dirty="0"/>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50000"/>
                <a:alpha val="7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lumMod val="75000"/>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259325D9-C7C0-42EB-AEBB-E19A63C4F488}"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1932937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119129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2305250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060572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14/04/2022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610401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14/04/2022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3794778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14/04/2022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1778776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933714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396907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249415267"/>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56237798"/>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875985122"/>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92803311"/>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473004153"/>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046493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1304660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FA3A6-BA9F-432D-9D65-211671E38818}"/>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B6FB6FF-5980-46B4-835B-D6B4145C847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3C008D-B9E8-436E-A334-592DD984787B}"/>
              </a:ext>
            </a:extLst>
          </p:cNvPr>
          <p:cNvSpPr>
            <a:spLocks noGrp="1"/>
          </p:cNvSpPr>
          <p:nvPr>
            <p:ph type="dt" sz="half" idx="10"/>
          </p:nvPr>
        </p:nvSpPr>
        <p:spPr/>
        <p:txBody>
          <a:bodyPr/>
          <a:lstStyle/>
          <a:p>
            <a:pPr>
              <a:defRPr/>
            </a:pPr>
            <a:fld id="{259325D9-C7C0-42EB-AEBB-E19A63C4F488}"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6C256CB-DA00-4A9F-B351-CBEBC0C91E55}"/>
              </a:ext>
            </a:extLst>
          </p:cNvPr>
          <p:cNvSpPr>
            <a:spLocks noGrp="1"/>
          </p:cNvSpPr>
          <p:nvPr>
            <p:ph type="ftr" sz="quarter" idx="11"/>
          </p:nvPr>
        </p:nvSpPr>
        <p:spPr/>
        <p:txBody>
          <a:bodyPr/>
          <a:lstStyle/>
          <a:p>
            <a:pPr>
              <a:defRPr/>
            </a:pPr>
            <a:r>
              <a:rPr lang="en-GB" altLang="en-US"/>
              <a:t>Mary March</a:t>
            </a:r>
          </a:p>
        </p:txBody>
      </p:sp>
      <p:sp>
        <p:nvSpPr>
          <p:cNvPr id="6" name="Slide Number Placeholder 5">
            <a:extLst>
              <a:ext uri="{FF2B5EF4-FFF2-40B4-BE49-F238E27FC236}">
                <a16:creationId xmlns:a16="http://schemas.microsoft.com/office/drawing/2014/main" id="{BD151F06-E49E-41A4-8D81-F581CAF1818E}"/>
              </a:ext>
            </a:extLst>
          </p:cNvPr>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13879302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0776-9D67-4BC2-95A6-0275A4C3F2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B3BB60-76F0-44D9-9EA9-3768FED878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14C1D-2719-4ABC-A547-60D55F58D85F}"/>
              </a:ext>
            </a:extLst>
          </p:cNvPr>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91C60EB-7479-4E99-931A-D4E589B6B43F}"/>
              </a:ext>
            </a:extLst>
          </p:cNvPr>
          <p:cNvSpPr>
            <a:spLocks noGrp="1"/>
          </p:cNvSpPr>
          <p:nvPr>
            <p:ph type="ftr" sz="quarter" idx="11"/>
          </p:nvPr>
        </p:nvSpPr>
        <p:spPr/>
        <p:txBody>
          <a:bodyPr/>
          <a:lstStyle/>
          <a:p>
            <a:pPr>
              <a:defRPr/>
            </a:pPr>
            <a:r>
              <a:rPr lang="en-GB" altLang="en-US"/>
              <a:t>Mary March</a:t>
            </a:r>
          </a:p>
        </p:txBody>
      </p:sp>
      <p:sp>
        <p:nvSpPr>
          <p:cNvPr id="6" name="Slide Number Placeholder 5">
            <a:extLst>
              <a:ext uri="{FF2B5EF4-FFF2-40B4-BE49-F238E27FC236}">
                <a16:creationId xmlns:a16="http://schemas.microsoft.com/office/drawing/2014/main" id="{38D9555E-A65F-4A7F-8D66-C672DBE8D651}"/>
              </a:ext>
            </a:extLst>
          </p:cNvPr>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930856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D6ADC-2A74-45BE-B4E6-0B29123F7736}"/>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DBA2F2-941F-452C-91CF-7D1B30C5584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673A77-52BD-4143-A21D-D585D442305E}"/>
              </a:ext>
            </a:extLst>
          </p:cNvPr>
          <p:cNvSpPr>
            <a:spLocks noGrp="1"/>
          </p:cNvSpPr>
          <p:nvPr>
            <p:ph type="dt" sz="half" idx="10"/>
          </p:nvPr>
        </p:nvSpPr>
        <p:spPr/>
        <p:txBody>
          <a:bodyPr/>
          <a:lstStyle/>
          <a:p>
            <a:pPr>
              <a:defRPr/>
            </a:pPr>
            <a:fld id="{20B73E60-0876-4F4A-8F82-84A1B1823F5C}"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55308C6-1382-4A36-9EDF-BC8F876CE6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9E52CD-2DAF-4468-A462-6566BCC2436C}"/>
              </a:ext>
            </a:extLst>
          </p:cNvPr>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14595269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176A-53EA-4CC2-AA06-14BFC36E2E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A6FA86-1A22-4C3D-9967-EF61FD22FD8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8AD50F-8434-415F-AC2B-5A9E962DC06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F477B1-67B7-483D-A447-93E8F6224248}"/>
              </a:ext>
            </a:extLst>
          </p:cNvPr>
          <p:cNvSpPr>
            <a:spLocks noGrp="1"/>
          </p:cNvSpPr>
          <p:nvPr>
            <p:ph type="dt" sz="half" idx="10"/>
          </p:nvPr>
        </p:nvSpPr>
        <p:spPr/>
        <p:txBody>
          <a:bodyPr/>
          <a:lstStyle/>
          <a:p>
            <a:pPr>
              <a:defRPr/>
            </a:pPr>
            <a:fld id="{6729F174-4E7E-4651-BE04-FB34C38F7A97}"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C0F097C3-4BE3-4AFA-9604-D3F21E550B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126AE49-1C6D-457D-A1A6-1460B0B0F991}"/>
              </a:ext>
            </a:extLst>
          </p:cNvPr>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29923995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1526-BF36-4EC4-8A69-BEC1FE3BFEA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EE247E-D125-4775-91A5-1E944DB406C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A17A77D-0D9B-4758-862D-62BF077B0C0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2DED0A-EA8D-4BC6-BB1B-6D5065FC3A8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90AD36C-E8FC-4B82-8185-2D8A58AF814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0A3359-3DB2-4798-87EB-6811A7A1DE81}"/>
              </a:ext>
            </a:extLst>
          </p:cNvPr>
          <p:cNvSpPr>
            <a:spLocks noGrp="1"/>
          </p:cNvSpPr>
          <p:nvPr>
            <p:ph type="dt" sz="half" idx="10"/>
          </p:nvPr>
        </p:nvSpPr>
        <p:spPr/>
        <p:txBody>
          <a:bodyPr/>
          <a:lstStyle/>
          <a:p>
            <a:pPr>
              <a:defRPr/>
            </a:pPr>
            <a:fld id="{4AF98087-ED90-4911-BE74-9A997ABD6711}" type="datetime1">
              <a:rPr lang="en-GB" altLang="en-US" smtClean="0"/>
              <a:pPr>
                <a:defRPr/>
              </a:pPr>
              <a:t>14/04/2022</a:t>
            </a:fld>
            <a:endParaRPr lang="en-GB" altLang="en-US"/>
          </a:p>
        </p:txBody>
      </p:sp>
      <p:sp>
        <p:nvSpPr>
          <p:cNvPr id="8" name="Footer Placeholder 7">
            <a:extLst>
              <a:ext uri="{FF2B5EF4-FFF2-40B4-BE49-F238E27FC236}">
                <a16:creationId xmlns:a16="http://schemas.microsoft.com/office/drawing/2014/main" id="{ED376C12-5AFF-4B3D-ADB9-DA9AA7F11DF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E0AC971-4C94-4A7D-85A4-B467A588B93A}"/>
              </a:ext>
            </a:extLst>
          </p:cNvPr>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6292334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8518-1516-4A3F-BCE5-3F8155B425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992568-6E84-40A4-B9E9-EF64ED61843A}"/>
              </a:ext>
            </a:extLst>
          </p:cNvPr>
          <p:cNvSpPr>
            <a:spLocks noGrp="1"/>
          </p:cNvSpPr>
          <p:nvPr>
            <p:ph type="dt" sz="half" idx="10"/>
          </p:nvPr>
        </p:nvSpPr>
        <p:spPr/>
        <p:txBody>
          <a:bodyPr/>
          <a:lstStyle/>
          <a:p>
            <a:pPr>
              <a:defRPr/>
            </a:pPr>
            <a:fld id="{2E22D1C0-EA1F-4F8B-8785-B07BF54BD0F9}" type="datetime1">
              <a:rPr lang="en-GB" altLang="en-US" smtClean="0"/>
              <a:pPr>
                <a:defRPr/>
              </a:pPr>
              <a:t>14/04/2022</a:t>
            </a:fld>
            <a:endParaRPr lang="en-GB" altLang="en-US"/>
          </a:p>
        </p:txBody>
      </p:sp>
      <p:sp>
        <p:nvSpPr>
          <p:cNvPr id="4" name="Footer Placeholder 3">
            <a:extLst>
              <a:ext uri="{FF2B5EF4-FFF2-40B4-BE49-F238E27FC236}">
                <a16:creationId xmlns:a16="http://schemas.microsoft.com/office/drawing/2014/main" id="{BB7894AD-3D54-4617-93E0-61594CDD76B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8E7F891-600F-4182-B2D5-EA5204A1FD26}"/>
              </a:ext>
            </a:extLst>
          </p:cNvPr>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13903462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56F9CD-6F3E-404E-A5C6-ADB5A526BCE4}"/>
              </a:ext>
            </a:extLst>
          </p:cNvPr>
          <p:cNvSpPr>
            <a:spLocks noGrp="1"/>
          </p:cNvSpPr>
          <p:nvPr>
            <p:ph type="dt" sz="half" idx="10"/>
          </p:nvPr>
        </p:nvSpPr>
        <p:spPr/>
        <p:txBody>
          <a:bodyPr/>
          <a:lstStyle/>
          <a:p>
            <a:pPr>
              <a:defRPr/>
            </a:pPr>
            <a:fld id="{47C9B511-EA7C-47B7-97E3-4B5B1A80CF69}" type="datetime1">
              <a:rPr lang="en-GB" altLang="en-US" smtClean="0"/>
              <a:pPr>
                <a:defRPr/>
              </a:pPr>
              <a:t>14/04/2022</a:t>
            </a:fld>
            <a:endParaRPr lang="en-GB" altLang="en-US"/>
          </a:p>
        </p:txBody>
      </p:sp>
      <p:sp>
        <p:nvSpPr>
          <p:cNvPr id="3" name="Footer Placeholder 2">
            <a:extLst>
              <a:ext uri="{FF2B5EF4-FFF2-40B4-BE49-F238E27FC236}">
                <a16:creationId xmlns:a16="http://schemas.microsoft.com/office/drawing/2014/main" id="{CF93F70B-1764-4740-86E7-50BB417CD4B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B326067-7F2D-4532-92E3-B3F54770E9C8}"/>
              </a:ext>
            </a:extLst>
          </p:cNvPr>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32014757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939D-4D71-42C0-9321-F6BE21FA35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CE5E62-6C93-40A8-94BF-97520B8114E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0399DC-19D1-40BA-B46E-D8E25F8ADDD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AC72D93-F833-4354-8577-C8FBBDA90FB4}"/>
              </a:ext>
            </a:extLst>
          </p:cNvPr>
          <p:cNvSpPr>
            <a:spLocks noGrp="1"/>
          </p:cNvSpPr>
          <p:nvPr>
            <p:ph type="dt" sz="half" idx="10"/>
          </p:nvPr>
        </p:nvSpPr>
        <p:spPr/>
        <p:txBody>
          <a:bodyPr/>
          <a:lstStyle/>
          <a:p>
            <a:pPr>
              <a:defRPr/>
            </a:pPr>
            <a:fld id="{48487C5A-1B21-445F-A5EA-4485B0FC1EAF}"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D8CF7B72-11A2-4E49-BA40-27CC139044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27BA6F-6780-4020-A04B-E24382F52F6F}"/>
              </a:ext>
            </a:extLst>
          </p:cNvPr>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7146865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D84D-4726-48E6-A45F-DED9F4A708F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F65C9B-9F93-49CE-AA14-4F525CB9DB8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B31F380-8A34-4BAA-854C-97521FBFA8F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5D294AA-3F9B-40E4-8D5D-42DAE83AF36C}"/>
              </a:ext>
            </a:extLst>
          </p:cNvPr>
          <p:cNvSpPr>
            <a:spLocks noGrp="1"/>
          </p:cNvSpPr>
          <p:nvPr>
            <p:ph type="dt" sz="half" idx="10"/>
          </p:nvPr>
        </p:nvSpPr>
        <p:spPr/>
        <p:txBody>
          <a:bodyPr/>
          <a:lstStyle/>
          <a:p>
            <a:pPr>
              <a:defRPr/>
            </a:pPr>
            <a:fld id="{B9188D40-EA84-4741-A93C-333A7A4EA90F}"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E5DEBD7D-C87E-42F2-8C19-0972199AA9D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8125E4-4FD1-4F8D-96B9-8619A961F506}"/>
              </a:ext>
            </a:extLst>
          </p:cNvPr>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4179966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89F4-30D0-4F70-BAE9-3748023461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E2FE79-8D99-4AD5-A651-7FCC33D785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210DF0-B2CE-4642-AE8E-2557285A4B02}"/>
              </a:ext>
            </a:extLst>
          </p:cNvPr>
          <p:cNvSpPr>
            <a:spLocks noGrp="1"/>
          </p:cNvSpPr>
          <p:nvPr>
            <p:ph type="dt" sz="half" idx="10"/>
          </p:nvPr>
        </p:nvSpPr>
        <p:spPr/>
        <p:txBody>
          <a:bodyPr/>
          <a:lstStyle/>
          <a:p>
            <a:pPr>
              <a:defRPr/>
            </a:pPr>
            <a:fld id="{A3A90FD6-5905-4EA8-AD06-91B3123ED931}"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0F05B47-302A-4320-88D3-09B724CC88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6014FB-371A-4102-81B0-CA6B4F504D10}"/>
              </a:ext>
            </a:extLst>
          </p:cNvPr>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37523674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963931-026F-489D-AEFC-B9C91D31113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809F8-BBEF-4F27-AC69-BEFCBDF01386}"/>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D53CF9-A1F4-47A5-BB65-F3B37D3975C2}"/>
              </a:ext>
            </a:extLst>
          </p:cNvPr>
          <p:cNvSpPr>
            <a:spLocks noGrp="1"/>
          </p:cNvSpPr>
          <p:nvPr>
            <p:ph type="dt" sz="half" idx="10"/>
          </p:nvPr>
        </p:nvSpPr>
        <p:spPr/>
        <p:txBody>
          <a:bodyPr/>
          <a:lstStyle/>
          <a:p>
            <a:pPr>
              <a:defRPr/>
            </a:pPr>
            <a:fld id="{5FC6DEAE-81AF-4D2F-BBD0-D85B4251B949}"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91936B5F-DB1E-4809-9652-AD6FC72ADB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CA5E2ED-6D87-491E-8C63-E607B69631B5}"/>
              </a:ext>
            </a:extLst>
          </p:cNvPr>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26050985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FA3A6-BA9F-432D-9D65-211671E38818}"/>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B6FB6FF-5980-46B4-835B-D6B4145C847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3C008D-B9E8-436E-A334-592DD984787B}"/>
              </a:ext>
            </a:extLst>
          </p:cNvPr>
          <p:cNvSpPr>
            <a:spLocks noGrp="1"/>
          </p:cNvSpPr>
          <p:nvPr>
            <p:ph type="dt" sz="half" idx="10"/>
          </p:nvPr>
        </p:nvSpPr>
        <p:spPr/>
        <p:txBody>
          <a:bodyPr/>
          <a:lstStyle/>
          <a:p>
            <a:pPr>
              <a:defRPr/>
            </a:pPr>
            <a:fld id="{259325D9-C7C0-42EB-AEBB-E19A63C4F488}"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6C256CB-DA00-4A9F-B351-CBEBC0C91E55}"/>
              </a:ext>
            </a:extLst>
          </p:cNvPr>
          <p:cNvSpPr>
            <a:spLocks noGrp="1"/>
          </p:cNvSpPr>
          <p:nvPr>
            <p:ph type="ftr" sz="quarter" idx="11"/>
          </p:nvPr>
        </p:nvSpPr>
        <p:spPr/>
        <p:txBody>
          <a:bodyPr/>
          <a:lstStyle/>
          <a:p>
            <a:pPr>
              <a:defRPr/>
            </a:pPr>
            <a:r>
              <a:rPr lang="en-GB" altLang="en-US"/>
              <a:t>Mary March</a:t>
            </a:r>
          </a:p>
        </p:txBody>
      </p:sp>
      <p:sp>
        <p:nvSpPr>
          <p:cNvPr id="6" name="Slide Number Placeholder 5">
            <a:extLst>
              <a:ext uri="{FF2B5EF4-FFF2-40B4-BE49-F238E27FC236}">
                <a16:creationId xmlns:a16="http://schemas.microsoft.com/office/drawing/2014/main" id="{BD151F06-E49E-41A4-8D81-F581CAF1818E}"/>
              </a:ext>
            </a:extLst>
          </p:cNvPr>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8707034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0776-9D67-4BC2-95A6-0275A4C3F2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B3BB60-76F0-44D9-9EA9-3768FED878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14C1D-2719-4ABC-A547-60D55F58D85F}"/>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91C60EB-7479-4E99-931A-D4E589B6B4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D9555E-A65F-4A7F-8D66-C672DBE8D651}"/>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033826894"/>
      </p:ext>
    </p:extLst>
  </p:cSld>
  <p:clrMapOvr>
    <a:masterClrMapping/>
  </p:clrMapOvr>
  <p:hf sldNum="0" hdr="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D6ADC-2A74-45BE-B4E6-0B29123F7736}"/>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DBA2F2-941F-452C-91CF-7D1B30C5584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673A77-52BD-4143-A21D-D585D442305E}"/>
              </a:ext>
            </a:extLst>
          </p:cNvPr>
          <p:cNvSpPr>
            <a:spLocks noGrp="1"/>
          </p:cNvSpPr>
          <p:nvPr>
            <p:ph type="dt" sz="half" idx="10"/>
          </p:nvPr>
        </p:nvSpPr>
        <p:spPr/>
        <p:txBody>
          <a:bodyPr/>
          <a:lstStyle/>
          <a:p>
            <a:pPr>
              <a:defRPr/>
            </a:pPr>
            <a:fld id="{20B73E60-0876-4F4A-8F82-84A1B1823F5C}"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55308C6-1382-4A36-9EDF-BC8F876CE6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9E52CD-2DAF-4468-A462-6566BCC2436C}"/>
              </a:ext>
            </a:extLst>
          </p:cNvPr>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39580984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176A-53EA-4CC2-AA06-14BFC36E2E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A6FA86-1A22-4C3D-9967-EF61FD22FD8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8AD50F-8434-415F-AC2B-5A9E962DC06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F477B1-67B7-483D-A447-93E8F6224248}"/>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C0F097C3-4BE3-4AFA-9604-D3F21E550B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126AE49-1C6D-457D-A1A6-1460B0B0F991}"/>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49979105"/>
      </p:ext>
    </p:extLst>
  </p:cSld>
  <p:clrMapOvr>
    <a:masterClrMapping/>
  </p:clrMapOvr>
  <p:hf sldNum="0" hdr="0"/>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1526-BF36-4EC4-8A69-BEC1FE3BFEA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EE247E-D125-4775-91A5-1E944DB406C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A17A77D-0D9B-4758-862D-62BF077B0C0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2DED0A-EA8D-4BC6-BB1B-6D5065FC3A8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90AD36C-E8FC-4B82-8185-2D8A58AF814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0A3359-3DB2-4798-87EB-6811A7A1DE81}"/>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8" name="Footer Placeholder 7">
            <a:extLst>
              <a:ext uri="{FF2B5EF4-FFF2-40B4-BE49-F238E27FC236}">
                <a16:creationId xmlns:a16="http://schemas.microsoft.com/office/drawing/2014/main" id="{ED376C12-5AFF-4B3D-ADB9-DA9AA7F11DF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E0AC971-4C94-4A7D-85A4-B467A588B93A}"/>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379607853"/>
      </p:ext>
    </p:extLst>
  </p:cSld>
  <p:clrMapOvr>
    <a:masterClrMapping/>
  </p:clrMapOvr>
  <p:hf sldNum="0" hdr="0"/>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8518-1516-4A3F-BCE5-3F8155B425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992568-6E84-40A4-B9E9-EF64ED61843A}"/>
              </a:ext>
            </a:extLst>
          </p:cNvPr>
          <p:cNvSpPr>
            <a:spLocks noGrp="1"/>
          </p:cNvSpPr>
          <p:nvPr>
            <p:ph type="dt" sz="half" idx="10"/>
          </p:nvPr>
        </p:nvSpPr>
        <p:spPr/>
        <p:txBody>
          <a:bodyPr/>
          <a:lstStyle/>
          <a:p>
            <a:pPr>
              <a:defRPr/>
            </a:pPr>
            <a:fld id="{2E22D1C0-EA1F-4F8B-8785-B07BF54BD0F9}" type="datetime1">
              <a:rPr lang="en-GB" altLang="en-US" smtClean="0"/>
              <a:pPr>
                <a:defRPr/>
              </a:pPr>
              <a:t>14/04/2022</a:t>
            </a:fld>
            <a:endParaRPr lang="en-GB" altLang="en-US"/>
          </a:p>
        </p:txBody>
      </p:sp>
      <p:sp>
        <p:nvSpPr>
          <p:cNvPr id="4" name="Footer Placeholder 3">
            <a:extLst>
              <a:ext uri="{FF2B5EF4-FFF2-40B4-BE49-F238E27FC236}">
                <a16:creationId xmlns:a16="http://schemas.microsoft.com/office/drawing/2014/main" id="{BB7894AD-3D54-4617-93E0-61594CDD76B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8E7F891-600F-4182-B2D5-EA5204A1FD26}"/>
              </a:ext>
            </a:extLst>
          </p:cNvPr>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9682636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56F9CD-6F3E-404E-A5C6-ADB5A526BCE4}"/>
              </a:ext>
            </a:extLst>
          </p:cNvPr>
          <p:cNvSpPr>
            <a:spLocks noGrp="1"/>
          </p:cNvSpPr>
          <p:nvPr>
            <p:ph type="dt" sz="half" idx="10"/>
          </p:nvPr>
        </p:nvSpPr>
        <p:spPr/>
        <p:txBody>
          <a:bodyPr/>
          <a:lstStyle/>
          <a:p>
            <a:pPr>
              <a:defRPr/>
            </a:pPr>
            <a:fld id="{47C9B511-EA7C-47B7-97E3-4B5B1A80CF69}" type="datetime1">
              <a:rPr lang="en-GB" altLang="en-US" smtClean="0"/>
              <a:pPr>
                <a:defRPr/>
              </a:pPr>
              <a:t>14/04/2022</a:t>
            </a:fld>
            <a:endParaRPr lang="en-GB" altLang="en-US"/>
          </a:p>
        </p:txBody>
      </p:sp>
      <p:sp>
        <p:nvSpPr>
          <p:cNvPr id="3" name="Footer Placeholder 2">
            <a:extLst>
              <a:ext uri="{FF2B5EF4-FFF2-40B4-BE49-F238E27FC236}">
                <a16:creationId xmlns:a16="http://schemas.microsoft.com/office/drawing/2014/main" id="{CF93F70B-1764-4740-86E7-50BB417CD4B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B326067-7F2D-4532-92E3-B3F54770E9C8}"/>
              </a:ext>
            </a:extLst>
          </p:cNvPr>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37636227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939D-4D71-42C0-9321-F6BE21FA35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CE5E62-6C93-40A8-94BF-97520B8114E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0399DC-19D1-40BA-B46E-D8E25F8ADDD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AC72D93-F833-4354-8577-C8FBBDA90FB4}"/>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D8CF7B72-11A2-4E49-BA40-27CC139044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27BA6F-6780-4020-A04B-E24382F52F6F}"/>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465453497"/>
      </p:ext>
    </p:extLst>
  </p:cSld>
  <p:clrMapOvr>
    <a:masterClrMapping/>
  </p:clrMapOvr>
  <p:hf sldNum="0" hdr="0"/>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D84D-4726-48E6-A45F-DED9F4A708F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F65C9B-9F93-49CE-AA14-4F525CB9DB8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B31F380-8A34-4BAA-854C-97521FBFA8F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5D294AA-3F9B-40E4-8D5D-42DAE83AF36C}"/>
              </a:ext>
            </a:extLst>
          </p:cNvPr>
          <p:cNvSpPr>
            <a:spLocks noGrp="1"/>
          </p:cNvSpPr>
          <p:nvPr>
            <p:ph type="dt" sz="half" idx="10"/>
          </p:nvPr>
        </p:nvSpPr>
        <p:spPr/>
        <p:txBody>
          <a:bodyPr/>
          <a:lstStyle/>
          <a:p>
            <a:pPr>
              <a:defRPr/>
            </a:pPr>
            <a:fld id="{B9188D40-EA84-4741-A93C-333A7A4EA90F}" type="datetime1">
              <a:rPr lang="en-GB" altLang="en-US" smtClean="0"/>
              <a:pPr>
                <a:defRPr/>
              </a:pPr>
              <a:t>14/04/2022</a:t>
            </a:fld>
            <a:endParaRPr lang="en-GB" altLang="en-US"/>
          </a:p>
        </p:txBody>
      </p:sp>
      <p:sp>
        <p:nvSpPr>
          <p:cNvPr id="6" name="Footer Placeholder 5">
            <a:extLst>
              <a:ext uri="{FF2B5EF4-FFF2-40B4-BE49-F238E27FC236}">
                <a16:creationId xmlns:a16="http://schemas.microsoft.com/office/drawing/2014/main" id="{E5DEBD7D-C87E-42F2-8C19-0972199AA9D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8125E4-4FD1-4F8D-96B9-8619A961F506}"/>
              </a:ext>
            </a:extLst>
          </p:cNvPr>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3051950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89F4-30D0-4F70-BAE9-3748023461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E2FE79-8D99-4AD5-A651-7FCC33D785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210DF0-B2CE-4642-AE8E-2557285A4B02}"/>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B0F05B47-302A-4320-88D3-09B724CC88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6014FB-371A-4102-81B0-CA6B4F504D10}"/>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578942908"/>
      </p:ext>
    </p:extLst>
  </p:cSld>
  <p:clrMapOvr>
    <a:masterClrMapping/>
  </p:clrMapOvr>
  <p:hf sldNum="0" hdr="0"/>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963931-026F-489D-AEFC-B9C91D31113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809F8-BBEF-4F27-AC69-BEFCBDF01386}"/>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D53CF9-A1F4-47A5-BB65-F3B37D3975C2}"/>
              </a:ext>
            </a:extLst>
          </p:cNvPr>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91936B5F-DB1E-4809-9652-AD6FC72ADB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CA5E2ED-6D87-491E-8C63-E607B69631B5}"/>
              </a:ext>
            </a:extLst>
          </p:cNvPr>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00670841"/>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cxnSp>
          <p:nvCxnSpPr>
            <p:cNvPr id="7" name="Straight Connector 6"/>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50000"/>
                <a:alpha val="7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786539619"/>
      </p:ext>
    </p:extLst>
  </p:cSld>
  <p:clrMap bg1="lt1" tx1="dk1" bg2="lt2" tx2="dk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 id="2147484009" r:id="rId12"/>
    <p:sldLayoutId id="2147484010" r:id="rId13"/>
    <p:sldLayoutId id="2147484011" r:id="rId14"/>
    <p:sldLayoutId id="2147484012" r:id="rId15"/>
    <p:sldLayoutId id="2147484013" r:id="rId16"/>
  </p:sldLayoutIdLst>
  <p:hf sldNum="0" hdr="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C5881-5CB9-4204-9C58-2F214865B5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B5AA98-0960-49B4-BA75-D5E047A6E89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F27FA-C2DE-42F8-84CC-D7B6B76C49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73620D2E-98D5-4FFC-B9F8-F635A82BC64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7F5EF8-BD50-42FA-9D1F-D8FACDD1844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957453563"/>
      </p:ext>
    </p:extLst>
  </p:cSld>
  <p:clrMap bg1="lt1" tx1="dk1" bg2="lt2" tx2="dk2" accent1="accent1" accent2="accent2" accent3="accent3" accent4="accent4" accent5="accent5" accent6="accent6" hlink="hlink" folHlink="folHlink"/>
  <p:sldLayoutIdLst>
    <p:sldLayoutId id="2147484015" r:id="rId1"/>
    <p:sldLayoutId id="214748401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hf sldNum="0"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C5881-5CB9-4204-9C58-2F214865B5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B5AA98-0960-49B4-BA75-D5E047A6E89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F27FA-C2DE-42F8-84CC-D7B6B76C49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59B12514-B2BD-43EE-BCBD-7E23DB886ACD}"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73620D2E-98D5-4FFC-B9F8-F635A82BC64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7F5EF8-BD50-42FA-9D1F-D8FACDD1844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09392297"/>
      </p:ext>
    </p:extLst>
  </p:cSld>
  <p:clrMap bg1="lt1" tx1="dk1" bg2="lt2" tx2="dk2" accent1="accent1" accent2="accent2" accent3="accent3" accent4="accent4" accent5="accent5" accent6="accent6" hlink="hlink" folHlink="folHlink"/>
  <p:sldLayoutIdLst>
    <p:sldLayoutId id="2147484076" r:id="rId1"/>
    <p:sldLayoutId id="2147484077" r:id="rId2"/>
    <p:sldLayoutId id="2147484078" r:id="rId3"/>
    <p:sldLayoutId id="2147484079" r:id="rId4"/>
    <p:sldLayoutId id="2147484080" r:id="rId5"/>
    <p:sldLayoutId id="2147484081" r:id="rId6"/>
    <p:sldLayoutId id="2147484082" r:id="rId7"/>
    <p:sldLayoutId id="2147484083" r:id="rId8"/>
    <p:sldLayoutId id="2147484084" r:id="rId9"/>
    <p:sldLayoutId id="2147484085" r:id="rId10"/>
    <p:sldLayoutId id="2147484086" r:id="rId11"/>
  </p:sldLayoutIdLst>
  <p:hf sldNum="0"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zh.wikipedia.org/wiki/%E5%A8%81%E7%88%BE%E6%96%AF%E4%B8%89%E4%B8%80%E8%81%96%E5%A4%A7%E8%A1%9B%E5%A4%A7%E5%AD%B8" TargetMode="External"/><Relationship Id="rId5" Type="http://schemas.openxmlformats.org/officeDocument/2006/relationships/image" Target="../media/image3.png"/><Relationship Id="rId4" Type="http://schemas.openxmlformats.org/officeDocument/2006/relationships/hyperlink" Target="https://yournorthcounty.com/dessert-shops-san-diego-north-county/"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pxhere.com/de/photo/987524" TargetMode="External"/><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talltalesfromasmalltown.blogspot.com/2010/11/in-big-city-milkshake-factory.html" TargetMode="External"/><Relationship Id="rId5" Type="http://schemas.openxmlformats.org/officeDocument/2006/relationships/image" Target="../media/image5.jpeg"/><Relationship Id="rId4" Type="http://schemas.openxmlformats.org/officeDocument/2006/relationships/hyperlink" Target="https://www.pikrepo.com/fykyw/rocambolesc-ice-cream-shop-in-barcelona-spain" TargetMode="External"/><Relationship Id="rId9"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8.jpeg"/><Relationship Id="rId7" Type="http://schemas.openxmlformats.org/officeDocument/2006/relationships/hyperlink" Target="https://pxhere.com/en/photo/518887"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hyperlink" Target="https://www.pexels.com/photo/assorted-flavor-ice-cream-on-gray-metal-buffet-server-1352299/" TargetMode="External"/><Relationship Id="rId4" Type="http://schemas.openxmlformats.org/officeDocument/2006/relationships/image" Target="../media/image9.jpg"/><Relationship Id="rId9" Type="http://schemas.openxmlformats.org/officeDocument/2006/relationships/hyperlink" Target="https://www.flickr.com/photos/bensonkua/4258778450"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dtraleigh.com/2013/06/pop-up-ice-cream-parlour-sets-up-shop-through-august-31/" TargetMode="External"/><Relationship Id="rId3" Type="http://schemas.openxmlformats.org/officeDocument/2006/relationships/image" Target="../media/image12.jpg"/><Relationship Id="rId7"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flickr.com/photos/kkanouse/15384802472" TargetMode="External"/><Relationship Id="rId5" Type="http://schemas.openxmlformats.org/officeDocument/2006/relationships/image" Target="../media/image13.jpg"/><Relationship Id="rId4" Type="http://schemas.openxmlformats.org/officeDocument/2006/relationships/hyperlink" Target="http://flickr.com/photos/bill_roehl/2740705936" TargetMode="External"/><Relationship Id="rId9"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socialana.com/capturing-writing-ideas-even-train/" TargetMode="External"/><Relationship Id="rId5" Type="http://schemas.openxmlformats.org/officeDocument/2006/relationships/image" Target="../media/image16.png"/><Relationship Id="rId4" Type="http://schemas.openxmlformats.org/officeDocument/2006/relationships/hyperlink" Target="https://opinandoendigital.blogspot.com/2015/10/marketing-digital.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9.xml"/><Relationship Id="rId5" Type="http://schemas.openxmlformats.org/officeDocument/2006/relationships/image" Target="../media/image18.jpg"/><Relationship Id="rId4" Type="http://schemas.openxmlformats.org/officeDocument/2006/relationships/hyperlink" Target="https://courses.lumenlearning.com/vccs-mkt100-17fa/chapter/outcome-marketing-mix/"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21.jpg"/><Relationship Id="rId5" Type="http://schemas.openxmlformats.org/officeDocument/2006/relationships/hyperlink" Target="http://www.theroadtothehorizon.org/2009/03/emergency-in-rome-ice-cream-parlours-to.html" TargetMode="External"/><Relationship Id="rId4" Type="http://schemas.openxmlformats.org/officeDocument/2006/relationships/image" Target="../media/image20.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6" name="Rectangle 7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8" name="Straight Connector 7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15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7" name="Isosceles Triangle 8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59" name="Isosceles Triangle 8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60" name="Freeform: Shape 9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069129" y="549337"/>
            <a:ext cx="3910234" cy="2227730"/>
          </a:xfrm>
        </p:spPr>
        <p:txBody>
          <a:bodyPr anchor="ctr">
            <a:normAutofit/>
          </a:bodyPr>
          <a:lstStyle/>
          <a:p>
            <a:r>
              <a:rPr lang="en-GB" altLang="en-US" sz="4000" b="1" dirty="0">
                <a:solidFill>
                  <a:schemeClr val="bg1"/>
                </a:solidFill>
                <a:effectLst>
                  <a:glow rad="127000">
                    <a:schemeClr val="accent1">
                      <a:lumMod val="50000"/>
                    </a:schemeClr>
                  </a:glow>
                </a:effectLst>
                <a:latin typeface="Algerian" panose="04020705040A02060702" pitchFamily="82" charset="0"/>
              </a:rPr>
              <a:t>BUSINESS PLAN</a:t>
            </a:r>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46040" y="4186385"/>
            <a:ext cx="2892580" cy="21666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86293" y="2636912"/>
            <a:ext cx="3384741" cy="3518355"/>
          </a:xfrm>
        </p:spPr>
        <p:txBody>
          <a:bodyPr anchor="t">
            <a:normAutofit/>
          </a:bodyPr>
          <a:lstStyle/>
          <a:p>
            <a:pPr eaLnBrk="1" hangingPunct="1">
              <a:buFont typeface="Arial" panose="020B0604020202020204" pitchFamily="34" charset="0"/>
              <a:buNone/>
            </a:pPr>
            <a:r>
              <a:rPr lang="en-GB" altLang="en-US" dirty="0">
                <a:solidFill>
                  <a:srgbClr val="FFFFFF"/>
                </a:solidFill>
              </a:rPr>
              <a:t>Title</a:t>
            </a:r>
            <a:r>
              <a:rPr lang="en-GB" altLang="en-US" sz="2000" dirty="0">
                <a:solidFill>
                  <a:srgbClr val="FFFFFF"/>
                </a:solidFill>
              </a:rPr>
              <a:t>:  </a:t>
            </a:r>
            <a:r>
              <a:rPr lang="en-GB" altLang="en-US" sz="2000" b="1" dirty="0">
                <a:solidFill>
                  <a:srgbClr val="FFFFFF"/>
                </a:solidFill>
                <a:effectLst>
                  <a:glow rad="127000">
                    <a:schemeClr val="tx1"/>
                  </a:glow>
                </a:effectLst>
              </a:rPr>
              <a:t>Sweet Ice Creams</a:t>
            </a:r>
          </a:p>
          <a:p>
            <a:pPr eaLnBrk="1" hangingPunct="1">
              <a:buFont typeface="Arial" panose="020B0604020202020204" pitchFamily="34" charset="0"/>
              <a:buNone/>
            </a:pPr>
            <a:endParaRPr lang="en-GB" altLang="en-US" b="1" dirty="0">
              <a:solidFill>
                <a:srgbClr val="FFFFFF"/>
              </a:solidFill>
              <a:effectLst>
                <a:glow rad="127000">
                  <a:schemeClr val="tx1"/>
                </a:glow>
              </a:effectLst>
            </a:endParaRPr>
          </a:p>
          <a:p>
            <a:pPr eaLnBrk="1" hangingPunct="1">
              <a:buFont typeface="Arial" panose="020B0604020202020204" pitchFamily="34" charset="0"/>
              <a:buNone/>
            </a:pPr>
            <a:r>
              <a:rPr lang="en-GB" altLang="en-US" dirty="0">
                <a:solidFill>
                  <a:srgbClr val="FFFFFF"/>
                </a:solidFill>
              </a:rPr>
              <a:t>Name of the Students and ID </a:t>
            </a:r>
          </a:p>
          <a:p>
            <a:pPr eaLnBrk="1" hangingPunct="1">
              <a:buFont typeface="Arial" panose="020B0604020202020204" pitchFamily="34" charset="0"/>
              <a:buNone/>
            </a:pPr>
            <a:endParaRPr lang="en-GB" altLang="en-US" dirty="0">
              <a:solidFill>
                <a:srgbClr val="FFFFFF"/>
              </a:solidFill>
            </a:endParaRPr>
          </a:p>
          <a:p>
            <a:pPr eaLnBrk="1" hangingPunct="1">
              <a:buFont typeface="Arial" panose="020B0604020202020204" pitchFamily="34" charset="0"/>
              <a:buNone/>
            </a:pPr>
            <a:r>
              <a:rPr lang="en-GB" altLang="en-US" sz="2000" b="1" dirty="0">
                <a:solidFill>
                  <a:srgbClr val="FFFFFF"/>
                </a:solidFill>
              </a:rPr>
              <a:t>      </a:t>
            </a:r>
            <a:r>
              <a:rPr lang="en-GB" altLang="en-US" sz="2000" b="1" dirty="0">
                <a:solidFill>
                  <a:srgbClr val="FFFFFF"/>
                </a:solidFill>
                <a:effectLst>
                  <a:glow rad="127000">
                    <a:schemeClr val="tx1"/>
                  </a:glow>
                </a:effectLst>
              </a:rPr>
              <a:t>Iulia </a:t>
            </a:r>
            <a:r>
              <a:rPr lang="en-GB" altLang="en-US" sz="2000" b="1" dirty="0" err="1">
                <a:solidFill>
                  <a:srgbClr val="FFFFFF"/>
                </a:solidFill>
                <a:effectLst>
                  <a:glow rad="127000">
                    <a:schemeClr val="tx1"/>
                  </a:glow>
                </a:effectLst>
              </a:rPr>
              <a:t>Cosmina</a:t>
            </a:r>
            <a:r>
              <a:rPr lang="en-GB" altLang="en-US" sz="2000" b="1" dirty="0">
                <a:solidFill>
                  <a:srgbClr val="FFFFFF"/>
                </a:solidFill>
                <a:effectLst>
                  <a:glow rad="127000">
                    <a:schemeClr val="tx1"/>
                  </a:glow>
                </a:effectLst>
              </a:rPr>
              <a:t> </a:t>
            </a:r>
            <a:r>
              <a:rPr lang="en-GB" altLang="en-US" sz="2000" b="1" dirty="0" err="1">
                <a:solidFill>
                  <a:srgbClr val="FFFFFF"/>
                </a:solidFill>
                <a:effectLst>
                  <a:glow rad="127000">
                    <a:schemeClr val="tx1"/>
                  </a:glow>
                </a:effectLst>
              </a:rPr>
              <a:t>Barbu</a:t>
            </a:r>
            <a:endParaRPr lang="en-GB" altLang="en-US" sz="2000" b="1" dirty="0">
              <a:solidFill>
                <a:srgbClr val="FFFFFF"/>
              </a:solidFill>
              <a:effectLst>
                <a:glow rad="127000">
                  <a:schemeClr val="tx1"/>
                </a:glow>
              </a:effectLst>
            </a:endParaRPr>
          </a:p>
          <a:p>
            <a:pPr eaLnBrk="1" hangingPunct="1">
              <a:buFont typeface="Arial" panose="020B0604020202020204" pitchFamily="34" charset="0"/>
              <a:buNone/>
            </a:pPr>
            <a:r>
              <a:rPr lang="en-GB" altLang="en-US" sz="2000" b="1" dirty="0">
                <a:solidFill>
                  <a:srgbClr val="FFFFFF"/>
                </a:solidFill>
                <a:effectLst>
                  <a:glow rad="127000">
                    <a:schemeClr val="tx1"/>
                  </a:glow>
                </a:effectLst>
              </a:rPr>
              <a:t>              2014826</a:t>
            </a:r>
          </a:p>
          <a:p>
            <a:pPr eaLnBrk="1" hangingPunct="1">
              <a:buFont typeface="Arial" panose="020B0604020202020204" pitchFamily="34" charset="0"/>
              <a:buNone/>
            </a:pPr>
            <a:endParaRPr lang="en-GB" altLang="en-US" dirty="0">
              <a:solidFill>
                <a:srgbClr val="FFFFFF"/>
              </a:solidFill>
            </a:endParaRPr>
          </a:p>
        </p:txBody>
      </p:sp>
      <p:pic>
        <p:nvPicPr>
          <p:cNvPr id="3" name="Picture 2" descr="A picture containing food&#10;&#10;Description automatically generated">
            <a:extLst>
              <a:ext uri="{FF2B5EF4-FFF2-40B4-BE49-F238E27FC236}">
                <a16:creationId xmlns:a16="http://schemas.microsoft.com/office/drawing/2014/main" id="{7F58113B-79A3-42E2-9249-C2CF538CF6C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4989" y="1962087"/>
            <a:ext cx="3253411" cy="2171825"/>
          </a:xfrm>
          <a:prstGeom prst="rect">
            <a:avLst/>
          </a:prstGeom>
        </p:spPr>
      </p:pic>
      <p:pic>
        <p:nvPicPr>
          <p:cNvPr id="12" name="Picture 11" descr="Text&#10;&#10;Description automatically generated">
            <a:extLst>
              <a:ext uri="{FF2B5EF4-FFF2-40B4-BE49-F238E27FC236}">
                <a16:creationId xmlns:a16="http://schemas.microsoft.com/office/drawing/2014/main" id="{AA82260F-B4F2-4F12-8C2E-1C705AACAF0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80180" y="139813"/>
            <a:ext cx="2753109" cy="11050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9" name="Group 108">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10" name="Straight Connector 109">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2"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Isosceles Triangle 113">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Isosceles Triangle 117">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Isosceles Triangle 118">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21" name="Rectangle 120">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 name="Group 122">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0422" y="-8468"/>
            <a:ext cx="3572669" cy="6866467"/>
            <a:chOff x="67175" y="-8467"/>
            <a:chExt cx="4763558" cy="6866467"/>
          </a:xfrm>
        </p:grpSpPr>
        <p:cxnSp>
          <p:nvCxnSpPr>
            <p:cNvPr id="124" name="Straight Connector 123">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5" name="Straight Connector 124">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2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7"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8" name="Isosceles Triangle 127">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9"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0" name="Isosceles Triangle 129">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508001" y="1282701"/>
            <a:ext cx="3822045" cy="4307148"/>
          </a:xfrm>
        </p:spPr>
        <p:txBody>
          <a:bodyPr vert="horz" lIns="91440" tIns="45720" rIns="91440" bIns="45720" rtlCol="0" anchor="ctr">
            <a:normAutofit/>
          </a:bodyPr>
          <a:lstStyle/>
          <a:p>
            <a:pPr algn="r"/>
            <a:r>
              <a:rPr lang="en-US" altLang="en-US" sz="5400" b="1" i="1"/>
              <a:t>Executive Summary</a:t>
            </a:r>
            <a:endParaRPr lang="en-US" altLang="en-US" sz="5400"/>
          </a:p>
        </p:txBody>
      </p:sp>
      <p:sp>
        <p:nvSpPr>
          <p:cNvPr id="132" name="Freeform: Shape 131">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2372" y="-8468"/>
            <a:ext cx="3806198"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7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3119418" y="609600"/>
            <a:ext cx="3836082" cy="1320800"/>
          </a:xfrm>
        </p:spPr>
        <p:txBody>
          <a:bodyPr>
            <a:normAutofit/>
          </a:bodyPr>
          <a:lstStyle/>
          <a:p>
            <a:pPr eaLnBrk="1" hangingPunct="1">
              <a:lnSpc>
                <a:spcPct val="90000"/>
              </a:lnSpc>
            </a:pPr>
            <a:r>
              <a:rPr lang="en-GB" altLang="en-US" sz="3100" b="1" i="1"/>
              <a:t>Business / Company Overview</a:t>
            </a:r>
            <a:endParaRPr lang="en-GB" altLang="en-US" sz="3100" b="1"/>
          </a:p>
        </p:txBody>
      </p:sp>
      <p:pic>
        <p:nvPicPr>
          <p:cNvPr id="12" name="Picture 11" descr="A group of figurines on a table&#10;&#10;Description automatically generated with low confidence">
            <a:extLst>
              <a:ext uri="{FF2B5EF4-FFF2-40B4-BE49-F238E27FC236}">
                <a16:creationId xmlns:a16="http://schemas.microsoft.com/office/drawing/2014/main" id="{80FE6270-313F-4B38-BFFA-86569D0AE1C1}"/>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6" r="22757" b="2"/>
          <a:stretch/>
        </p:blipFill>
        <p:spPr>
          <a:xfrm>
            <a:off x="381852" y="10"/>
            <a:ext cx="2638407"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14" name="Picture 13" descr="A picture containing text, indoor, counter, store&#10;&#10;Description automatically generated">
            <a:extLst>
              <a:ext uri="{FF2B5EF4-FFF2-40B4-BE49-F238E27FC236}">
                <a16:creationId xmlns:a16="http://schemas.microsoft.com/office/drawing/2014/main" id="{36CA3D09-C255-4CAE-8331-48F81C90C4D8}"/>
              </a:ext>
            </a:extLst>
          </p:cNvPr>
          <p:cNvPicPr>
            <a:picLocks noChangeAspect="1"/>
          </p:cNvPicPr>
          <p:nvPr/>
        </p:nvPicPr>
        <p:blipFill rotWithShape="1">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8515" r="4519" b="6"/>
          <a:stretch/>
        </p:blipFill>
        <p:spPr>
          <a:xfrm>
            <a:off x="127249" y="2289183"/>
            <a:ext cx="2636117"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25" name="Picture 24" descr="A picture containing floor, table, dining table&#10;&#10;Description automatically generated">
            <a:extLst>
              <a:ext uri="{FF2B5EF4-FFF2-40B4-BE49-F238E27FC236}">
                <a16:creationId xmlns:a16="http://schemas.microsoft.com/office/drawing/2014/main" id="{58B1A025-77C0-4F97-8082-7BE4D98CF77F}"/>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891" r="16497" b="2"/>
          <a:stretch/>
        </p:blipFill>
        <p:spPr>
          <a:xfrm>
            <a:off x="-7974" y="4565636"/>
            <a:ext cx="2516671"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9220" name="Isosceles Triangle 30">
            <a:extLst>
              <a:ext uri="{FF2B5EF4-FFF2-40B4-BE49-F238E27FC236}">
                <a16:creationId xmlns:a16="http://schemas.microsoft.com/office/drawing/2014/main" id="{6F6C2649-D6CE-4FD1-86BD-CBF571D20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975" y="0"/>
            <a:ext cx="63194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221" name="Straight Connector 72">
            <a:extLst>
              <a:ext uri="{FF2B5EF4-FFF2-40B4-BE49-F238E27FC236}">
                <a16:creationId xmlns:a16="http://schemas.microsoft.com/office/drawing/2014/main" id="{7DB4797A-3CF4-4534-B745-4A3CDF38A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2924" y="2282818"/>
            <a:ext cx="240456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222" name="Straight Connector 74">
            <a:extLst>
              <a:ext uri="{FF2B5EF4-FFF2-40B4-BE49-F238E27FC236}">
                <a16:creationId xmlns:a16="http://schemas.microsoft.com/office/drawing/2014/main" id="{C41497E1-563A-4854-8B64-A52AEB0BE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2022" y="4565636"/>
            <a:ext cx="240456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77" name="Isosceles Triangle 30">
            <a:extLst>
              <a:ext uri="{FF2B5EF4-FFF2-40B4-BE49-F238E27FC236}">
                <a16:creationId xmlns:a16="http://schemas.microsoft.com/office/drawing/2014/main" id="{901FBDCB-B9EC-42C8-A4A6-709708406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455"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1" name="Picture 30" descr="A picture containing text&#10;&#10;Description automatically generated">
            <a:extLst>
              <a:ext uri="{FF2B5EF4-FFF2-40B4-BE49-F238E27FC236}">
                <a16:creationId xmlns:a16="http://schemas.microsoft.com/office/drawing/2014/main" id="{4E30DE4F-02A4-41A8-BC13-8DA571F9D4A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115113" y="2636912"/>
            <a:ext cx="4661776" cy="286168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4" name="Group 93">
            <a:extLst>
              <a:ext uri="{FF2B5EF4-FFF2-40B4-BE49-F238E27FC236}">
                <a16:creationId xmlns:a16="http://schemas.microsoft.com/office/drawing/2014/main" id="{830D7EDC-326A-49D1-8B6A-EC2047D09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96" name="Straight Connector 95">
              <a:extLst>
                <a:ext uri="{FF2B5EF4-FFF2-40B4-BE49-F238E27FC236}">
                  <a16:creationId xmlns:a16="http://schemas.microsoft.com/office/drawing/2014/main" id="{83B6F57A-E35E-47F3-AA4E-485CD5D4EF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001A527C-ECB2-40B7-8A02-7426DAC0BC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3BF75089-298F-497C-AE3D-71A115CD2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EEC58A4A-00B8-4BC7-B6BE-FDEEA1F7F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102">
              <a:extLst>
                <a:ext uri="{FF2B5EF4-FFF2-40B4-BE49-F238E27FC236}">
                  <a16:creationId xmlns:a16="http://schemas.microsoft.com/office/drawing/2014/main" id="{7EFD0DAE-9654-4051-A1CF-499FF8254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7">
              <a:extLst>
                <a:ext uri="{FF2B5EF4-FFF2-40B4-BE49-F238E27FC236}">
                  <a16:creationId xmlns:a16="http://schemas.microsoft.com/office/drawing/2014/main" id="{77B0605C-F68C-4C07-86CE-E2F93B93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8">
              <a:extLst>
                <a:ext uri="{FF2B5EF4-FFF2-40B4-BE49-F238E27FC236}">
                  <a16:creationId xmlns:a16="http://schemas.microsoft.com/office/drawing/2014/main" id="{5BA6228D-2246-454E-9C11-4697D6D7D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9">
              <a:extLst>
                <a:ext uri="{FF2B5EF4-FFF2-40B4-BE49-F238E27FC236}">
                  <a16:creationId xmlns:a16="http://schemas.microsoft.com/office/drawing/2014/main" id="{E976D777-2E21-4104-8A28-F2C442F95D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Isosceles Triangle 106">
              <a:extLst>
                <a:ext uri="{FF2B5EF4-FFF2-40B4-BE49-F238E27FC236}">
                  <a16:creationId xmlns:a16="http://schemas.microsoft.com/office/drawing/2014/main" id="{C1DE0997-B921-415E-94F7-2CEFC44CA4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107">
              <a:extLst>
                <a:ext uri="{FF2B5EF4-FFF2-40B4-BE49-F238E27FC236}">
                  <a16:creationId xmlns:a16="http://schemas.microsoft.com/office/drawing/2014/main" id="{B09D6084-6D0E-423B-81A3-514A046A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581591" y="2232539"/>
            <a:ext cx="2689023" cy="2339460"/>
          </a:xfrm>
        </p:spPr>
        <p:txBody>
          <a:bodyPr vert="horz" lIns="91440" tIns="45720" rIns="91440" bIns="45720" rtlCol="0" anchor="b">
            <a:normAutofit/>
          </a:bodyPr>
          <a:lstStyle/>
          <a:p>
            <a:pPr algn="r"/>
            <a:r>
              <a:rPr lang="en-US" altLang="en-US" sz="3800" b="1" i="1" dirty="0">
                <a:solidFill>
                  <a:schemeClr val="accent1">
                    <a:lumMod val="60000"/>
                    <a:lumOff val="40000"/>
                  </a:schemeClr>
                </a:solidFill>
                <a:effectLst>
                  <a:glow rad="127000">
                    <a:schemeClr val="accent6">
                      <a:lumMod val="50000"/>
                    </a:schemeClr>
                  </a:glow>
                </a:effectLst>
              </a:rPr>
              <a:t>Products and Services</a:t>
            </a:r>
            <a:endParaRPr lang="en-US" altLang="en-US" sz="3800" dirty="0">
              <a:solidFill>
                <a:schemeClr val="accent1">
                  <a:lumMod val="60000"/>
                  <a:lumOff val="40000"/>
                </a:schemeClr>
              </a:solidFill>
              <a:effectLst>
                <a:glow rad="127000">
                  <a:schemeClr val="accent6">
                    <a:lumMod val="50000"/>
                  </a:schemeClr>
                </a:glow>
              </a:effectLst>
            </a:endParaRPr>
          </a:p>
        </p:txBody>
      </p:sp>
      <p:pic>
        <p:nvPicPr>
          <p:cNvPr id="27" name="Picture 26" descr="Chocolate drink topped with cream in plastic cups">
            <a:extLst>
              <a:ext uri="{FF2B5EF4-FFF2-40B4-BE49-F238E27FC236}">
                <a16:creationId xmlns:a16="http://schemas.microsoft.com/office/drawing/2014/main" id="{B5A56D6C-6ACB-4AFF-A612-024BC6E18C6D}"/>
              </a:ext>
            </a:extLst>
          </p:cNvPr>
          <p:cNvPicPr>
            <a:picLocks noChangeAspect="1"/>
          </p:cNvPicPr>
          <p:nvPr/>
        </p:nvPicPr>
        <p:blipFill rotWithShape="1">
          <a:blip r:embed="rId3">
            <a:extLst>
              <a:ext uri="{28A0092B-C50C-407E-A947-70E740481C1C}">
                <a14:useLocalDpi xmlns:a14="http://schemas.microsoft.com/office/drawing/2010/main" val="0"/>
              </a:ext>
            </a:extLst>
          </a:blip>
          <a:srcRect l="6313" r="47792" b="4"/>
          <a:stretch/>
        </p:blipFill>
        <p:spPr>
          <a:xfrm>
            <a:off x="2328854" y="4752"/>
            <a:ext cx="2689024" cy="3437494"/>
          </a:xfrm>
          <a:custGeom>
            <a:avLst/>
            <a:gdLst/>
            <a:ahLst/>
            <a:cxnLst/>
            <a:rect l="l" t="t" r="r" b="b"/>
            <a:pathLst>
              <a:path w="3151431" h="3437504">
                <a:moveTo>
                  <a:pt x="514552" y="0"/>
                </a:moveTo>
                <a:lnTo>
                  <a:pt x="2008047" y="0"/>
                </a:lnTo>
                <a:lnTo>
                  <a:pt x="2008047" y="1"/>
                </a:lnTo>
                <a:lnTo>
                  <a:pt x="3151431" y="1"/>
                </a:lnTo>
                <a:lnTo>
                  <a:pt x="2637972" y="3437504"/>
                </a:lnTo>
                <a:lnTo>
                  <a:pt x="0" y="3437504"/>
                </a:lnTo>
                <a:close/>
              </a:path>
            </a:pathLst>
          </a:custGeom>
        </p:spPr>
      </p:pic>
      <p:pic>
        <p:nvPicPr>
          <p:cNvPr id="3" name="Content Placeholder 2" descr="A picture containing food, indoor, cake, dish&#10;&#10;Description automatically generated">
            <a:extLst>
              <a:ext uri="{FF2B5EF4-FFF2-40B4-BE49-F238E27FC236}">
                <a16:creationId xmlns:a16="http://schemas.microsoft.com/office/drawing/2014/main" id="{0548C537-9886-48CD-A980-A7F84ADAE8D6}"/>
              </a:ext>
            </a:extLst>
          </p:cNvPr>
          <p:cNvPicPr>
            <a:picLocks noGrp="1" noChangeAspect="1"/>
          </p:cNvPicPr>
          <p:nvPr>
            <p:ph idx="1"/>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0396" r="24024" b="3"/>
          <a:stretch/>
        </p:blipFill>
        <p:spPr>
          <a:xfrm>
            <a:off x="239402" y="10"/>
            <a:ext cx="2473960" cy="3437494"/>
          </a:xfrm>
          <a:custGeom>
            <a:avLst/>
            <a:gdLst/>
            <a:ahLst/>
            <a:cxnLst/>
            <a:rect l="l" t="t" r="r" b="b"/>
            <a:pathLst>
              <a:path w="3153384" h="3437504">
                <a:moveTo>
                  <a:pt x="511180" y="0"/>
                </a:moveTo>
                <a:lnTo>
                  <a:pt x="3153384" y="0"/>
                </a:lnTo>
                <a:lnTo>
                  <a:pt x="2638832" y="3437504"/>
                </a:lnTo>
                <a:lnTo>
                  <a:pt x="0" y="3437504"/>
                </a:lnTo>
                <a:close/>
              </a:path>
            </a:pathLst>
          </a:custGeom>
        </p:spPr>
      </p:pic>
      <p:pic>
        <p:nvPicPr>
          <p:cNvPr id="12" name="Picture 11" descr="A picture containing food, different, several&#10;&#10;Description automatically generated">
            <a:extLst>
              <a:ext uri="{FF2B5EF4-FFF2-40B4-BE49-F238E27FC236}">
                <a16:creationId xmlns:a16="http://schemas.microsoft.com/office/drawing/2014/main" id="{5F3D87EC-1FC3-4353-962E-E1AD38B428AA}"/>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0974" r="32840" b="2"/>
          <a:stretch/>
        </p:blipFill>
        <p:spPr>
          <a:xfrm>
            <a:off x="8014" y="3450111"/>
            <a:ext cx="2326454" cy="3420496"/>
          </a:xfrm>
          <a:custGeom>
            <a:avLst/>
            <a:gdLst/>
            <a:ahLst/>
            <a:cxnLst/>
            <a:rect l="l" t="t" r="r" b="b"/>
            <a:pathLst>
              <a:path w="2956476" h="3420496">
                <a:moveTo>
                  <a:pt x="319202" y="0"/>
                </a:moveTo>
                <a:lnTo>
                  <a:pt x="2956476" y="0"/>
                </a:lnTo>
                <a:lnTo>
                  <a:pt x="2444471" y="3420496"/>
                </a:lnTo>
                <a:lnTo>
                  <a:pt x="0" y="3420496"/>
                </a:lnTo>
                <a:lnTo>
                  <a:pt x="0" y="2146516"/>
                </a:lnTo>
                <a:close/>
              </a:path>
            </a:pathLst>
          </a:custGeom>
        </p:spPr>
      </p:pic>
      <p:pic>
        <p:nvPicPr>
          <p:cNvPr id="6" name="Picture 5" descr="A shelf is filled with cakes&#10;&#10;Description automatically generated with low confidence">
            <a:extLst>
              <a:ext uri="{FF2B5EF4-FFF2-40B4-BE49-F238E27FC236}">
                <a16:creationId xmlns:a16="http://schemas.microsoft.com/office/drawing/2014/main" id="{3D9AAF72-DB8D-44B6-893B-5059F8945E93}"/>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5232" r="26049" b="-3"/>
          <a:stretch/>
        </p:blipFill>
        <p:spPr>
          <a:xfrm>
            <a:off x="1943901" y="3467459"/>
            <a:ext cx="2635311" cy="3420496"/>
          </a:xfrm>
          <a:custGeom>
            <a:avLst/>
            <a:gdLst/>
            <a:ahLst/>
            <a:cxnLst/>
            <a:rect l="l" t="t" r="r" b="b"/>
            <a:pathLst>
              <a:path w="3151535" h="3420496">
                <a:moveTo>
                  <a:pt x="512005" y="0"/>
                </a:moveTo>
                <a:lnTo>
                  <a:pt x="3151535" y="0"/>
                </a:lnTo>
                <a:lnTo>
                  <a:pt x="2640616" y="3420496"/>
                </a:lnTo>
                <a:lnTo>
                  <a:pt x="0" y="3420496"/>
                </a:lnTo>
                <a:close/>
              </a:path>
            </a:pathLst>
          </a:custGeom>
        </p:spPr>
      </p:pic>
      <p:cxnSp>
        <p:nvCxnSpPr>
          <p:cNvPr id="109" name="Straight Connector 108">
            <a:extLst>
              <a:ext uri="{FF2B5EF4-FFF2-40B4-BE49-F238E27FC236}">
                <a16:creationId xmlns:a16="http://schemas.microsoft.com/office/drawing/2014/main" id="{C19D0301-31E8-4BAA-866C-142669285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402" y="3437504"/>
            <a:ext cx="395709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C653FA11-618C-4AB6-B882-48251C9802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832849" y="0"/>
            <a:ext cx="771591"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EE03B3E0-D9B9-4F1A-9812-A7355B7B0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2" name="Straight Connector 71">
              <a:extLst>
                <a:ext uri="{FF2B5EF4-FFF2-40B4-BE49-F238E27FC236}">
                  <a16:creationId xmlns:a16="http://schemas.microsoft.com/office/drawing/2014/main" id="{9BA27CEE-3815-49F6-8643-5F6FB96BAD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C0D7093C-4503-4CF4-810D-EB661391DC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C30618F8-0DCC-4C1C-88D0-59E860260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0F3CF4D8-6017-4C29-A1D8-6DAFBB1C6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A37BCDE0-5FAF-4209-9FA3-794A2B5DD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98A02AB4-6E02-4D3B-8870-8514B0C64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D9D828DA-DDB7-4A18-9848-EF37BCF50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339A0A2-79B6-4EC4-9DFF-4F6E6B4B6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9C0924D1-CD17-4624-BB56-E976C0BED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24C9959A-9917-44E7-8438-FC446D193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546814" y="4842276"/>
            <a:ext cx="7624854" cy="1238437"/>
          </a:xfrm>
        </p:spPr>
        <p:txBody>
          <a:bodyPr vert="horz" lIns="91440" tIns="45720" rIns="91440" bIns="45720" rtlCol="0" anchor="b">
            <a:normAutofit/>
          </a:bodyPr>
          <a:lstStyle/>
          <a:p>
            <a:pPr>
              <a:lnSpc>
                <a:spcPct val="90000"/>
              </a:lnSpc>
            </a:pPr>
            <a:r>
              <a:rPr lang="en-US" altLang="en-US" b="1" i="1" dirty="0">
                <a:solidFill>
                  <a:schemeClr val="tx1">
                    <a:lumMod val="85000"/>
                    <a:lumOff val="15000"/>
                  </a:schemeClr>
                </a:solidFill>
                <a:effectLst>
                  <a:glow rad="127000">
                    <a:schemeClr val="accent1">
                      <a:lumMod val="60000"/>
                      <a:lumOff val="40000"/>
                    </a:schemeClr>
                  </a:glow>
                </a:effectLst>
                <a:latin typeface="Agency FB" panose="020B0503020202020204" pitchFamily="34" charset="0"/>
              </a:rPr>
              <a:t>Market audit-Competitor’s Analysis</a:t>
            </a:r>
          </a:p>
        </p:txBody>
      </p:sp>
      <p:pic>
        <p:nvPicPr>
          <p:cNvPr id="3" name="Content Placeholder 2" descr="A picture containing text, building, outdoor, shop&#10;&#10;Description automatically generated">
            <a:extLst>
              <a:ext uri="{FF2B5EF4-FFF2-40B4-BE49-F238E27FC236}">
                <a16:creationId xmlns:a16="http://schemas.microsoft.com/office/drawing/2014/main" id="{1A7A21AF-BDB4-43C7-B59D-39DCE6D01243}"/>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3919" y="2713042"/>
            <a:ext cx="2838979" cy="2129234"/>
          </a:xfrm>
          <a:prstGeom prst="rect">
            <a:avLst/>
          </a:prstGeom>
        </p:spPr>
      </p:pic>
      <p:pic>
        <p:nvPicPr>
          <p:cNvPr id="10" name="Picture 9" descr="A picture containing text, sky, outdoor, building&#10;&#10;Description automatically generated">
            <a:extLst>
              <a:ext uri="{FF2B5EF4-FFF2-40B4-BE49-F238E27FC236}">
                <a16:creationId xmlns:a16="http://schemas.microsoft.com/office/drawing/2014/main" id="{C7AD2F79-3FC3-4BF5-9979-E0D8316DA3D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252975" y="2988105"/>
            <a:ext cx="2949608" cy="2145840"/>
          </a:xfrm>
          <a:prstGeom prst="rect">
            <a:avLst/>
          </a:prstGeom>
        </p:spPr>
      </p:pic>
      <p:pic>
        <p:nvPicPr>
          <p:cNvPr id="7" name="Picture 6" descr="A picture containing text, building, outdoor, brick&#10;&#10;Description automatically generated">
            <a:extLst>
              <a:ext uri="{FF2B5EF4-FFF2-40B4-BE49-F238E27FC236}">
                <a16:creationId xmlns:a16="http://schemas.microsoft.com/office/drawing/2014/main" id="{445FD63B-6FA9-4182-8B16-F29140DBD19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758312" y="299397"/>
            <a:ext cx="3201857" cy="2129234"/>
          </a:xfrm>
          <a:prstGeom prst="rect">
            <a:avLst/>
          </a:prstGeom>
        </p:spPr>
      </p:pic>
      <p:sp>
        <p:nvSpPr>
          <p:cNvPr id="5" name="TextBox 4">
            <a:extLst>
              <a:ext uri="{FF2B5EF4-FFF2-40B4-BE49-F238E27FC236}">
                <a16:creationId xmlns:a16="http://schemas.microsoft.com/office/drawing/2014/main" id="{BC66B131-4E60-480D-92FB-82DEE9FDDA40}"/>
              </a:ext>
            </a:extLst>
          </p:cNvPr>
          <p:cNvSpPr txBox="1"/>
          <p:nvPr/>
        </p:nvSpPr>
        <p:spPr>
          <a:xfrm>
            <a:off x="6457046" y="6657945"/>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flickr.com/photos/bill_roehl/274070593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normAutofit fontScale="90000"/>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US" altLang="en-US" dirty="0"/>
              <a:t>Strength </a:t>
            </a:r>
          </a:p>
          <a:p>
            <a:r>
              <a:rPr lang="en-US" altLang="en-US" dirty="0"/>
              <a:t>Weaknesses</a:t>
            </a:r>
          </a:p>
          <a:p>
            <a:r>
              <a:rPr lang="en-US" altLang="en-US" dirty="0"/>
              <a:t>Opportunities</a:t>
            </a:r>
          </a:p>
          <a:p>
            <a:r>
              <a:rPr lang="en-US" altLang="en-US" dirty="0"/>
              <a:t>Threats</a:t>
            </a: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14/04/2022</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p:txBody>
          <a:bodyPr/>
          <a:lstStyle/>
          <a:p>
            <a:r>
              <a:rPr lang="en-GB" dirty="0"/>
              <a:t>Political</a:t>
            </a:r>
          </a:p>
          <a:p>
            <a:r>
              <a:rPr lang="en-GB" dirty="0"/>
              <a:t>Economical</a:t>
            </a:r>
          </a:p>
          <a:p>
            <a:r>
              <a:rPr lang="en-GB" dirty="0"/>
              <a:t>Social</a:t>
            </a:r>
          </a:p>
          <a:p>
            <a:r>
              <a:rPr lang="en-GB" dirty="0"/>
              <a:t>Technological</a:t>
            </a:r>
          </a:p>
          <a:p>
            <a:r>
              <a:rPr lang="en-GB" dirty="0"/>
              <a:t>Legal</a:t>
            </a:r>
          </a:p>
          <a:p>
            <a:r>
              <a:rPr lang="en-GB" dirty="0"/>
              <a:t>Environmental</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pic>
        <p:nvPicPr>
          <p:cNvPr id="13" name="Picture 12">
            <a:extLst>
              <a:ext uri="{FF2B5EF4-FFF2-40B4-BE49-F238E27FC236}">
                <a16:creationId xmlns:a16="http://schemas.microsoft.com/office/drawing/2014/main" id="{70C06A7F-8EEF-4881-A9EC-BEED7FDFDF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7544" y="1484784"/>
            <a:ext cx="3879748" cy="3076869"/>
          </a:xfrm>
          <a:prstGeom prst="rect">
            <a:avLst/>
          </a:prstGeom>
        </p:spPr>
      </p:pic>
      <p:pic>
        <p:nvPicPr>
          <p:cNvPr id="16" name="Picture 15" descr="Diagram&#10;&#10;Description automatically generated">
            <a:extLst>
              <a:ext uri="{FF2B5EF4-FFF2-40B4-BE49-F238E27FC236}">
                <a16:creationId xmlns:a16="http://schemas.microsoft.com/office/drawing/2014/main" id="{AD453514-ECB6-4783-9208-DFDDB99223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57556" y="3023218"/>
            <a:ext cx="3240360" cy="2482116"/>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4462044"/>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743343" y="4612505"/>
            <a:ext cx="9035129" cy="1526741"/>
          </a:xfrm>
        </p:spPr>
        <p:txBody>
          <a:bodyPr vert="horz" lIns="91440" tIns="45720" rIns="91440" bIns="45720" rtlCol="0" anchor="ctr">
            <a:normAutofit/>
          </a:bodyPr>
          <a:lstStyle/>
          <a:p>
            <a:pPr algn="r" defTabSz="914400"/>
            <a:r>
              <a:rPr lang="en-US" altLang="en-US" sz="3600" b="1" kern="1200" dirty="0">
                <a:solidFill>
                  <a:schemeClr val="bg1">
                    <a:lumMod val="95000"/>
                  </a:schemeClr>
                </a:solidFill>
                <a:effectLst>
                  <a:glow rad="127000">
                    <a:srgbClr val="7030A0"/>
                  </a:glow>
                </a:effectLst>
                <a:latin typeface="+mj-lt"/>
                <a:ea typeface="+mj-ea"/>
                <a:cs typeface="+mj-cs"/>
              </a:rPr>
              <a:t>Marketing and Sales Plan</a:t>
            </a:r>
          </a:p>
        </p:txBody>
      </p:sp>
      <p:pic>
        <p:nvPicPr>
          <p:cNvPr id="11" name="Picture 10" descr="Shape&#10;&#10;Description automatically generated">
            <a:extLst>
              <a:ext uri="{FF2B5EF4-FFF2-40B4-BE49-F238E27FC236}">
                <a16:creationId xmlns:a16="http://schemas.microsoft.com/office/drawing/2014/main" id="{15C2DDFA-5AF8-4795-9635-D1331074393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533"/>
          <a:stretch/>
        </p:blipFill>
        <p:spPr>
          <a:xfrm>
            <a:off x="294981" y="352931"/>
            <a:ext cx="4169610" cy="3749040"/>
          </a:xfrm>
          <a:prstGeom prst="rect">
            <a:avLst/>
          </a:prstGeom>
        </p:spPr>
      </p:pic>
      <p:pic>
        <p:nvPicPr>
          <p:cNvPr id="3" name="Content Placeholder 2" descr="A picture containing text&#10;&#10;Description automatically generated">
            <a:extLst>
              <a:ext uri="{FF2B5EF4-FFF2-40B4-BE49-F238E27FC236}">
                <a16:creationId xmlns:a16="http://schemas.microsoft.com/office/drawing/2014/main" id="{7C21A2CA-33A9-4D37-92CE-EE77F97A0EE5}"/>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r="25652"/>
          <a:stretch/>
        </p:blipFill>
        <p:spPr>
          <a:xfrm>
            <a:off x="4688802" y="357013"/>
            <a:ext cx="4160216" cy="3749040"/>
          </a:xfrm>
          <a:prstGeom prst="rect">
            <a:avLst/>
          </a:prstGeom>
        </p:spPr>
      </p:pic>
      <p:cxnSp>
        <p:nvCxnSpPr>
          <p:cNvPr id="140" name="Straight Connector 139">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1F1E4C6-5D8B-4BC4-A90F-EF052C5F9D1D}"/>
              </a:ext>
            </a:extLst>
          </p:cNvPr>
          <p:cNvSpPr txBox="1"/>
          <p:nvPr/>
        </p:nvSpPr>
        <p:spPr>
          <a:xfrm>
            <a:off x="7812360" y="4615840"/>
            <a:ext cx="854082" cy="1526741"/>
          </a:xfrm>
          <a:prstGeom prst="rect">
            <a:avLst/>
          </a:prstGeom>
        </p:spPr>
        <p:txBody>
          <a:bodyPr vert="horz" lIns="91440" tIns="45720" rIns="91440" bIns="45720" rtlCol="0" anchor="ctr">
            <a:normAutofit/>
          </a:bodyPr>
          <a:lstStyle/>
          <a:p>
            <a:pPr defTabSz="914400">
              <a:lnSpc>
                <a:spcPct val="90000"/>
              </a:lnSpc>
              <a:spcBef>
                <a:spcPts val="1000"/>
              </a:spcBef>
              <a:buClr>
                <a:schemeClr val="accent1"/>
              </a:buClr>
              <a:buSzPct val="80000"/>
            </a:pPr>
            <a:endParaRPr lang="en-US" sz="19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7410"/>
                                        </p:tgtEl>
                                        <p:attrNameLst>
                                          <p:attrName>style.visibility</p:attrName>
                                        </p:attrNameLst>
                                      </p:cBhvr>
                                      <p:to>
                                        <p:strVal val="visible"/>
                                      </p:to>
                                    </p:set>
                                    <p:animEffect transition="in" filter="fade">
                                      <p:cBhvr>
                                        <p:cTn id="7" dur="700"/>
                                        <p:tgtEl>
                                          <p:spTgt spid="174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erson in a blue dress&#10;&#10;Description automatically generated with low confidence">
            <a:extLst>
              <a:ext uri="{FF2B5EF4-FFF2-40B4-BE49-F238E27FC236}">
                <a16:creationId xmlns:a16="http://schemas.microsoft.com/office/drawing/2014/main" id="{A769BFD7-AAED-4CA0-B948-FB588E1D848C}"/>
              </a:ext>
            </a:extLst>
          </p:cNvPr>
          <p:cNvPicPr>
            <a:picLocks noChangeAspect="1"/>
          </p:cNvPicPr>
          <p:nvPr/>
        </p:nvPicPr>
        <p:blipFill rotWithShape="1">
          <a:blip r:embed="rId3">
            <a:extLst>
              <a:ext uri="{28A0092B-C50C-407E-A947-70E740481C1C}">
                <a14:useLocalDpi xmlns:a14="http://schemas.microsoft.com/office/drawing/2010/main" val="0"/>
              </a:ext>
            </a:extLst>
          </a:blip>
          <a:srcRect b="1961"/>
          <a:stretch/>
        </p:blipFill>
        <p:spPr>
          <a:xfrm>
            <a:off x="20" y="10"/>
            <a:ext cx="4571980" cy="3428990"/>
          </a:xfrm>
          <a:prstGeom prst="rect">
            <a:avLst/>
          </a:prstGeom>
        </p:spPr>
      </p:pic>
      <p:pic>
        <p:nvPicPr>
          <p:cNvPr id="10" name="Picture 9" descr="A picture containing text, indoor, person, preparing&#10;&#10;Description automatically generated">
            <a:extLst>
              <a:ext uri="{FF2B5EF4-FFF2-40B4-BE49-F238E27FC236}">
                <a16:creationId xmlns:a16="http://schemas.microsoft.com/office/drawing/2014/main" id="{93B852C2-BA97-47B6-9D98-7660F0D32B4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2281"/>
          <a:stretch/>
        </p:blipFill>
        <p:spPr>
          <a:xfrm>
            <a:off x="4572000" y="10"/>
            <a:ext cx="4572000" cy="3428990"/>
          </a:xfrm>
          <a:prstGeom prst="rect">
            <a:avLst/>
          </a:prstGeom>
        </p:spPr>
      </p:pic>
      <p:pic>
        <p:nvPicPr>
          <p:cNvPr id="6" name="Picture 5" descr="A chef in a kitchen&#10;&#10;Description automatically generated with low confidence">
            <a:extLst>
              <a:ext uri="{FF2B5EF4-FFF2-40B4-BE49-F238E27FC236}">
                <a16:creationId xmlns:a16="http://schemas.microsoft.com/office/drawing/2014/main" id="{BEAF8996-F5FA-4503-8F34-350F52A80819}"/>
              </a:ext>
            </a:extLst>
          </p:cNvPr>
          <p:cNvPicPr>
            <a:picLocks noChangeAspect="1"/>
          </p:cNvPicPr>
          <p:nvPr/>
        </p:nvPicPr>
        <p:blipFill rotWithShape="1">
          <a:blip r:embed="rId6">
            <a:extLst>
              <a:ext uri="{28A0092B-C50C-407E-A947-70E740481C1C}">
                <a14:useLocalDpi xmlns:a14="http://schemas.microsoft.com/office/drawing/2010/main" val="0"/>
              </a:ext>
            </a:extLst>
          </a:blip>
          <a:srcRect r="10332" b="-2"/>
          <a:stretch/>
        </p:blipFill>
        <p:spPr>
          <a:xfrm>
            <a:off x="20" y="3429000"/>
            <a:ext cx="4571980" cy="3429000"/>
          </a:xfrm>
          <a:prstGeom prst="rect">
            <a:avLst/>
          </a:prstGeom>
        </p:spPr>
      </p:pic>
      <p:pic>
        <p:nvPicPr>
          <p:cNvPr id="3" name="Content Placeholder 2" descr="A couple of hands cutting a cake&#10;&#10;Description automatically generated with low confidence">
            <a:extLst>
              <a:ext uri="{FF2B5EF4-FFF2-40B4-BE49-F238E27FC236}">
                <a16:creationId xmlns:a16="http://schemas.microsoft.com/office/drawing/2014/main" id="{5EF87217-7CFC-436D-A559-F3C858C49389}"/>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t="1961"/>
          <a:stretch/>
        </p:blipFill>
        <p:spPr>
          <a:xfrm>
            <a:off x="4572000" y="3429000"/>
            <a:ext cx="4572000" cy="3429000"/>
          </a:xfrm>
          <a:prstGeom prst="rect">
            <a:avLst/>
          </a:prstGeom>
        </p:spPr>
      </p:pic>
      <p:sp>
        <p:nvSpPr>
          <p:cNvPr id="71" name="Rectangle 70">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885915" y="2164437"/>
            <a:ext cx="3372170" cy="252912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Frame 72">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447277" y="1835459"/>
            <a:ext cx="4249446" cy="3187083"/>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3215143" y="2761554"/>
            <a:ext cx="2713713" cy="1345720"/>
          </a:xfrm>
          <a:noFill/>
        </p:spPr>
        <p:txBody>
          <a:bodyPr vert="horz" lIns="91440" tIns="45720" rIns="91440" bIns="45720" rtlCol="0" anchor="ctr">
            <a:normAutofit/>
          </a:bodyPr>
          <a:lstStyle/>
          <a:p>
            <a:pPr algn="ctr" defTabSz="914400"/>
            <a:r>
              <a:rPr lang="en-US" altLang="en-US" sz="2400" b="1" i="1" kern="1200" dirty="0">
                <a:solidFill>
                  <a:srgbClr val="080808"/>
                </a:solidFill>
              </a:rPr>
              <a:t>Management Team</a:t>
            </a:r>
            <a:endParaRPr lang="en-US" altLang="en-US" sz="2400" i="1" kern="1200" dirty="0">
              <a:solidFill>
                <a:srgbClr val="080808"/>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3707904" y="114300"/>
            <a:ext cx="4986834" cy="1223963"/>
          </a:xfrm>
        </p:spPr>
        <p:txBody>
          <a:bodyPr/>
          <a:lstStyle/>
          <a:p>
            <a:pPr eaLnBrk="1" hangingPunct="1"/>
            <a:r>
              <a:rPr lang="en-GB" altLang="en-US" sz="3600" b="1" i="1" dirty="0"/>
              <a:t>Financial plan</a:t>
            </a:r>
            <a:endParaRPr lang="en-GB" altLang="en-US" sz="3600" i="1" dirty="0"/>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241318" y="1452563"/>
            <a:ext cx="3754437" cy="3539934"/>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a:p>
            <a:pPr>
              <a:buFont typeface="Wingdings" panose="05000000000000000000" pitchFamily="2" charset="2"/>
              <a:buChar char="q"/>
            </a:pPr>
            <a:endParaRPr lang="en-GB" altLang="en-US" sz="2400" dirty="0"/>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282926" y="4230792"/>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p>
          <a:p>
            <a:pPr>
              <a:buFont typeface="Wingdings" panose="05000000000000000000" pitchFamily="2" charset="2"/>
              <a:buChar char="§"/>
            </a:pPr>
            <a:r>
              <a:rPr lang="en-GB" altLang="en-US" sz="2400" dirty="0"/>
              <a:t>Total Income:</a:t>
            </a:r>
          </a:p>
          <a:p>
            <a:pPr>
              <a:buFont typeface="Wingdings" panose="05000000000000000000" pitchFamily="2" charset="2"/>
              <a:buChar char="§"/>
            </a:pPr>
            <a:r>
              <a:rPr lang="en-GB" altLang="en-US" sz="2400" dirty="0"/>
              <a:t>Total Expenses:</a:t>
            </a:r>
          </a:p>
          <a:p>
            <a:pPr>
              <a:buFont typeface="Wingdings" panose="05000000000000000000" pitchFamily="2" charset="2"/>
              <a:buChar char="§"/>
            </a:pPr>
            <a:r>
              <a:rPr lang="en-GB" altLang="en-US" sz="2400" dirty="0"/>
              <a:t>Gross Profit:</a:t>
            </a:r>
          </a:p>
          <a:p>
            <a:pPr>
              <a:buFont typeface="Wingdings" panose="05000000000000000000" pitchFamily="2" charset="2"/>
              <a:buChar char="§"/>
            </a:pPr>
            <a:r>
              <a:rPr lang="en-GB" altLang="en-US" sz="2400" dirty="0"/>
              <a:t>Net Profit:</a:t>
            </a:r>
          </a:p>
        </p:txBody>
      </p:sp>
      <p:graphicFrame>
        <p:nvGraphicFramePr>
          <p:cNvPr id="2" name="Table 1">
            <a:extLst>
              <a:ext uri="{FF2B5EF4-FFF2-40B4-BE49-F238E27FC236}">
                <a16:creationId xmlns:a16="http://schemas.microsoft.com/office/drawing/2014/main" id="{7F1B7A1C-817B-4E60-A14E-98D078B6A628}"/>
              </a:ext>
            </a:extLst>
          </p:cNvPr>
          <p:cNvGraphicFramePr>
            <a:graphicFrameLocks noGrp="1"/>
          </p:cNvGraphicFramePr>
          <p:nvPr>
            <p:extLst>
              <p:ext uri="{D42A27DB-BD31-4B8C-83A1-F6EECF244321}">
                <p14:modId xmlns:p14="http://schemas.microsoft.com/office/powerpoint/2010/main" val="868309221"/>
              </p:ext>
            </p:extLst>
          </p:nvPr>
        </p:nvGraphicFramePr>
        <p:xfrm>
          <a:off x="179512" y="0"/>
          <a:ext cx="3528392" cy="6830531"/>
        </p:xfrm>
        <a:graphic>
          <a:graphicData uri="http://schemas.openxmlformats.org/drawingml/2006/table">
            <a:tbl>
              <a:tblPr firstRow="1" firstCol="1" bandRow="1">
                <a:tableStyleId>{5C22544A-7EE6-4342-B048-85BDC9FD1C3A}</a:tableStyleId>
              </a:tblPr>
              <a:tblGrid>
                <a:gridCol w="2486325">
                  <a:extLst>
                    <a:ext uri="{9D8B030D-6E8A-4147-A177-3AD203B41FA5}">
                      <a16:colId xmlns:a16="http://schemas.microsoft.com/office/drawing/2014/main" val="3874177932"/>
                    </a:ext>
                  </a:extLst>
                </a:gridCol>
                <a:gridCol w="549680">
                  <a:extLst>
                    <a:ext uri="{9D8B030D-6E8A-4147-A177-3AD203B41FA5}">
                      <a16:colId xmlns:a16="http://schemas.microsoft.com/office/drawing/2014/main" val="203804465"/>
                    </a:ext>
                  </a:extLst>
                </a:gridCol>
                <a:gridCol w="492387">
                  <a:extLst>
                    <a:ext uri="{9D8B030D-6E8A-4147-A177-3AD203B41FA5}">
                      <a16:colId xmlns:a16="http://schemas.microsoft.com/office/drawing/2014/main" val="2723578852"/>
                    </a:ext>
                  </a:extLst>
                </a:gridCol>
              </a:tblGrid>
              <a:tr h="216761">
                <a:tc>
                  <a:txBody>
                    <a:bodyPr/>
                    <a:lstStyle/>
                    <a:p>
                      <a:pPr>
                        <a:lnSpc>
                          <a:spcPct val="150000"/>
                        </a:lnSpc>
                        <a:spcAft>
                          <a:spcPts val="800"/>
                        </a:spcAft>
                      </a:pPr>
                      <a:r>
                        <a:rPr lang="en-US"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000" dirty="0">
                          <a:solidFill>
                            <a:schemeClr val="tx1"/>
                          </a:solidFill>
                          <a:effectLst/>
                        </a:rPr>
                        <a:t>Year 1</a:t>
                      </a:r>
                      <a:endParaRPr lang="en-GB" sz="1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000" dirty="0">
                          <a:solidFill>
                            <a:schemeClr val="tx1"/>
                          </a:solidFill>
                          <a:effectLst/>
                        </a:rPr>
                        <a:t>Year 2</a:t>
                      </a:r>
                      <a:endParaRPr lang="en-GB" sz="1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562817403"/>
                  </a:ext>
                </a:extLst>
              </a:tr>
              <a:tr h="216761">
                <a:tc>
                  <a:txBody>
                    <a:bodyPr/>
                    <a:lstStyle/>
                    <a:p>
                      <a:pPr>
                        <a:lnSpc>
                          <a:spcPct val="150000"/>
                        </a:lnSpc>
                        <a:spcAft>
                          <a:spcPts val="800"/>
                        </a:spcAft>
                      </a:pPr>
                      <a:r>
                        <a:rPr lang="en-US"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600">
                          <a:effectLst/>
                        </a:rPr>
                        <a:t> £</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600" dirty="0">
                          <a:effectLst/>
                        </a:rPr>
                        <a:t>£</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542904148"/>
                  </a:ext>
                </a:extLst>
              </a:tr>
              <a:tr h="228293">
                <a:tc>
                  <a:txBody>
                    <a:bodyPr/>
                    <a:lstStyle/>
                    <a:p>
                      <a:pPr>
                        <a:lnSpc>
                          <a:spcPct val="150000"/>
                        </a:lnSpc>
                        <a:spcAft>
                          <a:spcPts val="800"/>
                        </a:spcAft>
                      </a:pPr>
                      <a:r>
                        <a:rPr lang="en-US" sz="1100">
                          <a:solidFill>
                            <a:schemeClr val="tx1">
                              <a:lumMod val="95000"/>
                              <a:lumOff val="5000"/>
                            </a:schemeClr>
                          </a:solidFill>
                          <a:effectLst/>
                        </a:rPr>
                        <a:t>Beginning Balance</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25,000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9,500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276571020"/>
                  </a:ext>
                </a:extLst>
              </a:tr>
              <a:tr h="228293">
                <a:tc>
                  <a:txBody>
                    <a:bodyPr/>
                    <a:lstStyle/>
                    <a:p>
                      <a:pPr>
                        <a:lnSpc>
                          <a:spcPct val="150000"/>
                        </a:lnSpc>
                        <a:spcAft>
                          <a:spcPts val="800"/>
                        </a:spcAft>
                      </a:pPr>
                      <a:r>
                        <a:rPr lang="en-US" sz="1100" u="sng">
                          <a:solidFill>
                            <a:schemeClr val="tx1">
                              <a:lumMod val="95000"/>
                              <a:lumOff val="5000"/>
                            </a:schemeClr>
                          </a:solidFill>
                          <a:effectLst/>
                        </a:rPr>
                        <a:t>Cash inflows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626027135"/>
                  </a:ext>
                </a:extLst>
              </a:tr>
              <a:tr h="484033">
                <a:tc>
                  <a:txBody>
                    <a:bodyPr/>
                    <a:lstStyle/>
                    <a:p>
                      <a:pPr>
                        <a:lnSpc>
                          <a:spcPct val="150000"/>
                        </a:lnSpc>
                        <a:spcAft>
                          <a:spcPts val="800"/>
                        </a:spcAft>
                      </a:pPr>
                      <a:r>
                        <a:rPr lang="en-US" sz="1100">
                          <a:solidFill>
                            <a:schemeClr val="tx1">
                              <a:lumMod val="95000"/>
                              <a:lumOff val="5000"/>
                            </a:schemeClr>
                          </a:solidFill>
                          <a:effectLst/>
                        </a:rPr>
                        <a:t>Sales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67,000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96,000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181037613"/>
                  </a:ext>
                </a:extLst>
              </a:tr>
              <a:tr h="228293">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471819961"/>
                  </a:ext>
                </a:extLst>
              </a:tr>
              <a:tr h="228293">
                <a:tc>
                  <a:txBody>
                    <a:bodyPr/>
                    <a:lstStyle/>
                    <a:p>
                      <a:pPr>
                        <a:lnSpc>
                          <a:spcPct val="150000"/>
                        </a:lnSpc>
                        <a:spcAft>
                          <a:spcPts val="800"/>
                        </a:spcAft>
                      </a:pPr>
                      <a:r>
                        <a:rPr lang="en-US" sz="1100" u="sng" dirty="0">
                          <a:solidFill>
                            <a:schemeClr val="tx1">
                              <a:lumMod val="95000"/>
                              <a:lumOff val="5000"/>
                            </a:schemeClr>
                          </a:solidFill>
                          <a:effectLst/>
                        </a:rPr>
                        <a:t>Cash Outflows</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306616583"/>
                  </a:ext>
                </a:extLst>
              </a:tr>
              <a:tr h="241815">
                <a:tc>
                  <a:txBody>
                    <a:bodyPr/>
                    <a:lstStyle/>
                    <a:p>
                      <a:pPr>
                        <a:lnSpc>
                          <a:spcPct val="150000"/>
                        </a:lnSpc>
                        <a:spcAft>
                          <a:spcPts val="800"/>
                        </a:spcAft>
                      </a:pPr>
                      <a:r>
                        <a:rPr lang="en-US" sz="1100">
                          <a:solidFill>
                            <a:schemeClr val="tx1">
                              <a:lumMod val="95000"/>
                              <a:lumOff val="5000"/>
                            </a:schemeClr>
                          </a:solidFill>
                          <a:effectLst/>
                        </a:rPr>
                        <a:t>Administrative expenses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1,800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568166522"/>
                  </a:ext>
                </a:extLst>
              </a:tr>
              <a:tr h="484033">
                <a:tc>
                  <a:txBody>
                    <a:bodyPr/>
                    <a:lstStyle/>
                    <a:p>
                      <a:pPr>
                        <a:lnSpc>
                          <a:spcPct val="150000"/>
                        </a:lnSpc>
                        <a:spcAft>
                          <a:spcPts val="800"/>
                        </a:spcAft>
                      </a:pPr>
                      <a:r>
                        <a:rPr lang="en-US" sz="1100">
                          <a:solidFill>
                            <a:schemeClr val="tx1">
                              <a:lumMod val="95000"/>
                              <a:lumOff val="5000"/>
                            </a:schemeClr>
                          </a:solidFill>
                          <a:effectLst/>
                        </a:rPr>
                        <a:t>Rent</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15,000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786334589"/>
                  </a:ext>
                </a:extLst>
              </a:tr>
              <a:tr h="228293">
                <a:tc>
                  <a:txBody>
                    <a:bodyPr/>
                    <a:lstStyle/>
                    <a:p>
                      <a:pPr>
                        <a:lnSpc>
                          <a:spcPct val="150000"/>
                        </a:lnSpc>
                        <a:spcAft>
                          <a:spcPts val="800"/>
                        </a:spcAft>
                      </a:pPr>
                      <a:r>
                        <a:rPr lang="en-US" sz="1100">
                          <a:solidFill>
                            <a:schemeClr val="tx1">
                              <a:lumMod val="95000"/>
                              <a:lumOff val="5000"/>
                            </a:schemeClr>
                          </a:solidFill>
                          <a:effectLst/>
                        </a:rPr>
                        <a:t>Insurance premiums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201817977"/>
                  </a:ext>
                </a:extLst>
              </a:tr>
              <a:tr h="228293">
                <a:tc>
                  <a:txBody>
                    <a:bodyPr/>
                    <a:lstStyle/>
                    <a:p>
                      <a:pPr>
                        <a:lnSpc>
                          <a:spcPct val="150000"/>
                        </a:lnSpc>
                        <a:spcAft>
                          <a:spcPts val="800"/>
                        </a:spcAft>
                      </a:pPr>
                      <a:r>
                        <a:rPr lang="en-US" sz="1100">
                          <a:solidFill>
                            <a:schemeClr val="tx1">
                              <a:lumMod val="95000"/>
                              <a:lumOff val="5000"/>
                            </a:schemeClr>
                          </a:solidFill>
                          <a:effectLst/>
                        </a:rPr>
                        <a:t>Utilities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1,500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938903500"/>
                  </a:ext>
                </a:extLst>
              </a:tr>
              <a:tr h="484033">
                <a:tc>
                  <a:txBody>
                    <a:bodyPr/>
                    <a:lstStyle/>
                    <a:p>
                      <a:pPr>
                        <a:lnSpc>
                          <a:spcPct val="150000"/>
                        </a:lnSpc>
                        <a:spcAft>
                          <a:spcPts val="800"/>
                        </a:spcAft>
                      </a:pPr>
                      <a:r>
                        <a:rPr lang="en-US" sz="1100">
                          <a:solidFill>
                            <a:schemeClr val="tx1">
                              <a:lumMod val="95000"/>
                              <a:lumOff val="5000"/>
                            </a:schemeClr>
                          </a:solidFill>
                          <a:effectLst/>
                        </a:rPr>
                        <a:t>Marketing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8,000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10,000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1697534877"/>
                  </a:ext>
                </a:extLst>
              </a:tr>
              <a:tr h="484033">
                <a:tc>
                  <a:txBody>
                    <a:bodyPr/>
                    <a:lstStyle/>
                    <a:p>
                      <a:pPr>
                        <a:lnSpc>
                          <a:spcPct val="150000"/>
                        </a:lnSpc>
                        <a:spcAft>
                          <a:spcPts val="800"/>
                        </a:spcAft>
                      </a:pPr>
                      <a:r>
                        <a:rPr lang="en-US" sz="1100">
                          <a:solidFill>
                            <a:schemeClr val="tx1">
                              <a:lumMod val="95000"/>
                              <a:lumOff val="5000"/>
                            </a:schemeClr>
                          </a:solidFill>
                          <a:effectLst/>
                        </a:rPr>
                        <a:t>Salaries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25,000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581206102"/>
                  </a:ext>
                </a:extLst>
              </a:tr>
              <a:tr h="228293">
                <a:tc>
                  <a:txBody>
                    <a:bodyPr/>
                    <a:lstStyle/>
                    <a:p>
                      <a:pPr>
                        <a:lnSpc>
                          <a:spcPct val="150000"/>
                        </a:lnSpc>
                        <a:spcAft>
                          <a:spcPts val="800"/>
                        </a:spcAft>
                      </a:pPr>
                      <a:r>
                        <a:rPr lang="en-US" sz="1100">
                          <a:solidFill>
                            <a:schemeClr val="tx1">
                              <a:lumMod val="95000"/>
                              <a:lumOff val="5000"/>
                            </a:schemeClr>
                          </a:solidFill>
                          <a:effectLst/>
                        </a:rPr>
                        <a:t>Website development</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446740150"/>
                  </a:ext>
                </a:extLst>
              </a:tr>
              <a:tr h="484033">
                <a:tc>
                  <a:txBody>
                    <a:bodyPr/>
                    <a:lstStyle/>
                    <a:p>
                      <a:pPr>
                        <a:lnSpc>
                          <a:spcPct val="150000"/>
                        </a:lnSpc>
                        <a:spcAft>
                          <a:spcPts val="800"/>
                        </a:spcAft>
                      </a:pPr>
                      <a:r>
                        <a:rPr lang="en-US" sz="1100">
                          <a:solidFill>
                            <a:schemeClr val="tx1">
                              <a:lumMod val="95000"/>
                              <a:lumOff val="5000"/>
                            </a:schemeClr>
                          </a:solidFill>
                          <a:effectLst/>
                        </a:rPr>
                        <a:t>Cost of sales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20,000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23,000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053864596"/>
                  </a:ext>
                </a:extLst>
              </a:tr>
              <a:tr h="228293">
                <a:tc>
                  <a:txBody>
                    <a:bodyPr/>
                    <a:lstStyle/>
                    <a:p>
                      <a:pPr>
                        <a:lnSpc>
                          <a:spcPct val="150000"/>
                        </a:lnSpc>
                        <a:spcAft>
                          <a:spcPts val="800"/>
                        </a:spcAft>
                      </a:pPr>
                      <a:r>
                        <a:rPr lang="en-US" sz="1100">
                          <a:solidFill>
                            <a:schemeClr val="tx1">
                              <a:lumMod val="95000"/>
                              <a:lumOff val="5000"/>
                            </a:schemeClr>
                          </a:solidFill>
                          <a:effectLst/>
                        </a:rPr>
                        <a:t> Furniture  &amp; Equipment</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15,000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5000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522540008"/>
                  </a:ext>
                </a:extLst>
              </a:tr>
              <a:tr h="484033">
                <a:tc>
                  <a:txBody>
                    <a:bodyPr/>
                    <a:lstStyle/>
                    <a:p>
                      <a:pPr>
                        <a:lnSpc>
                          <a:spcPct val="150000"/>
                        </a:lnSpc>
                        <a:spcAft>
                          <a:spcPts val="800"/>
                        </a:spcAft>
                      </a:pPr>
                      <a:r>
                        <a:rPr lang="en-US" sz="1100">
                          <a:solidFill>
                            <a:schemeClr val="tx1">
                              <a:lumMod val="95000"/>
                              <a:lumOff val="5000"/>
                            </a:schemeClr>
                          </a:solidFill>
                          <a:effectLst/>
                        </a:rPr>
                        <a:t>Total Cash outflows</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82,500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81,700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83008786"/>
                  </a:ext>
                </a:extLst>
              </a:tr>
              <a:tr h="228293">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299236193"/>
                  </a:ext>
                </a:extLst>
              </a:tr>
              <a:tr h="484033">
                <a:tc>
                  <a:txBody>
                    <a:bodyPr/>
                    <a:lstStyle/>
                    <a:p>
                      <a:pPr>
                        <a:lnSpc>
                          <a:spcPct val="150000"/>
                        </a:lnSpc>
                        <a:spcAft>
                          <a:spcPts val="800"/>
                        </a:spcAft>
                      </a:pPr>
                      <a:r>
                        <a:rPr lang="en-US" sz="1100" dirty="0">
                          <a:solidFill>
                            <a:schemeClr val="tx1">
                              <a:lumMod val="95000"/>
                              <a:lumOff val="5000"/>
                            </a:schemeClr>
                          </a:solidFill>
                          <a:effectLst/>
                        </a:rPr>
                        <a:t>Cash Surplus/Deficit</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-15,500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14,300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2899186276"/>
                  </a:ext>
                </a:extLst>
              </a:tr>
              <a:tr h="228293">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a:solidFill>
                            <a:schemeClr val="tx1">
                              <a:lumMod val="95000"/>
                              <a:lumOff val="5000"/>
                            </a:schemeClr>
                          </a:solidFill>
                          <a:effectLst/>
                        </a:rPr>
                        <a:t> </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nSpc>
                          <a:spcPct val="150000"/>
                        </a:lnSpc>
                        <a:spcAft>
                          <a:spcPts val="800"/>
                        </a:spcAft>
                      </a:pPr>
                      <a:r>
                        <a:rPr lang="en-US" sz="1100" dirty="0">
                          <a:solidFill>
                            <a:schemeClr val="tx1">
                              <a:lumMod val="95000"/>
                              <a:lumOff val="5000"/>
                            </a:schemeClr>
                          </a:solidFill>
                          <a:effectLst/>
                        </a:rPr>
                        <a:t> </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536972181"/>
                  </a:ext>
                </a:extLst>
              </a:tr>
              <a:tr h="484033">
                <a:tc>
                  <a:txBody>
                    <a:bodyPr/>
                    <a:lstStyle/>
                    <a:p>
                      <a:pPr>
                        <a:lnSpc>
                          <a:spcPct val="150000"/>
                        </a:lnSpc>
                        <a:spcAft>
                          <a:spcPts val="800"/>
                        </a:spcAft>
                      </a:pPr>
                      <a:r>
                        <a:rPr lang="en-US" sz="1100">
                          <a:solidFill>
                            <a:schemeClr val="tx1">
                              <a:lumMod val="95000"/>
                              <a:lumOff val="5000"/>
                            </a:schemeClr>
                          </a:solidFill>
                          <a:effectLst/>
                        </a:rPr>
                        <a:t>Closing balance at the end of period</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a:solidFill>
                            <a:schemeClr val="tx1">
                              <a:lumMod val="95000"/>
                              <a:lumOff val="5000"/>
                            </a:schemeClr>
                          </a:solidFill>
                          <a:effectLst/>
                        </a:rPr>
                        <a:t>9,500</a:t>
                      </a:r>
                      <a:endParaRPr lang="en-GB" sz="110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tc>
                  <a:txBody>
                    <a:bodyPr/>
                    <a:lstStyle/>
                    <a:p>
                      <a:pPr algn="r">
                        <a:lnSpc>
                          <a:spcPct val="150000"/>
                        </a:lnSpc>
                        <a:spcAft>
                          <a:spcPts val="800"/>
                        </a:spcAft>
                      </a:pPr>
                      <a:r>
                        <a:rPr lang="en-US" sz="1100" dirty="0">
                          <a:solidFill>
                            <a:schemeClr val="tx1">
                              <a:lumMod val="95000"/>
                              <a:lumOff val="5000"/>
                            </a:schemeClr>
                          </a:solidFill>
                          <a:effectLst/>
                        </a:rPr>
                        <a:t>23,800</a:t>
                      </a:r>
                      <a:endParaRPr lang="en-GB" sz="11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39586" marR="39586" marT="0" marB="0" anchor="b"/>
                </a:tc>
                <a:extLst>
                  <a:ext uri="{0D108BD9-81ED-4DB2-BD59-A6C34878D82A}">
                    <a16:rowId xmlns:a16="http://schemas.microsoft.com/office/drawing/2014/main" val="3515985161"/>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Content Placeholder 2" descr="Stack of hardcover books without spine titles">
            <a:extLst>
              <a:ext uri="{FF2B5EF4-FFF2-40B4-BE49-F238E27FC236}">
                <a16:creationId xmlns:a16="http://schemas.microsoft.com/office/drawing/2014/main" id="{D1EFFEB6-41B0-469D-85FD-7231EDBACB21}"/>
              </a:ext>
            </a:extLst>
          </p:cNvPr>
          <p:cNvPicPr>
            <a:picLocks noChangeAspect="1"/>
          </p:cNvPicPr>
          <p:nvPr/>
        </p:nvPicPr>
        <p:blipFill rotWithShape="1">
          <a:blip r:embed="rId3">
            <a:extLst>
              <a:ext uri="{28A0092B-C50C-407E-A947-70E740481C1C}">
                <a14:useLocalDpi xmlns:a14="http://schemas.microsoft.com/office/drawing/2010/main" val="0"/>
              </a:ext>
            </a:extLst>
          </a:blip>
          <a:srcRect l="11333"/>
          <a:stretch/>
        </p:blipFill>
        <p:spPr>
          <a:xfrm>
            <a:off x="-59111" y="188640"/>
            <a:ext cx="9143979" cy="6857990"/>
          </a:xfrm>
          <a:prstGeom prst="rect">
            <a:avLst/>
          </a:prstGeom>
        </p:spPr>
      </p:pic>
      <p:sp>
        <p:nvSpPr>
          <p:cNvPr id="7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4512879"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350316" y="2852936"/>
            <a:ext cx="4981439" cy="2592288"/>
          </a:xfrm>
        </p:spPr>
        <p:txBody>
          <a:bodyPr>
            <a:normAutofit/>
          </a:bodyPr>
          <a:lstStyle/>
          <a:p>
            <a:pPr algn="ctr" eaLnBrk="1" hangingPunct="1"/>
            <a:r>
              <a:rPr lang="en-GB" altLang="en-US" sz="3100" b="1" i="1" dirty="0"/>
              <a:t>References</a:t>
            </a:r>
            <a:endParaRPr lang="en-GB" altLang="en-US" sz="3100" i="1" dirty="0"/>
          </a:p>
        </p:txBody>
      </p:sp>
      <p:cxnSp>
        <p:nvCxnSpPr>
          <p:cNvPr id="75" name="Straight Connector 7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15288" y="3337139"/>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1394</TotalTime>
  <Words>2677</Words>
  <Application>Microsoft Office PowerPoint</Application>
  <PresentationFormat>On-screen Show (4:3)</PresentationFormat>
  <Paragraphs>169</Paragraphs>
  <Slides>12</Slides>
  <Notes>11</Notes>
  <HiddenSlides>0</HiddenSlides>
  <MMClips>0</MMClips>
  <ScaleCrop>false</ScaleCrop>
  <HeadingPairs>
    <vt:vector size="4" baseType="variant">
      <vt:variant>
        <vt:lpstr>Theme</vt:lpstr>
      </vt:variant>
      <vt:variant>
        <vt:i4>3</vt:i4>
      </vt:variant>
      <vt:variant>
        <vt:lpstr>Slide Titles</vt:lpstr>
      </vt:variant>
      <vt:variant>
        <vt:i4>12</vt:i4>
      </vt:variant>
    </vt:vector>
  </HeadingPairs>
  <TitlesOfParts>
    <vt:vector size="15" baseType="lpstr">
      <vt:lpstr>Facet</vt:lpstr>
      <vt:lpstr>Office Theme</vt:lpstr>
      <vt:lpstr>1_Office Theme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cosmina barbu</cp:lastModifiedBy>
  <cp:revision>94</cp:revision>
  <cp:lastPrinted>2018-03-20T16:28:46Z</cp:lastPrinted>
  <dcterms:created xsi:type="dcterms:W3CDTF">2004-11-12T17:24:38Z</dcterms:created>
  <dcterms:modified xsi:type="dcterms:W3CDTF">2022-04-14T01:56:53Z</dcterms:modified>
</cp:coreProperties>
</file>