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97A01-9D95-EAA2-379B-07F02C7C0A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36D2FC-C2CB-CDB8-FB51-EC70C4A755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5B73C6-D006-8CCB-D55C-7831571A2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9A418-B616-04C7-632B-540C90018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15C23-4FC4-0399-8D7A-22F212480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825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B7D4C-E105-0273-5642-85A132A85B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FC1F8-C526-893D-C131-BF1B72BCF5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51430C-0D70-64C3-E4D9-873BE3787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8B2038-9873-36F0-A4F4-2211F5AC9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615DFF-F1F1-89E8-9996-93AD230B3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777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A9564-BC82-1D3A-F59F-567C26A70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398112-6A7A-88FC-FBEF-F89D5EC3F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2134F0-4434-3DE4-5AEE-701E403E6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BDAAE-11F4-FE34-6240-8617B907B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B6C72-FBFB-2048-476E-802C78DB7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91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467D5-5FC1-7B89-C35C-83254BE4B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32D44-2560-64D6-63A5-1FC17B95B2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4F765-3301-12D1-4744-5400BE5B4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00803-8DFD-3862-EA8E-0F49B70BB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0B456F-6380-85B4-FF46-830C71041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D136A9-8E78-001A-C56F-FC63F86D4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392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CDC48-FA22-4902-46D6-6F19237E7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EE14C6-3BAB-0E8C-2E03-57EF3F54E2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F6EC34-7409-5E5A-11B6-0EBBE855A7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BFA15E-BB1A-9384-6B68-5758925A47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2D789E-40A2-ED1C-22F4-736ADAA0B9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01BF68-B4C0-B29C-A5DD-0FB8599A4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B5012E-BF7F-5E6D-FDDB-A6D8CF2CE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B0847D-58C2-1B0E-C6F8-E50A2A2C3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685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A473A-CD73-80BB-CFB6-3BA3D9523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745AEE2-D776-AB3E-9016-1038A8EA2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47BC66-70A6-E93A-E072-4BE2FAE1A5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F8FC5E-C88D-0F3A-CE87-321DCFD6F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155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BE6A77-BDF2-0A7C-AE1C-36F61C9E1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F52007-109F-3ECC-DFCF-3AC772B7C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FD3E8F-38E4-FE33-8EEE-C4B853953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483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FE2CD-014B-6DF6-B98F-9BBF66CE6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35B53-11D0-006E-932E-F35FB99CB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6C3388-61F6-C421-FFD6-C406BDF643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48B9F2-F0C8-2A69-D49E-DB22F85DE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97B511-4EDB-A1C2-6FB8-B516251E2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8BC804-4D37-92FA-A0FD-BCA6C47C0D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771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5E924-0F0D-0605-9A2A-E18C10331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F3CAC7-6A91-45B8-553A-14E0BFA7D8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78D3BE-5E5C-B18E-7D61-A45114E869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220DD6-5245-ADE9-C446-EAED9521A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F5BE3B-D78A-39E5-6F5C-8B979B20A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D61FEF-6C53-FFBF-D499-020C0DC20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2272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01896-E527-7AC0-A35A-E7C6C73C0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805202-393C-2B7B-9200-D7BF8A4D0C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3A94E-F35F-0222-8580-E2BB6A1C6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66EAF4-D8D1-7E19-8D26-2BE426C4B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1F6F70-85D2-500C-778C-82EB9F89A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2397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8AD5FB-250A-258C-CB5C-4FB5A74224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3955FE-DE4C-73F7-EF5D-0BFB9DA7E0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358617-9601-9988-93B5-DD99F8DB5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F2B58-D087-01F6-3C2C-FF3D8C941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F04AD-EBFD-70FC-9E03-190138353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556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F2437D-AC47-B395-4376-2E210EF51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E0A2D0-7E1C-0591-F821-21989E2AE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EF5CDB-197E-2BD5-67E4-9C284AE155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6087D6-A6E2-4F74-83E4-450011C1B6D0}" type="datetimeFigureOut">
              <a:rPr lang="en-GB" smtClean="0"/>
              <a:t>24/10/2025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4B8337-69FF-6299-C54D-17B97D1EF8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F0497-6C08-E235-6BB3-3EBD7B5917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BC6AEE-45E0-4CE7-940E-B94B8297FB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068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C57FA-2726-0539-E65E-314250FD9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6582" y="2638479"/>
            <a:ext cx="4450117" cy="2463242"/>
          </a:xfrm>
        </p:spPr>
        <p:txBody>
          <a:bodyPr anchor="t">
            <a:normAutofit/>
          </a:bodyPr>
          <a:lstStyle/>
          <a:p>
            <a:pPr algn="l"/>
            <a:r>
              <a:rPr lang="en-US" sz="2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The Selling Concept: The Most Effective Marketing Model for Business in 2025</a:t>
            </a:r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F1D343-3B97-A4A4-6B9C-36B9C64CF1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959" y="6268370"/>
            <a:ext cx="4036333" cy="499857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>
                <a:solidFill>
                  <a:schemeClr val="tx2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By Marinel Toader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9E12D9-6826-9E9B-97F6-C8620D23E1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2492" y="1457892"/>
            <a:ext cx="5536001" cy="3883463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Voice 251021_145946 (1)">
            <a:hlinkClick r:id="" action="ppaction://media"/>
            <a:extLst>
              <a:ext uri="{FF2B5EF4-FFF2-40B4-BE49-F238E27FC236}">
                <a16:creationId xmlns:a16="http://schemas.microsoft.com/office/drawing/2014/main" id="{7B1AB53E-357E-9DAB-F27F-7F873D8D26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26425" y="6070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03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5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12E8C-945C-1989-9877-16BBC35D3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The Story Behind the Selling Concept</a:t>
            </a:r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  <a:latin typeface="Arial Black" panose="020B0A04020102020204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2DE67-ADE3-7964-434E-DF7589677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Autofit/>
          </a:bodyPr>
          <a:lstStyle/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Started in the first decade of the 20th century when the production of products started to outpace their consumption.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Businesses began to recognise that consumers did not buy products without effective persuasion.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idea is based upon a more aggressive approach to selling and promotion.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means businesses push their products rather than wait for them to buy products because of natural demand (Kapoor, 2021).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underlying assumption is "if you don't sell, you will not survive."</a:t>
            </a:r>
            <a:endParaRPr lang="en-GB" sz="1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361491-78B7-2AB6-634C-8C77E37A888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062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6" name="Voice 251021_150115 (1)">
            <a:hlinkClick r:id="" action="ppaction://media"/>
            <a:extLst>
              <a:ext uri="{FF2B5EF4-FFF2-40B4-BE49-F238E27FC236}">
                <a16:creationId xmlns:a16="http://schemas.microsoft.com/office/drawing/2014/main" id="{5F7C0FC8-A3E2-ECF3-E769-654F22D12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373813" y="58308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592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54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FB181D-22E8-8F03-F0BE-44E7FC7D8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Key Features of the Selling Concept</a:t>
            </a:r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  <a:latin typeface="Arial Black" panose="020B0A04020102020204" pitchFamily="34" charset="0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0FE96FE-0D34-450B-FE88-396246C3DD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8157402"/>
              </p:ext>
            </p:extLst>
          </p:nvPr>
        </p:nvGraphicFramePr>
        <p:xfrm>
          <a:off x="939625" y="2891738"/>
          <a:ext cx="10108849" cy="3449855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591595">
                  <a:extLst>
                    <a:ext uri="{9D8B030D-6E8A-4147-A177-3AD203B41FA5}">
                      <a16:colId xmlns:a16="http://schemas.microsoft.com/office/drawing/2014/main" val="1366191932"/>
                    </a:ext>
                  </a:extLst>
                </a:gridCol>
                <a:gridCol w="3794291">
                  <a:extLst>
                    <a:ext uri="{9D8B030D-6E8A-4147-A177-3AD203B41FA5}">
                      <a16:colId xmlns:a16="http://schemas.microsoft.com/office/drawing/2014/main" val="4018409763"/>
                    </a:ext>
                  </a:extLst>
                </a:gridCol>
                <a:gridCol w="3722963">
                  <a:extLst>
                    <a:ext uri="{9D8B030D-6E8A-4147-A177-3AD203B41FA5}">
                      <a16:colId xmlns:a16="http://schemas.microsoft.com/office/drawing/2014/main" val="81505682"/>
                    </a:ext>
                  </a:extLst>
                </a:gridCol>
              </a:tblGrid>
              <a:tr h="37173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 Black" panose="020B0A04020102020204" pitchFamily="34" charset="0"/>
                        </a:rPr>
                        <a:t>Feature</a:t>
                      </a:r>
                      <a:endParaRPr lang="en-GB" sz="1600" dirty="0">
                        <a:latin typeface="Arial Black" panose="020B0A04020102020204" pitchFamily="34" charset="0"/>
                      </a:endParaRP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 Black" panose="020B0A04020102020204" pitchFamily="34" charset="0"/>
                        </a:rPr>
                        <a:t>Description</a:t>
                      </a:r>
                      <a:endParaRPr lang="en-GB" sz="1600" dirty="0">
                        <a:latin typeface="Arial Black" panose="020B0A04020102020204" pitchFamily="34" charset="0"/>
                      </a:endParaRP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 Black" panose="020B0A04020102020204" pitchFamily="34" charset="0"/>
                        </a:rPr>
                        <a:t>Modern Example (2025)</a:t>
                      </a:r>
                      <a:endParaRPr lang="en-GB" sz="1600">
                        <a:latin typeface="Arial Black" panose="020B0A04020102020204" pitchFamily="34" charset="0"/>
                      </a:endParaRPr>
                    </a:p>
                  </a:txBody>
                  <a:tcPr marL="83591" marR="83591" marT="41796" marB="41796" anchor="ctr"/>
                </a:tc>
                <a:extLst>
                  <a:ext uri="{0D108BD9-81ED-4DB2-BD59-A6C34878D82A}">
                    <a16:rowId xmlns:a16="http://schemas.microsoft.com/office/drawing/2014/main" val="2144994580"/>
                  </a:ext>
                </a:extLst>
              </a:tr>
              <a:tr h="6251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 Black" panose="020B0A04020102020204" pitchFamily="34" charset="0"/>
                        </a:rPr>
                        <a:t>Sales-driven</a:t>
                      </a:r>
                      <a:endParaRPr lang="en-GB" sz="1600">
                        <a:latin typeface="Arial Black" panose="020B0A04020102020204" pitchFamily="34" charset="0"/>
                      </a:endParaRP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 Black" panose="020B0A04020102020204" pitchFamily="34" charset="0"/>
                        </a:rPr>
                        <a:t>Prioritises generating sales volume.</a:t>
                      </a: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latin typeface="Arial Black" panose="020B0A04020102020204" pitchFamily="34" charset="0"/>
                        </a:rPr>
                        <a:t>Flash sales and countdown offers.</a:t>
                      </a:r>
                    </a:p>
                  </a:txBody>
                  <a:tcPr marL="83591" marR="83591" marT="41796" marB="41796" anchor="ctr"/>
                </a:tc>
                <a:extLst>
                  <a:ext uri="{0D108BD9-81ED-4DB2-BD59-A6C34878D82A}">
                    <a16:rowId xmlns:a16="http://schemas.microsoft.com/office/drawing/2014/main" val="127092720"/>
                  </a:ext>
                </a:extLst>
              </a:tr>
              <a:tr h="6251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 Black" panose="020B0A04020102020204" pitchFamily="34" charset="0"/>
                        </a:rPr>
                        <a:t>Promotion-heavy</a:t>
                      </a:r>
                      <a:endParaRPr lang="en-GB" sz="1600">
                        <a:latin typeface="Arial Black" panose="020B0A04020102020204" pitchFamily="34" charset="0"/>
                      </a:endParaRP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>
                          <a:latin typeface="Arial Black" panose="020B0A04020102020204" pitchFamily="34" charset="0"/>
                        </a:rPr>
                        <a:t>Uses advertising and personal selling.</a:t>
                      </a: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 Black" panose="020B0A04020102020204" pitchFamily="34" charset="0"/>
                        </a:rPr>
                        <a:t>Influencer campaigns, email marketing.</a:t>
                      </a:r>
                    </a:p>
                  </a:txBody>
                  <a:tcPr marL="83591" marR="83591" marT="41796" marB="41796" anchor="ctr"/>
                </a:tc>
                <a:extLst>
                  <a:ext uri="{0D108BD9-81ED-4DB2-BD59-A6C34878D82A}">
                    <a16:rowId xmlns:a16="http://schemas.microsoft.com/office/drawing/2014/main" val="1226869127"/>
                  </a:ext>
                </a:extLst>
              </a:tr>
              <a:tr h="6251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 Black" panose="020B0A04020102020204" pitchFamily="34" charset="0"/>
                        </a:rPr>
                        <a:t>Short-term focus</a:t>
                      </a:r>
                      <a:endParaRPr lang="en-GB" sz="1600">
                        <a:latin typeface="Arial Black" panose="020B0A04020102020204" pitchFamily="34" charset="0"/>
                      </a:endParaRP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>
                          <a:latin typeface="Arial Black" panose="020B0A04020102020204" pitchFamily="34" charset="0"/>
                        </a:rPr>
                        <a:t>Aims for quick results and conversions.</a:t>
                      </a: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 Black" panose="020B0A04020102020204" pitchFamily="34" charset="0"/>
                        </a:rPr>
                        <a:t>Limited-time deals, pop-ups.</a:t>
                      </a:r>
                    </a:p>
                  </a:txBody>
                  <a:tcPr marL="83591" marR="83591" marT="41796" marB="41796" anchor="ctr"/>
                </a:tc>
                <a:extLst>
                  <a:ext uri="{0D108BD9-81ED-4DB2-BD59-A6C34878D82A}">
                    <a16:rowId xmlns:a16="http://schemas.microsoft.com/office/drawing/2014/main" val="3339719932"/>
                  </a:ext>
                </a:extLst>
              </a:tr>
              <a:tr h="5773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 Black" panose="020B0A04020102020204" pitchFamily="34" charset="0"/>
                        </a:rPr>
                        <a:t>Persuasive messaging</a:t>
                      </a:r>
                      <a:endParaRPr lang="en-GB" sz="1600">
                        <a:latin typeface="Arial Black" panose="020B0A04020102020204" pitchFamily="34" charset="0"/>
                      </a:endParaRP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 Black" panose="020B0A04020102020204" pitchFamily="34" charset="0"/>
                        </a:rPr>
                        <a:t>Appeals emotionally to buyers.</a:t>
                      </a: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 Black" panose="020B0A04020102020204" pitchFamily="34" charset="0"/>
                        </a:rPr>
                        <a:t>Storytelling in digital ads.</a:t>
                      </a:r>
                    </a:p>
                  </a:txBody>
                  <a:tcPr marL="83591" marR="83591" marT="41796" marB="41796" anchor="ctr"/>
                </a:tc>
                <a:extLst>
                  <a:ext uri="{0D108BD9-81ED-4DB2-BD59-A6C34878D82A}">
                    <a16:rowId xmlns:a16="http://schemas.microsoft.com/office/drawing/2014/main" val="4264408764"/>
                  </a:ext>
                </a:extLst>
              </a:tr>
              <a:tr h="6251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>
                          <a:latin typeface="Arial Black" panose="020B0A04020102020204" pitchFamily="34" charset="0"/>
                        </a:rPr>
                        <a:t>Product emphasis</a:t>
                      </a:r>
                      <a:endParaRPr lang="en-GB" sz="1600">
                        <a:latin typeface="Arial Black" panose="020B0A04020102020204" pitchFamily="34" charset="0"/>
                      </a:endParaRP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>
                          <a:latin typeface="Arial Black" panose="020B0A04020102020204" pitchFamily="34" charset="0"/>
                        </a:rPr>
                        <a:t>Highlights features over customer needs.</a:t>
                      </a:r>
                    </a:p>
                  </a:txBody>
                  <a:tcPr marL="83591" marR="83591" marT="41796" marB="4179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dirty="0">
                          <a:latin typeface="Arial Black" panose="020B0A04020102020204" pitchFamily="34" charset="0"/>
                        </a:rPr>
                        <a:t>Tech product demos, new gadget launches.</a:t>
                      </a:r>
                    </a:p>
                  </a:txBody>
                  <a:tcPr marL="83591" marR="83591" marT="41796" marB="41796" anchor="ctr"/>
                </a:tc>
                <a:extLst>
                  <a:ext uri="{0D108BD9-81ED-4DB2-BD59-A6C34878D82A}">
                    <a16:rowId xmlns:a16="http://schemas.microsoft.com/office/drawing/2014/main" val="615221713"/>
                  </a:ext>
                </a:extLst>
              </a:tr>
            </a:tbl>
          </a:graphicData>
        </a:graphic>
      </p:graphicFrame>
      <p:pic>
        <p:nvPicPr>
          <p:cNvPr id="3" name="Voice 251021_150309 (1)">
            <a:hlinkClick r:id="" action="ppaction://media"/>
            <a:extLst>
              <a:ext uri="{FF2B5EF4-FFF2-40B4-BE49-F238E27FC236}">
                <a16:creationId xmlns:a16="http://schemas.microsoft.com/office/drawing/2014/main" id="{18A5FA0C-3F4B-91C8-E1B6-8F31988CE2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01375" y="60769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42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8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9A841-F0F3-86EB-8815-90C8DB676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9" y="856180"/>
            <a:ext cx="5763303" cy="1128068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The Selling Concept in 2025</a:t>
            </a:r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  <a:latin typeface="Arial Black" panose="020B0A04020102020204" pitchFamily="34" charset="0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9D863-3C67-45CA-A708-BD709B95B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competition demands a high level of effectiveness throughout the sales process.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and analytics enhance targeting and personalisation with accuracy.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 move quickly and are accustomed to short and powerful messaging.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uncertainty increases the urgency around securing revenue.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 marketing entails persuasive selling along with customer knowledge.</a:t>
            </a:r>
            <a:endParaRPr lang="en-GB" sz="1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5E39154-D257-1EAE-4101-DA0A88F7DB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3423" y="1169741"/>
            <a:ext cx="4397433" cy="1343058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tv advertisement with a price tag&#10;&#10;AI-generated content may be incorrect.">
            <a:extLst>
              <a:ext uri="{FF2B5EF4-FFF2-40B4-BE49-F238E27FC236}">
                <a16:creationId xmlns:a16="http://schemas.microsoft.com/office/drawing/2014/main" id="{1CF081F0-0AE8-F842-100E-E51850E678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83423" y="3742007"/>
            <a:ext cx="4395569" cy="245053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Voice 251021_150445 (1)">
            <a:hlinkClick r:id="" action="ppaction://media"/>
            <a:extLst>
              <a:ext uri="{FF2B5EF4-FFF2-40B4-BE49-F238E27FC236}">
                <a16:creationId xmlns:a16="http://schemas.microsoft.com/office/drawing/2014/main" id="{69CF1F07-5526-0CCA-1AB0-B22CD846A1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927850" y="545306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68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01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016CB47-C4D4-4332-9ED0-DBB916252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0B03C6-0320-6A2E-4CDE-7DA3C272C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093" y="3930305"/>
            <a:ext cx="3485881" cy="2437244"/>
          </a:xfrm>
        </p:spPr>
        <p:txBody>
          <a:bodyPr anchor="ctr">
            <a:normAutofit/>
          </a:bodyPr>
          <a:lstStyle/>
          <a:p>
            <a:r>
              <a:rPr lang="en-US" sz="2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Most Effective Model in 2025</a:t>
            </a:r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355784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DDC49F-88AE-73BA-55E8-7D6E69128A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551" y="397291"/>
            <a:ext cx="3335789" cy="226882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B1EF9D-D90D-D150-D453-7E8875C4BA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6396" y="397291"/>
            <a:ext cx="3336953" cy="232717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11292C-58B9-ADCA-6E2C-2CBAF37DBE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2496" y="549693"/>
            <a:ext cx="3336953" cy="2129589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3635346" y="5126067"/>
            <a:ext cx="219456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B5738-4BCC-D1D9-D3EF-7570407C13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2719" y="3930305"/>
            <a:ext cx="6586915" cy="2437244"/>
          </a:xfrm>
        </p:spPr>
        <p:txBody>
          <a:bodyPr anchor="ctr">
            <a:noAutofit/>
          </a:bodyPr>
          <a:lstStyle/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instant impact - rapid sales and conversions.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for launching new products and entering the market (Purnomo, 2023).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Augmented by AI, CRM, and digital automation.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Balances persuasion with ethics and trust over time.</a:t>
            </a:r>
          </a:p>
          <a:p>
            <a:r>
              <a:rPr lang="en-US" sz="1400" dirty="0">
                <a:solidFill>
                  <a:schemeClr val="tx2">
                    <a:lumMod val="90000"/>
                    <a:lumOff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conversions of attention to revenue, which is the aim for many in 2025.</a:t>
            </a:r>
            <a:endParaRPr lang="en-GB" sz="1400" dirty="0">
              <a:solidFill>
                <a:schemeClr val="tx2">
                  <a:lumMod val="90000"/>
                  <a:lumOff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Voice 251021_150644 (1)">
            <a:hlinkClick r:id="" action="ppaction://media"/>
            <a:extLst>
              <a:ext uri="{FF2B5EF4-FFF2-40B4-BE49-F238E27FC236}">
                <a16:creationId xmlns:a16="http://schemas.microsoft.com/office/drawing/2014/main" id="{C7965F5E-E8A6-EBDB-B565-E8EBD829BD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442075" y="57927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651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31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60BBF2-63F7-8397-9A13-F974B6D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D5DD0-CC3B-D48A-59E9-31EC74510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59" y="2314379"/>
            <a:ext cx="10387245" cy="3720662"/>
          </a:xfrm>
        </p:spPr>
        <p:txBody>
          <a:bodyPr anchor="ctr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Alamäki, A., &amp; Korpela, P. (2021). Digital transformation and value-based selling activities: seller and buyer perspectives.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Baltic Journal of Management, 16(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2), 298-317.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Edwards, J., Miles, M. P., D'Alessandro, S., &amp; Frost, M. (2022). Linking B2B sales performance to entrepreneurial self-efficacy, entrepreneurial selling actions.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142, 585-593.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Guenzi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P.,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Nijssen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E. J. (2023). The relationship between digital solution selling and value-based selling: a motivation-opportunity-ability (MOA) perspective.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Marketing, 57(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3), 745-770.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Kapoor, N. (2021).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PHI Learning Pvt. Ltd..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Mullins, R., &amp; Agnihotri, R. (2022). Digital selling: organizational and managerial influences for frontline readiness and effectiveness.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Science, 50(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4), 800-821.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Purnomo, Y. J. (2023). Digital marketing strategy to increase sales conversion on e-commerce platforms.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Contemporary Administration and Management (ADMAN), 1(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2), 54-62.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Zhou, J., &amp;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Charoensukmongkol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P. (2022). Cultural intelligence and adaptive selling behaviors in cross-cultural selling: The cognitive resource theory and social role theory perspective.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Research, 146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477-488.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13010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555</Words>
  <Application>Microsoft Office PowerPoint</Application>
  <PresentationFormat>Widescreen</PresentationFormat>
  <Paragraphs>47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The Selling Concept: The Most Effective Marketing Model for Business in 2025</vt:lpstr>
      <vt:lpstr>The Story Behind the Selling Concept</vt:lpstr>
      <vt:lpstr>Key Features of the Selling Concept</vt:lpstr>
      <vt:lpstr>The Selling Concept in 2025</vt:lpstr>
      <vt:lpstr>Most Effective Model in 2025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2025-10-18T11:59:51Z</dcterms:created>
  <dcterms:modified xsi:type="dcterms:W3CDTF">2025-10-24T16:28:08Z</dcterms:modified>
</cp:coreProperties>
</file>