
<file path=[Content_Types].xml><?xml version="1.0" encoding="utf-8"?>
<Types xmlns="http://schemas.openxmlformats.org/package/2006/content-types">
  <Default Extension="jpeg" ContentType="image/jpeg"/>
  <Default Extension="JPG" ContentType="image/.jp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olors1.xml" ContentType="application/vnd.ms-office.chartcolorstyle+xml"/>
  <Override PartName="/ppt/charts/style1.xml" ContentType="application/vnd.ms-office.chartstyle+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
  </p:notesMasterIdLst>
  <p:handoutMasterIdLst>
    <p:handoutMasterId r:id="rId5"/>
  </p:handoutMasterIdLst>
  <p:sldIdLst>
    <p:sldId id="256" r:id="rId3"/>
  </p:sldIdLst>
  <p:sldSz cx="12801600" cy="9601200" type="A3"/>
  <p:notesSz cx="7103745" cy="10234295"/>
  <p:embeddedFontLst>
    <p:embeddedFont>
      <p:font typeface="宋体" panose="02010600030101010101" pitchFamily="2" charset="-122"/>
      <p:regular r:id="rId9"/>
    </p:embeddedFont>
    <p:embeddedFont>
      <p:font typeface="Calibri Regular" panose="020F07020304040A0204" charset="0"/>
      <p:regular r:id="rId10"/>
    </p:embeddedFont>
    <p:embeddedFont>
      <p:font typeface="Calibri Bold" panose="020F07020304040A0204" charset="0"/>
      <p:regular r:id="rId11"/>
    </p:embeddedFont>
    <p:embeddedFont>
      <p:font typeface="Calibri Italic" panose="020F07020304040A0204" charset="0"/>
      <p:regular r:id="rId12"/>
    </p:embeddedFont>
    <p:embeddedFont>
      <p:font typeface="Calibri" panose="020F07020304040A0204" charset="0"/>
      <p:regular r:id="rId13"/>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57" userDrawn="1">
          <p15:clr>
            <a:srgbClr val="A4A3A4"/>
          </p15:clr>
        </p15:guide>
        <p15:guide id="2" pos="407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2B2B2"/>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86374"/>
  </p:normalViewPr>
  <p:slideViewPr>
    <p:cSldViewPr snapToGrid="0" showGuides="1">
      <p:cViewPr varScale="1">
        <p:scale>
          <a:sx n="127" d="100"/>
          <a:sy n="127" d="100"/>
        </p:scale>
        <p:origin x="1952" y="184"/>
      </p:cViewPr>
      <p:guideLst>
        <p:guide orient="horz" pos="3157"/>
        <p:guide pos="4074"/>
      </p:guideLst>
    </p:cSldViewPr>
  </p:slideViewPr>
  <p:outlineViewPr>
    <p:cViewPr>
      <p:scale>
        <a:sx n="33" d="100"/>
        <a:sy n="33" d="100"/>
      </p:scale>
      <p:origin x="0" y="0"/>
    </p:cViewPr>
  </p:outlin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font" Target="fonts/font1.fntdata"/><Relationship Id="rId8" Type="http://schemas.openxmlformats.org/officeDocument/2006/relationships/tableStyles" Target="tableStyles.xml"/><Relationship Id="rId7" Type="http://schemas.openxmlformats.org/officeDocument/2006/relationships/viewProps" Target="viewProps.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3" Type="http://schemas.openxmlformats.org/officeDocument/2006/relationships/font" Target="fonts/font5.fntdata"/><Relationship Id="rId12" Type="http://schemas.openxmlformats.org/officeDocument/2006/relationships/font" Target="fonts/font4.fntdata"/><Relationship Id="rId11" Type="http://schemas.openxmlformats.org/officeDocument/2006/relationships/font" Target="fonts/font3.fntdata"/><Relationship Id="rId10" Type="http://schemas.openxmlformats.org/officeDocument/2006/relationships/font" Target="fonts/font2.fntdata"/><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effectLst/>
      </c:spPr>
    </c:floor>
    <c:sideWall>
      <c:thickness val="0"/>
      <c:spPr>
        <a:noFill/>
        <a:effectLst/>
      </c:spPr>
    </c:sideWall>
    <c:backWall>
      <c:thickness val="0"/>
      <c:spPr>
        <a:noFill/>
        <a:effectLst/>
      </c:spPr>
    </c:backWall>
    <c:plotArea>
      <c:layout>
        <c:manualLayout>
          <c:layoutTarget val="inner"/>
          <c:xMode val="edge"/>
          <c:yMode val="edge"/>
          <c:x val="0.166031095164873"/>
          <c:y val="0.446515714768503"/>
          <c:w val="0.81384589099607"/>
          <c:h val="0.543345724907063"/>
        </c:manualLayout>
      </c:layout>
      <c:pie3DChart>
        <c:varyColors val="1"/>
        <c:ser>
          <c:idx val="0"/>
          <c:order val="0"/>
          <c:tx>
            <c:strRef>
              <c:f>Sheet1!$B$1</c:f>
              <c:strCache>
                <c:ptCount val="1"/>
                <c:pt idx="0">
                  <c:v>列1</c:v>
                </c:pt>
              </c:strCache>
            </c:strRef>
          </c:tx>
          <c:spPr>
            <a:scene3d>
              <a:camera prst="orthographicFront"/>
              <a:lightRig rig="threePt" dir="t"/>
            </a:scene3d>
            <a:sp3d contourW="9525"/>
          </c:spPr>
          <c:explosion val="0"/>
          <c:dPt>
            <c:idx val="0"/>
            <c:bubble3D val="0"/>
            <c:spPr>
              <a:solidFill>
                <a:schemeClr val="accent1"/>
              </a:solidFill>
              <a:ln>
                <a:solidFill>
                  <a:schemeClr val="bg1"/>
                </a:solidFill>
              </a:ln>
              <a:effectLst/>
              <a:scene3d>
                <a:camera prst="orthographicFront"/>
                <a:lightRig rig="threePt" dir="t"/>
              </a:scene3d>
              <a:sp3d contourW="9525"/>
            </c:spPr>
          </c:dPt>
          <c:dPt>
            <c:idx val="1"/>
            <c:bubble3D val="0"/>
            <c:spPr>
              <a:solidFill>
                <a:schemeClr val="accent2"/>
              </a:solidFill>
              <a:ln w="3175" cap="flat" cmpd="sng">
                <a:solidFill>
                  <a:schemeClr val="bg1"/>
                </a:solidFill>
                <a:prstDash val="solid"/>
              </a:ln>
              <a:effectLst>
                <a:outerShdw blurRad="50800" dist="38100" dir="5400000" algn="t" rotWithShape="0">
                  <a:schemeClr val="accent5">
                    <a:alpha val="65000"/>
                  </a:schemeClr>
                </a:outerShdw>
              </a:effectLst>
              <a:scene3d>
                <a:camera prst="orthographicFront"/>
                <a:lightRig rig="threePt" dir="t"/>
              </a:scene3d>
              <a:sp3d contourW="3175"/>
            </c:spPr>
          </c:dPt>
          <c:dPt>
            <c:idx val="2"/>
            <c:bubble3D val="0"/>
            <c:spPr>
              <a:solidFill>
                <a:schemeClr val="accent3"/>
              </a:solidFill>
              <a:ln>
                <a:solidFill>
                  <a:schemeClr val="bg1"/>
                </a:solidFill>
              </a:ln>
              <a:effectLst/>
              <a:scene3d>
                <a:camera prst="orthographicFront"/>
                <a:lightRig rig="threePt" dir="t"/>
              </a:scene3d>
              <a:sp3d contourW="9525"/>
            </c:spPr>
          </c:dPt>
          <c:dLbls>
            <c:dLbl>
              <c:idx val="0"/>
              <c:layout>
                <c:manualLayout>
                  <c:x val="-0.0858615489389132"/>
                  <c:y val="-0.179669715589582"/>
                </c:manualLayout>
              </c:layout>
              <c:tx>
                <c:rich>
                  <a:bodyPr rot="0" spcFirstLastPara="0" vertOverflow="ellipsis" vert="horz" wrap="square" lIns="38100" tIns="19050" rIns="38100" bIns="19050" anchor="ctr" anchorCtr="1"/>
                  <a:lstStyle/>
                  <a:p>
                    <a:pPr defTabSz="914400">
                      <a:defRPr lang="zh-CN" sz="1000" b="0" i="0" u="none" strike="noStrike" kern="1200" baseline="0">
                        <a:solidFill>
                          <a:schemeClr val="tx1">
                            <a:lumMod val="75000"/>
                            <a:lumOff val="2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r>
                      <a:rPr sz="600"/>
                      <a:t>88000</a:t>
                    </a:r>
                    <a:endParaRPr sz="600"/>
                  </a:p>
                </c:rich>
              </c:tx>
              <c:dLblPos val="bestFit"/>
              <c:showLegendKey val="0"/>
              <c:showVal val="1"/>
              <c:showCatName val="0"/>
              <c:showSerName val="0"/>
              <c:showPercent val="0"/>
              <c:showBubbleSize val="0"/>
              <c:extLst>
                <c:ext xmlns:c15="http://schemas.microsoft.com/office/drawing/2012/chart" uri="{CE6537A1-D6FC-4f65-9D91-7224C49458BB}">
                  <c15:layout/>
                </c:ext>
              </c:extLst>
            </c:dLbl>
            <c:dLbl>
              <c:idx val="1"/>
              <c:layout>
                <c:manualLayout>
                  <c:x val="0.171859773757338"/>
                  <c:y val="0.0630150096586344"/>
                </c:manualLayout>
              </c:layout>
              <c:tx>
                <c:rich>
                  <a:bodyPr rot="0" spcFirstLastPara="0" vertOverflow="ellipsis" vert="horz" wrap="square" lIns="38100" tIns="19050" rIns="38100" bIns="19050" anchor="ctr" anchorCtr="1"/>
                  <a:lstStyle/>
                  <a:p>
                    <a:pPr defTabSz="914400">
                      <a:defRPr lang="zh-CN" sz="700" b="0" i="0" u="none" strike="noStrike" kern="1200" baseline="0">
                        <a:solidFill>
                          <a:schemeClr val="tx1">
                            <a:lumMod val="75000"/>
                            <a:lumOff val="2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r>
                      <a:rPr lang="en-US" altLang="zh-CN" sz="600"/>
                      <a:t>High education: </a:t>
                    </a:r>
                    <a:r>
                      <a:rPr sz="600"/>
                      <a:t>27</a:t>
                    </a:r>
                    <a:r>
                      <a:rPr lang="en-US" altLang="zh-CN" sz="600"/>
                      <a:t>, </a:t>
                    </a:r>
                    <a:r>
                      <a:rPr sz="600"/>
                      <a:t>000</a:t>
                    </a:r>
                    <a:r>
                      <a:rPr lang="en-US" altLang="zh-CN" sz="600"/>
                      <a:t> high quality MOOCS</a:t>
                    </a:r>
                    <a:endParaRPr lang="en-US" altLang="zh-CN" sz="600"/>
                  </a:p>
                </c:rich>
              </c:tx>
              <c:numFmt formatCode="General" sourceLinked="1"/>
              <c:spPr>
                <a:noFill/>
                <a:ln>
                  <a:noFill/>
                </a:ln>
                <a:effectLst/>
              </c:spPr>
              <c:txPr>
                <a:bodyPr rot="0" spcFirstLastPara="0" vertOverflow="ellipsis" vert="horz" wrap="square" lIns="38100" tIns="19050" rIns="38100" bIns="19050" anchor="ctr" anchorCtr="1"/>
                <a:lstStyle/>
                <a:p>
                  <a:pPr>
                    <a:defRPr lang="zh-CN" sz="700" b="0" i="0" u="none" strike="noStrike" kern="1200" baseline="0">
                      <a:solidFill>
                        <a:schemeClr val="tx1">
                          <a:lumMod val="75000"/>
                          <a:lumOff val="2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dLblPos val="bestFit"/>
              <c:showLegendKey val="0"/>
              <c:showVal val="1"/>
              <c:showCatName val="0"/>
              <c:showSerName val="0"/>
              <c:showPercent val="0"/>
              <c:showBubbleSize val="0"/>
              <c:extLst>
                <c:ext xmlns:c15="http://schemas.microsoft.com/office/drawing/2012/chart" uri="{CE6537A1-D6FC-4f65-9D91-7224C49458BB}">
                  <c15:layout>
                    <c:manualLayout>
                      <c:w val="0.4970100803007"/>
                      <c:h val="0.102061507265968"/>
                    </c:manualLayout>
                  </c15:layout>
                </c:ext>
              </c:extLst>
            </c:dLbl>
            <c:dLbl>
              <c:idx val="2"/>
              <c:layout>
                <c:manualLayout>
                  <c:x val="0.0109434931362014"/>
                  <c:y val="0.145114007158664"/>
                </c:manualLayout>
              </c:layout>
              <c:tx>
                <c:rich>
                  <a:bodyPr rot="0" spcFirstLastPara="0" vertOverflow="ellipsis" vert="horz" wrap="square" lIns="38100" tIns="19050" rIns="38100" bIns="19050" anchor="ctr" anchorCtr="1"/>
                  <a:lstStyle/>
                  <a:p>
                    <a:pPr defTabSz="914400">
                      <a:defRPr lang="zh-CN" sz="1000" b="0" i="0" u="none" strike="noStrike" kern="1200" baseline="0">
                        <a:solidFill>
                          <a:schemeClr val="tx1">
                            <a:lumMod val="75000"/>
                            <a:lumOff val="2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r>
                      <a:rPr sz="600"/>
                      <a:t>10000+</a:t>
                    </a:r>
                    <a:endParaRPr sz="600"/>
                  </a:p>
                </c:rich>
              </c:tx>
              <c:dLblPos val="bestFit"/>
              <c:showLegendKey val="0"/>
              <c:showVal val="1"/>
              <c:showCatName val="0"/>
              <c:showSerName val="0"/>
              <c:showPercent val="0"/>
              <c:showBubbleSize val="0"/>
              <c:extLst>
                <c:ext xmlns:c15="http://schemas.microsoft.com/office/drawing/2012/chart" uri="{CE6537A1-D6FC-4f65-9D91-7224C49458BB}">
                  <c15:layout/>
                </c:ext>
              </c:extLst>
            </c:dLbl>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tx1">
                        <a:lumMod val="75000"/>
                        <a:lumOff val="2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dLblPos val="bestFit"/>
            <c:showLegendKey val="0"/>
            <c:showVal val="1"/>
            <c:showCatName val="0"/>
            <c:showSerName val="0"/>
            <c:showPercent val="0"/>
            <c:showBubbleSize val="0"/>
            <c:showLeaderLines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K-12 Education Resources</c:v>
                </c:pt>
                <c:pt idx="1">
                  <c:v>Higher Education Resources</c:v>
                </c:pt>
                <c:pt idx="2">
                  <c:v>Vocational Education Resourcs</c:v>
                </c:pt>
              </c:strCache>
            </c:strRef>
          </c:cat>
          <c:val>
            <c:numRef>
              <c:f>Sheet1!$B$2:$B$4</c:f>
              <c:numCache>
                <c:formatCode>General</c:formatCode>
                <c:ptCount val="3"/>
                <c:pt idx="0">
                  <c:v>88000</c:v>
                </c:pt>
                <c:pt idx="1">
                  <c:v>27000</c:v>
                </c:pt>
                <c:pt idx="2">
                  <c:v>10000</c:v>
                </c:pt>
              </c:numCache>
            </c:numRef>
          </c:val>
        </c:ser>
        <c:dLbls>
          <c:showLegendKey val="0"/>
          <c:showVal val="1"/>
          <c:showCatName val="0"/>
          <c:showSerName val="0"/>
          <c:showPercent val="0"/>
          <c:showBubbleSize val="0"/>
        </c:dLbls>
      </c:pie3DChart>
      <c:spPr>
        <a:noFill/>
        <a:ln>
          <a:noFill/>
        </a:ln>
        <a:effectLst/>
      </c:spPr>
    </c:plotArea>
    <c:legend>
      <c:legendPos val="t"/>
      <c:legendEntry>
        <c:idx val="0"/>
        <c:txPr>
          <a:bodyPr rot="0" spcFirstLastPara="0" vertOverflow="ellipsis" vert="horz" wrap="square" anchor="ctr" anchorCtr="1"/>
          <a:lstStyle/>
          <a:p>
            <a:pPr>
              <a:defRPr lang="zh-CN" sz="700" b="0" i="0" u="none" strike="noStrike" kern="1200" baseline="0">
                <a:solidFill>
                  <a:schemeClr val="tx1">
                    <a:lumMod val="65000"/>
                    <a:lumOff val="3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legendEntry>
      <c:legendEntry>
        <c:idx val="1"/>
        <c:txPr>
          <a:bodyPr rot="0" spcFirstLastPara="0" vertOverflow="ellipsis" vert="horz" wrap="square" anchor="ctr" anchorCtr="1"/>
          <a:lstStyle/>
          <a:p>
            <a:pPr>
              <a:defRPr lang="zh-CN" sz="700" b="0" i="0" u="none" strike="noStrike" kern="1200" baseline="0">
                <a:solidFill>
                  <a:schemeClr val="tx1">
                    <a:lumMod val="65000"/>
                    <a:lumOff val="3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legendEntry>
      <c:legendEntry>
        <c:idx val="2"/>
        <c:txPr>
          <a:bodyPr rot="0" spcFirstLastPara="0" vertOverflow="ellipsis" vert="horz" wrap="square" anchor="ctr" anchorCtr="1"/>
          <a:lstStyle/>
          <a:p>
            <a:pPr>
              <a:defRPr lang="zh-CN" sz="700" b="0" i="0" u="none" strike="noStrike" kern="1200" baseline="0">
                <a:solidFill>
                  <a:schemeClr val="tx1">
                    <a:lumMod val="65000"/>
                    <a:lumOff val="3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legendEntry>
      <c:layout>
        <c:manualLayout>
          <c:xMode val="edge"/>
          <c:yMode val="edge"/>
          <c:x val="0.00512557662737058"/>
          <c:y val="0.759040216289287"/>
          <c:w val="0.344609601913549"/>
          <c:h val="0.230821223386279"/>
        </c:manualLayout>
      </c:layout>
      <c:overlay val="0"/>
      <c:spPr>
        <a:noFill/>
        <a:ln>
          <a:noFill/>
        </a:ln>
        <a:effectLst/>
      </c:spPr>
      <c:txPr>
        <a:bodyPr rot="0" spcFirstLastPara="0" vertOverflow="ellipsis" vert="horz" wrap="square" anchor="ctr" anchorCtr="1"/>
        <a:lstStyle/>
        <a:p>
          <a:pPr>
            <a:defRPr lang="zh-CN" sz="700" b="0" i="0" u="none" strike="noStrike" kern="1200" baseline="0">
              <a:solidFill>
                <a:schemeClr val="tx1">
                  <a:lumMod val="65000"/>
                  <a:lumOff val="35000"/>
                </a:schemeClr>
              </a:solidFill>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legend>
    <c:plotVisOnly val="1"/>
    <c:dispBlanksAs val="gap"/>
    <c:showDLblsOverMax val="0"/>
  </c:chart>
  <c:spPr>
    <a:noFill/>
    <a:ln>
      <a:noFill/>
    </a:ln>
    <a:effectLst/>
  </c:spPr>
  <c:txPr>
    <a:bodyPr/>
    <a:lstStyle/>
    <a:p>
      <a:pPr>
        <a:defRPr lang="zh-CN">
          <a:latin typeface="Calibri Regular" panose="020F07020304040A0204" charset="0"/>
          <a:ea typeface="Calibri Regular" panose="020F07020304040A0204" charset="0"/>
          <a:cs typeface="Calibri Regular" panose="020F07020304040A0204" charset="0"/>
          <a:sym typeface="Calibri Regular" panose="020F07020304040A0204" charset="0"/>
        </a:defRPr>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009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10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0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styleClr val="auto"/>
    </cs:lnRef>
    <cs:fillRef idx="1">
      <cs:styleClr val="auto"/>
    </cs:fillRef>
    <cs:effectRef idx="0"/>
    <cs:fontRef idx="minor">
      <a:schemeClr val="dk1"/>
    </cs:fontRef>
    <cs:spPr>
      <a:ln>
        <a:solidFill>
          <a:schemeClr val="bg1"/>
        </a:solidFill>
      </a:ln>
      <a:effectLst/>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lt1">
            <a:lumMod val="902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75000"/>
        <a:lumOff val="25000"/>
      </a:schemeClr>
    </cs:fontRef>
    <cs:defRPr sz="1400" b="1" kern="120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26C320EB-5352-40AA-A0A9-C13066E1373C}" type="doc">
      <dgm:prSet loTypeId="list" loCatId="list" qsTypeId="urn:microsoft.com/office/officeart/2005/8/quickstyle/simple1" qsCatId="simple" csTypeId="urn:microsoft.com/office/officeart/2005/8/colors/accent1_2" csCatId="accent1" phldr="0"/>
      <dgm:spPr/>
      <dgm:t>
        <a:bodyPr/>
        <a:p>
          <a:endParaRPr lang="zh-CN" altLang="en-US"/>
        </a:p>
      </dgm:t>
    </dgm:pt>
    <dgm:pt modelId="{773C5012-55F9-436E-B78B-2A38D8AAA0C0}">
      <dgm:prSet phldrT="[文本]" phldr="0" custT="0"/>
      <dgm:spPr/>
      <dgm:t>
        <a:bodyPr vert="horz" wrap="square"/>
        <a:p>
          <a:pPr>
            <a:lnSpc>
              <a:spcPct val="100000"/>
            </a:lnSpc>
            <a:spcBef>
              <a:spcPct val="0"/>
            </a:spcBef>
            <a:spcAft>
              <a:spcPct val="35000"/>
            </a:spcAft>
          </a:pPr>
          <a:r>
            <a:rPr lang="en-US" altLang="zh-CN"/>
            <a:t>Literacy</a:t>
          </a:r>
          <a:r>
            <a:rPr lang="en-US" altLang="zh-CN"/>
            <a:t/>
          </a:r>
          <a:endParaRPr lang="en-US" altLang="zh-CN"/>
        </a:p>
      </dgm:t>
    </dgm:pt>
    <dgm:pt modelId="{E1399106-9BE2-43F4-9430-F473CB36780F}" cxnId="{8BFC8ABC-2F3B-498A-B262-B34943EBE669}" type="parTrans">
      <dgm:prSet/>
      <dgm:spPr/>
      <dgm:t>
        <a:bodyPr/>
        <a:p>
          <a:endParaRPr lang="zh-CN" altLang="en-US"/>
        </a:p>
      </dgm:t>
    </dgm:pt>
    <dgm:pt modelId="{507A6FE3-4D55-4ED6-A973-429D64C5DF28}" cxnId="{8BFC8ABC-2F3B-498A-B262-B34943EBE669}" type="sibTrans">
      <dgm:prSet/>
      <dgm:spPr/>
      <dgm:t>
        <a:bodyPr/>
        <a:p>
          <a:endParaRPr lang="zh-CN" altLang="en-US"/>
        </a:p>
      </dgm:t>
    </dgm:pt>
    <dgm:pt modelId="{CA58FE74-4619-4E47-BA6C-E0CD35AF5AC2}">
      <dgm:prSet phldrT="[文本]" phldr="0" custT="0"/>
      <dgm:spPr/>
      <dgm:t>
        <a:bodyPr vert="horz" wrap="square"/>
        <a:p>
          <a:pPr>
            <a:lnSpc>
              <a:spcPct val="100000"/>
            </a:lnSpc>
            <a:spcBef>
              <a:spcPct val="0"/>
            </a:spcBef>
            <a:spcAft>
              <a:spcPct val="35000"/>
            </a:spcAft>
          </a:pPr>
          <a:r>
            <a:rPr lang="en-US" altLang="zh-CN"/>
            <a:t>Multi-literacy</a:t>
          </a:r>
          <a:r>
            <a:rPr lang="en-US" altLang="zh-CN"/>
            <a:t/>
          </a:r>
          <a:endParaRPr lang="en-US" altLang="zh-CN"/>
        </a:p>
      </dgm:t>
    </dgm:pt>
    <dgm:pt modelId="{EBAD4DA7-135F-4F4E-9475-804E7DC205D2}" cxnId="{B2BADC86-269F-4A67-AC1C-942A03A72567}" type="parTrans">
      <dgm:prSet/>
      <dgm:spPr/>
      <dgm:t>
        <a:bodyPr/>
        <a:p>
          <a:endParaRPr lang="zh-CN" altLang="en-US"/>
        </a:p>
      </dgm:t>
    </dgm:pt>
    <dgm:pt modelId="{5723A07A-E737-45B0-B84E-97FB4DE86580}" cxnId="{B2BADC86-269F-4A67-AC1C-942A03A72567}" type="sibTrans">
      <dgm:prSet/>
      <dgm:spPr/>
      <dgm:t>
        <a:bodyPr/>
        <a:p>
          <a:endParaRPr lang="zh-CN" altLang="en-US"/>
        </a:p>
      </dgm:t>
    </dgm:pt>
    <dgm:pt modelId="{D3284563-CEAB-43B3-81C4-5F6C081CBB78}">
      <dgm:prSet phldrT="[文本]" phldr="0" custT="0"/>
      <dgm:spPr/>
      <dgm:t>
        <a:bodyPr vert="horz" wrap="square"/>
        <a:p>
          <a:pPr>
            <a:lnSpc>
              <a:spcPct val="100000"/>
            </a:lnSpc>
            <a:spcBef>
              <a:spcPct val="0"/>
            </a:spcBef>
            <a:spcAft>
              <a:spcPct val="35000"/>
            </a:spcAft>
          </a:pPr>
          <a:r>
            <a:rPr lang="en-US" altLang="zh-CN"/>
            <a:t>Digital literacy</a:t>
          </a:r>
          <a:r>
            <a:rPr lang="en-US" altLang="zh-CN"/>
            <a:t/>
          </a:r>
          <a:endParaRPr lang="en-US" altLang="zh-CN"/>
        </a:p>
      </dgm:t>
    </dgm:pt>
    <dgm:pt modelId="{A2E240DA-ABFA-4A24-BE34-ABE926603D67}" cxnId="{ED843DDA-E147-4E80-8FDF-B0CF6B24E2F7}" type="parTrans">
      <dgm:prSet/>
      <dgm:spPr/>
      <dgm:t>
        <a:bodyPr/>
        <a:p>
          <a:endParaRPr lang="zh-CN" altLang="en-US"/>
        </a:p>
      </dgm:t>
    </dgm:pt>
    <dgm:pt modelId="{2E43EE94-FE21-4F90-81B3-CED5B1ECC8C9}" cxnId="{ED843DDA-E147-4E80-8FDF-B0CF6B24E2F7}" type="sibTrans">
      <dgm:prSet/>
      <dgm:spPr/>
      <dgm:t>
        <a:bodyPr/>
        <a:p>
          <a:endParaRPr lang="zh-CN" altLang="en-US"/>
        </a:p>
      </dgm:t>
    </dgm:pt>
    <dgm:pt modelId="{E5EECCA3-F875-4B71-92CC-9CCDFB7DBFEF}" type="pres">
      <dgm:prSet presAssocID="{26C320EB-5352-40AA-A0A9-C13066E1373C}" presName="linear" presStyleCnt="0">
        <dgm:presLayoutVars>
          <dgm:dir/>
          <dgm:animLvl val="lvl"/>
          <dgm:resizeHandles val="exact"/>
        </dgm:presLayoutVars>
      </dgm:prSet>
      <dgm:spPr/>
    </dgm:pt>
    <dgm:pt modelId="{667CAF5C-37C0-43B7-8B7E-02CCA3754DB9}" type="pres">
      <dgm:prSet presAssocID="{773C5012-55F9-436E-B78B-2A38D8AAA0C0}" presName="parentLin" presStyleCnt="0"/>
      <dgm:spPr/>
    </dgm:pt>
    <dgm:pt modelId="{58B158CB-C1D2-4676-88E6-6B3937A00A96}" type="pres">
      <dgm:prSet presAssocID="{773C5012-55F9-436E-B78B-2A38D8AAA0C0}" presName="parentLeftMargin" presStyleCnt="0"/>
      <dgm:spPr/>
    </dgm:pt>
    <dgm:pt modelId="{D0971512-D8E1-4E4B-89F4-FF2EB164C196}" type="pres">
      <dgm:prSet presAssocID="{773C5012-55F9-436E-B78B-2A38D8AAA0C0}" presName="parentText" presStyleLbl="node1" presStyleIdx="0" presStyleCnt="3">
        <dgm:presLayoutVars>
          <dgm:chMax val="0"/>
          <dgm:bulletEnabled val="1"/>
        </dgm:presLayoutVars>
      </dgm:prSet>
      <dgm:spPr/>
    </dgm:pt>
    <dgm:pt modelId="{05E10EBB-C85A-471E-9935-B48B9C39A12E}" type="pres">
      <dgm:prSet presAssocID="{773C5012-55F9-436E-B78B-2A38D8AAA0C0}" presName="negativeSpace" presStyleCnt="0"/>
      <dgm:spPr/>
    </dgm:pt>
    <dgm:pt modelId="{1F055725-8984-42CB-98CB-8E7728DD5EAB}" type="pres">
      <dgm:prSet presAssocID="{773C5012-55F9-436E-B78B-2A38D8AAA0C0}" presName="childText" presStyleLbl="conFgAcc1" presStyleIdx="0" presStyleCnt="3">
        <dgm:presLayoutVars>
          <dgm:bulletEnabled val="1"/>
        </dgm:presLayoutVars>
      </dgm:prSet>
      <dgm:spPr/>
    </dgm:pt>
    <dgm:pt modelId="{5785404B-F53E-4CF2-A702-90A46E89CED8}" type="pres">
      <dgm:prSet presAssocID="{507A6FE3-4D55-4ED6-A973-429D64C5DF28}" presName="spaceBetweenRectangles" presStyleCnt="0"/>
      <dgm:spPr/>
    </dgm:pt>
    <dgm:pt modelId="{EF963990-07B7-4DBC-8CFE-C86D15B61BB6}" type="pres">
      <dgm:prSet presAssocID="{CA58FE74-4619-4E47-BA6C-E0CD35AF5AC2}" presName="parentLin" presStyleCnt="0"/>
      <dgm:spPr/>
    </dgm:pt>
    <dgm:pt modelId="{AEA4B341-6C57-43B8-BC42-9813D43D1335}" type="pres">
      <dgm:prSet presAssocID="{CA58FE74-4619-4E47-BA6C-E0CD35AF5AC2}" presName="parentLeftMargin" presStyleCnt="0"/>
      <dgm:spPr/>
    </dgm:pt>
    <dgm:pt modelId="{DD07B078-3354-4F1B-9438-E4F95C4B43A6}" type="pres">
      <dgm:prSet presAssocID="{CA58FE74-4619-4E47-BA6C-E0CD35AF5AC2}" presName="parentText" presStyleLbl="node1" presStyleIdx="1" presStyleCnt="3">
        <dgm:presLayoutVars>
          <dgm:chMax val="0"/>
          <dgm:bulletEnabled val="1"/>
        </dgm:presLayoutVars>
      </dgm:prSet>
      <dgm:spPr/>
    </dgm:pt>
    <dgm:pt modelId="{98F9047E-C8BE-4990-B6F7-84F4581E1FEA}" type="pres">
      <dgm:prSet presAssocID="{CA58FE74-4619-4E47-BA6C-E0CD35AF5AC2}" presName="negativeSpace" presStyleCnt="0"/>
      <dgm:spPr/>
    </dgm:pt>
    <dgm:pt modelId="{FB20FF5F-D131-4A8A-AEBC-01A2B84D6655}" type="pres">
      <dgm:prSet presAssocID="{CA58FE74-4619-4E47-BA6C-E0CD35AF5AC2}" presName="childText" presStyleLbl="conFgAcc1" presStyleIdx="1" presStyleCnt="3">
        <dgm:presLayoutVars>
          <dgm:bulletEnabled val="1"/>
        </dgm:presLayoutVars>
      </dgm:prSet>
      <dgm:spPr/>
    </dgm:pt>
    <dgm:pt modelId="{AC1FEB9E-7ED9-4E44-9D47-B63AE5862158}" type="pres">
      <dgm:prSet presAssocID="{5723A07A-E737-45B0-B84E-97FB4DE86580}" presName="spaceBetweenRectangles" presStyleCnt="0"/>
      <dgm:spPr/>
    </dgm:pt>
    <dgm:pt modelId="{04A221FB-3A34-4804-9E1E-FAA254BEF819}" type="pres">
      <dgm:prSet presAssocID="{D3284563-CEAB-43B3-81C4-5F6C081CBB78}" presName="parentLin" presStyleCnt="0"/>
      <dgm:spPr/>
    </dgm:pt>
    <dgm:pt modelId="{09CBCBA7-E2EE-4654-BCFB-AB2C2D77E66B}" type="pres">
      <dgm:prSet presAssocID="{D3284563-CEAB-43B3-81C4-5F6C081CBB78}" presName="parentLeftMargin" presStyleCnt="0"/>
      <dgm:spPr/>
    </dgm:pt>
    <dgm:pt modelId="{F8B30F84-9FC1-4455-B8FC-CA5DC2189586}" type="pres">
      <dgm:prSet presAssocID="{D3284563-CEAB-43B3-81C4-5F6C081CBB78}" presName="parentText" presStyleLbl="node1" presStyleIdx="2" presStyleCnt="3">
        <dgm:presLayoutVars>
          <dgm:chMax val="0"/>
          <dgm:bulletEnabled val="1"/>
        </dgm:presLayoutVars>
      </dgm:prSet>
      <dgm:spPr/>
    </dgm:pt>
    <dgm:pt modelId="{75AF99AA-34AA-4169-A0AA-91E0CC0C2D15}" type="pres">
      <dgm:prSet presAssocID="{D3284563-CEAB-43B3-81C4-5F6C081CBB78}" presName="negativeSpace" presStyleCnt="0"/>
      <dgm:spPr/>
    </dgm:pt>
    <dgm:pt modelId="{F855875C-E8B4-4273-8C6C-6A8EC3091B3C}" type="pres">
      <dgm:prSet presAssocID="{D3284563-CEAB-43B3-81C4-5F6C081CBB78}" presName="childText" presStyleLbl="conFgAcc1" presStyleIdx="2" presStyleCnt="3">
        <dgm:presLayoutVars>
          <dgm:bulletEnabled val="1"/>
        </dgm:presLayoutVars>
      </dgm:prSet>
      <dgm:spPr/>
    </dgm:pt>
  </dgm:ptLst>
  <dgm:cxnLst>
    <dgm:cxn modelId="{8BFC8ABC-2F3B-498A-B262-B34943EBE669}" srcId="{26C320EB-5352-40AA-A0A9-C13066E1373C}" destId="{773C5012-55F9-436E-B78B-2A38D8AAA0C0}" srcOrd="0" destOrd="0" parTransId="{E1399106-9BE2-43F4-9430-F473CB36780F}" sibTransId="{507A6FE3-4D55-4ED6-A973-429D64C5DF28}"/>
    <dgm:cxn modelId="{B2BADC86-269F-4A67-AC1C-942A03A72567}" srcId="{26C320EB-5352-40AA-A0A9-C13066E1373C}" destId="{CA58FE74-4619-4E47-BA6C-E0CD35AF5AC2}" srcOrd="1" destOrd="0" parTransId="{EBAD4DA7-135F-4F4E-9475-804E7DC205D2}" sibTransId="{5723A07A-E737-45B0-B84E-97FB4DE86580}"/>
    <dgm:cxn modelId="{ED843DDA-E147-4E80-8FDF-B0CF6B24E2F7}" srcId="{26C320EB-5352-40AA-A0A9-C13066E1373C}" destId="{D3284563-CEAB-43B3-81C4-5F6C081CBB78}" srcOrd="2" destOrd="0" parTransId="{A2E240DA-ABFA-4A24-BE34-ABE926603D67}" sibTransId="{2E43EE94-FE21-4F90-81B3-CED5B1ECC8C9}"/>
    <dgm:cxn modelId="{CDC331FD-66CD-49DF-9EAD-BED3FEA7EBA2}" type="presOf" srcId="{26C320EB-5352-40AA-A0A9-C13066E1373C}" destId="{E5EECCA3-F875-4B71-92CC-9CCDFB7DBFEF}" srcOrd="0" destOrd="0" presId="urn:microsoft.com/office/officeart/2005/8/layout/list1"/>
    <dgm:cxn modelId="{8DF88AA0-6A9B-4E32-883B-C3056865D773}" type="presParOf" srcId="{E5EECCA3-F875-4B71-92CC-9CCDFB7DBFEF}" destId="{667CAF5C-37C0-43B7-8B7E-02CCA3754DB9}" srcOrd="0" destOrd="0" presId="urn:microsoft.com/office/officeart/2005/8/layout/list1"/>
    <dgm:cxn modelId="{A4A9851A-4EC3-4759-96C9-D1D60574884B}" type="presParOf" srcId="{667CAF5C-37C0-43B7-8B7E-02CCA3754DB9}" destId="{58B158CB-C1D2-4676-88E6-6B3937A00A96}" srcOrd="0" destOrd="0" presId="urn:microsoft.com/office/officeart/2005/8/layout/list1"/>
    <dgm:cxn modelId="{7552B3C5-7709-486B-AE95-1F3351D209F6}" type="presOf" srcId="{773C5012-55F9-436E-B78B-2A38D8AAA0C0}" destId="{58B158CB-C1D2-4676-88E6-6B3937A00A96}" srcOrd="0" destOrd="0" presId="urn:microsoft.com/office/officeart/2005/8/layout/list1"/>
    <dgm:cxn modelId="{3541BFFE-00F7-4DCD-8104-CBB32C2CD293}" type="presParOf" srcId="{667CAF5C-37C0-43B7-8B7E-02CCA3754DB9}" destId="{D0971512-D8E1-4E4B-89F4-FF2EB164C196}" srcOrd="1" destOrd="0" presId="urn:microsoft.com/office/officeart/2005/8/layout/list1"/>
    <dgm:cxn modelId="{5C570F03-8A6B-4642-9BA7-FDC92EB0BBDF}" type="presOf" srcId="{773C5012-55F9-436E-B78B-2A38D8AAA0C0}" destId="{D0971512-D8E1-4E4B-89F4-FF2EB164C196}" srcOrd="0" destOrd="0" presId="urn:microsoft.com/office/officeart/2005/8/layout/list1"/>
    <dgm:cxn modelId="{9EB27A0C-6CEA-40A6-9D03-EEF44CB843A9}" type="presParOf" srcId="{E5EECCA3-F875-4B71-92CC-9CCDFB7DBFEF}" destId="{05E10EBB-C85A-471E-9935-B48B9C39A12E}" srcOrd="1" destOrd="0" presId="urn:microsoft.com/office/officeart/2005/8/layout/list1"/>
    <dgm:cxn modelId="{DC373F75-E638-4A90-9CBD-FEBBC233D66D}" type="presParOf" srcId="{E5EECCA3-F875-4B71-92CC-9CCDFB7DBFEF}" destId="{1F055725-8984-42CB-98CB-8E7728DD5EAB}" srcOrd="2" destOrd="0" presId="urn:microsoft.com/office/officeart/2005/8/layout/list1"/>
    <dgm:cxn modelId="{A4FEA7F6-66AB-4EEE-903F-B3D455633578}" type="presParOf" srcId="{E5EECCA3-F875-4B71-92CC-9CCDFB7DBFEF}" destId="{5785404B-F53E-4CF2-A702-90A46E89CED8}" srcOrd="3" destOrd="0" presId="urn:microsoft.com/office/officeart/2005/8/layout/list1"/>
    <dgm:cxn modelId="{8A6FDB5C-4382-4C2E-ADC9-9ED0C5C56E71}" type="presParOf" srcId="{E5EECCA3-F875-4B71-92CC-9CCDFB7DBFEF}" destId="{EF963990-07B7-4DBC-8CFE-C86D15B61BB6}" srcOrd="4" destOrd="0" presId="urn:microsoft.com/office/officeart/2005/8/layout/list1"/>
    <dgm:cxn modelId="{022DA2ED-E7F9-4B09-9337-24F4D9FF60F8}" type="presParOf" srcId="{EF963990-07B7-4DBC-8CFE-C86D15B61BB6}" destId="{AEA4B341-6C57-43B8-BC42-9813D43D1335}" srcOrd="0" destOrd="4" presId="urn:microsoft.com/office/officeart/2005/8/layout/list1"/>
    <dgm:cxn modelId="{92FCA720-0A37-42DB-984C-BE2C46DF7C2F}" type="presOf" srcId="{CA58FE74-4619-4E47-BA6C-E0CD35AF5AC2}" destId="{AEA4B341-6C57-43B8-BC42-9813D43D1335}" srcOrd="0" destOrd="0" presId="urn:microsoft.com/office/officeart/2005/8/layout/list1"/>
    <dgm:cxn modelId="{29FF3D7E-83FE-4BA0-9336-1CC5F5D97595}" type="presParOf" srcId="{EF963990-07B7-4DBC-8CFE-C86D15B61BB6}" destId="{DD07B078-3354-4F1B-9438-E4F95C4B43A6}" srcOrd="1" destOrd="4" presId="urn:microsoft.com/office/officeart/2005/8/layout/list1"/>
    <dgm:cxn modelId="{207EBE1C-30EA-4D44-BD02-D19BACB8811E}" type="presOf" srcId="{CA58FE74-4619-4E47-BA6C-E0CD35AF5AC2}" destId="{DD07B078-3354-4F1B-9438-E4F95C4B43A6}" srcOrd="0" destOrd="0" presId="urn:microsoft.com/office/officeart/2005/8/layout/list1"/>
    <dgm:cxn modelId="{CBF827D3-A098-408F-91CB-C38E90266DD7}" type="presParOf" srcId="{E5EECCA3-F875-4B71-92CC-9CCDFB7DBFEF}" destId="{98F9047E-C8BE-4990-B6F7-84F4581E1FEA}" srcOrd="5" destOrd="0" presId="urn:microsoft.com/office/officeart/2005/8/layout/list1"/>
    <dgm:cxn modelId="{C9F40AF8-E414-46B5-8B92-7B402151D3D7}" type="presParOf" srcId="{E5EECCA3-F875-4B71-92CC-9CCDFB7DBFEF}" destId="{FB20FF5F-D131-4A8A-AEBC-01A2B84D6655}" srcOrd="6" destOrd="0" presId="urn:microsoft.com/office/officeart/2005/8/layout/list1"/>
    <dgm:cxn modelId="{6478F3E2-444C-45ED-91D3-2AFEC1DB51CE}" type="presParOf" srcId="{E5EECCA3-F875-4B71-92CC-9CCDFB7DBFEF}" destId="{AC1FEB9E-7ED9-4E44-9D47-B63AE5862158}" srcOrd="7" destOrd="0" presId="urn:microsoft.com/office/officeart/2005/8/layout/list1"/>
    <dgm:cxn modelId="{642BA8C7-851F-4178-B677-4836834F9911}" type="presParOf" srcId="{E5EECCA3-F875-4B71-92CC-9CCDFB7DBFEF}" destId="{04A221FB-3A34-4804-9E1E-FAA254BEF819}" srcOrd="8" destOrd="0" presId="urn:microsoft.com/office/officeart/2005/8/layout/list1"/>
    <dgm:cxn modelId="{39F9CBFA-C160-4FA3-8E9F-71C3620B3D3C}" type="presParOf" srcId="{04A221FB-3A34-4804-9E1E-FAA254BEF819}" destId="{09CBCBA7-E2EE-4654-BCFB-AB2C2D77E66B}" srcOrd="0" destOrd="8" presId="urn:microsoft.com/office/officeart/2005/8/layout/list1"/>
    <dgm:cxn modelId="{DF5FEFB6-0CC7-48C3-8322-E23E51912F05}" type="presOf" srcId="{D3284563-CEAB-43B3-81C4-5F6C081CBB78}" destId="{09CBCBA7-E2EE-4654-BCFB-AB2C2D77E66B}" srcOrd="0" destOrd="0" presId="urn:microsoft.com/office/officeart/2005/8/layout/list1"/>
    <dgm:cxn modelId="{3B1A5F74-2232-4F09-8E54-7599DBE02E93}" type="presParOf" srcId="{04A221FB-3A34-4804-9E1E-FAA254BEF819}" destId="{F8B30F84-9FC1-4455-B8FC-CA5DC2189586}" srcOrd="1" destOrd="8" presId="urn:microsoft.com/office/officeart/2005/8/layout/list1"/>
    <dgm:cxn modelId="{3125E34A-7AA7-4592-B1E7-FDC209EEBF5F}" type="presOf" srcId="{D3284563-CEAB-43B3-81C4-5F6C081CBB78}" destId="{F8B30F84-9FC1-4455-B8FC-CA5DC2189586}" srcOrd="0" destOrd="0" presId="urn:microsoft.com/office/officeart/2005/8/layout/list1"/>
    <dgm:cxn modelId="{454BF5F9-E181-4FD5-96CE-2A6DD81EBA50}" type="presParOf" srcId="{E5EECCA3-F875-4B71-92CC-9CCDFB7DBFEF}" destId="{75AF99AA-34AA-4169-A0AA-91E0CC0C2D15}" srcOrd="9" destOrd="0" presId="urn:microsoft.com/office/officeart/2005/8/layout/list1"/>
    <dgm:cxn modelId="{15EB11C9-16D3-4057-AA59-6F69DD51CB81}" type="presParOf" srcId="{E5EECCA3-F875-4B71-92CC-9CCDFB7DBFEF}" destId="{F855875C-E8B4-4273-8C6C-6A8EC3091B3C}" srcOrd="10" destOrd="0" presId="urn:microsoft.com/office/officeart/2005/8/layout/list1"/>
  </dgm:cxnLst>
  <dgm:bg/>
  <dgm:whole/>
  <dgm:extLst>
    <a:ext uri="http://schemas.microsoft.com/office/drawing/2008/diagram">
      <dsp:dataModelExt xmlns:dsp="http://schemas.microsoft.com/office/drawing/2008/diagram" relId="rId3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1036320" cy="673100"/>
        <a:chOff x="0" y="0"/>
        <a:chExt cx="1036320" cy="673100"/>
      </a:xfrm>
    </dsp:grpSpPr>
    <dsp:sp modelId="{1F055725-8984-42CB-98CB-8E7728DD5EAB}">
      <dsp:nvSpPr>
        <dsp:cNvPr id="5" name="矩形 4"/>
        <dsp:cNvSpPr/>
      </dsp:nvSpPr>
      <dsp:spPr bwMode="white">
        <a:xfrm>
          <a:off x="0" y="83650"/>
          <a:ext cx="1036320" cy="126000"/>
        </a:xfrm>
        <a:prstGeom prst="rect">
          <a:avLst/>
        </a:prstGeom>
      </dsp:spPr>
      <dsp:style>
        <a:lnRef idx="2">
          <a:schemeClr val="accent1"/>
        </a:lnRef>
        <a:fillRef idx="1">
          <a:schemeClr val="lt1">
            <a:alpha val="90000"/>
          </a:schemeClr>
        </a:fillRef>
        <a:effectRef idx="0">
          <a:scrgbClr r="0" g="0" b="0"/>
        </a:effectRef>
        <a:fontRef idx="minor"/>
      </dsp:style>
      <dsp:txBody>
        <a:bodyPr lIns="80429" tIns="104139" rIns="80429" bIns="35560" anchor="t"/>
        <a:lstStyle>
          <a:lvl1pPr algn="l">
            <a:defRPr sz="500"/>
          </a:lvl1pPr>
          <a:lvl2pPr marL="57150" indent="-57150" algn="l">
            <a:defRPr sz="500"/>
          </a:lvl2pPr>
          <a:lvl3pPr marL="114300" indent="-57150" algn="l">
            <a:defRPr sz="500"/>
          </a:lvl3pPr>
          <a:lvl4pPr marL="171450" indent="-57150" algn="l">
            <a:defRPr sz="500"/>
          </a:lvl4pPr>
          <a:lvl5pPr marL="228600" indent="-57150" algn="l">
            <a:defRPr sz="500"/>
          </a:lvl5pPr>
          <a:lvl6pPr marL="285750" indent="-57150" algn="l">
            <a:defRPr sz="500"/>
          </a:lvl6pPr>
          <a:lvl7pPr marL="342900" indent="-57150" algn="l">
            <a:defRPr sz="500"/>
          </a:lvl7pPr>
          <a:lvl8pPr marL="400050" indent="-57150" algn="l">
            <a:defRPr sz="500"/>
          </a:lvl8pPr>
          <a:lvl9pPr marL="457200" indent="-57150" algn="l">
            <a:defRPr sz="500"/>
          </a:lvl9pPr>
        </a:lstStyle>
        <a:p>
          <a:endParaRPr>
            <a:solidFill>
              <a:schemeClr val="dk1"/>
            </a:solidFill>
          </a:endParaRPr>
        </a:p>
      </dsp:txBody>
      <dsp:txXfrm>
        <a:off x="0" y="83650"/>
        <a:ext cx="1036320" cy="126000"/>
      </dsp:txXfrm>
    </dsp:sp>
    <dsp:sp modelId="{D0971512-D8E1-4E4B-89F4-FF2EB164C196}">
      <dsp:nvSpPr>
        <dsp:cNvPr id="4" name="圆角矩形 3"/>
        <dsp:cNvSpPr/>
      </dsp:nvSpPr>
      <dsp:spPr bwMode="white">
        <a:xfrm>
          <a:off x="51816" y="9850"/>
          <a:ext cx="725424" cy="14760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27419" tIns="0" rIns="27419" bIns="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00000"/>
            </a:lnSpc>
            <a:spcBef>
              <a:spcPct val="0"/>
            </a:spcBef>
            <a:spcAft>
              <a:spcPct val="35000"/>
            </a:spcAft>
          </a:pPr>
          <a:r>
            <a:rPr lang="en-US" altLang="zh-CN"/>
            <a:t>Literacy</a:t>
          </a:r>
          <a:endParaRPr lang="en-US" altLang="zh-CN"/>
        </a:p>
      </dsp:txBody>
      <dsp:txXfrm>
        <a:off x="51816" y="9850"/>
        <a:ext cx="725424" cy="147600"/>
      </dsp:txXfrm>
    </dsp:sp>
    <dsp:sp modelId="{FB20FF5F-D131-4A8A-AEBC-01A2B84D6655}">
      <dsp:nvSpPr>
        <dsp:cNvPr id="8" name="矩形 7"/>
        <dsp:cNvSpPr/>
      </dsp:nvSpPr>
      <dsp:spPr bwMode="white">
        <a:xfrm>
          <a:off x="0" y="310450"/>
          <a:ext cx="1036320" cy="126000"/>
        </a:xfrm>
        <a:prstGeom prst="rect">
          <a:avLst/>
        </a:prstGeom>
      </dsp:spPr>
      <dsp:style>
        <a:lnRef idx="2">
          <a:schemeClr val="accent1"/>
        </a:lnRef>
        <a:fillRef idx="1">
          <a:schemeClr val="lt1">
            <a:alpha val="90000"/>
          </a:schemeClr>
        </a:fillRef>
        <a:effectRef idx="0">
          <a:scrgbClr r="0" g="0" b="0"/>
        </a:effectRef>
        <a:fontRef idx="minor"/>
      </dsp:style>
      <dsp:txBody>
        <a:bodyPr lIns="80429" tIns="104139" rIns="80429" bIns="35560" anchor="t"/>
        <a:lstStyle>
          <a:lvl1pPr algn="l">
            <a:defRPr sz="500"/>
          </a:lvl1pPr>
          <a:lvl2pPr marL="57150" indent="-57150" algn="l">
            <a:defRPr sz="500"/>
          </a:lvl2pPr>
          <a:lvl3pPr marL="114300" indent="-57150" algn="l">
            <a:defRPr sz="500"/>
          </a:lvl3pPr>
          <a:lvl4pPr marL="171450" indent="-57150" algn="l">
            <a:defRPr sz="500"/>
          </a:lvl4pPr>
          <a:lvl5pPr marL="228600" indent="-57150" algn="l">
            <a:defRPr sz="500"/>
          </a:lvl5pPr>
          <a:lvl6pPr marL="285750" indent="-57150" algn="l">
            <a:defRPr sz="500"/>
          </a:lvl6pPr>
          <a:lvl7pPr marL="342900" indent="-57150" algn="l">
            <a:defRPr sz="500"/>
          </a:lvl7pPr>
          <a:lvl8pPr marL="400050" indent="-57150" algn="l">
            <a:defRPr sz="500"/>
          </a:lvl8pPr>
          <a:lvl9pPr marL="457200" indent="-57150" algn="l">
            <a:defRPr sz="500"/>
          </a:lvl9pPr>
        </a:lstStyle>
        <a:p>
          <a:endParaRPr>
            <a:solidFill>
              <a:schemeClr val="dk1"/>
            </a:solidFill>
          </a:endParaRPr>
        </a:p>
      </dsp:txBody>
      <dsp:txXfrm>
        <a:off x="0" y="310450"/>
        <a:ext cx="1036320" cy="126000"/>
      </dsp:txXfrm>
    </dsp:sp>
    <dsp:sp modelId="{DD07B078-3354-4F1B-9438-E4F95C4B43A6}">
      <dsp:nvSpPr>
        <dsp:cNvPr id="7" name="圆角矩形 6"/>
        <dsp:cNvSpPr/>
      </dsp:nvSpPr>
      <dsp:spPr bwMode="white">
        <a:xfrm>
          <a:off x="51816" y="236650"/>
          <a:ext cx="725424" cy="14760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27419" tIns="0" rIns="27419" bIns="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00000"/>
            </a:lnSpc>
            <a:spcBef>
              <a:spcPct val="0"/>
            </a:spcBef>
            <a:spcAft>
              <a:spcPct val="35000"/>
            </a:spcAft>
          </a:pPr>
          <a:r>
            <a:rPr lang="en-US" altLang="zh-CN"/>
            <a:t>Multi-literacy</a:t>
          </a:r>
          <a:endParaRPr lang="en-US" altLang="zh-CN"/>
        </a:p>
      </dsp:txBody>
      <dsp:txXfrm>
        <a:off x="51816" y="236650"/>
        <a:ext cx="725424" cy="147600"/>
      </dsp:txXfrm>
    </dsp:sp>
    <dsp:sp modelId="{F855875C-E8B4-4273-8C6C-6A8EC3091B3C}">
      <dsp:nvSpPr>
        <dsp:cNvPr id="11" name="矩形 10"/>
        <dsp:cNvSpPr/>
      </dsp:nvSpPr>
      <dsp:spPr bwMode="white">
        <a:xfrm>
          <a:off x="0" y="537250"/>
          <a:ext cx="1036320" cy="126000"/>
        </a:xfrm>
        <a:prstGeom prst="rect">
          <a:avLst/>
        </a:prstGeom>
      </dsp:spPr>
      <dsp:style>
        <a:lnRef idx="2">
          <a:schemeClr val="accent1"/>
        </a:lnRef>
        <a:fillRef idx="1">
          <a:schemeClr val="lt1">
            <a:alpha val="90000"/>
          </a:schemeClr>
        </a:fillRef>
        <a:effectRef idx="0">
          <a:scrgbClr r="0" g="0" b="0"/>
        </a:effectRef>
        <a:fontRef idx="minor"/>
      </dsp:style>
      <dsp:txBody>
        <a:bodyPr lIns="80429" tIns="104139" rIns="80429" bIns="35560" anchor="t"/>
        <a:lstStyle>
          <a:lvl1pPr algn="l">
            <a:defRPr sz="500"/>
          </a:lvl1pPr>
          <a:lvl2pPr marL="57150" indent="-57150" algn="l">
            <a:defRPr sz="500"/>
          </a:lvl2pPr>
          <a:lvl3pPr marL="114300" indent="-57150" algn="l">
            <a:defRPr sz="500"/>
          </a:lvl3pPr>
          <a:lvl4pPr marL="171450" indent="-57150" algn="l">
            <a:defRPr sz="500"/>
          </a:lvl4pPr>
          <a:lvl5pPr marL="228600" indent="-57150" algn="l">
            <a:defRPr sz="500"/>
          </a:lvl5pPr>
          <a:lvl6pPr marL="285750" indent="-57150" algn="l">
            <a:defRPr sz="500"/>
          </a:lvl6pPr>
          <a:lvl7pPr marL="342900" indent="-57150" algn="l">
            <a:defRPr sz="500"/>
          </a:lvl7pPr>
          <a:lvl8pPr marL="400050" indent="-57150" algn="l">
            <a:defRPr sz="500"/>
          </a:lvl8pPr>
          <a:lvl9pPr marL="457200" indent="-57150" algn="l">
            <a:defRPr sz="500"/>
          </a:lvl9pPr>
        </a:lstStyle>
        <a:p>
          <a:endParaRPr>
            <a:solidFill>
              <a:schemeClr val="dk1"/>
            </a:solidFill>
          </a:endParaRPr>
        </a:p>
      </dsp:txBody>
      <dsp:txXfrm>
        <a:off x="0" y="537250"/>
        <a:ext cx="1036320" cy="126000"/>
      </dsp:txXfrm>
    </dsp:sp>
    <dsp:sp modelId="{F8B30F84-9FC1-4455-B8FC-CA5DC2189586}">
      <dsp:nvSpPr>
        <dsp:cNvPr id="10" name="圆角矩形 9"/>
        <dsp:cNvSpPr/>
      </dsp:nvSpPr>
      <dsp:spPr bwMode="white">
        <a:xfrm>
          <a:off x="51816" y="463450"/>
          <a:ext cx="725424" cy="147600"/>
        </a:xfrm>
        <a:prstGeom prst="roundRect">
          <a:avLst/>
        </a:prstGeom>
      </dsp:spPr>
      <dsp:style>
        <a:lnRef idx="2">
          <a:schemeClr val="lt1"/>
        </a:lnRef>
        <a:fillRef idx="1">
          <a:schemeClr val="accent1"/>
        </a:fillRef>
        <a:effectRef idx="0">
          <a:scrgbClr r="0" g="0" b="0"/>
        </a:effectRef>
        <a:fontRef idx="minor">
          <a:schemeClr val="lt1"/>
        </a:fontRef>
      </dsp:style>
      <dsp:txBody>
        <a:bodyPr vert="horz" wrap="square" lIns="27419" tIns="0" rIns="27419" bIns="0" anchor="ctr"/>
        <a:lstStyle>
          <a:lvl1pPr algn="l">
            <a:defRPr sz="500"/>
          </a:lvl1pPr>
          <a:lvl2pPr marL="57150" indent="-57150" algn="l">
            <a:defRPr sz="300"/>
          </a:lvl2pPr>
          <a:lvl3pPr marL="114300" indent="-57150" algn="l">
            <a:defRPr sz="300"/>
          </a:lvl3pPr>
          <a:lvl4pPr marL="171450" indent="-57150" algn="l">
            <a:defRPr sz="300"/>
          </a:lvl4pPr>
          <a:lvl5pPr marL="228600" indent="-57150" algn="l">
            <a:defRPr sz="300"/>
          </a:lvl5pPr>
          <a:lvl6pPr marL="285750" indent="-57150" algn="l">
            <a:defRPr sz="300"/>
          </a:lvl6pPr>
          <a:lvl7pPr marL="342900" indent="-57150" algn="l">
            <a:defRPr sz="300"/>
          </a:lvl7pPr>
          <a:lvl8pPr marL="400050" indent="-57150" algn="l">
            <a:defRPr sz="300"/>
          </a:lvl8pPr>
          <a:lvl9pPr marL="457200" indent="-57150" algn="l">
            <a:defRPr sz="300"/>
          </a:lvl9pPr>
        </a:lstStyle>
        <a:p>
          <a:pPr lvl="0">
            <a:lnSpc>
              <a:spcPct val="100000"/>
            </a:lnSpc>
            <a:spcBef>
              <a:spcPct val="0"/>
            </a:spcBef>
            <a:spcAft>
              <a:spcPct val="35000"/>
            </a:spcAft>
          </a:pPr>
          <a:r>
            <a:rPr lang="en-US" altLang="zh-CN"/>
            <a:t>Digital literacy</a:t>
          </a:r>
          <a:endParaRPr lang="en-US" altLang="zh-CN"/>
        </a:p>
      </dsp:txBody>
      <dsp:txXfrm>
        <a:off x="51816" y="463450"/>
        <a:ext cx="725424" cy="147600"/>
      </dsp:txXfrm>
    </dsp:sp>
    <dsp:sp modelId="{58B158CB-C1D2-4676-88E6-6B3937A00A96}">
      <dsp:nvSpPr>
        <dsp:cNvPr id="3" name="矩形 2" hidden="1"/>
        <dsp:cNvSpPr/>
      </dsp:nvSpPr>
      <dsp:spPr>
        <a:xfrm>
          <a:off x="0" y="9850"/>
          <a:ext cx="51816" cy="147600"/>
        </a:xfrm>
        <a:prstGeom prst="rect">
          <a:avLst/>
        </a:prstGeom>
      </dsp:spPr>
      <dsp:txXfrm>
        <a:off x="0" y="9850"/>
        <a:ext cx="51816" cy="147600"/>
      </dsp:txXfrm>
    </dsp:sp>
    <dsp:sp modelId="{AEA4B341-6C57-43B8-BC42-9813D43D1335}">
      <dsp:nvSpPr>
        <dsp:cNvPr id="6" name="矩形 5" hidden="1"/>
        <dsp:cNvSpPr/>
      </dsp:nvSpPr>
      <dsp:spPr>
        <a:xfrm>
          <a:off x="0" y="236650"/>
          <a:ext cx="51816" cy="147600"/>
        </a:xfrm>
        <a:prstGeom prst="rect">
          <a:avLst/>
        </a:prstGeom>
      </dsp:spPr>
      <dsp:txXfrm>
        <a:off x="0" y="236650"/>
        <a:ext cx="51816" cy="147600"/>
      </dsp:txXfrm>
    </dsp:sp>
    <dsp:sp modelId="{09CBCBA7-E2EE-4654-BCFB-AB2C2D77E66B}">
      <dsp:nvSpPr>
        <dsp:cNvPr id="9" name="矩形 8" hidden="1"/>
        <dsp:cNvSpPr/>
      </dsp:nvSpPr>
      <dsp:spPr>
        <a:xfrm>
          <a:off x="0" y="463450"/>
          <a:ext cx="51816" cy="147600"/>
        </a:xfrm>
        <a:prstGeom prst="rect">
          <a:avLst/>
        </a:prstGeom>
      </dsp:spPr>
      <dsp:txXfrm>
        <a:off x="0" y="463450"/>
        <a:ext cx="51816" cy="14760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249891" y="1279525"/>
            <a:ext cx="4605867"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600200" y="1852147"/>
            <a:ext cx="9601201" cy="3061801"/>
          </a:xfrm>
        </p:spPr>
        <p:txBody>
          <a:bodyPr anchor="b">
            <a:normAutofit/>
          </a:bodyPr>
          <a:lstStyle>
            <a:lvl1pPr algn="ctr">
              <a:lnSpc>
                <a:spcPct val="130000"/>
              </a:lnSpc>
              <a:defRPr sz="8400">
                <a:effectLst/>
              </a:defRPr>
            </a:lvl1pPr>
          </a:lstStyle>
          <a:p>
            <a:r>
              <a:rPr lang="zh-CN" altLang="en-US" dirty="0"/>
              <a:t>单击此处添加标题</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3" name="副标题 2"/>
          <p:cNvSpPr>
            <a:spLocks noGrp="1"/>
          </p:cNvSpPr>
          <p:nvPr>
            <p:ph type="subTitle" idx="1" hasCustomPrompt="1"/>
          </p:nvPr>
        </p:nvSpPr>
        <p:spPr>
          <a:xfrm>
            <a:off x="1600200" y="5042853"/>
            <a:ext cx="9601201" cy="2318067"/>
          </a:xfrm>
        </p:spPr>
        <p:txBody>
          <a:bodyPr>
            <a:normAutofit/>
          </a:bodyPr>
          <a:lstStyle>
            <a:lvl1pPr marL="0" indent="0" algn="ctr">
              <a:buNone/>
              <a:defRPr sz="3360">
                <a:solidFill>
                  <a:schemeClr val="tx1">
                    <a:lumMod val="75000"/>
                    <a:lumOff val="25000"/>
                  </a:schemeClr>
                </a:solidFill>
                <a:effectLst/>
                <a:latin typeface="+mn-ea"/>
                <a:ea typeface="+mn-ea"/>
              </a:defRPr>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zh-CN" altLang="en-US" dirty="0"/>
              <a:t>单击此处添加副标题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80085" y="361823"/>
            <a:ext cx="11041381" cy="1855788"/>
          </a:xfrm>
        </p:spPr>
        <p:txBody>
          <a:bodyPr anchor="ctr" anchorCtr="0">
            <a:normAutofit/>
          </a:bodyPr>
          <a:lstStyle>
            <a:lvl1pPr>
              <a:defRPr sz="6160" b="0">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80085" y="2555875"/>
            <a:ext cx="11041381" cy="6091873"/>
          </a:xfrm>
        </p:spPr>
        <p:txBody>
          <a:bodyPr>
            <a:normAutofit/>
          </a:bodyPr>
          <a:lstStyle>
            <a:lvl1pPr>
              <a:defRPr sz="3920">
                <a:solidFill>
                  <a:schemeClr val="tx1">
                    <a:lumMod val="75000"/>
                    <a:lumOff val="25000"/>
                  </a:schemeClr>
                </a:solidFill>
              </a:defRPr>
            </a:lvl1pPr>
            <a:lvl2pPr>
              <a:defRPr sz="3360">
                <a:solidFill>
                  <a:schemeClr val="tx1">
                    <a:lumMod val="75000"/>
                    <a:lumOff val="25000"/>
                  </a:schemeClr>
                </a:solidFill>
              </a:defRPr>
            </a:lvl2pPr>
            <a:lvl3pPr>
              <a:defRPr sz="2800">
                <a:solidFill>
                  <a:schemeClr val="tx1">
                    <a:lumMod val="75000"/>
                    <a:lumOff val="25000"/>
                  </a:schemeClr>
                </a:solidFill>
              </a:defRPr>
            </a:lvl3pPr>
            <a:lvl4pPr>
              <a:defRPr sz="2520">
                <a:solidFill>
                  <a:schemeClr val="tx1">
                    <a:lumMod val="75000"/>
                    <a:lumOff val="25000"/>
                  </a:schemeClr>
                </a:solidFill>
              </a:defRPr>
            </a:lvl4pPr>
            <a:lvl5pPr>
              <a:defRPr sz="252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73442" y="656778"/>
            <a:ext cx="10823324" cy="5730686"/>
          </a:xfrm>
        </p:spPr>
        <p:txBody>
          <a:bodyPr anchor="b">
            <a:normAutofit/>
          </a:bodyPr>
          <a:lstStyle>
            <a:lvl1pPr>
              <a:defRPr sz="8400">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73443" y="6454039"/>
            <a:ext cx="10823323" cy="906577"/>
          </a:xfrm>
        </p:spPr>
        <p:txBody>
          <a:bodyPr>
            <a:normAutofit/>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80085" y="361823"/>
            <a:ext cx="11041381" cy="1855788"/>
          </a:xfrm>
        </p:spPr>
        <p:txBody>
          <a:bodyPr>
            <a:normAutofit/>
          </a:bodyPr>
          <a:lstStyle>
            <a:lvl1pPr>
              <a:defRPr sz="6160" b="0" i="0">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80085" y="2555875"/>
            <a:ext cx="5440681" cy="6091873"/>
          </a:xfrm>
        </p:spPr>
        <p:txBody>
          <a:bodyPr>
            <a:normAutofit/>
          </a:bodyPr>
          <a:lstStyle>
            <a:lvl1pPr>
              <a:lnSpc>
                <a:spcPct val="90000"/>
              </a:lnSpc>
              <a:defRPr sz="3920">
                <a:solidFill>
                  <a:schemeClr val="tx1">
                    <a:lumMod val="75000"/>
                    <a:lumOff val="25000"/>
                  </a:schemeClr>
                </a:solidFill>
              </a:defRPr>
            </a:lvl1pPr>
            <a:lvl2pPr>
              <a:lnSpc>
                <a:spcPct val="90000"/>
              </a:lnSpc>
              <a:defRPr sz="3360">
                <a:solidFill>
                  <a:schemeClr val="tx1">
                    <a:lumMod val="75000"/>
                    <a:lumOff val="25000"/>
                  </a:schemeClr>
                </a:solidFill>
              </a:defRPr>
            </a:lvl2pPr>
            <a:lvl3pPr>
              <a:lnSpc>
                <a:spcPct val="90000"/>
              </a:lnSpc>
              <a:defRPr sz="2800">
                <a:solidFill>
                  <a:schemeClr val="tx1">
                    <a:lumMod val="75000"/>
                    <a:lumOff val="25000"/>
                  </a:schemeClr>
                </a:solidFill>
              </a:defRPr>
            </a:lvl3pPr>
            <a:lvl4pPr>
              <a:lnSpc>
                <a:spcPct val="90000"/>
              </a:lnSpc>
              <a:defRPr sz="2520">
                <a:solidFill>
                  <a:schemeClr val="tx1">
                    <a:lumMod val="75000"/>
                    <a:lumOff val="25000"/>
                  </a:schemeClr>
                </a:solidFill>
              </a:defRPr>
            </a:lvl4pPr>
            <a:lvl5pPr>
              <a:lnSpc>
                <a:spcPct val="90000"/>
              </a:lnSpc>
              <a:defRPr sz="252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280786" y="2555875"/>
            <a:ext cx="5440681" cy="6091873"/>
          </a:xfrm>
        </p:spPr>
        <p:txBody>
          <a:bodyPr>
            <a:normAutofit/>
          </a:bodyPr>
          <a:lstStyle>
            <a:lvl1pPr>
              <a:lnSpc>
                <a:spcPct val="90000"/>
              </a:lnSpc>
              <a:defRPr sz="3920">
                <a:solidFill>
                  <a:schemeClr val="tx1">
                    <a:lumMod val="75000"/>
                    <a:lumOff val="25000"/>
                  </a:schemeClr>
                </a:solidFill>
              </a:defRPr>
            </a:lvl1pPr>
            <a:lvl2pPr>
              <a:lnSpc>
                <a:spcPct val="90000"/>
              </a:lnSpc>
              <a:defRPr sz="3360">
                <a:solidFill>
                  <a:schemeClr val="tx1">
                    <a:lumMod val="75000"/>
                    <a:lumOff val="25000"/>
                  </a:schemeClr>
                </a:solidFill>
              </a:defRPr>
            </a:lvl2pPr>
            <a:lvl3pPr>
              <a:lnSpc>
                <a:spcPct val="90000"/>
              </a:lnSpc>
              <a:defRPr sz="2800">
                <a:solidFill>
                  <a:schemeClr val="tx1">
                    <a:lumMod val="75000"/>
                    <a:lumOff val="25000"/>
                  </a:schemeClr>
                </a:solidFill>
              </a:defRPr>
            </a:lvl3pPr>
            <a:lvl4pPr>
              <a:lnSpc>
                <a:spcPct val="90000"/>
              </a:lnSpc>
              <a:defRPr sz="2520">
                <a:solidFill>
                  <a:schemeClr val="tx1">
                    <a:lumMod val="75000"/>
                    <a:lumOff val="25000"/>
                  </a:schemeClr>
                </a:solidFill>
              </a:defRPr>
            </a:lvl4pPr>
            <a:lvl5pPr>
              <a:lnSpc>
                <a:spcPct val="90000"/>
              </a:lnSpc>
              <a:defRPr sz="252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81777" y="511175"/>
            <a:ext cx="11041381" cy="1855788"/>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81777" y="2442945"/>
            <a:ext cx="5415677" cy="1153477"/>
          </a:xfrm>
        </p:spPr>
        <p:txBody>
          <a:bodyPr anchor="b">
            <a:normAutofit/>
          </a:bodyPr>
          <a:lstStyle>
            <a:lvl1pPr marL="0" indent="0">
              <a:buNone/>
              <a:defRPr sz="3920" b="0"/>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81777" y="3661853"/>
            <a:ext cx="5415677" cy="5003676"/>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480811" y="2442945"/>
            <a:ext cx="5442348" cy="1153477"/>
          </a:xfrm>
        </p:spPr>
        <p:txBody>
          <a:bodyPr anchor="b">
            <a:normAutofit/>
          </a:bodyPr>
          <a:lstStyle>
            <a:lvl1pPr marL="0" indent="0">
              <a:buNone/>
              <a:defRPr sz="3920" b="0"/>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480811" y="3661853"/>
            <a:ext cx="5442348" cy="5003676"/>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80110" y="3872707"/>
            <a:ext cx="11041381" cy="1855788"/>
          </a:xfrm>
        </p:spPr>
        <p:txBody>
          <a:bodyPr>
            <a:normAutofit/>
          </a:bodyPr>
          <a:lstStyle>
            <a:lvl1pPr algn="ctr">
              <a:defRPr sz="6160" b="0">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79084" y="177800"/>
            <a:ext cx="4373460" cy="2240280"/>
          </a:xfrm>
        </p:spPr>
        <p:txBody>
          <a:bodyPr anchor="ctr" anchorCtr="0">
            <a:normAutofit/>
          </a:bodyPr>
          <a:lstStyle>
            <a:lvl1pPr>
              <a:defRPr sz="4480" b="0">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443201" y="1072896"/>
            <a:ext cx="6108244" cy="7132224"/>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endParaRPr lang="zh-CN" altLang="en-US" dirty="0"/>
          </a:p>
        </p:txBody>
      </p:sp>
      <p:sp>
        <p:nvSpPr>
          <p:cNvPr id="4" name="文本占位符 3"/>
          <p:cNvSpPr>
            <a:spLocks noGrp="1"/>
          </p:cNvSpPr>
          <p:nvPr>
            <p:ph type="body" sz="half" idx="2"/>
          </p:nvPr>
        </p:nvSpPr>
        <p:spPr>
          <a:xfrm>
            <a:off x="684418" y="2880360"/>
            <a:ext cx="4373460" cy="5336223"/>
          </a:xfrm>
        </p:spPr>
        <p:txBody>
          <a:bodyPr>
            <a:normAutofit/>
          </a:bodyPr>
          <a:lstStyle>
            <a:lvl1pPr marL="0" indent="0">
              <a:lnSpc>
                <a:spcPct val="150000"/>
              </a:lnSpc>
              <a:buNone/>
              <a:defRPr sz="280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0315709" y="511175"/>
            <a:ext cx="1605782" cy="8136573"/>
          </a:xfrm>
        </p:spPr>
        <p:txBody>
          <a:bodyPr vert="eaVert">
            <a:normAutofit/>
          </a:bodyPr>
          <a:lstStyle>
            <a:lvl1pPr>
              <a:defRPr sz="6160"/>
            </a:lvl1pPr>
          </a:lstStyle>
          <a:p>
            <a:r>
              <a:rPr lang="zh-CN" altLang="en-US" dirty="0"/>
              <a:t>单击此处编辑母版标题样式</a:t>
            </a:r>
            <a:endParaRPr lang="zh-CN" altLang="en-US" dirty="0"/>
          </a:p>
        </p:txBody>
      </p:sp>
      <p:sp>
        <p:nvSpPr>
          <p:cNvPr id="3" name="竖排文字占位符 2"/>
          <p:cNvSpPr>
            <a:spLocks noGrp="1"/>
          </p:cNvSpPr>
          <p:nvPr>
            <p:ph type="body" orient="vert" idx="1"/>
          </p:nvPr>
        </p:nvSpPr>
        <p:spPr>
          <a:xfrm>
            <a:off x="880110" y="511175"/>
            <a:ext cx="9323957" cy="8136573"/>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80110" y="772160"/>
            <a:ext cx="11041381" cy="7782559"/>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0110" y="511175"/>
            <a:ext cx="11041381" cy="1855788"/>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80110" y="2555875"/>
            <a:ext cx="11041381" cy="6091873"/>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80110" y="8898890"/>
            <a:ext cx="2880360" cy="511175"/>
          </a:xfrm>
          <a:prstGeom prst="rect">
            <a:avLst/>
          </a:prstGeom>
        </p:spPr>
        <p:txBody>
          <a:bodyPr vert="horz" lIns="91440" tIns="45720" rIns="91440" bIns="45720" rtlCol="0" anchor="ctr">
            <a:normAutofit/>
          </a:bodyPr>
          <a:lstStyle>
            <a:lvl1pPr algn="l">
              <a:defRPr sz="1680">
                <a:solidFill>
                  <a:schemeClr val="tx1">
                    <a:tint val="75000"/>
                  </a:schemeClr>
                </a:solidFill>
              </a:defRPr>
            </a:lvl1p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3"/>
          </p:nvPr>
        </p:nvSpPr>
        <p:spPr>
          <a:xfrm>
            <a:off x="4240530" y="8898890"/>
            <a:ext cx="4320540" cy="511175"/>
          </a:xfrm>
          <a:prstGeom prst="rect">
            <a:avLst/>
          </a:prstGeom>
        </p:spPr>
        <p:txBody>
          <a:bodyPr vert="horz" lIns="91440" tIns="45720" rIns="91440" bIns="45720" rtlCol="0" anchor="ctr">
            <a:normAutofit/>
          </a:bodyPr>
          <a:lstStyle>
            <a:lvl1pPr algn="ctr">
              <a:defRPr sz="168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41131" y="8898890"/>
            <a:ext cx="2880360" cy="511175"/>
          </a:xfrm>
          <a:prstGeom prst="rect">
            <a:avLst/>
          </a:prstGeom>
        </p:spPr>
        <p:txBody>
          <a:bodyPr vert="horz" lIns="91440" tIns="45720" rIns="91440" bIns="45720" rtlCol="0" anchor="ctr">
            <a:normAutofit/>
          </a:bodyPr>
          <a:lstStyle>
            <a:lvl1pPr algn="r">
              <a:defRPr sz="1680">
                <a:solidFill>
                  <a:schemeClr val="tx1">
                    <a:tint val="75000"/>
                  </a:schemeClr>
                </a:solidFill>
              </a:defRPr>
            </a:lvl1pPr>
          </a:lstStyle>
          <a:p>
            <a:fld id="{49AE70B2-8BF9-45C0-BB95-33D1B9D3A85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9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9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9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90204" pitchFamily="34" charset="0"/>
        <a:buChar char="•"/>
        <a:defRPr sz="2520" kern="1200">
          <a:solidFill>
            <a:schemeClr val="tx1"/>
          </a:solidFill>
          <a:latin typeface="+mn-lt"/>
          <a:ea typeface="+mn-ea"/>
          <a:cs typeface="+mn-cs"/>
        </a:defRPr>
      </a:lvl9pPr>
    </p:bodyStyle>
    <p:otherStyle>
      <a:defPPr>
        <a:defRPr lang="zh-CN"/>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tags" Target="../tags/tag5.xml"/><Relationship Id="rId6" Type="http://schemas.openxmlformats.org/officeDocument/2006/relationships/tags" Target="../tags/tag4.xml"/><Relationship Id="rId51" Type="http://schemas.openxmlformats.org/officeDocument/2006/relationships/notesSlide" Target="../notesSlides/notesSlide1.xml"/><Relationship Id="rId50" Type="http://schemas.openxmlformats.org/officeDocument/2006/relationships/slideLayout" Target="../slideLayouts/slideLayout1.xml"/><Relationship Id="rId5" Type="http://schemas.openxmlformats.org/officeDocument/2006/relationships/tags" Target="../tags/tag3.xml"/><Relationship Id="rId49" Type="http://schemas.openxmlformats.org/officeDocument/2006/relationships/image" Target="../media/image6.png"/><Relationship Id="rId48" Type="http://schemas.openxmlformats.org/officeDocument/2006/relationships/tags" Target="../tags/tag29.xml"/><Relationship Id="rId47" Type="http://schemas.openxmlformats.org/officeDocument/2006/relationships/image" Target="../media/image5.png"/><Relationship Id="rId46" Type="http://schemas.openxmlformats.org/officeDocument/2006/relationships/image" Target="../media/image4.png"/><Relationship Id="rId45" Type="http://schemas.openxmlformats.org/officeDocument/2006/relationships/tags" Target="../tags/tag28.xml"/><Relationship Id="rId44" Type="http://schemas.openxmlformats.org/officeDocument/2006/relationships/image" Target="../media/image3.png"/><Relationship Id="rId43" Type="http://schemas.openxmlformats.org/officeDocument/2006/relationships/tags" Target="../tags/tag27.xml"/><Relationship Id="rId42" Type="http://schemas.openxmlformats.org/officeDocument/2006/relationships/tags" Target="../tags/tag26.xml"/><Relationship Id="rId41" Type="http://schemas.openxmlformats.org/officeDocument/2006/relationships/tags" Target="../tags/tag25.xml"/><Relationship Id="rId40" Type="http://schemas.openxmlformats.org/officeDocument/2006/relationships/tags" Target="../tags/tag24.xml"/><Relationship Id="rId4" Type="http://schemas.openxmlformats.org/officeDocument/2006/relationships/tags" Target="../tags/tag2.xml"/><Relationship Id="rId39" Type="http://schemas.openxmlformats.org/officeDocument/2006/relationships/tags" Target="../tags/tag23.xml"/><Relationship Id="rId38" Type="http://schemas.openxmlformats.org/officeDocument/2006/relationships/tags" Target="../tags/tag22.xml"/><Relationship Id="rId37" Type="http://schemas.openxmlformats.org/officeDocument/2006/relationships/tags" Target="../tags/tag21.xml"/><Relationship Id="rId36" Type="http://schemas.openxmlformats.org/officeDocument/2006/relationships/image" Target="../media/image2.jpeg"/><Relationship Id="rId35" Type="http://schemas.openxmlformats.org/officeDocument/2006/relationships/tags" Target="../tags/tag20.xml"/><Relationship Id="rId34" Type="http://schemas.microsoft.com/office/2007/relationships/diagramDrawing" Target="../diagrams/drawing1.xml"/><Relationship Id="rId33" Type="http://schemas.openxmlformats.org/officeDocument/2006/relationships/diagramColors" Target="../diagrams/colors1.xml"/><Relationship Id="rId32" Type="http://schemas.openxmlformats.org/officeDocument/2006/relationships/diagramQuickStyle" Target="../diagrams/quickStyle1.xml"/><Relationship Id="rId31" Type="http://schemas.openxmlformats.org/officeDocument/2006/relationships/diagramLayout" Target="../diagrams/layout1.xml"/><Relationship Id="rId30" Type="http://schemas.openxmlformats.org/officeDocument/2006/relationships/diagramData" Target="../diagrams/data1.xml"/><Relationship Id="rId3" Type="http://schemas.openxmlformats.org/officeDocument/2006/relationships/image" Target="../media/image1.png"/><Relationship Id="rId29" Type="http://schemas.openxmlformats.org/officeDocument/2006/relationships/tags" Target="../tags/tag19.xml"/><Relationship Id="rId28" Type="http://schemas.openxmlformats.org/officeDocument/2006/relationships/tags" Target="../tags/tag18.xml"/><Relationship Id="rId27" Type="http://schemas.openxmlformats.org/officeDocument/2006/relationships/hyperlink" Target="http://jyt.zj.gov.cn/art/2023/12/29/art_1532985_58941553.html " TargetMode="External"/><Relationship Id="rId26" Type="http://schemas.openxmlformats.org/officeDocument/2006/relationships/hyperlink" Target="https://uis.unesco.org/sites/default/files/documents/ip51-global-framework-reference-digital-literacy-skills-2018-en.pdf" TargetMode="External"/><Relationship Id="rId25" Type="http://schemas.openxmlformats.org/officeDocument/2006/relationships/hyperlink" Target="%20http://www.moe.gov.cn/srcsite/A16/s3342/202302/t20230214_1044634.html" TargetMode="External"/><Relationship Id="rId24" Type="http://schemas.openxmlformats.org/officeDocument/2006/relationships/hyperlink" Target="http://www.moe.gov.cn/srcsite/A10/s7034/201904/t20190402_376493.html " TargetMode="External"/><Relationship Id="rId23" Type="http://schemas.openxmlformats.org/officeDocument/2006/relationships/hyperlink" Target="https://www.gov.cn/zhengce/zhengceku/2018-12/31/content_5441144.htm" TargetMode="External"/><Relationship Id="rId22" Type="http://schemas.openxmlformats.org/officeDocument/2006/relationships/hyperlink" Target="https://doi.org/10.1177/016146810610800610" TargetMode="External"/><Relationship Id="rId21" Type="http://schemas.openxmlformats.org/officeDocument/2006/relationships/hyperlink" Target="https://cdn.iste.org/www-root/Downloads/Downloads/Download-4070.pdf" TargetMode="External"/><Relationship Id="rId20" Type="http://schemas.openxmlformats.org/officeDocument/2006/relationships/hyperlink" Target="https://joint-research-centre.ec.europa.eu/digcompedu/digcompedu-framework_en" TargetMode="External"/><Relationship Id="rId2" Type="http://schemas.openxmlformats.org/officeDocument/2006/relationships/tags" Target="../tags/tag1.xml"/><Relationship Id="rId19" Type="http://schemas.openxmlformats.org/officeDocument/2006/relationships/tags" Target="../tags/tag17.xml"/><Relationship Id="rId18" Type="http://schemas.openxmlformats.org/officeDocument/2006/relationships/tags" Target="../tags/tag16.xml"/><Relationship Id="rId17" Type="http://schemas.openxmlformats.org/officeDocument/2006/relationships/tags" Target="../tags/tag15.xml"/><Relationship Id="rId16" Type="http://schemas.openxmlformats.org/officeDocument/2006/relationships/tags" Target="../tags/tag14.xml"/><Relationship Id="rId15" Type="http://schemas.openxmlformats.org/officeDocument/2006/relationships/tags" Target="../tags/tag13.xml"/><Relationship Id="rId14" Type="http://schemas.openxmlformats.org/officeDocument/2006/relationships/tags" Target="../tags/tag12.xml"/><Relationship Id="rId13" Type="http://schemas.openxmlformats.org/officeDocument/2006/relationships/tags" Target="../tags/tag11.xml"/><Relationship Id="rId12" Type="http://schemas.openxmlformats.org/officeDocument/2006/relationships/tags" Target="../tags/tag10.xml"/><Relationship Id="rId11" Type="http://schemas.openxmlformats.org/officeDocument/2006/relationships/tags" Target="../tags/tag9.xml"/><Relationship Id="rId10" Type="http://schemas.openxmlformats.org/officeDocument/2006/relationships/tags" Target="../tags/tag8.xml"/><Relationship Id="rId1"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Rectangle 71"/>
          <p:cNvSpPr/>
          <p:nvPr>
            <p:custDataLst>
              <p:tags r:id="rId2"/>
            </p:custDataLst>
          </p:nvPr>
        </p:nvSpPr>
        <p:spPr>
          <a:xfrm>
            <a:off x="151765" y="126365"/>
            <a:ext cx="12470765" cy="1283335"/>
          </a:xfrm>
          <a:prstGeom prst="rect">
            <a:avLst/>
          </a:prstGeom>
          <a:solidFill>
            <a:srgbClr val="A0BEC8"/>
          </a:solidFill>
          <a:ln>
            <a:noFill/>
          </a:ln>
        </p:spPr>
        <p:style>
          <a:lnRef idx="2">
            <a:schemeClr val="accent1">
              <a:shade val="50000"/>
            </a:schemeClr>
          </a:lnRef>
          <a:fillRef idx="1">
            <a:schemeClr val="accent1"/>
          </a:fillRef>
          <a:effectRef idx="0">
            <a:schemeClr val="accent1"/>
          </a:effectRef>
          <a:fontRef idx="minor">
            <a:schemeClr val="lt1"/>
          </a:fontRef>
        </p:style>
        <p:txBody>
          <a:bodyPr lIns="37338" tIns="18669" rIns="37338" bIns="18669" rtlCol="0" anchor="ctr"/>
          <a:lstStyle>
            <a:defPPr>
              <a:defRPr kern="1200"/>
            </a:defPPr>
          </a:lstStyle>
          <a:p>
            <a:pPr algn="ctr"/>
            <a:endParaRPr lang="en-US" sz="2535"/>
          </a:p>
        </p:txBody>
      </p:sp>
      <p:sp>
        <p:nvSpPr>
          <p:cNvPr id="3" name="文本框 2"/>
          <p:cNvSpPr txBox="1"/>
          <p:nvPr/>
        </p:nvSpPr>
        <p:spPr>
          <a:xfrm>
            <a:off x="2221230" y="285750"/>
            <a:ext cx="9701530" cy="706755"/>
          </a:xfrm>
          <a:prstGeom prst="rect">
            <a:avLst/>
          </a:prstGeom>
          <a:noFill/>
        </p:spPr>
        <p:txBody>
          <a:bodyPr wrap="square" rtlCol="0">
            <a:spAutoFit/>
          </a:bodyPr>
          <a:p>
            <a:pPr algn="ctr"/>
            <a:r>
              <a:rPr lang="en-US">
                <a:solidFill>
                  <a:schemeClr val="tx1"/>
                </a:solidFill>
                <a:latin typeface="Calibri Regular" panose="020F07020304040A0204" charset="0"/>
                <a:cs typeface="Calibri Regular" panose="020F07020304040A0204" charset="0"/>
                <a:sym typeface="+mn-ea"/>
              </a:rPr>
              <a:t> </a:t>
            </a:r>
            <a:r>
              <a:rPr lang="en-US" sz="2000">
                <a:solidFill>
                  <a:schemeClr val="tx1"/>
                </a:solidFill>
                <a:latin typeface="Calibri Regular" panose="020F07020304040A0204" charset="0"/>
                <a:cs typeface="Calibri Regular" panose="020F07020304040A0204" charset="0"/>
                <a:sym typeface="+mn-ea"/>
              </a:rPr>
              <a:t>    </a:t>
            </a:r>
            <a:r>
              <a:rPr lang="en-US" sz="2000" b="1">
                <a:solidFill>
                  <a:schemeClr val="tx1"/>
                </a:solidFill>
                <a:latin typeface="Calibri Bold" panose="020F07020304040A0204" charset="0"/>
                <a:cs typeface="Calibri Bold" panose="020F07020304040A0204" charset="0"/>
                <a:sym typeface="+mn-ea"/>
              </a:rPr>
              <a:t>Policy and Practice: Pathways for Enhancing Digital Literacy of Foreign Language Teachers in Chinese Higher Education</a:t>
            </a:r>
            <a:endParaRPr lang="en-US" sz="2000" b="1">
              <a:solidFill>
                <a:schemeClr val="tx1"/>
              </a:solidFill>
              <a:latin typeface="Calibri Bold" panose="020F07020304040A0204" charset="0"/>
              <a:cs typeface="Calibri Bold" panose="020F07020304040A0204" charset="0"/>
              <a:sym typeface="+mn-ea"/>
            </a:endParaRPr>
          </a:p>
        </p:txBody>
      </p:sp>
      <p:sp>
        <p:nvSpPr>
          <p:cNvPr id="4" name="文本框 3"/>
          <p:cNvSpPr txBox="1"/>
          <p:nvPr/>
        </p:nvSpPr>
        <p:spPr>
          <a:xfrm>
            <a:off x="5439410" y="1022985"/>
            <a:ext cx="3265805" cy="320675"/>
          </a:xfrm>
          <a:prstGeom prst="rect">
            <a:avLst/>
          </a:prstGeom>
          <a:noFill/>
        </p:spPr>
        <p:txBody>
          <a:bodyPr wrap="square" rtlCol="0">
            <a:noAutofit/>
          </a:bodyPr>
          <a:p>
            <a:r>
              <a:rPr lang="en-US" altLang="zh-CN" sz="1400">
                <a:latin typeface="Times New Roman Regular" panose="02020503050405090304" charset="0"/>
                <a:cs typeface="Times New Roman Regular" panose="02020503050405090304" charset="0"/>
              </a:rPr>
              <a:t>Jing Xin (2406841@student. uwtsd.ac.uk)</a:t>
            </a:r>
            <a:endParaRPr lang="en-US" altLang="zh-CN" sz="1400">
              <a:latin typeface="Times New Roman Regular" panose="02020503050405090304" charset="0"/>
              <a:cs typeface="Times New Roman Regular" panose="02020503050405090304" charset="0"/>
            </a:endParaRPr>
          </a:p>
        </p:txBody>
      </p:sp>
      <p:pic>
        <p:nvPicPr>
          <p:cNvPr id="6" name="图片 5" descr="截屏2024-11-06 12.39.16"/>
          <p:cNvPicPr>
            <a:picLocks noChangeAspect="1"/>
          </p:cNvPicPr>
          <p:nvPr/>
        </p:nvPicPr>
        <p:blipFill>
          <a:blip r:embed="rId3"/>
          <a:stretch>
            <a:fillRect/>
          </a:stretch>
        </p:blipFill>
        <p:spPr>
          <a:xfrm>
            <a:off x="151765" y="126365"/>
            <a:ext cx="1854200" cy="673100"/>
          </a:xfrm>
          <a:prstGeom prst="rect">
            <a:avLst/>
          </a:prstGeom>
        </p:spPr>
      </p:pic>
      <p:sp>
        <p:nvSpPr>
          <p:cNvPr id="7" name="Rectangle: Rounded Corners 38"/>
          <p:cNvSpPr/>
          <p:nvPr>
            <p:custDataLst>
              <p:tags r:id="rId4"/>
            </p:custDataLst>
          </p:nvPr>
        </p:nvSpPr>
        <p:spPr>
          <a:xfrm>
            <a:off x="292735" y="1570990"/>
            <a:ext cx="2651760" cy="2251710"/>
          </a:xfrm>
          <a:prstGeom prst="roundRect">
            <a:avLst>
              <a:gd name="adj" fmla="val 1711"/>
            </a:avLst>
          </a:prstGeom>
          <a:solidFill>
            <a:srgbClr val="A0BEC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9" name="Rectangle: Rounded Corners 43"/>
          <p:cNvSpPr/>
          <p:nvPr>
            <p:custDataLst>
              <p:tags r:id="rId5"/>
            </p:custDataLst>
          </p:nvPr>
        </p:nvSpPr>
        <p:spPr>
          <a:xfrm>
            <a:off x="3162300" y="1583055"/>
            <a:ext cx="3053080" cy="1536700"/>
          </a:xfrm>
          <a:prstGeom prst="roundRect">
            <a:avLst>
              <a:gd name="adj" fmla="val 2700"/>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43" name="Rectangle: Rounded Corners 42"/>
          <p:cNvSpPr/>
          <p:nvPr>
            <p:custDataLst>
              <p:tags r:id="rId6"/>
            </p:custDataLst>
          </p:nvPr>
        </p:nvSpPr>
        <p:spPr>
          <a:xfrm>
            <a:off x="278130" y="3983355"/>
            <a:ext cx="2679700" cy="3359150"/>
          </a:xfrm>
          <a:prstGeom prst="roundRect">
            <a:avLst>
              <a:gd name="adj" fmla="val 2004"/>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40" name="Rectangle: Rounded Corners 39"/>
          <p:cNvSpPr/>
          <p:nvPr>
            <p:custDataLst>
              <p:tags r:id="rId7"/>
            </p:custDataLst>
          </p:nvPr>
        </p:nvSpPr>
        <p:spPr>
          <a:xfrm>
            <a:off x="3163570" y="3218180"/>
            <a:ext cx="3051810" cy="4108450"/>
          </a:xfrm>
          <a:prstGeom prst="roundRect">
            <a:avLst>
              <a:gd name="adj" fmla="val 1822"/>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41" name="Rectangle: Rounded Corners 40"/>
          <p:cNvSpPr/>
          <p:nvPr>
            <p:custDataLst>
              <p:tags r:id="rId8"/>
            </p:custDataLst>
          </p:nvPr>
        </p:nvSpPr>
        <p:spPr>
          <a:xfrm>
            <a:off x="6402705" y="1587500"/>
            <a:ext cx="3060700" cy="7684770"/>
          </a:xfrm>
          <a:prstGeom prst="roundRect">
            <a:avLst>
              <a:gd name="adj" fmla="val 1937"/>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indent="0">
              <a:buFont typeface="Arial" panose="020B0604020202090204" pitchFamily="34" charset="0"/>
              <a:buNone/>
            </a:pPr>
            <a:r>
              <a:rPr lang="en-US" altLang="zh-CN" sz="700">
                <a:solidFill>
                  <a:schemeClr val="tx1"/>
                </a:solidFill>
                <a:sym typeface="+mn-ea"/>
              </a:rPr>
              <a:t> </a:t>
            </a:r>
            <a:endParaRPr lang="en-US" altLang="zh-CN" sz="700">
              <a:solidFill>
                <a:schemeClr val="tx1"/>
              </a:solidFill>
            </a:endParaRPr>
          </a:p>
        </p:txBody>
      </p:sp>
      <p:sp>
        <p:nvSpPr>
          <p:cNvPr id="42" name="Rectangle: Rounded Corners 41"/>
          <p:cNvSpPr/>
          <p:nvPr>
            <p:custDataLst>
              <p:tags r:id="rId9"/>
            </p:custDataLst>
          </p:nvPr>
        </p:nvSpPr>
        <p:spPr>
          <a:xfrm>
            <a:off x="9619615" y="1586865"/>
            <a:ext cx="2821305" cy="2326005"/>
          </a:xfrm>
          <a:prstGeom prst="roundRect">
            <a:avLst>
              <a:gd name="adj" fmla="val 1477"/>
            </a:avLst>
          </a:prstGeom>
          <a:solidFill>
            <a:srgbClr val="A0BEC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45" name="Rectangle: Rounded Corners 44"/>
          <p:cNvSpPr/>
          <p:nvPr>
            <p:custDataLst>
              <p:tags r:id="rId10"/>
            </p:custDataLst>
          </p:nvPr>
        </p:nvSpPr>
        <p:spPr>
          <a:xfrm>
            <a:off x="9619615" y="4048125"/>
            <a:ext cx="2820670" cy="2780665"/>
          </a:xfrm>
          <a:prstGeom prst="roundRect">
            <a:avLst>
              <a:gd name="adj" fmla="val 1592"/>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marL="171450" indent="-171450">
              <a:buFont typeface="Wingdings" panose="05000000000000000000" charset="0"/>
              <a:buChar char=""/>
            </a:pPr>
            <a:endParaRPr lang="en-US" altLang="zh-CN" sz="600">
              <a:solidFill>
                <a:schemeClr val="tx1"/>
              </a:solidFill>
              <a:sym typeface="+mn-ea"/>
            </a:endParaRPr>
          </a:p>
        </p:txBody>
      </p:sp>
      <p:sp>
        <p:nvSpPr>
          <p:cNvPr id="71" name="Rectangle: Rounded Corners 70"/>
          <p:cNvSpPr/>
          <p:nvPr>
            <p:custDataLst>
              <p:tags r:id="rId11"/>
            </p:custDataLst>
          </p:nvPr>
        </p:nvSpPr>
        <p:spPr>
          <a:xfrm>
            <a:off x="9619615" y="6944995"/>
            <a:ext cx="2821305" cy="2326640"/>
          </a:xfrm>
          <a:prstGeom prst="roundRect">
            <a:avLst>
              <a:gd name="adj" fmla="val 3948"/>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10" name="文本框 9"/>
          <p:cNvSpPr txBox="1"/>
          <p:nvPr/>
        </p:nvSpPr>
        <p:spPr>
          <a:xfrm>
            <a:off x="305435" y="1588135"/>
            <a:ext cx="2650490" cy="320675"/>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1. Introduction</a:t>
            </a:r>
            <a:endParaRPr lang="en-US" altLang="zh-CN" sz="1000">
              <a:latin typeface="Calibri Regular" panose="020F07020304040A0204" charset="0"/>
              <a:cs typeface="Calibri Regular" panose="020F07020304040A0204" charset="0"/>
            </a:endParaRPr>
          </a:p>
          <a:p>
            <a:endParaRPr lang="en-US" altLang="zh-CN" sz="1000">
              <a:latin typeface="Calibri Regular" panose="020F07020304040A0204" charset="0"/>
              <a:cs typeface="Calibri Regular" panose="020F07020304040A0204" charset="0"/>
            </a:endParaRPr>
          </a:p>
        </p:txBody>
      </p:sp>
      <p:sp>
        <p:nvSpPr>
          <p:cNvPr id="11" name="文本框 10"/>
          <p:cNvSpPr txBox="1"/>
          <p:nvPr>
            <p:custDataLst>
              <p:tags r:id="rId12"/>
            </p:custDataLst>
          </p:nvPr>
        </p:nvSpPr>
        <p:spPr>
          <a:xfrm>
            <a:off x="287020" y="4022090"/>
            <a:ext cx="2650490" cy="180975"/>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3. Policy Analysis Framework</a:t>
            </a:r>
            <a:endParaRPr lang="en-US" altLang="zh-CN" sz="1000">
              <a:latin typeface="Calibri Regular" panose="020F07020304040A0204" charset="0"/>
              <a:cs typeface="Calibri Regular" panose="020F07020304040A0204" charset="0"/>
            </a:endParaRPr>
          </a:p>
        </p:txBody>
      </p:sp>
      <p:sp>
        <p:nvSpPr>
          <p:cNvPr id="12" name="文本框 11"/>
          <p:cNvSpPr txBox="1"/>
          <p:nvPr>
            <p:custDataLst>
              <p:tags r:id="rId13"/>
            </p:custDataLst>
          </p:nvPr>
        </p:nvSpPr>
        <p:spPr>
          <a:xfrm>
            <a:off x="3202305" y="1619250"/>
            <a:ext cx="2894330" cy="320040"/>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2. Aims and Objectives</a:t>
            </a:r>
            <a:endParaRPr lang="en-US" altLang="zh-CN" sz="1000">
              <a:latin typeface="Calibri Regular" panose="020F07020304040A0204" charset="0"/>
              <a:cs typeface="Calibri Regular" panose="020F07020304040A0204" charset="0"/>
            </a:endParaRPr>
          </a:p>
        </p:txBody>
      </p:sp>
      <p:sp>
        <p:nvSpPr>
          <p:cNvPr id="13" name="文本框 12"/>
          <p:cNvSpPr txBox="1"/>
          <p:nvPr>
            <p:custDataLst>
              <p:tags r:id="rId14"/>
            </p:custDataLst>
          </p:nvPr>
        </p:nvSpPr>
        <p:spPr>
          <a:xfrm>
            <a:off x="3237865" y="3230245"/>
            <a:ext cx="2933700" cy="215265"/>
          </a:xfrm>
          <a:prstGeom prst="rect">
            <a:avLst/>
          </a:prstGeom>
          <a:noFill/>
        </p:spPr>
        <p:txBody>
          <a:bodyPr wrap="square" rtlCol="0">
            <a:noAutofit/>
          </a:bodyPr>
          <a:p>
            <a:pPr algn="l">
              <a:buClrTx/>
              <a:buSzTx/>
              <a:buFont typeface="Arial" panose="020B0604020202090204" pitchFamily="34" charset="0"/>
              <a:buNone/>
            </a:pPr>
            <a:r>
              <a:rPr lang="en-US" altLang="zh-CN" sz="1000">
                <a:latin typeface="Calibri Regular" panose="020F07020304040A0204" charset="0"/>
                <a:cs typeface="Calibri Regular" panose="020F07020304040A0204" charset="0"/>
              </a:rPr>
              <a:t>3.1. Contexts</a:t>
            </a:r>
            <a:endParaRPr lang="en-US" altLang="zh-CN" sz="1000">
              <a:latin typeface="Calibri Regular" panose="020F07020304040A0204" charset="0"/>
              <a:cs typeface="Calibri Regular" panose="020F07020304040A0204" charset="0"/>
            </a:endParaRPr>
          </a:p>
        </p:txBody>
      </p:sp>
      <p:sp>
        <p:nvSpPr>
          <p:cNvPr id="14" name="文本框 13"/>
          <p:cNvSpPr txBox="1"/>
          <p:nvPr>
            <p:custDataLst>
              <p:tags r:id="rId15"/>
            </p:custDataLst>
          </p:nvPr>
        </p:nvSpPr>
        <p:spPr>
          <a:xfrm>
            <a:off x="6413500" y="1588135"/>
            <a:ext cx="2933700" cy="180975"/>
          </a:xfrm>
          <a:prstGeom prst="rect">
            <a:avLst/>
          </a:prstGeom>
          <a:noFill/>
        </p:spPr>
        <p:txBody>
          <a:bodyPr wrap="square" rtlCol="0">
            <a:noAutofit/>
          </a:bodyPr>
          <a:p>
            <a:pPr algn="l">
              <a:buClrTx/>
              <a:buSzTx/>
              <a:buFont typeface="Arial" panose="020B0604020202090204" pitchFamily="34" charset="0"/>
              <a:buNone/>
            </a:pPr>
            <a:r>
              <a:rPr lang="en-US" altLang="zh-CN" sz="1000">
                <a:latin typeface="Calibri Regular" panose="020F07020304040A0204" charset="0"/>
                <a:cs typeface="Calibri Regular" panose="020F07020304040A0204" charset="0"/>
              </a:rPr>
              <a:t>3.2 Texts</a:t>
            </a:r>
            <a:endParaRPr lang="en-US" altLang="zh-CN" sz="1000">
              <a:latin typeface="Calibri Regular" panose="020F07020304040A0204" charset="0"/>
              <a:cs typeface="Calibri Regular" panose="020F07020304040A0204" charset="0"/>
            </a:endParaRPr>
          </a:p>
        </p:txBody>
      </p:sp>
      <p:sp>
        <p:nvSpPr>
          <p:cNvPr id="15" name="文本框 14"/>
          <p:cNvSpPr txBox="1"/>
          <p:nvPr>
            <p:custDataLst>
              <p:tags r:id="rId16"/>
            </p:custDataLst>
          </p:nvPr>
        </p:nvSpPr>
        <p:spPr>
          <a:xfrm>
            <a:off x="9619615" y="1602105"/>
            <a:ext cx="2933700" cy="215900"/>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3.3 Consequences</a:t>
            </a:r>
            <a:endParaRPr lang="en-US" altLang="zh-CN" sz="1000">
              <a:latin typeface="Calibri Regular" panose="020F07020304040A0204" charset="0"/>
              <a:cs typeface="Calibri Regular" panose="020F07020304040A0204" charset="0"/>
            </a:endParaRPr>
          </a:p>
        </p:txBody>
      </p:sp>
      <p:sp>
        <p:nvSpPr>
          <p:cNvPr id="16" name="文本框 15"/>
          <p:cNvSpPr txBox="1"/>
          <p:nvPr>
            <p:custDataLst>
              <p:tags r:id="rId17"/>
            </p:custDataLst>
          </p:nvPr>
        </p:nvSpPr>
        <p:spPr>
          <a:xfrm>
            <a:off x="9628505" y="4068445"/>
            <a:ext cx="2933700" cy="319405"/>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4. International Perspective</a:t>
            </a:r>
            <a:endParaRPr lang="en-US" altLang="zh-CN" sz="1000">
              <a:latin typeface="Calibri Regular" panose="020F07020304040A0204" charset="0"/>
              <a:cs typeface="Calibri Regular" panose="020F07020304040A0204" charset="0"/>
            </a:endParaRPr>
          </a:p>
        </p:txBody>
      </p:sp>
      <p:sp>
        <p:nvSpPr>
          <p:cNvPr id="17" name="Rectangle: Rounded Corners 41"/>
          <p:cNvSpPr/>
          <p:nvPr>
            <p:custDataLst>
              <p:tags r:id="rId18"/>
            </p:custDataLst>
          </p:nvPr>
        </p:nvSpPr>
        <p:spPr>
          <a:xfrm>
            <a:off x="278130" y="7426325"/>
            <a:ext cx="5942330" cy="1845310"/>
          </a:xfrm>
          <a:prstGeom prst="roundRect">
            <a:avLst>
              <a:gd name="adj" fmla="val 1477"/>
            </a:avLst>
          </a:prstGeom>
          <a:solidFill>
            <a:srgbClr val="A0BEC8">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kern="1200"/>
            </a:defPPr>
          </a:lstStyle>
          <a:p>
            <a:pPr algn="ctr"/>
            <a:endParaRPr lang="en-US" sz="2800"/>
          </a:p>
        </p:txBody>
      </p:sp>
      <p:sp>
        <p:nvSpPr>
          <p:cNvPr id="18" name="文本框 17"/>
          <p:cNvSpPr txBox="1"/>
          <p:nvPr>
            <p:custDataLst>
              <p:tags r:id="rId19"/>
            </p:custDataLst>
          </p:nvPr>
        </p:nvSpPr>
        <p:spPr>
          <a:xfrm>
            <a:off x="268605" y="7436485"/>
            <a:ext cx="5942330" cy="1845310"/>
          </a:xfrm>
          <a:prstGeom prst="rect">
            <a:avLst/>
          </a:prstGeom>
          <a:noFill/>
        </p:spPr>
        <p:txBody>
          <a:bodyPr wrap="square" rtlCol="0">
            <a:noAutofit/>
          </a:bodyPr>
          <a:p>
            <a:pPr marL="285750" indent="-285750">
              <a:buFont typeface="Arial" panose="020B0604020202090204" pitchFamily="34" charset="0"/>
              <a:buChar char="•"/>
            </a:pPr>
            <a:r>
              <a:rPr lang="en-US" altLang="zh-CN" sz="1000">
                <a:latin typeface="Calibri Regular" panose="020F07020304040A0204" charset="0"/>
                <a:cs typeface="Calibri Regular" panose="020F07020304040A0204" charset="0"/>
              </a:rPr>
              <a:t>References</a:t>
            </a:r>
            <a:endParaRPr lang="en-US" altLang="zh-CN" sz="10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 </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sym typeface="+mn-ea"/>
              </a:rPr>
              <a:t>European Union (2017). </a:t>
            </a:r>
            <a:r>
              <a:rPr lang="en-US" altLang="zh-CN" sz="500" i="1">
                <a:latin typeface="Calibri Italic" panose="020F07020304040A0204" charset="0"/>
                <a:cs typeface="Calibri Italic" panose="020F07020304040A0204" charset="0"/>
                <a:sym typeface="+mn-ea"/>
              </a:rPr>
              <a:t>European Framework for the Digital Competence of Educators: DigCompEdu</a:t>
            </a:r>
            <a:r>
              <a:rPr lang="en-US" altLang="zh-CN" sz="500">
                <a:latin typeface="Calibri Regular" panose="020F07020304040A0204" charset="0"/>
                <a:cs typeface="Calibri Regular" panose="020F07020304040A0204" charset="0"/>
                <a:sym typeface="+mn-ea"/>
              </a:rPr>
              <a:t>. Available at: </a:t>
            </a:r>
            <a:r>
              <a:rPr lang="en-US" altLang="zh-CN" sz="500">
                <a:latin typeface="Calibri Regular" panose="020F07020304040A0204" charset="0"/>
                <a:cs typeface="Calibri Regular" panose="020F07020304040A0204" charset="0"/>
                <a:sym typeface="+mn-ea"/>
                <a:hlinkClick r:id="rId20" action="ppaction://hlinkfile"/>
              </a:rPr>
              <a:t>https://joint-research-centre.ec.europa.eu/digcompedu/digcompedu-framework_en</a:t>
            </a:r>
            <a:r>
              <a:rPr lang="en-US" altLang="zh-CN" sz="500">
                <a:latin typeface="Calibri Regular" panose="020F07020304040A0204" charset="0"/>
                <a:cs typeface="Calibri Regular" panose="020F07020304040A0204" charset="0"/>
                <a:sym typeface="+mn-ea"/>
              </a:rPr>
              <a:t> (Accessed: 9 November 2024).</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Gilster, P. (1997) </a:t>
            </a:r>
            <a:r>
              <a:rPr lang="en-US" altLang="zh-CN" sz="500" i="1">
                <a:latin typeface="Calibri Italic" panose="020F07020304040A0204" charset="0"/>
                <a:cs typeface="Calibri Italic" panose="020F07020304040A0204" charset="0"/>
              </a:rPr>
              <a:t>Digital Literacy</a:t>
            </a:r>
            <a:r>
              <a:rPr lang="en-US" altLang="zh-CN" sz="500">
                <a:latin typeface="Calibri Regular" panose="020F07020304040A0204" charset="0"/>
                <a:cs typeface="Calibri Regular" panose="020F07020304040A0204" charset="0"/>
              </a:rPr>
              <a:t>. New York: Wiley Computer Publications.</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International Society for Technology in Education (2017). ISTE Standards: For Educators. Available at: </a:t>
            </a:r>
            <a:r>
              <a:rPr lang="en-US" altLang="zh-CN" sz="500">
                <a:latin typeface="Calibri Regular" panose="020F07020304040A0204" charset="0"/>
                <a:cs typeface="Calibri Regular" panose="020F07020304040A0204" charset="0"/>
                <a:hlinkClick r:id="rId21" action="ppaction://hlinkfile"/>
              </a:rPr>
              <a:t>https://cdn.iste.org/www-root/Downloads/Downloads/Download-4070.pdf</a:t>
            </a:r>
            <a:r>
              <a:rPr lang="en-US" altLang="zh-CN" sz="500">
                <a:latin typeface="Calibri Regular" panose="020F07020304040A0204" charset="0"/>
                <a:cs typeface="Calibri Regular" panose="020F07020304040A0204" charset="0"/>
              </a:rPr>
              <a:t> (Accessed: 9 November 2024).</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Mishra, P. and Koehler, M.J. (2006) ‘Technological Pedagogical Content Knowledge: A Framework for Teacher Knowledge’, </a:t>
            </a:r>
            <a:r>
              <a:rPr lang="en-US" altLang="zh-CN" sz="500" i="1">
                <a:latin typeface="Calibri Italic" panose="020F07020304040A0204" charset="0"/>
                <a:cs typeface="Calibri Italic" panose="020F07020304040A0204" charset="0"/>
              </a:rPr>
              <a:t>Teachers College Record: The Voice of Scholarship in Education</a:t>
            </a:r>
            <a:r>
              <a:rPr lang="en-US" altLang="zh-CN" sz="500">
                <a:latin typeface="Calibri Regular" panose="020F07020304040A0204" charset="0"/>
                <a:cs typeface="Calibri Regular" panose="020F07020304040A0204" charset="0"/>
              </a:rPr>
              <a:t>, 108(6), pp. 1017–1054. Available at: </a:t>
            </a:r>
            <a:r>
              <a:rPr lang="en-US" altLang="zh-CN" sz="500">
                <a:latin typeface="Calibri Regular" panose="020F07020304040A0204" charset="0"/>
                <a:cs typeface="Calibri Regular" panose="020F07020304040A0204" charset="0"/>
                <a:hlinkClick r:id="rId22" action="ppaction://hlinkfile"/>
              </a:rPr>
              <a:t>https://doi.org/10.1177/016146810610800610</a:t>
            </a:r>
            <a:endParaRPr lang="en-US" altLang="zh-CN" sz="500">
              <a:latin typeface="Calibri Regular" panose="020F07020304040A0204" charset="0"/>
              <a:cs typeface="Calibri Regular" panose="020F07020304040A0204" charset="0"/>
              <a:hlinkClick r:id="rId22" action="ppaction://hlinkfile"/>
            </a:endParaRPr>
          </a:p>
          <a:p>
            <a:pPr indent="0">
              <a:buNone/>
            </a:pPr>
            <a:r>
              <a:rPr lang="en-US" altLang="zh-CN" sz="500">
                <a:latin typeface="Calibri Regular" panose="020F07020304040A0204" charset="0"/>
                <a:cs typeface="Calibri Regular" panose="020F07020304040A0204" charset="0"/>
              </a:rPr>
              <a:t>Ministry of Education of China (2018) </a:t>
            </a:r>
            <a:r>
              <a:rPr lang="en-US" altLang="zh-CN" sz="500" i="1">
                <a:latin typeface="Calibri Italic" panose="020F07020304040A0204" charset="0"/>
                <a:cs typeface="Calibri Italic" panose="020F07020304040A0204" charset="0"/>
              </a:rPr>
              <a:t>Notice on Carrying Out Pilot Work of Artificial Intelligence for Promoting the Construction of Teacher Teams</a:t>
            </a:r>
            <a:r>
              <a:rPr lang="en-US" altLang="zh-CN" sz="500">
                <a:latin typeface="Calibri Regular" panose="020F07020304040A0204" charset="0"/>
                <a:cs typeface="Calibri Regular" panose="020F07020304040A0204" charset="0"/>
              </a:rPr>
              <a:t>. Available at: </a:t>
            </a:r>
            <a:r>
              <a:rPr lang="en-US" altLang="zh-CN" sz="500">
                <a:latin typeface="Calibri Regular" panose="020F07020304040A0204" charset="0"/>
                <a:cs typeface="Calibri Regular" panose="020F07020304040A0204" charset="0"/>
                <a:hlinkClick r:id="rId23" action="ppaction://hlinkfile"/>
              </a:rPr>
              <a:t>https://www.gov.cn/zhengce/zhengceku/2018-12/31/content_5441144.htm</a:t>
            </a:r>
            <a:r>
              <a:rPr lang="en-US" altLang="zh-CN" sz="500">
                <a:latin typeface="Calibri Regular" panose="020F07020304040A0204" charset="0"/>
                <a:cs typeface="Calibri Regular" panose="020F07020304040A0204" charset="0"/>
              </a:rPr>
              <a:t> (Accessed: 9 November 2024). 教育部办公厅关于开展人工智能助推教师队伍建设行动试点工作的通知</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Ministry of Education of China (2019)</a:t>
            </a:r>
            <a:r>
              <a:rPr lang="en-US" altLang="zh-CN" sz="500" i="1">
                <a:latin typeface="Calibri Italic" panose="020F07020304040A0204" charset="0"/>
                <a:cs typeface="Calibri Italic" panose="020F07020304040A0204" charset="0"/>
              </a:rPr>
              <a:t> Opinions on Implementing the 2.0 Initiative for Enhancing Information Technology Application Skills of Primary and Secondary School Teachers Nationwide</a:t>
            </a:r>
            <a:r>
              <a:rPr lang="en-US" altLang="zh-CN" sz="500">
                <a:latin typeface="Calibri Regular" panose="020F07020304040A0204" charset="0"/>
                <a:cs typeface="Calibri Regular" panose="020F07020304040A0204" charset="0"/>
              </a:rPr>
              <a:t>. Available at:  </a:t>
            </a:r>
            <a:r>
              <a:rPr lang="en-US" altLang="zh-CN" sz="500">
                <a:latin typeface="Calibri Regular" panose="020F07020304040A0204" charset="0"/>
                <a:cs typeface="Calibri Regular" panose="020F07020304040A0204" charset="0"/>
                <a:hlinkClick r:id="rId24"/>
              </a:rPr>
              <a:t>http://www.moe.gov.cn/srcsite/A10/s7034/201904/t20190402_376493.html</a:t>
            </a:r>
            <a:r>
              <a:rPr lang="en-US" altLang="zh-CN" sz="500">
                <a:latin typeface="Calibri Regular" panose="020F07020304040A0204" charset="0"/>
                <a:cs typeface="Calibri Regular" panose="020F07020304040A0204" charset="0"/>
              </a:rPr>
              <a:t> (Accessed: 9 November 2024). 教育部关于实施全国中小学教师信息技术应用能力提升工程2.0</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Ministry of Education of China (2022) </a:t>
            </a:r>
            <a:r>
              <a:rPr lang="en-US" altLang="zh-CN" sz="500" i="1">
                <a:latin typeface="Calibri Italic" panose="020F07020304040A0204" charset="0"/>
                <a:cs typeface="Calibri Italic" panose="020F07020304040A0204" charset="0"/>
              </a:rPr>
              <a:t>Notice on the Issuance of the “Digital Literacy for Teachers” Education Industry Standards.</a:t>
            </a:r>
            <a:r>
              <a:rPr lang="en-US" altLang="zh-CN" sz="500">
                <a:latin typeface="Calibri Regular" panose="020F07020304040A0204" charset="0"/>
                <a:cs typeface="Calibri Regular" panose="020F07020304040A0204" charset="0"/>
              </a:rPr>
              <a:t> Available at: </a:t>
            </a:r>
            <a:r>
              <a:rPr lang="en-US" altLang="zh-CN" sz="500">
                <a:latin typeface="Calibri Regular" panose="020F07020304040A0204" charset="0"/>
                <a:cs typeface="Calibri Regular" panose="020F07020304040A0204" charset="0"/>
                <a:hlinkClick r:id="rId25" action="ppaction://hlinkfile"/>
              </a:rPr>
              <a:t> http://www.moe.gov.cn/srcsite/A16/s3342/202302/t20230214_1044634.html  </a:t>
            </a:r>
            <a:endParaRPr lang="en-US" altLang="zh-CN" sz="500">
              <a:latin typeface="Calibri Regular" panose="020F07020304040A0204" charset="0"/>
              <a:cs typeface="Calibri Regular" panose="020F07020304040A0204" charset="0"/>
              <a:hlinkClick r:id="rId25" action="ppaction://hlinkfile"/>
            </a:endParaRPr>
          </a:p>
          <a:p>
            <a:pPr indent="0">
              <a:buNone/>
            </a:pPr>
            <a:r>
              <a:rPr lang="en-US" altLang="zh-CN" sz="500">
                <a:latin typeface="Calibri Regular" panose="020F07020304040A0204" charset="0"/>
                <a:cs typeface="Calibri Regular" panose="020F07020304040A0204" charset="0"/>
                <a:sym typeface="+mn-ea"/>
              </a:rPr>
              <a:t>(Assessed: 9 November 2024)</a:t>
            </a:r>
            <a:endParaRPr lang="en-US" altLang="zh-CN" sz="500">
              <a:latin typeface="Calibri Regular" panose="020F07020304040A0204" charset="0"/>
              <a:cs typeface="Calibri Regular" panose="020F07020304040A0204" charset="0"/>
              <a:hlinkClick r:id="rId25" action="ppaction://hlinkfile"/>
            </a:endParaRPr>
          </a:p>
          <a:p>
            <a:pPr indent="0">
              <a:buNone/>
            </a:pPr>
            <a:r>
              <a:rPr lang="en-US" altLang="zh-CN" sz="500">
                <a:latin typeface="Calibri Regular" panose="020F07020304040A0204" charset="0"/>
                <a:cs typeface="Calibri Regular" panose="020F07020304040A0204" charset="0"/>
              </a:rPr>
              <a:t>Taylor, S., Rizvi, F., Lingard, R., and Henry, M. (1997). </a:t>
            </a:r>
            <a:r>
              <a:rPr lang="en-US" altLang="zh-CN" sz="500" i="1">
                <a:latin typeface="Calibri Italic" panose="020F07020304040A0204" charset="0"/>
                <a:cs typeface="Calibri Italic" panose="020F07020304040A0204" charset="0"/>
              </a:rPr>
              <a:t>Educational Policy and the Politics of Change</a:t>
            </a:r>
            <a:r>
              <a:rPr lang="en-US" altLang="zh-CN" sz="500">
                <a:latin typeface="Calibri Regular" panose="020F07020304040A0204" charset="0"/>
                <a:cs typeface="Calibri Regular" panose="020F07020304040A0204" charset="0"/>
              </a:rPr>
              <a:t>. London: Routledge.</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The New London Group (1996) ‘A Pedagogy of Multiliteracies: Designing Social Futures’, </a:t>
            </a:r>
            <a:r>
              <a:rPr lang="en-US" altLang="zh-CN" sz="500" i="1">
                <a:latin typeface="Calibri Italic" panose="020F07020304040A0204" charset="0"/>
                <a:cs typeface="Calibri Italic" panose="020F07020304040A0204" charset="0"/>
              </a:rPr>
              <a:t>Harvard Educational Review</a:t>
            </a:r>
            <a:r>
              <a:rPr lang="en-US" altLang="zh-CN" sz="500">
                <a:latin typeface="Calibri Regular" panose="020F07020304040A0204" charset="0"/>
                <a:cs typeface="Calibri Regular" panose="020F07020304040A0204" charset="0"/>
              </a:rPr>
              <a:t>, 66(1), pp. 60–93.</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UNESCO (2018) </a:t>
            </a:r>
            <a:r>
              <a:rPr lang="en-US" altLang="zh-CN" sz="500" i="1">
                <a:latin typeface="Calibri Italic" panose="020F07020304040A0204" charset="0"/>
                <a:cs typeface="Calibri Italic" panose="020F07020304040A0204" charset="0"/>
              </a:rPr>
              <a:t>A Global Framework of Reference on Digital Literacy Skills for Indicator 4.4.2</a:t>
            </a:r>
            <a:r>
              <a:rPr lang="en-US" altLang="zh-CN" sz="500">
                <a:latin typeface="Calibri Regular" panose="020F07020304040A0204" charset="0"/>
                <a:cs typeface="Calibri Regular" panose="020F07020304040A0204" charset="0"/>
              </a:rPr>
              <a:t>. Available at: </a:t>
            </a:r>
            <a:r>
              <a:rPr lang="en-US" altLang="zh-CN" sz="500">
                <a:latin typeface="Calibri Regular" panose="020F07020304040A0204" charset="0"/>
                <a:cs typeface="Calibri Regular" panose="020F07020304040A0204" charset="0"/>
                <a:hlinkClick r:id="rId26" action="ppaction://hlinkfile"/>
              </a:rPr>
              <a:t>https://uis.unesco.org/sites/default/files/documents/ip51-global-framework-reference-digital-literacy-skills-2018-en.pdf</a:t>
            </a:r>
            <a:r>
              <a:rPr lang="en-US" altLang="zh-CN" sz="500">
                <a:latin typeface="Calibri Regular" panose="020F07020304040A0204" charset="0"/>
                <a:cs typeface="Calibri Regular" panose="020F07020304040A0204" charset="0"/>
              </a:rPr>
              <a:t> (Assessed: 9 November 2024)</a:t>
            </a:r>
            <a:endParaRPr lang="en-US" altLang="zh-CN" sz="500">
              <a:latin typeface="Calibri Regular" panose="020F07020304040A0204" charset="0"/>
              <a:cs typeface="Calibri Regular" panose="020F07020304040A0204" charset="0"/>
            </a:endParaRPr>
          </a:p>
          <a:p>
            <a:pPr indent="0">
              <a:buNone/>
            </a:pPr>
            <a:r>
              <a:rPr lang="en-US" altLang="zh-CN" sz="500">
                <a:latin typeface="Calibri Regular" panose="020F07020304040A0204" charset="0"/>
                <a:cs typeface="Calibri Regular" panose="020F07020304040A0204" charset="0"/>
              </a:rPr>
              <a:t>Zhejiang Provincial Department of Education (2023) </a:t>
            </a:r>
            <a:r>
              <a:rPr lang="en-US" altLang="zh-CN" sz="500" i="1">
                <a:latin typeface="Calibri Italic" panose="020F07020304040A0204" charset="0"/>
                <a:cs typeface="Calibri Italic" panose="020F07020304040A0204" charset="0"/>
              </a:rPr>
              <a:t>Notice from the Zhejiang Provincial Department of Education on issuing the “Zhejiang Province High-Quality Education Development Action Plan (2024-2027).</a:t>
            </a:r>
            <a:r>
              <a:rPr lang="en-US" altLang="zh-CN" sz="500">
                <a:latin typeface="Calibri Regular" panose="020F07020304040A0204" charset="0"/>
                <a:cs typeface="Calibri Regular" panose="020F07020304040A0204" charset="0"/>
              </a:rPr>
              <a:t> Available at: </a:t>
            </a:r>
            <a:r>
              <a:rPr lang="en-US" altLang="zh-CN" sz="500">
                <a:latin typeface="Calibri Regular" panose="020F07020304040A0204" charset="0"/>
                <a:cs typeface="Calibri Regular" panose="020F07020304040A0204" charset="0"/>
                <a:hlinkClick r:id="rId27"/>
              </a:rPr>
              <a:t>http://jyt.zj.gov.cn/art/2023/12/29/art_1532985_58941553.html </a:t>
            </a:r>
            <a:r>
              <a:rPr lang="en-US" altLang="zh-CN" sz="500">
                <a:latin typeface="Calibri Regular" panose="020F07020304040A0204" charset="0"/>
                <a:cs typeface="Calibri Regular" panose="020F07020304040A0204" charset="0"/>
              </a:rPr>
              <a:t>(Assessed: 9 November 2024)</a:t>
            </a:r>
            <a:endParaRPr lang="en-US" altLang="zh-CN" sz="500">
              <a:latin typeface="Calibri Regular" panose="020F07020304040A0204" charset="0"/>
              <a:cs typeface="Calibri Regular" panose="020F07020304040A0204" charset="0"/>
            </a:endParaRPr>
          </a:p>
        </p:txBody>
      </p:sp>
      <p:sp>
        <p:nvSpPr>
          <p:cNvPr id="19" name="文本框 18"/>
          <p:cNvSpPr txBox="1"/>
          <p:nvPr>
            <p:custDataLst>
              <p:tags r:id="rId28"/>
            </p:custDataLst>
          </p:nvPr>
        </p:nvSpPr>
        <p:spPr>
          <a:xfrm>
            <a:off x="9619615" y="6944995"/>
            <a:ext cx="2820670" cy="2292350"/>
          </a:xfrm>
          <a:prstGeom prst="rect">
            <a:avLst/>
          </a:prstGeom>
          <a:noFill/>
        </p:spPr>
        <p:txBody>
          <a:bodyPr wrap="square" rtlCol="0">
            <a:noAutofit/>
          </a:bodyPr>
          <a:p>
            <a:pPr indent="0">
              <a:buFont typeface="Arial" panose="020B0604020202090204" pitchFamily="34" charset="0"/>
              <a:buNone/>
            </a:pPr>
            <a:r>
              <a:rPr lang="en-US" altLang="zh-CN" sz="1000">
                <a:latin typeface="Calibri Regular" panose="020F07020304040A0204" charset="0"/>
                <a:cs typeface="Calibri Regular" panose="020F07020304040A0204" charset="0"/>
              </a:rPr>
              <a:t>5. Conclusions and Recommendations</a:t>
            </a:r>
            <a:endParaRPr lang="en-US" altLang="zh-CN" sz="1000">
              <a:latin typeface="Calibri Regular" panose="020F07020304040A0204" charset="0"/>
              <a:cs typeface="Calibri Regular" panose="020F07020304040A0204" charset="0"/>
            </a:endParaRPr>
          </a:p>
          <a:p>
            <a:pPr indent="0">
              <a:buFont typeface="Arial" panose="020B0604020202090204" pitchFamily="34" charset="0"/>
              <a:buNone/>
            </a:pPr>
            <a:endParaRPr lang="en-US" altLang="zh-CN" sz="10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700">
                <a:latin typeface="Calibri Regular" panose="020F07020304040A0204" charset="0"/>
                <a:cs typeface="Calibri Regular" panose="020F07020304040A0204" charset="0"/>
              </a:rPr>
              <a:t>Summary of Key Findings</a:t>
            </a:r>
            <a:endParaRPr lang="en-US" altLang="zh-CN" sz="7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700">
              <a:latin typeface="Calibri Regular" panose="020F07020304040A0204" charset="0"/>
              <a:cs typeface="Calibri Regular" panose="020F07020304040A0204" charset="0"/>
            </a:endParaRPr>
          </a:p>
          <a:p>
            <a:pPr marL="171450" indent="-171450">
              <a:buFont typeface="Arial" panose="020B0604020202090204" pitchFamily="34" charset="0"/>
              <a:buChar char="•"/>
            </a:pPr>
            <a:r>
              <a:rPr lang="en-US" altLang="zh-CN" sz="700">
                <a:latin typeface="Calibri Regular" panose="020F07020304040A0204" charset="0"/>
                <a:cs typeface="Calibri Regular" panose="020F07020304040A0204" charset="0"/>
              </a:rPr>
              <a:t>policy summary</a:t>
            </a:r>
            <a:endParaRPr lang="en-US" altLang="zh-CN" sz="700">
              <a:latin typeface="Calibri Regular" panose="020F07020304040A0204" charset="0"/>
              <a:cs typeface="Calibri Regular" panose="020F07020304040A0204" charset="0"/>
            </a:endParaRPr>
          </a:p>
          <a:p>
            <a:pPr marL="171450" indent="-171450">
              <a:buFont typeface="Arial" panose="020B0604020202090204" pitchFamily="34" charset="0"/>
              <a:buChar char="•"/>
            </a:pPr>
            <a:endParaRPr lang="en-US" altLang="zh-CN" sz="700">
              <a:latin typeface="Calibri Regular" panose="020F07020304040A0204" charset="0"/>
              <a:cs typeface="Calibri Regular" panose="020F07020304040A0204" charset="0"/>
            </a:endParaRPr>
          </a:p>
          <a:p>
            <a:pPr marL="171450" indent="-171450">
              <a:buFont typeface="Arial" panose="020B0604020202090204" pitchFamily="34" charset="0"/>
              <a:buChar char="•"/>
            </a:pPr>
            <a:r>
              <a:rPr lang="en-US" altLang="zh-CN" sz="700">
                <a:latin typeface="Calibri Regular" panose="020F07020304040A0204" charset="0"/>
                <a:cs typeface="Calibri Regular" panose="020F07020304040A0204" charset="0"/>
              </a:rPr>
              <a:t>Identifying gaps between policy and implementation</a:t>
            </a:r>
            <a:endParaRPr lang="en-US" altLang="zh-CN" sz="700">
              <a:latin typeface="Calibri Regular" panose="020F07020304040A0204" charset="0"/>
              <a:cs typeface="Calibri Regular" panose="020F07020304040A0204" charset="0"/>
            </a:endParaRPr>
          </a:p>
          <a:p>
            <a:pPr marL="171450" indent="-171450">
              <a:buFont typeface="Arial" panose="020B0604020202090204" pitchFamily="34" charset="0"/>
              <a:buChar char="•"/>
            </a:pPr>
            <a:endParaRPr lang="en-US" altLang="zh-CN" sz="700">
              <a:latin typeface="Calibri Regular" panose="020F07020304040A0204" charset="0"/>
              <a:cs typeface="Calibri Regular" panose="020F07020304040A0204" charset="0"/>
            </a:endParaRPr>
          </a:p>
          <a:p>
            <a:pPr marL="171450" indent="-171450">
              <a:buFont typeface="Arial" panose="020B0604020202090204" pitchFamily="34" charset="0"/>
              <a:buChar char="•"/>
            </a:pPr>
            <a:r>
              <a:rPr lang="en-US" altLang="zh-CN" sz="700">
                <a:latin typeface="Calibri Regular" panose="020F07020304040A0204" charset="0"/>
                <a:cs typeface="Calibri Regular" panose="020F07020304040A0204" charset="0"/>
              </a:rPr>
              <a:t>pinpointing challenges for teachers </a:t>
            </a:r>
            <a:endParaRPr lang="en-US" altLang="zh-CN" sz="7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7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700">
                <a:latin typeface="Calibri Regular" panose="020F07020304040A0204" charset="0"/>
                <a:cs typeface="Calibri Regular" panose="020F07020304040A0204" charset="0"/>
              </a:rPr>
              <a:t>Recommendations</a:t>
            </a:r>
            <a:endParaRPr lang="en-US" altLang="zh-CN" sz="7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r>
              <a:rPr lang="en-US" altLang="zh-CN" sz="700">
                <a:latin typeface="Calibri Regular" panose="020F07020304040A0204" charset="0"/>
                <a:cs typeface="Calibri Regular" panose="020F07020304040A0204" charset="0"/>
              </a:rPr>
              <a:t>      Based on the above summaries, recommendations will be proposed</a:t>
            </a: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r>
              <a:rPr lang="en-US" altLang="zh-CN" sz="700">
                <a:latin typeface="Calibri Regular" panose="020F07020304040A0204" charset="0"/>
                <a:cs typeface="Calibri Regular" panose="020F07020304040A0204" charset="0"/>
              </a:rPr>
              <a:t> to bridge the gap between standards and practical implementation, </a:t>
            </a: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r>
              <a:rPr lang="en-US" altLang="zh-CN" sz="700">
                <a:latin typeface="Calibri Regular" panose="020F07020304040A0204" charset="0"/>
                <a:cs typeface="Calibri Regular" panose="020F07020304040A0204" charset="0"/>
              </a:rPr>
              <a:t>while offering actionable suggestions for foreign  language teachers to</a:t>
            </a: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endParaRPr lang="en-US" altLang="zh-CN" sz="700">
              <a:latin typeface="Calibri Regular" panose="020F07020304040A0204" charset="0"/>
              <a:cs typeface="Calibri Regular" panose="020F07020304040A0204" charset="0"/>
            </a:endParaRPr>
          </a:p>
          <a:p>
            <a:pPr indent="0" algn="just">
              <a:buFont typeface="Wingdings" panose="05000000000000000000" charset="0"/>
              <a:buNone/>
            </a:pPr>
            <a:r>
              <a:rPr lang="en-US" altLang="zh-CN" sz="700">
                <a:latin typeface="Calibri Regular" panose="020F07020304040A0204" charset="0"/>
                <a:cs typeface="Calibri Regular" panose="020F07020304040A0204" charset="0"/>
              </a:rPr>
              <a:t> enhance their digital literacy. </a:t>
            </a:r>
            <a:endParaRPr lang="en-US" altLang="zh-CN" sz="700">
              <a:latin typeface="Calibri Regular" panose="020F07020304040A0204" charset="0"/>
              <a:cs typeface="Calibri Regular" panose="020F07020304040A0204" charset="0"/>
            </a:endParaRPr>
          </a:p>
          <a:p>
            <a:pPr indent="0">
              <a:buFont typeface="Wingdings" panose="05000000000000000000" charset="0"/>
              <a:buNone/>
            </a:pPr>
            <a:endParaRPr lang="en-US" altLang="zh-CN" sz="1000">
              <a:latin typeface="Calibri Regular" panose="020F07020304040A0204" charset="0"/>
              <a:cs typeface="Calibri Regular" panose="020F07020304040A0204" charset="0"/>
            </a:endParaRPr>
          </a:p>
          <a:p>
            <a:pPr indent="0">
              <a:buFont typeface="Arial" panose="020B0604020202090204" pitchFamily="34" charset="0"/>
              <a:buNone/>
            </a:pPr>
            <a:endParaRPr lang="en-US" altLang="zh-CN" sz="1000">
              <a:latin typeface="Calibri Regular" panose="020F07020304040A0204" charset="0"/>
              <a:cs typeface="Calibri Regular" panose="020F07020304040A0204" charset="0"/>
            </a:endParaRPr>
          </a:p>
        </p:txBody>
      </p:sp>
      <p:sp>
        <p:nvSpPr>
          <p:cNvPr id="20" name="文本框 19"/>
          <p:cNvSpPr txBox="1"/>
          <p:nvPr/>
        </p:nvSpPr>
        <p:spPr>
          <a:xfrm>
            <a:off x="292735" y="1921510"/>
            <a:ext cx="2650490" cy="1430020"/>
          </a:xfrm>
          <a:prstGeom prst="rect">
            <a:avLst/>
          </a:prstGeom>
          <a:noFill/>
        </p:spPr>
        <p:txBody>
          <a:bodyPr wrap="square" rtlCol="0">
            <a:spAutoFit/>
          </a:bodyPr>
          <a:p>
            <a:pPr marL="171450" indent="-171450">
              <a:buFont typeface="Wingdings" panose="05000000000000000000" charset="0"/>
              <a:buChar char=""/>
            </a:pPr>
            <a:r>
              <a:rPr lang="en-US" altLang="zh-CN" sz="600">
                <a:latin typeface="Calibri Regular" panose="020F07020304040A0204" charset="0"/>
                <a:cs typeface="Calibri Regular" panose="020F07020304040A0204" charset="0"/>
              </a:rPr>
              <a:t>Briefly introduce “teachers’ digital literacy” with the context of Educational informatization and digitalization</a:t>
            </a:r>
            <a:endParaRPr lang="en-US" altLang="zh-CN" sz="6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600">
                <a:latin typeface="Calibri Regular" panose="020F07020304040A0204" charset="0"/>
                <a:cs typeface="Calibri Regular" panose="020F07020304040A0204" charset="0"/>
              </a:rPr>
              <a:t>Define the key terms related to the issue, including the evolving definition of “literacy” and “digital literacy”</a:t>
            </a:r>
            <a:endParaRPr lang="en-US" altLang="zh-CN" sz="6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600">
                <a:latin typeface="Calibri Regular" panose="020F07020304040A0204" charset="0"/>
                <a:cs typeface="Calibri Regular" panose="020F07020304040A0204" charset="0"/>
              </a:rPr>
              <a:t>Highlight the necessity to address the issue in light of new trends in educational technology, especially since COVID-19 and the emergence of generative AI tools </a:t>
            </a:r>
            <a:endParaRPr lang="en-US" altLang="zh-CN" sz="6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600">
                <a:latin typeface="Calibri Regular" panose="020F07020304040A0204" charset="0"/>
                <a:cs typeface="Calibri Regular" panose="020F07020304040A0204" charset="0"/>
              </a:rPr>
              <a:t>Present the unique digital literacy needs in foreign language education and emphasize the need to assess policy support and implementation</a:t>
            </a:r>
            <a:endParaRPr lang="en-US" altLang="zh-CN" sz="600">
              <a:latin typeface="Calibri Regular" panose="020F07020304040A0204" charset="0"/>
              <a:cs typeface="Calibri Regular" panose="020F07020304040A0204" charset="0"/>
            </a:endParaRPr>
          </a:p>
          <a:p>
            <a:pPr marL="171450" indent="-171450">
              <a:buFont typeface="Wingdings" panose="05000000000000000000" charset="0"/>
              <a:buChar char=""/>
            </a:pPr>
            <a:r>
              <a:rPr lang="en-US" altLang="zh-CN" sz="600">
                <a:latin typeface="Calibri Regular" panose="020F07020304040A0204" charset="0"/>
                <a:cs typeface="Calibri Regular" panose="020F07020304040A0204" charset="0"/>
              </a:rPr>
              <a:t>Emphasize the importance of addressing gaps between standards and teachers’ expectations and needs, offering pathways to bridge the divide between policy and practice.</a:t>
            </a:r>
            <a:endParaRPr lang="en-US" altLang="zh-CN" sz="6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5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5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altLang="zh-CN" sz="500">
              <a:latin typeface="Calibri Regular" panose="020F07020304040A0204" charset="0"/>
              <a:cs typeface="Calibri Regular" panose="020F07020304040A0204" charset="0"/>
            </a:endParaRPr>
          </a:p>
        </p:txBody>
      </p:sp>
      <p:sp>
        <p:nvSpPr>
          <p:cNvPr id="21" name="文本框 20"/>
          <p:cNvSpPr txBox="1"/>
          <p:nvPr/>
        </p:nvSpPr>
        <p:spPr>
          <a:xfrm>
            <a:off x="9619615" y="4282440"/>
            <a:ext cx="2933700" cy="2546985"/>
          </a:xfrm>
          <a:prstGeom prst="rect">
            <a:avLst/>
          </a:prstGeom>
          <a:noFill/>
        </p:spPr>
        <p:txBody>
          <a:bodyPr wrap="square" rtlCol="0">
            <a:noAutofit/>
          </a:bodyPr>
          <a:p>
            <a:pPr marL="171450" indent="-171450">
              <a:buFont typeface="Wingdings" panose="05000000000000000000" charset="0"/>
              <a:buChar char=""/>
            </a:pPr>
            <a:r>
              <a:rPr lang="en-US" altLang="zh-CN" sz="700">
                <a:sym typeface="+mn-ea"/>
              </a:rPr>
              <a:t>Selected frameworks for teachers’ digital literacy </a:t>
            </a:r>
            <a:endParaRPr lang="en-US" altLang="zh-CN" sz="700">
              <a:sym typeface="+mn-ea"/>
            </a:endParaRPr>
          </a:p>
          <a:p>
            <a:pPr marL="171450" indent="-171450">
              <a:buFont typeface="Wingdings" panose="05000000000000000000" charset="0"/>
              <a:buChar char=""/>
            </a:pPr>
            <a:endParaRPr lang="en-US" altLang="zh-CN" sz="700"/>
          </a:p>
          <a:p>
            <a:pPr indent="0">
              <a:buFont typeface="Wingdings" panose="05000000000000000000" charset="0"/>
              <a:buNone/>
            </a:pPr>
            <a:r>
              <a:rPr lang="en-US" altLang="zh-CN" sz="700"/>
              <a:t>        1) ISTE Standards: For Educators 2017</a:t>
            </a:r>
            <a:endParaRPr lang="en-US" altLang="zh-CN" sz="700"/>
          </a:p>
          <a:p>
            <a:pPr indent="0">
              <a:buFont typeface="Wingdings" panose="05000000000000000000" charset="0"/>
              <a:buNone/>
            </a:pPr>
            <a:r>
              <a:rPr lang="en-US" altLang="zh-CN" sz="700"/>
              <a:t>        2) European Framework for the Digital Competence of Educators: </a:t>
            </a:r>
            <a:endParaRPr lang="en-US" altLang="zh-CN" sz="700"/>
          </a:p>
          <a:p>
            <a:pPr indent="0">
              <a:buFont typeface="Wingdings" panose="05000000000000000000" charset="0"/>
              <a:buNone/>
            </a:pPr>
            <a:r>
              <a:rPr lang="en-US" altLang="zh-CN" sz="700"/>
              <a:t>           DigCompEdu (2017)</a:t>
            </a:r>
            <a:endParaRPr lang="en-US" altLang="zh-CN" sz="700"/>
          </a:p>
          <a:p>
            <a:pPr indent="0">
              <a:buFont typeface="Wingdings" panose="05000000000000000000" charset="0"/>
              <a:buNone/>
            </a:pPr>
            <a:r>
              <a:rPr lang="en-US" altLang="zh-CN" sz="700"/>
              <a:t>        3) TPACK (Mishra and Koehler, 2006)</a:t>
            </a: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marL="171450" indent="-171450">
              <a:buFont typeface="Wingdings" panose="05000000000000000000" charset="0"/>
              <a:buChar char=""/>
            </a:pPr>
            <a:r>
              <a:rPr lang="en-US" altLang="zh-CN" sz="700"/>
              <a:t>Insights for Chinese policies </a:t>
            </a:r>
            <a:endParaRPr lang="en-US" altLang="zh-CN" sz="700"/>
          </a:p>
          <a:p>
            <a:pPr marL="171450" indent="-171450">
              <a:buFont typeface="Wingdings" panose="05000000000000000000" charset="0"/>
              <a:buChar char=""/>
            </a:pPr>
            <a:endParaRPr lang="en-US" altLang="zh-CN" sz="700"/>
          </a:p>
          <a:p>
            <a:pPr indent="0">
              <a:buFont typeface="Wingdings" panose="05000000000000000000" charset="0"/>
              <a:buNone/>
            </a:pPr>
            <a:r>
              <a:rPr lang="en-US" altLang="zh-CN" sz="700"/>
              <a:t>   By comparing the above three frameworks, this section will identify elements that are valuable references for China. </a:t>
            </a:r>
            <a:endParaRPr lang="en-US" altLang="zh-CN" sz="700"/>
          </a:p>
        </p:txBody>
      </p:sp>
      <p:graphicFrame>
        <p:nvGraphicFramePr>
          <p:cNvPr id="22" name="图示 21"/>
          <p:cNvGraphicFramePr/>
          <p:nvPr>
            <p:custDataLst>
              <p:tags r:id="rId29"/>
            </p:custDataLst>
          </p:nvPr>
        </p:nvGraphicFramePr>
        <p:xfrm>
          <a:off x="1784350" y="3119755"/>
          <a:ext cx="1036320" cy="673100"/>
        </p:xfrm>
        <a:graphic>
          <a:graphicData uri="http://schemas.openxmlformats.org/drawingml/2006/diagram">
            <dgm:relIds xmlns:dgm="http://schemas.openxmlformats.org/drawingml/2006/diagram" xmlns:r="http://schemas.openxmlformats.org/officeDocument/2006/relationships" r:dm="rId30" r:lo="rId31" r:qs="rId32" r:cs="rId33"/>
          </a:graphicData>
        </a:graphic>
      </p:graphicFrame>
      <p:sp>
        <p:nvSpPr>
          <p:cNvPr id="24" name="文本框 23"/>
          <p:cNvSpPr txBox="1"/>
          <p:nvPr/>
        </p:nvSpPr>
        <p:spPr>
          <a:xfrm>
            <a:off x="3163570" y="1901190"/>
            <a:ext cx="3035300" cy="1180465"/>
          </a:xfrm>
          <a:prstGeom prst="rect">
            <a:avLst/>
          </a:prstGeom>
          <a:noFill/>
        </p:spPr>
        <p:txBody>
          <a:bodyPr wrap="square" rtlCol="0">
            <a:noAutofit/>
          </a:bodyPr>
          <a:p>
            <a:pPr marL="171450" indent="-171450">
              <a:buFont typeface="Wingdings" panose="05000000000000000000" charset="0"/>
              <a:buChar char=""/>
            </a:pPr>
            <a:r>
              <a:rPr lang="en-US" altLang="zh-CN" sz="700"/>
              <a:t>Policy analysis framework:  “Context, Texts, Consequences” by Taylor et al. (1997) </a:t>
            </a:r>
            <a:endParaRPr lang="en-US" altLang="zh-CN" sz="700"/>
          </a:p>
          <a:p>
            <a:pPr marL="171450" indent="-171450">
              <a:buFont typeface="Wingdings" panose="05000000000000000000" charset="0"/>
              <a:buChar char=""/>
            </a:pPr>
            <a:r>
              <a:rPr lang="en-US" altLang="zh-CN" sz="700"/>
              <a:t>Approaches:  a review of academic literature, an examination of policy documents, and an analysis of media reports </a:t>
            </a:r>
            <a:endParaRPr lang="en-US" altLang="zh-CN" sz="700"/>
          </a:p>
          <a:p>
            <a:pPr marL="171450" indent="-171450">
              <a:buFont typeface="Wingdings" panose="05000000000000000000" charset="0"/>
              <a:buChar char=""/>
            </a:pPr>
            <a:r>
              <a:rPr lang="en-US" altLang="zh-CN" sz="700"/>
              <a:t>Research Question: </a:t>
            </a:r>
            <a:endParaRPr lang="en-US" altLang="zh-CN" sz="700"/>
          </a:p>
          <a:p>
            <a:pPr indent="0">
              <a:buFont typeface="Wingdings" panose="05000000000000000000" charset="0"/>
              <a:buNone/>
            </a:pPr>
            <a:r>
              <a:rPr lang="en-US" altLang="zh-CN" sz="700"/>
              <a:t>       1) What support does current policies in China provide for cultivating  </a:t>
            </a:r>
            <a:endParaRPr lang="en-US" altLang="zh-CN" sz="700"/>
          </a:p>
          <a:p>
            <a:pPr indent="0">
              <a:buFont typeface="Wingdings" panose="05000000000000000000" charset="0"/>
              <a:buNone/>
            </a:pPr>
            <a:r>
              <a:rPr lang="en-US" altLang="zh-CN" sz="700"/>
              <a:t>            digital literacy among foreign teachers? Are there any gaps, and </a:t>
            </a:r>
            <a:endParaRPr lang="en-US" altLang="zh-CN" sz="700"/>
          </a:p>
          <a:p>
            <a:pPr indent="0">
              <a:buFont typeface="Wingdings" panose="05000000000000000000" charset="0"/>
              <a:buNone/>
            </a:pPr>
            <a:r>
              <a:rPr lang="en-US" altLang="zh-CN" sz="700"/>
              <a:t>            what are the challenges? </a:t>
            </a:r>
            <a:endParaRPr lang="en-US" altLang="zh-CN" sz="700"/>
          </a:p>
          <a:p>
            <a:pPr indent="0">
              <a:buFont typeface="Wingdings" panose="05000000000000000000" charset="0"/>
              <a:buNone/>
            </a:pPr>
            <a:r>
              <a:rPr lang="en-US" altLang="zh-CN" sz="700"/>
              <a:t>     2) What recommendations can be provided for practical pathways to </a:t>
            </a:r>
            <a:endParaRPr lang="en-US" altLang="zh-CN" sz="700"/>
          </a:p>
          <a:p>
            <a:pPr indent="0">
              <a:buFont typeface="Wingdings" panose="05000000000000000000" charset="0"/>
              <a:buNone/>
            </a:pPr>
            <a:r>
              <a:rPr lang="en-US" altLang="zh-CN" sz="700"/>
              <a:t>            enhance digital literacy among foreign language teachers in China? </a:t>
            </a:r>
            <a:endParaRPr lang="en-US" altLang="zh-CN" sz="700"/>
          </a:p>
        </p:txBody>
      </p:sp>
      <p:pic>
        <p:nvPicPr>
          <p:cNvPr id="27" name="图片 26" descr="/data/temp/d6043172-9c39-11ef-9171-e695e1938028.jpg@base@tag=imgScale&amp;m=1&amp;w=247&amp;h=247&amp;q=95d6043172-9c39-11ef-9171-e695e1938028"/>
          <p:cNvPicPr>
            <a:picLocks noChangeAspect="1"/>
          </p:cNvPicPr>
          <p:nvPr>
            <p:custDataLst>
              <p:tags r:id="rId35"/>
            </p:custDataLst>
          </p:nvPr>
        </p:nvPicPr>
        <p:blipFill>
          <a:blip r:embed="rId36"/>
          <a:srcRect l="16712" r="16712"/>
          <a:stretch>
            <a:fillRect/>
          </a:stretch>
        </p:blipFill>
        <p:spPr>
          <a:xfrm>
            <a:off x="11734166" y="455295"/>
            <a:ext cx="888365" cy="888365"/>
          </a:xfrm>
          <a:custGeom>
            <a:avLst/>
            <a:gdLst>
              <a:gd name="connsiteX0" fmla="*/ 516600 w 1033200"/>
              <a:gd name="connsiteY0" fmla="*/ 0 h 1033200"/>
              <a:gd name="connsiteX1" fmla="*/ 1033200 w 1033200"/>
              <a:gd name="connsiteY1" fmla="*/ 516600 h 1033200"/>
              <a:gd name="connsiteX2" fmla="*/ 516600 w 1033200"/>
              <a:gd name="connsiteY2" fmla="*/ 1033200 h 1033200"/>
              <a:gd name="connsiteX3" fmla="*/ 0 w 1033200"/>
              <a:gd name="connsiteY3" fmla="*/ 516600 h 1033200"/>
              <a:gd name="connsiteX4" fmla="*/ 516600 w 1033200"/>
              <a:gd name="connsiteY4" fmla="*/ 0 h 103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3200" h="1033200">
                <a:moveTo>
                  <a:pt x="516600" y="0"/>
                </a:moveTo>
                <a:cubicBezTo>
                  <a:pt x="801910" y="0"/>
                  <a:pt x="1033200" y="231290"/>
                  <a:pt x="1033200" y="516600"/>
                </a:cubicBezTo>
                <a:cubicBezTo>
                  <a:pt x="1033200" y="801910"/>
                  <a:pt x="801910" y="1033200"/>
                  <a:pt x="516600" y="1033200"/>
                </a:cubicBezTo>
                <a:cubicBezTo>
                  <a:pt x="231290" y="1033200"/>
                  <a:pt x="0" y="801910"/>
                  <a:pt x="0" y="516600"/>
                </a:cubicBezTo>
                <a:cubicBezTo>
                  <a:pt x="0" y="231290"/>
                  <a:pt x="231290" y="0"/>
                  <a:pt x="516600" y="0"/>
                </a:cubicBezTo>
                <a:close/>
              </a:path>
            </a:pathLst>
          </a:custGeom>
          <a:ln w="9525" cap="flat" cmpd="sng" algn="ctr">
            <a:solidFill>
              <a:schemeClr val="dk1">
                <a:lumMod val="40000"/>
                <a:lumOff val="60000"/>
                <a:alpha val="20000"/>
              </a:schemeClr>
            </a:solidFill>
            <a:prstDash val="solid"/>
            <a:round/>
            <a:headEnd type="none" w="med" len="med"/>
            <a:tailEnd type="none" w="med" len="med"/>
          </a:ln>
        </p:spPr>
      </p:pic>
      <p:sp>
        <p:nvSpPr>
          <p:cNvPr id="54" name="文本框 53"/>
          <p:cNvSpPr txBox="1"/>
          <p:nvPr>
            <p:custDataLst>
              <p:tags r:id="rId37"/>
            </p:custDataLst>
          </p:nvPr>
        </p:nvSpPr>
        <p:spPr>
          <a:xfrm>
            <a:off x="305435" y="4280535"/>
            <a:ext cx="1036955" cy="577215"/>
          </a:xfrm>
          <a:prstGeom prst="rect">
            <a:avLst/>
          </a:prstGeom>
          <a:noFill/>
          <a:ln>
            <a:solidFill>
              <a:schemeClr val="tx1"/>
            </a:solidFill>
          </a:ln>
        </p:spPr>
        <p:txBody>
          <a:bodyPr wrap="square" rtlCol="0">
            <a:noAutofit/>
          </a:bodyPr>
          <a:p>
            <a:r>
              <a:rPr lang="en-US" altLang="zh-CN" sz="800">
                <a:latin typeface="Calibri Bold" panose="020F07020304040A0204" charset="0"/>
                <a:cs typeface="Calibri Bold" panose="020F07020304040A0204" charset="0"/>
              </a:rPr>
              <a:t>Taylor </a:t>
            </a:r>
            <a:r>
              <a:rPr lang="en-US" altLang="zh-CN" sz="800" i="1">
                <a:latin typeface="Calibri Bold" panose="020F07020304040A0204" charset="0"/>
                <a:cs typeface="Calibri Bold" panose="020F07020304040A0204" charset="0"/>
              </a:rPr>
              <a:t>et al</a:t>
            </a:r>
            <a:r>
              <a:rPr lang="en-US" altLang="zh-CN" sz="800">
                <a:latin typeface="Calibri Bold" panose="020F07020304040A0204" charset="0"/>
                <a:cs typeface="Calibri Bold" panose="020F07020304040A0204" charset="0"/>
              </a:rPr>
              <a:t>. (1977):</a:t>
            </a:r>
            <a:endParaRPr lang="en-US" altLang="zh-CN" sz="800">
              <a:latin typeface="Calibri Bold" panose="020F07020304040A0204" charset="0"/>
              <a:cs typeface="Calibri Bold" panose="020F07020304040A0204" charset="0"/>
            </a:endParaRPr>
          </a:p>
          <a:p>
            <a:r>
              <a:rPr lang="en-US" altLang="zh-CN" sz="800">
                <a:latin typeface="Calibri Bold" panose="020F07020304040A0204" charset="0"/>
                <a:cs typeface="Calibri Bold" panose="020F07020304040A0204" charset="0"/>
              </a:rPr>
              <a:t>Contexts</a:t>
            </a:r>
            <a:endParaRPr lang="en-US" altLang="zh-CN" sz="800">
              <a:latin typeface="Calibri Bold" panose="020F07020304040A0204" charset="0"/>
              <a:cs typeface="Calibri Bold" panose="020F07020304040A0204" charset="0"/>
            </a:endParaRPr>
          </a:p>
          <a:p>
            <a:r>
              <a:rPr lang="en-US" altLang="zh-CN" sz="800">
                <a:latin typeface="Calibri Bold" panose="020F07020304040A0204" charset="0"/>
                <a:cs typeface="Calibri Bold" panose="020F07020304040A0204" charset="0"/>
              </a:rPr>
              <a:t>Texts</a:t>
            </a:r>
            <a:endParaRPr lang="en-US" altLang="zh-CN" sz="800">
              <a:latin typeface="Calibri Bold" panose="020F07020304040A0204" charset="0"/>
              <a:cs typeface="Calibri Bold" panose="020F07020304040A0204" charset="0"/>
            </a:endParaRPr>
          </a:p>
          <a:p>
            <a:r>
              <a:rPr lang="en-US" altLang="zh-CN" sz="800">
                <a:latin typeface="Calibri Bold" panose="020F07020304040A0204" charset="0"/>
                <a:cs typeface="Calibri Bold" panose="020F07020304040A0204" charset="0"/>
              </a:rPr>
              <a:t>Consequences</a:t>
            </a:r>
            <a:endParaRPr lang="en-US" altLang="zh-CN" sz="800">
              <a:latin typeface="Calibri Bold" panose="020F07020304040A0204" charset="0"/>
              <a:cs typeface="Calibri Bold" panose="020F07020304040A0204" charset="0"/>
            </a:endParaRPr>
          </a:p>
        </p:txBody>
      </p:sp>
      <p:sp>
        <p:nvSpPr>
          <p:cNvPr id="55" name="等腰三角形 54"/>
          <p:cNvSpPr/>
          <p:nvPr>
            <p:custDataLst>
              <p:tags r:id="rId38"/>
            </p:custDataLst>
          </p:nvPr>
        </p:nvSpPr>
        <p:spPr>
          <a:xfrm>
            <a:off x="678815" y="4903470"/>
            <a:ext cx="1854200" cy="1517650"/>
          </a:xfrm>
          <a:prstGeom prst="triangle">
            <a:avLst>
              <a:gd name="adj" fmla="val 49121"/>
            </a:avLst>
          </a:prstGeom>
        </p:spPr>
        <p:style>
          <a:lnRef idx="0">
            <a:srgbClr val="FFFFFF"/>
          </a:lnRef>
          <a:fillRef idx="1">
            <a:schemeClr val="accent1"/>
          </a:fillRef>
          <a:effectRef idx="0">
            <a:srgbClr val="FFFFFF"/>
          </a:effectRef>
          <a:fontRef idx="minor">
            <a:schemeClr val="lt1"/>
          </a:fontRef>
        </p:style>
        <p:txBody>
          <a:bodyPr rtlCol="0" anchor="ctr"/>
          <a:p>
            <a:pPr algn="ctr"/>
            <a:endParaRPr lang="zh-CN" altLang="en-US"/>
          </a:p>
        </p:txBody>
      </p:sp>
      <p:sp>
        <p:nvSpPr>
          <p:cNvPr id="56" name="文本框 55"/>
          <p:cNvSpPr txBox="1"/>
          <p:nvPr>
            <p:custDataLst>
              <p:tags r:id="rId39"/>
            </p:custDataLst>
          </p:nvPr>
        </p:nvSpPr>
        <p:spPr>
          <a:xfrm>
            <a:off x="990699" y="5181663"/>
            <a:ext cx="1230795" cy="182391"/>
          </a:xfrm>
          <a:prstGeom prst="rect">
            <a:avLst/>
          </a:prstGeom>
          <a:noFill/>
        </p:spPr>
        <p:txBody>
          <a:bodyPr wrap="square" rtlCol="0">
            <a:noAutofit/>
          </a:bodyPr>
          <a:p>
            <a:pPr algn="ctr"/>
            <a:r>
              <a:rPr lang="en-US" altLang="zh-CN" sz="1000"/>
              <a:t>Text</a:t>
            </a:r>
            <a:r>
              <a:rPr lang="en-US" altLang="zh-CN" sz="1000"/>
              <a:t>s</a:t>
            </a:r>
            <a:endParaRPr lang="en-US" altLang="zh-CN" sz="1000"/>
          </a:p>
        </p:txBody>
      </p:sp>
      <p:sp>
        <p:nvSpPr>
          <p:cNvPr id="57" name="文本框 56"/>
          <p:cNvSpPr txBox="1"/>
          <p:nvPr>
            <p:custDataLst>
              <p:tags r:id="rId40"/>
            </p:custDataLst>
          </p:nvPr>
        </p:nvSpPr>
        <p:spPr>
          <a:xfrm>
            <a:off x="678997" y="6114230"/>
            <a:ext cx="805119" cy="182906"/>
          </a:xfrm>
          <a:prstGeom prst="rect">
            <a:avLst/>
          </a:prstGeom>
          <a:noFill/>
        </p:spPr>
        <p:txBody>
          <a:bodyPr wrap="square" rtlCol="0">
            <a:noAutofit/>
          </a:bodyPr>
          <a:p>
            <a:pPr algn="ctr"/>
            <a:r>
              <a:rPr lang="en-US" altLang="zh-CN" sz="1000"/>
              <a:t>Context</a:t>
            </a:r>
            <a:r>
              <a:rPr lang="en-US" altLang="zh-CN" sz="1000"/>
              <a:t>s</a:t>
            </a:r>
            <a:endParaRPr lang="en-US" altLang="zh-CN" sz="1000"/>
          </a:p>
        </p:txBody>
      </p:sp>
      <p:sp>
        <p:nvSpPr>
          <p:cNvPr id="58" name="文本框 57"/>
          <p:cNvSpPr txBox="1"/>
          <p:nvPr>
            <p:custDataLst>
              <p:tags r:id="rId41"/>
            </p:custDataLst>
          </p:nvPr>
        </p:nvSpPr>
        <p:spPr>
          <a:xfrm>
            <a:off x="1483743" y="6100380"/>
            <a:ext cx="986666" cy="241127"/>
          </a:xfrm>
          <a:prstGeom prst="rect">
            <a:avLst/>
          </a:prstGeom>
          <a:noFill/>
        </p:spPr>
        <p:txBody>
          <a:bodyPr wrap="square" rtlCol="0">
            <a:noAutofit/>
          </a:bodyPr>
          <a:p>
            <a:pPr algn="ctr"/>
            <a:r>
              <a:rPr lang="en-US" altLang="zh-CN" sz="1000"/>
              <a:t>Consequences</a:t>
            </a:r>
            <a:endParaRPr lang="en-US" altLang="zh-CN" sz="1000"/>
          </a:p>
        </p:txBody>
      </p:sp>
      <p:sp>
        <p:nvSpPr>
          <p:cNvPr id="61" name="文本框 60"/>
          <p:cNvSpPr txBox="1"/>
          <p:nvPr/>
        </p:nvSpPr>
        <p:spPr>
          <a:xfrm>
            <a:off x="6418580" y="1901190"/>
            <a:ext cx="2994660" cy="7370445"/>
          </a:xfrm>
          <a:prstGeom prst="rect">
            <a:avLst/>
          </a:prstGeom>
          <a:noFill/>
        </p:spPr>
        <p:txBody>
          <a:bodyPr wrap="square" rtlCol="0">
            <a:noAutofit/>
          </a:bodyPr>
          <a:p>
            <a:pPr marL="285750" indent="-285750">
              <a:buFont typeface="Wingdings" panose="05000000000000000000" charset="0"/>
              <a:buChar char=""/>
            </a:pPr>
            <a:r>
              <a:rPr lang="zh-CN" altLang="en-US" sz="700" i="1">
                <a:latin typeface="Calibri Italic" panose="020F07020304040A0204" charset="0"/>
                <a:cs typeface="Calibri Italic" panose="020F07020304040A0204" charset="0"/>
              </a:rPr>
              <a:t>The </a:t>
            </a:r>
            <a:r>
              <a:rPr lang="en-US" altLang="zh-CN" sz="700" i="1">
                <a:latin typeface="Calibri Italic" panose="020F07020304040A0204" charset="0"/>
                <a:cs typeface="Calibri Italic" panose="020F07020304040A0204" charset="0"/>
              </a:rPr>
              <a:t>I</a:t>
            </a:r>
            <a:r>
              <a:rPr lang="zh-CN" altLang="en-US" sz="700" i="1">
                <a:latin typeface="Calibri Italic" panose="020F07020304040A0204" charset="0"/>
                <a:cs typeface="Calibri Italic" panose="020F07020304040A0204" charset="0"/>
              </a:rPr>
              <a:t>ndustry </a:t>
            </a:r>
            <a:r>
              <a:rPr lang="en-US" altLang="zh-CN" sz="700" i="1">
                <a:latin typeface="Calibri Italic" panose="020F07020304040A0204" charset="0"/>
                <a:cs typeface="Calibri Italic" panose="020F07020304040A0204" charset="0"/>
              </a:rPr>
              <a:t>S</a:t>
            </a:r>
            <a:r>
              <a:rPr lang="zh-CN" altLang="en-US" sz="700" i="1">
                <a:latin typeface="Calibri Italic" panose="020F07020304040A0204" charset="0"/>
                <a:cs typeface="Calibri Italic" panose="020F07020304040A0204" charset="0"/>
              </a:rPr>
              <a:t>tandards </a:t>
            </a:r>
            <a:r>
              <a:rPr lang="en-US" altLang="zh-CN" sz="700" i="1">
                <a:latin typeface="Calibri Italic" panose="020F07020304040A0204" charset="0"/>
                <a:cs typeface="Calibri Italic" panose="020F07020304040A0204" charset="0"/>
              </a:rPr>
              <a:t>f</a:t>
            </a:r>
            <a:r>
              <a:rPr lang="zh-CN" altLang="en-US" sz="700" i="1">
                <a:latin typeface="Calibri Italic" panose="020F07020304040A0204" charset="0"/>
                <a:cs typeface="Calibri Italic" panose="020F07020304040A0204" charset="0"/>
              </a:rPr>
              <a:t>or </a:t>
            </a:r>
            <a:r>
              <a:rPr lang="en-US" altLang="zh-CN" sz="700" i="1">
                <a:latin typeface="Calibri Italic" panose="020F07020304040A0204" charset="0"/>
                <a:cs typeface="Calibri Italic" panose="020F07020304040A0204" charset="0"/>
              </a:rPr>
              <a:t>T</a:t>
            </a:r>
            <a:r>
              <a:rPr lang="zh-CN" altLang="en-US" sz="700" i="1">
                <a:latin typeface="Calibri Italic" panose="020F07020304040A0204" charset="0"/>
                <a:cs typeface="Calibri Italic" panose="020F07020304040A0204" charset="0"/>
              </a:rPr>
              <a:t>eachers</a:t>
            </a:r>
            <a:r>
              <a:rPr lang="en-US" altLang="zh-CN" sz="700" i="1">
                <a:latin typeface="Calibri Italic" panose="020F07020304040A0204" charset="0"/>
                <a:cs typeface="Calibri Italic" panose="020F07020304040A0204" charset="0"/>
              </a:rPr>
              <a:t>’ D</a:t>
            </a:r>
            <a:r>
              <a:rPr lang="zh-CN" altLang="en-US" sz="700" i="1">
                <a:latin typeface="Calibri Italic" panose="020F07020304040A0204" charset="0"/>
                <a:cs typeface="Calibri Italic" panose="020F07020304040A0204" charset="0"/>
              </a:rPr>
              <a:t>igital </a:t>
            </a:r>
            <a:r>
              <a:rPr lang="en-US" altLang="zh-CN" sz="700" i="1">
                <a:latin typeface="Calibri Italic" panose="020F07020304040A0204" charset="0"/>
                <a:cs typeface="Calibri Italic" panose="020F07020304040A0204" charset="0"/>
              </a:rPr>
              <a:t>L</a:t>
            </a:r>
            <a:r>
              <a:rPr lang="zh-CN" altLang="en-US" sz="700" i="1">
                <a:latin typeface="Calibri Italic" panose="020F07020304040A0204" charset="0"/>
                <a:cs typeface="Calibri Italic" panose="020F07020304040A0204" charset="0"/>
              </a:rPr>
              <a:t>iteracy</a:t>
            </a:r>
            <a:r>
              <a:rPr lang="zh-CN" altLang="en-US" sz="700"/>
              <a:t> issued in 2022 by Minister of Education, China. </a:t>
            </a:r>
            <a:endParaRPr lang="zh-CN" altLang="en-US" sz="700"/>
          </a:p>
          <a:p>
            <a:pPr marL="285750" indent="-285750">
              <a:buFont typeface="Wingdings" panose="05000000000000000000" charset="0"/>
              <a:buChar char=""/>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marL="285750" indent="-285750">
              <a:buFont typeface="Wingdings" panose="05000000000000000000" charset="0"/>
              <a:buChar char=""/>
            </a:pPr>
            <a:r>
              <a:rPr lang="zh-CN" altLang="en-US" sz="700"/>
              <a:t>5 primary dimensions, 13 secondary dimensions and 33 tertiary dimensions</a:t>
            </a:r>
            <a:r>
              <a:rPr lang="en-US" altLang="zh-CN" sz="700"/>
              <a:t>  </a:t>
            </a:r>
            <a:endParaRPr lang="en-US" altLang="zh-CN"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indent="0">
              <a:buFont typeface="Wingdings" panose="05000000000000000000" charset="0"/>
              <a:buNone/>
            </a:pPr>
            <a:endParaRPr lang="zh-CN" altLang="en-US" sz="700"/>
          </a:p>
          <a:p>
            <a:pPr marL="285750" indent="-285750">
              <a:buFont typeface="Wingdings" panose="05000000000000000000" charset="0"/>
              <a:buChar char=""/>
            </a:pPr>
            <a:r>
              <a:rPr lang="en-US" altLang="zh-CN" sz="700"/>
              <a:t>Aims and Objectives</a:t>
            </a:r>
            <a:endParaRPr lang="en-US" altLang="zh-CN" sz="700"/>
          </a:p>
          <a:p>
            <a:pPr marL="285750" indent="-285750">
              <a:buFont typeface="Wingdings" panose="05000000000000000000" charset="0"/>
              <a:buChar char=""/>
            </a:pPr>
            <a:endParaRPr lang="en-US" altLang="zh-CN" sz="700"/>
          </a:p>
          <a:p>
            <a:pPr marL="285750" indent="-285750">
              <a:buFont typeface="Wingdings" panose="05000000000000000000" charset="0"/>
              <a:buChar char=""/>
            </a:pPr>
            <a:endParaRPr lang="zh-CN" altLang="en-US" sz="700"/>
          </a:p>
          <a:p>
            <a:pPr indent="0" algn="just">
              <a:buFont typeface="Wingdings" panose="05000000000000000000" charset="0"/>
              <a:buNone/>
            </a:pPr>
            <a:r>
              <a:rPr lang="en-US" altLang="zh-CN" sz="700">
                <a:latin typeface="Calibri Regular" panose="020F07020304040A0204" charset="0"/>
                <a:cs typeface="Calibri Regular" panose="020F07020304040A0204" charset="0"/>
              </a:rPr>
              <a:t>“</a:t>
            </a:r>
            <a:r>
              <a:rPr lang="zh-CN" altLang="en-US" sz="700">
                <a:latin typeface="Calibri Regular" panose="020F07020304040A0204" charset="0"/>
                <a:cs typeface="Calibri Regular" panose="020F07020304040A0204" charset="0"/>
              </a:rPr>
              <a:t>To thoroughly implement the </a:t>
            </a:r>
            <a:r>
              <a:rPr lang="en-US" altLang="zh-CN" sz="700">
                <a:latin typeface="Calibri Regular" panose="020F07020304040A0204" charset="0"/>
                <a:cs typeface="Calibri Regular" panose="020F07020304040A0204" charset="0"/>
              </a:rPr>
              <a:t>spirit</a:t>
            </a:r>
            <a:r>
              <a:rPr lang="zh-CN" altLang="en-US" sz="700">
                <a:latin typeface="Calibri Regular" panose="020F07020304040A0204" charset="0"/>
                <a:cs typeface="Calibri Regular" panose="020F07020304040A0204" charset="0"/>
              </a:rPr>
              <a:t> of the 20th National Congress of the Communist Party of China, s</a:t>
            </a:r>
            <a:r>
              <a:rPr lang="en-US" altLang="zh-CN" sz="700">
                <a:latin typeface="Calibri Regular" panose="020F07020304040A0204" charset="0"/>
                <a:cs typeface="Calibri Regular" panose="020F07020304040A0204" charset="0"/>
              </a:rPr>
              <a:t>olidly</a:t>
            </a:r>
            <a:r>
              <a:rPr lang="zh-CN" altLang="en-US" sz="700">
                <a:latin typeface="Calibri Regular" panose="020F07020304040A0204" charset="0"/>
                <a:cs typeface="Calibri Regular" panose="020F07020304040A0204" charset="0"/>
              </a:rPr>
              <a:t> advance the national education digitalization strate</a:t>
            </a:r>
            <a:r>
              <a:rPr lang="en-US" altLang="zh-CN" sz="700">
                <a:latin typeface="Calibri Regular" panose="020F07020304040A0204" charset="0"/>
                <a:cs typeface="Calibri Regular" panose="020F07020304040A0204" charset="0"/>
              </a:rPr>
              <a:t>gy</a:t>
            </a:r>
            <a:r>
              <a:rPr lang="zh-CN" altLang="en-US" sz="700">
                <a:latin typeface="Calibri Regular" panose="020F07020304040A0204" charset="0"/>
                <a:cs typeface="Calibri Regular" panose="020F07020304040A0204" charset="0"/>
              </a:rPr>
              <a:t>, improve the education informati</a:t>
            </a:r>
            <a:r>
              <a:rPr lang="en-US" altLang="zh-CN" sz="700">
                <a:latin typeface="Calibri Regular" panose="020F07020304040A0204" charset="0"/>
                <a:cs typeface="Calibri Regular" panose="020F07020304040A0204" charset="0"/>
              </a:rPr>
              <a:t>zation standards system</a:t>
            </a:r>
            <a:r>
              <a:rPr lang="zh-CN" altLang="en-US" sz="700">
                <a:latin typeface="Calibri Regular" panose="020F07020304040A0204" charset="0"/>
                <a:cs typeface="Calibri Regular" panose="020F07020304040A0204" charset="0"/>
              </a:rPr>
              <a:t>, and enhance teachers</a:t>
            </a:r>
            <a:r>
              <a:rPr lang="en-US" altLang="zh-CN" sz="700">
                <a:latin typeface="Calibri Regular" panose="020F07020304040A0204" charset="0"/>
                <a:cs typeface="Calibri Regular" panose="020F07020304040A0204" charset="0"/>
              </a:rPr>
              <a:t>’ </a:t>
            </a:r>
            <a:r>
              <a:rPr lang="zh-CN" altLang="en-US" sz="700">
                <a:latin typeface="Calibri Regular" panose="020F07020304040A0204" charset="0"/>
                <a:cs typeface="Calibri Regular" panose="020F07020304040A0204" charset="0"/>
              </a:rPr>
              <a:t>awareness, capabilities, and responsibilities in utilizing digital technology to optimize, innovate, and transform educational and teaching practices. </a:t>
            </a:r>
            <a:r>
              <a:rPr lang="en-US" altLang="zh-CN" sz="700">
                <a:latin typeface="Calibri Regular" panose="020F07020304040A0204" charset="0"/>
                <a:cs typeface="Calibri Regular" panose="020F07020304040A0204" charset="0"/>
              </a:rPr>
              <a:t>“ (Ministery of Education, 2022)</a:t>
            </a:r>
            <a:endParaRPr lang="zh-CN" altLang="en-US" sz="700">
              <a:latin typeface="Calibri Regular" panose="020F07020304040A0204" charset="0"/>
              <a:cs typeface="Calibri Regular" panose="020F07020304040A0204" charset="0"/>
            </a:endParaRPr>
          </a:p>
          <a:p>
            <a:pPr marL="285750" indent="-285750">
              <a:buFont typeface="Wingdings" panose="05000000000000000000" charset="0"/>
              <a:buChar char=""/>
            </a:pPr>
            <a:endParaRPr lang="zh-CN" altLang="en-US" sz="700">
              <a:latin typeface="Calibri Regular" panose="020F07020304040A0204" charset="0"/>
              <a:cs typeface="Calibri Regular" panose="020F07020304040A0204" charset="0"/>
            </a:endParaRPr>
          </a:p>
          <a:p>
            <a:pPr indent="0" algn="r">
              <a:buFont typeface="Wingdings" panose="05000000000000000000" charset="0"/>
              <a:buNone/>
            </a:pPr>
            <a:endParaRPr lang="zh-CN" altLang="en-US" sz="700" i="1">
              <a:latin typeface="Calibri Italic" panose="020F07020304040A0204" charset="0"/>
              <a:cs typeface="Calibri Italic" panose="020F07020304040A0204" charset="0"/>
            </a:endParaRPr>
          </a:p>
          <a:p>
            <a:pPr indent="0" algn="r">
              <a:buFont typeface="Wingdings" panose="05000000000000000000" charset="0"/>
              <a:buNone/>
            </a:pPr>
            <a:r>
              <a:rPr lang="zh-CN" altLang="en-US" sz="700" i="1">
                <a:latin typeface="Calibri Italic" panose="020F07020304040A0204" charset="0"/>
                <a:cs typeface="Calibri Italic" panose="020F07020304040A0204" charset="0"/>
              </a:rPr>
              <a:t>Notice on the Issuance of the</a:t>
            </a:r>
            <a:r>
              <a:rPr lang="en-US" altLang="zh-CN" sz="700" i="1">
                <a:latin typeface="Calibri Italic" panose="020F07020304040A0204" charset="0"/>
                <a:cs typeface="Calibri Italic" panose="020F07020304040A0204" charset="0"/>
              </a:rPr>
              <a:t> “</a:t>
            </a:r>
            <a:r>
              <a:rPr lang="zh-CN" altLang="en-US" sz="700" i="1">
                <a:latin typeface="Calibri Italic" panose="020F07020304040A0204" charset="0"/>
                <a:cs typeface="Calibri Italic" panose="020F07020304040A0204" charset="0"/>
              </a:rPr>
              <a:t>Digital Literacy for Teachers</a:t>
            </a:r>
            <a:r>
              <a:rPr lang="zh-CN" altLang="en-US" sz="700"/>
              <a:t>”</a:t>
            </a:r>
            <a:r>
              <a:rPr lang="en-US" altLang="zh-CN" sz="700"/>
              <a:t>by Ministry of Education, China, 30 November, 2022</a:t>
            </a:r>
            <a:endParaRPr lang="zh-CN" altLang="en-US" sz="700"/>
          </a:p>
          <a:p>
            <a:pPr marL="285750" indent="-285750">
              <a:buFont typeface="Wingdings" panose="05000000000000000000" charset="0"/>
              <a:buChar char=""/>
            </a:pPr>
            <a:endParaRPr lang="zh-CN" altLang="en-US" sz="700"/>
          </a:p>
          <a:p>
            <a:pPr marL="285750" indent="-285750">
              <a:buFont typeface="Wingdings" panose="05000000000000000000" charset="0"/>
              <a:buChar char=""/>
            </a:pPr>
            <a:endParaRPr lang="zh-CN" altLang="en-US" sz="700"/>
          </a:p>
          <a:p>
            <a:pPr marL="285750" indent="-285750">
              <a:buFont typeface="Wingdings" panose="05000000000000000000" charset="0"/>
              <a:buChar char=""/>
            </a:pPr>
            <a:r>
              <a:rPr lang="zh-CN" altLang="en-US" sz="700"/>
              <a:t>Policy Assemblage</a:t>
            </a:r>
            <a:endParaRPr lang="zh-CN" altLang="en-US" sz="700"/>
          </a:p>
          <a:p>
            <a:pPr indent="0">
              <a:buFont typeface="Wingdings" panose="05000000000000000000" charset="0"/>
              <a:buNone/>
            </a:pPr>
            <a:endParaRPr lang="zh-CN" altLang="en-US" sz="700"/>
          </a:p>
          <a:p>
            <a:pPr indent="0">
              <a:buFont typeface="Wingdings" panose="05000000000000000000" charset="0"/>
              <a:buNone/>
            </a:pPr>
            <a:r>
              <a:rPr lang="en-US" altLang="zh-CN" sz="700"/>
              <a:t>         1) Technological Support: Smart Education Platform of China</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Launch Date: 28 March, 2022</a:t>
            </a:r>
            <a:endParaRPr lang="en-US" altLang="zh-CN" sz="700"/>
          </a:p>
          <a:p>
            <a:pPr indent="0">
              <a:buFont typeface="Wingdings" panose="05000000000000000000" charset="0"/>
              <a:buNone/>
            </a:pPr>
            <a:endParaRPr lang="en-US" altLang="zh-CN" sz="700"/>
          </a:p>
          <a:p>
            <a:pPr indent="0">
              <a:buFont typeface="Wingdings" panose="05000000000000000000" charset="0"/>
              <a:buNone/>
            </a:pPr>
            <a:r>
              <a:rPr lang="en-US" altLang="zh-CN" sz="700"/>
              <a:t>             Courses Offering (as of 28 March, 2024)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Award: UNESCO ICT in Education Prize, 2022</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2) International Promotion and Collaboration: </a:t>
            </a:r>
            <a:endParaRPr lang="en-US" altLang="zh-CN" sz="700"/>
          </a:p>
          <a:p>
            <a:pPr indent="0">
              <a:buFont typeface="Wingdings" panose="05000000000000000000" charset="0"/>
              <a:buNone/>
            </a:pPr>
            <a:r>
              <a:rPr lang="en-US" altLang="zh-CN" sz="700"/>
              <a:t>                </a:t>
            </a:r>
            <a:endParaRPr lang="en-US" altLang="zh-CN" sz="700"/>
          </a:p>
          <a:p>
            <a:pPr indent="0">
              <a:buFont typeface="Wingdings" panose="05000000000000000000" charset="0"/>
              <a:buNone/>
            </a:pPr>
            <a:r>
              <a:rPr lang="en-US" altLang="zh-CN" sz="700"/>
              <a:t>            W</a:t>
            </a:r>
            <a:r>
              <a:rPr lang="zh-CN" altLang="en-US" sz="700"/>
              <a:t>orld </a:t>
            </a:r>
            <a:r>
              <a:rPr lang="en-US" altLang="zh-CN" sz="700"/>
              <a:t>D</a:t>
            </a:r>
            <a:r>
              <a:rPr lang="zh-CN" altLang="en-US" sz="700"/>
              <a:t>igital </a:t>
            </a:r>
            <a:r>
              <a:rPr lang="en-US" altLang="zh-CN" sz="700"/>
              <a:t>E</a:t>
            </a:r>
            <a:r>
              <a:rPr lang="zh-CN" altLang="en-US" sz="700"/>
              <a:t>ducatio</a:t>
            </a:r>
            <a:r>
              <a:rPr lang="en-US" altLang="zh-CN" sz="700"/>
              <a:t>n C</a:t>
            </a:r>
            <a:r>
              <a:rPr lang="zh-CN" altLang="en-US" sz="700"/>
              <a:t>onference</a:t>
            </a:r>
            <a:r>
              <a:rPr lang="en-US" altLang="zh-CN" sz="700"/>
              <a:t>, 2023, Beijing</a:t>
            </a:r>
            <a:endParaRPr lang="en-US" altLang="zh-CN" sz="700"/>
          </a:p>
          <a:p>
            <a:pPr indent="0">
              <a:buFont typeface="Wingdings" panose="05000000000000000000" charset="0"/>
              <a:buNone/>
            </a:pPr>
            <a:endParaRPr lang="en-US" altLang="zh-CN" sz="700"/>
          </a:p>
          <a:p>
            <a:pPr indent="0">
              <a:buFont typeface="Wingdings" panose="05000000000000000000" charset="0"/>
              <a:buNone/>
            </a:pPr>
            <a:r>
              <a:rPr lang="en-US" altLang="zh-CN" sz="700">
                <a:sym typeface="+mn-ea"/>
              </a:rPr>
              <a:t>            W</a:t>
            </a:r>
            <a:r>
              <a:rPr lang="zh-CN" altLang="en-US" sz="700">
                <a:sym typeface="+mn-ea"/>
              </a:rPr>
              <a:t>orld </a:t>
            </a:r>
            <a:r>
              <a:rPr lang="en-US" altLang="zh-CN" sz="700">
                <a:sym typeface="+mn-ea"/>
              </a:rPr>
              <a:t>D</a:t>
            </a:r>
            <a:r>
              <a:rPr lang="zh-CN" altLang="en-US" sz="700">
                <a:sym typeface="+mn-ea"/>
              </a:rPr>
              <a:t>igital </a:t>
            </a:r>
            <a:r>
              <a:rPr lang="en-US" altLang="zh-CN" sz="700">
                <a:sym typeface="+mn-ea"/>
              </a:rPr>
              <a:t>E</a:t>
            </a:r>
            <a:r>
              <a:rPr lang="zh-CN" altLang="en-US" sz="700">
                <a:sym typeface="+mn-ea"/>
              </a:rPr>
              <a:t>ducatio</a:t>
            </a:r>
            <a:r>
              <a:rPr lang="en-US" altLang="zh-CN" sz="700">
                <a:sym typeface="+mn-ea"/>
              </a:rPr>
              <a:t>n C</a:t>
            </a:r>
            <a:r>
              <a:rPr lang="zh-CN" altLang="en-US" sz="700">
                <a:sym typeface="+mn-ea"/>
              </a:rPr>
              <a:t>onference</a:t>
            </a:r>
            <a:r>
              <a:rPr lang="en-US" altLang="zh-CN" sz="700">
                <a:sym typeface="+mn-ea"/>
              </a:rPr>
              <a:t>, 2024, Shanghai</a:t>
            </a:r>
            <a:endParaRPr lang="en-US" altLang="zh-CN" sz="700">
              <a:sym typeface="+mn-ea"/>
            </a:endParaRPr>
          </a:p>
          <a:p>
            <a:pPr indent="0">
              <a:buFont typeface="Wingdings" panose="05000000000000000000" charset="0"/>
              <a:buNone/>
            </a:pPr>
            <a:endParaRPr lang="en-US" altLang="zh-CN" sz="700">
              <a:sym typeface="+mn-ea"/>
            </a:endParaRPr>
          </a:p>
          <a:p>
            <a:pPr marL="171450" indent="-171450">
              <a:buFont typeface="Wingdings" panose="05000000000000000000" charset="0"/>
              <a:buChar char=""/>
            </a:pPr>
            <a:r>
              <a:rPr lang="en-US" altLang="zh-CN" sz="700">
                <a:sym typeface="+mn-ea"/>
              </a:rPr>
              <a:t>What is missing?</a:t>
            </a:r>
            <a:endParaRPr lang="en-US" altLang="zh-CN" sz="700">
              <a:sym typeface="+mn-ea"/>
            </a:endParaRPr>
          </a:p>
          <a:p>
            <a:pPr indent="0">
              <a:buFont typeface="Wingdings" panose="05000000000000000000" charset="0"/>
              <a:buNone/>
            </a:pPr>
            <a:r>
              <a:rPr lang="en-US" altLang="zh-CN" sz="700"/>
              <a:t> 1) Absen</a:t>
            </a:r>
            <a:r>
              <a:rPr lang="en-US" altLang="zh-CN" sz="700"/>
              <a:t>ce of guidelines for assessing teachers’ current digital literacy and  </a:t>
            </a:r>
            <a:endParaRPr lang="en-US" altLang="zh-CN" sz="700"/>
          </a:p>
          <a:p>
            <a:pPr indent="0">
              <a:buFont typeface="Wingdings" panose="05000000000000000000" charset="0"/>
              <a:buNone/>
            </a:pPr>
            <a:r>
              <a:rPr lang="en-US" altLang="zh-CN" sz="700"/>
              <a:t>     progress.</a:t>
            </a:r>
            <a:endParaRPr lang="en-US" altLang="zh-CN" sz="700"/>
          </a:p>
          <a:p>
            <a:pPr indent="0">
              <a:buFont typeface="Wingdings" panose="05000000000000000000" charset="0"/>
              <a:buNone/>
            </a:pPr>
            <a:r>
              <a:rPr lang="en-US" altLang="zh-CN" sz="700"/>
              <a:t> 2) Lack of tailored training for different subj</a:t>
            </a:r>
            <a:r>
              <a:rPr lang="en-US" altLang="zh-CN" sz="700"/>
              <a:t>ects and varying levels of digital</a:t>
            </a:r>
            <a:endParaRPr lang="en-US" altLang="zh-CN" sz="700"/>
          </a:p>
          <a:p>
            <a:pPr indent="0">
              <a:buFont typeface="Wingdings" panose="05000000000000000000" charset="0"/>
              <a:buNone/>
            </a:pPr>
            <a:r>
              <a:rPr lang="en-US" altLang="zh-CN" sz="700"/>
              <a:t>     literacy. </a:t>
            </a:r>
            <a:endParaRPr lang="zh-CN" altLang="en-US" sz="700"/>
          </a:p>
          <a:p>
            <a:pPr marL="285750" indent="-285750">
              <a:buFont typeface="Wingdings" panose="05000000000000000000" charset="0"/>
              <a:buChar char=""/>
            </a:pPr>
            <a:endParaRPr lang="zh-CN" altLang="en-US" sz="700"/>
          </a:p>
        </p:txBody>
      </p:sp>
      <p:sp>
        <p:nvSpPr>
          <p:cNvPr id="62" name="文本框 61"/>
          <p:cNvSpPr txBox="1"/>
          <p:nvPr/>
        </p:nvSpPr>
        <p:spPr>
          <a:xfrm>
            <a:off x="3195955" y="3556000"/>
            <a:ext cx="2984500" cy="2676525"/>
          </a:xfrm>
          <a:prstGeom prst="rect">
            <a:avLst/>
          </a:prstGeom>
          <a:noFill/>
        </p:spPr>
        <p:txBody>
          <a:bodyPr wrap="square" rtlCol="0">
            <a:spAutoFit/>
          </a:bodyPr>
          <a:p>
            <a:pPr marL="171450" indent="-171450">
              <a:buFont typeface="Wingdings" panose="05000000000000000000" charset="0"/>
              <a:buChar char=""/>
            </a:pPr>
            <a:r>
              <a:rPr lang="en-US" altLang="zh-CN" sz="700">
                <a:sym typeface="+mn-ea"/>
              </a:rPr>
              <a:t>Economical Factors</a:t>
            </a:r>
            <a:endParaRPr lang="en-US" altLang="zh-CN" sz="700">
              <a:sym typeface="+mn-ea"/>
            </a:endParaRPr>
          </a:p>
          <a:p>
            <a:pPr indent="0">
              <a:buFont typeface="Wingdings" panose="05000000000000000000" charset="0"/>
              <a:buNone/>
            </a:pPr>
            <a:r>
              <a:rPr lang="en-US" altLang="zh-CN" sz="700">
                <a:sym typeface="+mn-ea"/>
              </a:rPr>
              <a:t>            1) China’s Digital Economy</a:t>
            </a:r>
            <a:endParaRPr lang="en-US" altLang="zh-CN" sz="700">
              <a:sym typeface="+mn-ea"/>
            </a:endParaRPr>
          </a:p>
          <a:p>
            <a:pPr indent="0">
              <a:buFont typeface="Wingdings" panose="05000000000000000000" charset="0"/>
              <a:buNone/>
            </a:pPr>
            <a:r>
              <a:rPr lang="en-US" altLang="zh-CN" sz="700">
                <a:sym typeface="+mn-ea"/>
              </a:rPr>
              <a:t>            2) China’s Investment in Educational Digitalization </a:t>
            </a:r>
            <a:endParaRPr lang="en-US" altLang="zh-CN" sz="700">
              <a:sym typeface="+mn-ea"/>
            </a:endParaRPr>
          </a:p>
          <a:p>
            <a:pPr indent="0">
              <a:buFont typeface="Wingdings" panose="05000000000000000000" charset="0"/>
              <a:buNone/>
            </a:pPr>
            <a:endParaRPr lang="en-US" altLang="zh-CN" sz="700">
              <a:solidFill>
                <a:schemeClr val="tx1"/>
              </a:solidFill>
            </a:endParaRPr>
          </a:p>
          <a:p>
            <a:pPr marL="285750" indent="-285750">
              <a:buFont typeface="Wingdings" panose="05000000000000000000" charset="0"/>
              <a:buChar char=""/>
            </a:pPr>
            <a:r>
              <a:rPr lang="en-US" altLang="zh-CN" sz="700">
                <a:sym typeface="+mn-ea"/>
              </a:rPr>
              <a:t>Social Factors</a:t>
            </a:r>
            <a:endParaRPr lang="en-US" altLang="zh-CN" sz="700">
              <a:sym typeface="+mn-ea"/>
            </a:endParaRPr>
          </a:p>
          <a:p>
            <a:pPr indent="0">
              <a:buFont typeface="Wingdings" panose="05000000000000000000" charset="0"/>
              <a:buNone/>
            </a:pPr>
            <a:r>
              <a:rPr lang="en-US" altLang="zh-CN" sz="700">
                <a:sym typeface="+mn-ea"/>
              </a:rPr>
              <a:t>            1) The Driving Force of Global Digitalization</a:t>
            </a:r>
            <a:endParaRPr lang="en-US" altLang="zh-CN" sz="700">
              <a:sym typeface="+mn-ea"/>
            </a:endParaRPr>
          </a:p>
          <a:p>
            <a:pPr indent="0">
              <a:buFont typeface="Wingdings" panose="05000000000000000000" charset="0"/>
              <a:buNone/>
            </a:pPr>
            <a:r>
              <a:rPr lang="en-US" altLang="zh-CN" sz="700">
                <a:sym typeface="+mn-ea"/>
              </a:rPr>
              <a:t>            2)  The Impact of Post-COVID 2019 </a:t>
            </a:r>
            <a:endParaRPr lang="en-US" altLang="zh-CN" sz="700">
              <a:sym typeface="+mn-ea"/>
            </a:endParaRPr>
          </a:p>
          <a:p>
            <a:pPr indent="0">
              <a:buFont typeface="Wingdings" panose="05000000000000000000" charset="0"/>
              <a:buNone/>
            </a:pPr>
            <a:r>
              <a:rPr lang="en-US" altLang="zh-CN" sz="700">
                <a:sym typeface="+mn-ea"/>
              </a:rPr>
              <a:t>            3)  The Rapid Development of Educational Technology</a:t>
            </a:r>
            <a:endParaRPr lang="en-US" altLang="zh-CN" sz="700">
              <a:sym typeface="+mn-ea"/>
            </a:endParaRPr>
          </a:p>
          <a:p>
            <a:pPr indent="0">
              <a:buFont typeface="Wingdings" panose="05000000000000000000" charset="0"/>
              <a:buNone/>
            </a:pPr>
            <a:endParaRPr lang="en-US" altLang="zh-CN" sz="700">
              <a:solidFill>
                <a:schemeClr val="tx1"/>
              </a:solidFill>
            </a:endParaRPr>
          </a:p>
          <a:p>
            <a:pPr marL="285750" indent="-285750">
              <a:buFont typeface="Wingdings" panose="05000000000000000000" charset="0"/>
              <a:buChar char=""/>
            </a:pPr>
            <a:r>
              <a:rPr lang="en-US" altLang="zh-CN" sz="700">
                <a:sym typeface="+mn-ea"/>
              </a:rPr>
              <a:t>Political Factors</a:t>
            </a:r>
            <a:endParaRPr lang="en-US" altLang="zh-CN" sz="700">
              <a:sym typeface="+mn-ea"/>
            </a:endParaRPr>
          </a:p>
          <a:p>
            <a:pPr indent="0">
              <a:buNone/>
            </a:pPr>
            <a:r>
              <a:rPr lang="en-US" altLang="zh-CN" sz="700">
                <a:sym typeface="+mn-ea"/>
              </a:rPr>
              <a:t>           1) Educational Digitalization </a:t>
            </a:r>
            <a:endParaRPr lang="en-US" altLang="zh-CN" sz="700">
              <a:sym typeface="+mn-ea"/>
            </a:endParaRPr>
          </a:p>
          <a:p>
            <a:pPr indent="0">
              <a:buFont typeface="Wingdings" panose="05000000000000000000" charset="0"/>
              <a:buNone/>
            </a:pPr>
            <a:r>
              <a:rPr lang="en-US" altLang="zh-CN" sz="700">
                <a:sym typeface="+mn-ea"/>
              </a:rPr>
              <a:t>           2) Policy Development for Teachers’ Digital Literacy in China:</a:t>
            </a:r>
            <a:endParaRPr lang="en-US" altLang="zh-CN" sz="700">
              <a:sym typeface="+mn-ea"/>
            </a:endParaRPr>
          </a:p>
          <a:p>
            <a:pPr indent="0" algn="ctr">
              <a:buFont typeface="Wingdings" panose="05000000000000000000" charset="0"/>
              <a:buNone/>
            </a:pPr>
            <a:endParaRPr lang="en-US" altLang="zh-CN" sz="700">
              <a:sym typeface="+mn-ea"/>
            </a:endParaRPr>
          </a:p>
          <a:p>
            <a:pPr marL="171450" indent="-171450">
              <a:buFont typeface="Arial" panose="020B0604020202090204" pitchFamily="34" charset="0"/>
              <a:buChar char="•"/>
            </a:pPr>
            <a:r>
              <a:rPr lang="en-US" altLang="zh-CN" sz="700" i="1">
                <a:latin typeface="Calibri Italic" panose="020F07020304040A0204" charset="0"/>
                <a:cs typeface="Calibri Italic" panose="020F07020304040A0204" charset="0"/>
                <a:sym typeface="+mn-ea"/>
              </a:rPr>
              <a:t>Notice on Carrying Out </a:t>
            </a:r>
            <a:r>
              <a:rPr lang="en-US" altLang="zh-CN" sz="700" i="1">
                <a:solidFill>
                  <a:srgbClr val="FF0000"/>
                </a:solidFill>
                <a:latin typeface="Calibri Italic" panose="020F07020304040A0204" charset="0"/>
                <a:cs typeface="Calibri Italic" panose="020F07020304040A0204" charset="0"/>
                <a:sym typeface="+mn-ea"/>
              </a:rPr>
              <a:t>Pilot Work</a:t>
            </a:r>
            <a:r>
              <a:rPr lang="en-US" altLang="zh-CN" sz="700" i="1">
                <a:latin typeface="Calibri Italic" panose="020F07020304040A0204" charset="0"/>
                <a:cs typeface="Calibri Italic" panose="020F07020304040A0204" charset="0"/>
                <a:sym typeface="+mn-ea"/>
              </a:rPr>
              <a:t> of Artificial Intelligence for Promoting the Construction of Teacher Teams from Ministry of Education of China</a:t>
            </a:r>
            <a:r>
              <a:rPr lang="en-US" altLang="zh-CN" sz="700">
                <a:sym typeface="+mn-ea"/>
              </a:rPr>
              <a:t>, (2018)</a:t>
            </a:r>
            <a:endParaRPr lang="en-US" altLang="zh-CN" sz="700">
              <a:sym typeface="+mn-ea"/>
            </a:endParaRPr>
          </a:p>
          <a:p>
            <a:pPr marL="171450" indent="-171450">
              <a:buFont typeface="Arial" panose="020B0604020202090204" pitchFamily="34" charset="0"/>
              <a:buChar char="•"/>
            </a:pPr>
            <a:endParaRPr lang="en-US" altLang="zh-CN" sz="700">
              <a:sym typeface="+mn-ea"/>
            </a:endParaRPr>
          </a:p>
          <a:p>
            <a:pPr marL="171450" indent="-171450">
              <a:buFont typeface="Arial" panose="020B0604020202090204" pitchFamily="34" charset="0"/>
              <a:buChar char="•"/>
            </a:pPr>
            <a:r>
              <a:rPr lang="en-US" altLang="zh-CN" sz="700" i="1">
                <a:latin typeface="Calibri Italic" panose="020F07020304040A0204" charset="0"/>
                <a:cs typeface="Calibri Italic" panose="020F07020304040A0204" charset="0"/>
              </a:rPr>
              <a:t>Opinions on Implementing the 2.0 Initiative for Enhancing Information Technology Application Skills of </a:t>
            </a:r>
            <a:r>
              <a:rPr lang="en-US" altLang="zh-CN" sz="700" i="1">
                <a:solidFill>
                  <a:srgbClr val="FF0000"/>
                </a:solidFill>
                <a:latin typeface="Calibri Italic" panose="020F07020304040A0204" charset="0"/>
                <a:cs typeface="Calibri Italic" panose="020F07020304040A0204" charset="0"/>
              </a:rPr>
              <a:t>Primary and Secondary School Teachers Nationwide</a:t>
            </a:r>
            <a:r>
              <a:rPr lang="en-US" altLang="zh-CN" sz="700" i="1">
                <a:latin typeface="Calibri Italic" panose="020F07020304040A0204" charset="0"/>
                <a:cs typeface="Calibri Italic" panose="020F07020304040A0204" charset="0"/>
              </a:rPr>
              <a:t> from Ministry of Education of China</a:t>
            </a:r>
            <a:r>
              <a:rPr lang="en-US" altLang="zh-CN" sz="700"/>
              <a:t>, (2019)</a:t>
            </a:r>
            <a:endParaRPr lang="en-US" altLang="zh-CN" sz="700"/>
          </a:p>
          <a:p>
            <a:pPr marL="171450" indent="-171450">
              <a:buFont typeface="Arial" panose="020B0604020202090204" pitchFamily="34" charset="0"/>
              <a:buChar char="•"/>
            </a:pPr>
            <a:endParaRPr lang="en-US" altLang="zh-CN" sz="700"/>
          </a:p>
          <a:p>
            <a:pPr marL="171450" indent="-171450">
              <a:buFont typeface="Arial" panose="020B0604020202090204" pitchFamily="34" charset="0"/>
              <a:buChar char="•"/>
            </a:pPr>
            <a:r>
              <a:rPr lang="en-US" altLang="zh-CN" sz="700" i="1">
                <a:latin typeface="Calibri Italic" panose="020F07020304040A0204" charset="0"/>
                <a:cs typeface="Calibri Italic" panose="020F07020304040A0204" charset="0"/>
              </a:rPr>
              <a:t>The </a:t>
            </a:r>
            <a:r>
              <a:rPr lang="en-US" altLang="zh-CN" sz="700" i="1">
                <a:solidFill>
                  <a:srgbClr val="FF0000"/>
                </a:solidFill>
                <a:latin typeface="Calibri Italic" panose="020F07020304040A0204" charset="0"/>
                <a:cs typeface="Calibri Italic" panose="020F07020304040A0204" charset="0"/>
              </a:rPr>
              <a:t>Industry Standards</a:t>
            </a:r>
            <a:r>
              <a:rPr lang="en-US" altLang="zh-CN" sz="700" i="1">
                <a:latin typeface="Calibri Italic" panose="020F07020304040A0204" charset="0"/>
                <a:cs typeface="Calibri Italic" panose="020F07020304040A0204" charset="0"/>
              </a:rPr>
              <a:t> on Teachers’ Digital Literacy from Ministry of Education of China</a:t>
            </a:r>
            <a:r>
              <a:rPr lang="en-US" altLang="zh-CN" sz="700"/>
              <a:t>, (2022)</a:t>
            </a:r>
            <a:endParaRPr lang="en-US" altLang="zh-CN" sz="700">
              <a:sym typeface="+mn-ea"/>
            </a:endParaRPr>
          </a:p>
          <a:p>
            <a:pPr indent="0">
              <a:buFont typeface="Wingdings" panose="05000000000000000000" charset="0"/>
              <a:buNone/>
            </a:pPr>
            <a:endParaRPr lang="zh-CN" altLang="en-US" sz="700">
              <a:latin typeface="Calibri Regular" panose="020F07020304040A0204" charset="0"/>
              <a:cs typeface="Calibri Regular" panose="020F07020304040A0204" charset="0"/>
            </a:endParaRPr>
          </a:p>
        </p:txBody>
      </p:sp>
      <p:sp>
        <p:nvSpPr>
          <p:cNvPr id="63" name="文本框 62"/>
          <p:cNvSpPr txBox="1"/>
          <p:nvPr/>
        </p:nvSpPr>
        <p:spPr>
          <a:xfrm>
            <a:off x="305435" y="6633210"/>
            <a:ext cx="1120775" cy="527685"/>
          </a:xfrm>
          <a:prstGeom prst="rect">
            <a:avLst/>
          </a:prstGeom>
          <a:noFill/>
        </p:spPr>
        <p:txBody>
          <a:bodyPr wrap="square" rtlCol="0">
            <a:noAutofit/>
          </a:bodyPr>
          <a:p>
            <a:r>
              <a:rPr lang="en-US" altLang="zh-CN" sz="800"/>
              <a:t>Contexts:</a:t>
            </a:r>
            <a:endParaRPr lang="en-US" altLang="zh-CN" sz="800"/>
          </a:p>
          <a:p>
            <a:pPr marL="171450" indent="-171450">
              <a:buFont typeface="Arial" panose="020B0604020202090204" pitchFamily="34" charset="0"/>
              <a:buChar char="•"/>
            </a:pPr>
            <a:r>
              <a:rPr lang="en-US" altLang="zh-CN" sz="700"/>
              <a:t>economical factors</a:t>
            </a:r>
            <a:endParaRPr lang="en-US" altLang="zh-CN" sz="700"/>
          </a:p>
          <a:p>
            <a:pPr marL="171450" indent="-171450" algn="l">
              <a:buFont typeface="Arial" panose="020B0604020202090204" pitchFamily="34" charset="0"/>
              <a:buChar char="•"/>
            </a:pPr>
            <a:r>
              <a:rPr lang="en-US" altLang="zh-CN" sz="700"/>
              <a:t>social factors</a:t>
            </a:r>
            <a:endParaRPr lang="en-US" altLang="zh-CN" sz="700"/>
          </a:p>
          <a:p>
            <a:pPr marL="171450" indent="-171450">
              <a:buFont typeface="Arial" panose="020B0604020202090204" pitchFamily="34" charset="0"/>
              <a:buChar char="•"/>
            </a:pPr>
            <a:r>
              <a:rPr lang="en-US" altLang="zh-CN" sz="700"/>
              <a:t>political factors</a:t>
            </a:r>
            <a:endParaRPr lang="en-US" altLang="zh-CN" sz="700"/>
          </a:p>
          <a:p>
            <a:r>
              <a:rPr lang="en-US" altLang="zh-CN" sz="1000"/>
              <a:t> </a:t>
            </a:r>
            <a:endParaRPr lang="en-US" altLang="zh-CN" sz="1000"/>
          </a:p>
        </p:txBody>
      </p:sp>
      <p:sp>
        <p:nvSpPr>
          <p:cNvPr id="64" name="文本框 63"/>
          <p:cNvSpPr txBox="1"/>
          <p:nvPr>
            <p:custDataLst>
              <p:tags r:id="rId42"/>
            </p:custDataLst>
          </p:nvPr>
        </p:nvSpPr>
        <p:spPr>
          <a:xfrm>
            <a:off x="1776730" y="4697730"/>
            <a:ext cx="1385570" cy="527685"/>
          </a:xfrm>
          <a:prstGeom prst="rect">
            <a:avLst/>
          </a:prstGeom>
          <a:noFill/>
        </p:spPr>
        <p:txBody>
          <a:bodyPr wrap="square" rtlCol="0">
            <a:noAutofit/>
          </a:bodyPr>
          <a:p>
            <a:r>
              <a:rPr lang="en-US" altLang="zh-CN" sz="800"/>
              <a:t>T</a:t>
            </a:r>
            <a:r>
              <a:rPr lang="en-US" altLang="zh-CN" sz="700"/>
              <a:t>exts:</a:t>
            </a:r>
            <a:endParaRPr lang="en-US" altLang="zh-CN" sz="700"/>
          </a:p>
          <a:p>
            <a:pPr marL="171450" indent="-171450">
              <a:buFont typeface="Arial" panose="020B0604020202090204" pitchFamily="34" charset="0"/>
              <a:buChar char="•"/>
            </a:pPr>
            <a:r>
              <a:rPr lang="en-US" altLang="zh-CN" sz="700">
                <a:sym typeface="+mn-ea"/>
              </a:rPr>
              <a:t>content and presentation </a:t>
            </a:r>
            <a:endParaRPr lang="en-US" altLang="zh-CN" sz="700"/>
          </a:p>
          <a:p>
            <a:pPr marL="171450" indent="-171450">
              <a:buFont typeface="Arial" panose="020B0604020202090204" pitchFamily="34" charset="0"/>
              <a:buChar char="•"/>
            </a:pPr>
            <a:r>
              <a:rPr lang="en-US" altLang="zh-CN" sz="700">
                <a:sym typeface="+mn-ea"/>
              </a:rPr>
              <a:t>aims and objectives</a:t>
            </a:r>
            <a:endParaRPr lang="en-US" altLang="zh-CN" sz="700">
              <a:sym typeface="+mn-ea"/>
            </a:endParaRPr>
          </a:p>
          <a:p>
            <a:pPr marL="171450" indent="-171450">
              <a:buFont typeface="Arial" panose="020B0604020202090204" pitchFamily="34" charset="0"/>
              <a:buChar char="•"/>
            </a:pPr>
            <a:r>
              <a:rPr lang="en-US" altLang="zh-CN" sz="700">
                <a:sym typeface="+mn-ea"/>
              </a:rPr>
              <a:t>policy assemblage</a:t>
            </a:r>
            <a:endParaRPr lang="en-US" altLang="zh-CN" sz="700">
              <a:sym typeface="+mn-ea"/>
            </a:endParaRPr>
          </a:p>
          <a:p>
            <a:pPr marL="171450" indent="-171450">
              <a:buFont typeface="Arial" panose="020B0604020202090204" pitchFamily="34" charset="0"/>
              <a:buChar char="•"/>
            </a:pPr>
            <a:endParaRPr lang="en-US" altLang="zh-CN" sz="700"/>
          </a:p>
          <a:p>
            <a:r>
              <a:rPr lang="en-US" altLang="zh-CN" sz="1000"/>
              <a:t> </a:t>
            </a:r>
            <a:endParaRPr lang="en-US" altLang="zh-CN" sz="1000"/>
          </a:p>
        </p:txBody>
      </p:sp>
      <p:sp>
        <p:nvSpPr>
          <p:cNvPr id="65" name="文本框 64"/>
          <p:cNvSpPr txBox="1"/>
          <p:nvPr>
            <p:custDataLst>
              <p:tags r:id="rId43"/>
            </p:custDataLst>
          </p:nvPr>
        </p:nvSpPr>
        <p:spPr>
          <a:xfrm>
            <a:off x="1551940" y="6633210"/>
            <a:ext cx="1385570" cy="527685"/>
          </a:xfrm>
          <a:prstGeom prst="rect">
            <a:avLst/>
          </a:prstGeom>
          <a:noFill/>
        </p:spPr>
        <p:txBody>
          <a:bodyPr wrap="square" rtlCol="0">
            <a:noAutofit/>
          </a:bodyPr>
          <a:p>
            <a:r>
              <a:rPr lang="en-US" altLang="zh-CN" sz="800"/>
              <a:t>Consequence</a:t>
            </a:r>
            <a:r>
              <a:rPr lang="en-US" altLang="zh-CN" sz="700"/>
              <a:t>s:</a:t>
            </a:r>
            <a:endParaRPr lang="en-US" altLang="zh-CN" sz="700"/>
          </a:p>
          <a:p>
            <a:pPr marL="171450" indent="-171450">
              <a:buFont typeface="Arial" panose="020B0604020202090204" pitchFamily="34" charset="0"/>
              <a:buChar char="•"/>
            </a:pPr>
            <a:r>
              <a:rPr lang="en-US" altLang="zh-CN" sz="700">
                <a:sym typeface="+mn-ea"/>
              </a:rPr>
              <a:t>policy interpretation and implementation </a:t>
            </a:r>
            <a:endParaRPr lang="en-US" altLang="zh-CN" sz="700"/>
          </a:p>
          <a:p>
            <a:pPr marL="171450" indent="-171450">
              <a:buFont typeface="Arial" panose="020B0604020202090204" pitchFamily="34" charset="0"/>
              <a:buChar char="•"/>
            </a:pPr>
            <a:r>
              <a:rPr lang="en-US" altLang="zh-CN" sz="700">
                <a:sym typeface="+mn-ea"/>
              </a:rPr>
              <a:t>policy refraction</a:t>
            </a:r>
            <a:r>
              <a:rPr lang="en-US" altLang="zh-CN" sz="700"/>
              <a:t> </a:t>
            </a:r>
            <a:endParaRPr lang="en-US" altLang="zh-CN" sz="700"/>
          </a:p>
        </p:txBody>
      </p:sp>
      <p:pic>
        <p:nvPicPr>
          <p:cNvPr id="67" name="图片 66" descr="截屏2024-11-07 11.23.42"/>
          <p:cNvPicPr>
            <a:picLocks noChangeAspect="1"/>
          </p:cNvPicPr>
          <p:nvPr/>
        </p:nvPicPr>
        <p:blipFill>
          <a:blip r:embed="rId44"/>
          <a:stretch>
            <a:fillRect/>
          </a:stretch>
        </p:blipFill>
        <p:spPr>
          <a:xfrm>
            <a:off x="3318510" y="6421120"/>
            <a:ext cx="2662555" cy="579755"/>
          </a:xfrm>
          <a:prstGeom prst="rect">
            <a:avLst/>
          </a:prstGeom>
        </p:spPr>
      </p:pic>
      <p:pic>
        <p:nvPicPr>
          <p:cNvPr id="68" name="图片 67" descr="teachers' digital literacy framework"/>
          <p:cNvPicPr>
            <a:picLocks noChangeAspect="1"/>
          </p:cNvPicPr>
          <p:nvPr>
            <p:custDataLst>
              <p:tags r:id="rId45"/>
            </p:custDataLst>
          </p:nvPr>
        </p:nvPicPr>
        <p:blipFill>
          <a:blip r:embed="rId46"/>
          <a:stretch>
            <a:fillRect/>
          </a:stretch>
        </p:blipFill>
        <p:spPr>
          <a:xfrm>
            <a:off x="6800215" y="3315335"/>
            <a:ext cx="2265680" cy="1121410"/>
          </a:xfrm>
          <a:prstGeom prst="rect">
            <a:avLst/>
          </a:prstGeom>
        </p:spPr>
      </p:pic>
      <p:pic>
        <p:nvPicPr>
          <p:cNvPr id="69" name="图片 68" descr="截屏2024-11-07 12.08.10"/>
          <p:cNvPicPr>
            <a:picLocks noChangeAspect="1"/>
          </p:cNvPicPr>
          <p:nvPr/>
        </p:nvPicPr>
        <p:blipFill>
          <a:blip r:embed="rId47"/>
          <a:stretch>
            <a:fillRect/>
          </a:stretch>
        </p:blipFill>
        <p:spPr>
          <a:xfrm>
            <a:off x="8117205" y="2163445"/>
            <a:ext cx="1061085" cy="762635"/>
          </a:xfrm>
          <a:prstGeom prst="rect">
            <a:avLst/>
          </a:prstGeom>
        </p:spPr>
      </p:pic>
      <p:sp>
        <p:nvSpPr>
          <p:cNvPr id="70" name="圆角矩形标注 69"/>
          <p:cNvSpPr/>
          <p:nvPr/>
        </p:nvSpPr>
        <p:spPr>
          <a:xfrm>
            <a:off x="6467475" y="4800600"/>
            <a:ext cx="2913380" cy="706755"/>
          </a:xfrm>
          <a:prstGeom prst="wedgeRoundRectCallout">
            <a:avLst>
              <a:gd name="adj1" fmla="val -33304"/>
              <a:gd name="adj2" fmla="val 69766"/>
              <a:gd name="adj3" fmla="val 16667"/>
            </a:avLst>
          </a:prstGeom>
        </p:spPr>
        <p:style>
          <a:lnRef idx="2">
            <a:schemeClr val="accent1"/>
          </a:lnRef>
          <a:fillRef idx="0">
            <a:srgbClr val="FFFFFF"/>
          </a:fillRef>
          <a:effectRef idx="0">
            <a:srgbClr val="FFFFFF"/>
          </a:effectRef>
          <a:fontRef idx="minor">
            <a:schemeClr val="tx1"/>
          </a:fontRef>
        </p:style>
        <p:txBody>
          <a:bodyPr rtlCol="0" anchor="ctr"/>
          <a:p>
            <a:pPr algn="ctr"/>
            <a:endParaRPr lang="zh-CN" altLang="en-US"/>
          </a:p>
        </p:txBody>
      </p:sp>
      <p:sp>
        <p:nvSpPr>
          <p:cNvPr id="73" name="文本框 72"/>
          <p:cNvSpPr txBox="1"/>
          <p:nvPr/>
        </p:nvSpPr>
        <p:spPr>
          <a:xfrm>
            <a:off x="9628505" y="1819275"/>
            <a:ext cx="2802255" cy="2093595"/>
          </a:xfrm>
          <a:prstGeom prst="rect">
            <a:avLst/>
          </a:prstGeom>
          <a:noFill/>
        </p:spPr>
        <p:txBody>
          <a:bodyPr wrap="square" rtlCol="0">
            <a:noAutofit/>
          </a:bodyPr>
          <a:p>
            <a:pPr marL="171450" indent="-171450">
              <a:buFont typeface="Wingdings" panose="05000000000000000000" charset="0"/>
              <a:buChar char=""/>
            </a:pPr>
            <a:r>
              <a:rPr lang="en-US" altLang="zh-CN" sz="700">
                <a:latin typeface="Calibri Regular" panose="020F07020304040A0204" charset="0"/>
                <a:cs typeface="Calibri Regular" panose="020F07020304040A0204" charset="0"/>
              </a:rPr>
              <a:t>Interpretation and </a:t>
            </a:r>
            <a:r>
              <a:rPr lang="zh-CN" altLang="en-US" sz="700">
                <a:latin typeface="Calibri Regular" panose="020F07020304040A0204" charset="0"/>
                <a:cs typeface="Calibri Regular" panose="020F07020304040A0204" charset="0"/>
              </a:rPr>
              <a:t>implementation</a:t>
            </a:r>
            <a:endParaRPr lang="zh-CN" altLang="en-US" sz="700">
              <a:latin typeface="Calibri Regular" panose="020F07020304040A0204" charset="0"/>
              <a:cs typeface="Calibri Regular" panose="020F07020304040A0204" charset="0"/>
            </a:endParaRPr>
          </a:p>
          <a:p>
            <a:pPr marL="171450" indent="-171450">
              <a:buFont typeface="Wingdings" panose="05000000000000000000" charset="0"/>
              <a:buChar char=""/>
            </a:pPr>
            <a:endParaRPr lang="zh-CN" altLang="en-US" sz="700">
              <a:latin typeface="Calibri Regular" panose="020F07020304040A0204" charset="0"/>
              <a:cs typeface="Calibri Regular" panose="020F07020304040A0204" charset="0"/>
            </a:endParaRPr>
          </a:p>
          <a:p>
            <a:r>
              <a:rPr lang="en-US" altLang="zh-CN" sz="700">
                <a:latin typeface="Calibri Regular" panose="020F07020304040A0204" charset="0"/>
                <a:cs typeface="Calibri Regular" panose="020F07020304040A0204" charset="0"/>
              </a:rPr>
              <a:t>  1) R</a:t>
            </a:r>
            <a:r>
              <a:rPr lang="zh-CN" altLang="en-US" sz="700">
                <a:latin typeface="Calibri Regular" panose="020F07020304040A0204" charset="0"/>
                <a:cs typeface="Calibri Regular" panose="020F07020304040A0204" charset="0"/>
              </a:rPr>
              <a:t>egional</a:t>
            </a:r>
            <a:r>
              <a:rPr lang="en-US" altLang="zh-CN" sz="700">
                <a:latin typeface="Calibri Regular" panose="020F07020304040A0204" charset="0"/>
                <a:cs typeface="Calibri Regular" panose="020F07020304040A0204" charset="0"/>
              </a:rPr>
              <a:t>: Local Implementation in Zhejiang Province (as an example)</a:t>
            </a:r>
            <a:endParaRPr lang="en-US" altLang="zh-CN" sz="700">
              <a:latin typeface="Calibri Regular" panose="020F07020304040A0204" charset="0"/>
              <a:cs typeface="Calibri Regular" panose="020F07020304040A0204" charset="0"/>
            </a:endParaRPr>
          </a:p>
          <a:p>
            <a:endParaRPr lang="zh-CN" altLang="en-US" sz="700">
              <a:latin typeface="Calibri Regular" panose="020F07020304040A0204" charset="0"/>
              <a:cs typeface="Calibri Regular" panose="020F07020304040A0204" charset="0"/>
            </a:endParaRPr>
          </a:p>
          <a:p>
            <a:r>
              <a:rPr lang="zh-CN" altLang="en-US" sz="700">
                <a:latin typeface="Calibri Regular" panose="020F07020304040A0204" charset="0"/>
                <a:cs typeface="Calibri Regular" panose="020F07020304040A0204" charset="0"/>
              </a:rPr>
              <a:t> </a:t>
            </a:r>
            <a:r>
              <a:rPr lang="en-US" altLang="zh-CN" sz="700">
                <a:latin typeface="Calibri Regular" panose="020F07020304040A0204" charset="0"/>
                <a:cs typeface="Calibri Regular" panose="020F07020304040A0204" charset="0"/>
              </a:rPr>
              <a:t> 2) Corporate: Foreign Language Teaching Research Press’ Support for </a:t>
            </a:r>
            <a:endParaRPr lang="en-US" altLang="zh-CN" sz="700">
              <a:latin typeface="Calibri Regular" panose="020F07020304040A0204" charset="0"/>
              <a:cs typeface="Calibri Regular" panose="020F07020304040A0204" charset="0"/>
            </a:endParaRPr>
          </a:p>
          <a:p>
            <a:r>
              <a:rPr lang="en-US" altLang="zh-CN" sz="700">
                <a:latin typeface="Calibri Regular" panose="020F07020304040A0204" charset="0"/>
                <a:cs typeface="Calibri Regular" panose="020F07020304040A0204" charset="0"/>
              </a:rPr>
              <a:t>       Foreign Language Teachers’ Digital Literacy (as an example)</a:t>
            </a:r>
            <a:endParaRPr lang="en-US" altLang="zh-CN" sz="700">
              <a:latin typeface="Calibri Regular" panose="020F07020304040A0204" charset="0"/>
              <a:cs typeface="Calibri Regular" panose="020F07020304040A0204" charset="0"/>
            </a:endParaRPr>
          </a:p>
          <a:p>
            <a:endParaRPr lang="zh-CN" altLang="en-US" sz="700">
              <a:latin typeface="Calibri Regular" panose="020F07020304040A0204" charset="0"/>
              <a:cs typeface="Calibri Regular" panose="020F07020304040A0204" charset="0"/>
            </a:endParaRPr>
          </a:p>
          <a:p>
            <a:r>
              <a:rPr lang="en-US" altLang="zh-CN" sz="700">
                <a:latin typeface="Calibri Regular" panose="020F07020304040A0204" charset="0"/>
                <a:cs typeface="Calibri Regular" panose="020F07020304040A0204" charset="0"/>
              </a:rPr>
              <a:t>  3) University: Practices at a University in Hangzhou, Zhejiang, China (as</a:t>
            </a:r>
            <a:endParaRPr lang="en-US" altLang="zh-CN" sz="700">
              <a:latin typeface="Calibri Regular" panose="020F07020304040A0204" charset="0"/>
              <a:cs typeface="Calibri Regular" panose="020F07020304040A0204" charset="0"/>
            </a:endParaRPr>
          </a:p>
          <a:p>
            <a:r>
              <a:rPr lang="en-US" altLang="zh-CN" sz="700">
                <a:latin typeface="Calibri Regular" panose="020F07020304040A0204" charset="0"/>
                <a:cs typeface="Calibri Regular" panose="020F07020304040A0204" charset="0"/>
              </a:rPr>
              <a:t>      an example)</a:t>
            </a:r>
            <a:endParaRPr lang="en-US" altLang="zh-CN" sz="700">
              <a:latin typeface="Calibri Regular" panose="020F07020304040A0204" charset="0"/>
              <a:cs typeface="Calibri Regular" panose="020F07020304040A0204" charset="0"/>
            </a:endParaRPr>
          </a:p>
          <a:p>
            <a:endParaRPr lang="zh-CN" altLang="en-US" sz="700">
              <a:latin typeface="Calibri Regular" panose="020F07020304040A0204" charset="0"/>
              <a:cs typeface="Calibri Regular" panose="020F07020304040A0204" charset="0"/>
            </a:endParaRPr>
          </a:p>
          <a:p>
            <a:r>
              <a:rPr lang="en-US" altLang="zh-CN" sz="700">
                <a:latin typeface="Calibri Regular" panose="020F07020304040A0204" charset="0"/>
                <a:cs typeface="Calibri Regular" panose="020F07020304040A0204" charset="0"/>
              </a:rPr>
              <a:t> 4) </a:t>
            </a:r>
            <a:r>
              <a:rPr lang="zh-CN" altLang="en-US" sz="700">
                <a:latin typeface="Calibri Regular" panose="020F07020304040A0204" charset="0"/>
                <a:cs typeface="Calibri Regular" panose="020F07020304040A0204" charset="0"/>
              </a:rPr>
              <a:t>Teacher</a:t>
            </a:r>
            <a:r>
              <a:rPr lang="en-US" altLang="zh-CN" sz="700">
                <a:latin typeface="Calibri Regular" panose="020F07020304040A0204" charset="0"/>
                <a:cs typeface="Calibri Regular" panose="020F07020304040A0204" charset="0"/>
              </a:rPr>
              <a:t>s: </a:t>
            </a:r>
            <a:endParaRPr lang="en-US" altLang="zh-CN" sz="700">
              <a:latin typeface="Calibri Regular" panose="020F07020304040A0204" charset="0"/>
              <a:cs typeface="Calibri Regular" panose="020F07020304040A0204" charset="0"/>
            </a:endParaRPr>
          </a:p>
          <a:p>
            <a:pPr algn="just"/>
            <a:r>
              <a:rPr lang="en-US" altLang="zh-CN" sz="700">
                <a:latin typeface="Calibri Regular" panose="020F07020304040A0204" charset="0"/>
                <a:cs typeface="Calibri Regular" panose="020F07020304040A0204" charset="0"/>
              </a:rPr>
              <a:t>      The challenges in teachers’ interpretation and implementation of the policy will be reviewed through a literature review and analyzed together with media reports. Chinese media generally holds a positive attitude on this topic, with relatively less emphasis on the challenges and issues. However, these problems and concerns might be thoroughly addressed in the academic literature. </a:t>
            </a:r>
            <a:endParaRPr lang="en-US" altLang="zh-CN" sz="700">
              <a:latin typeface="Calibri Regular" panose="020F07020304040A0204" charset="0"/>
              <a:cs typeface="Calibri Regular" panose="020F07020304040A0204" charset="0"/>
            </a:endParaRPr>
          </a:p>
          <a:p>
            <a:pPr marL="171450" indent="-171450">
              <a:buFont typeface="Wingdings" panose="05000000000000000000" charset="0"/>
              <a:buChar char=""/>
            </a:pPr>
            <a:endParaRPr lang="en-US" sz="700">
              <a:latin typeface="Calibri Regular" panose="020F07020304040A0204" charset="0"/>
              <a:cs typeface="Calibri Regular" panose="020F07020304040A0204" charset="0"/>
            </a:endParaRPr>
          </a:p>
        </p:txBody>
      </p:sp>
      <p:graphicFrame>
        <p:nvGraphicFramePr>
          <p:cNvPr id="74" name="内容占位符 73"/>
          <p:cNvGraphicFramePr/>
          <p:nvPr>
            <p:ph idx="1"/>
            <p:custDataLst>
              <p:tags r:id="rId48"/>
            </p:custDataLst>
          </p:nvPr>
        </p:nvGraphicFramePr>
        <p:xfrm>
          <a:off x="6757670" y="5771515"/>
          <a:ext cx="3716655" cy="1878965"/>
        </p:xfrm>
        <a:graphic>
          <a:graphicData uri="http://schemas.openxmlformats.org/drawingml/2006/chart">
            <c:chart xmlns:c="http://schemas.openxmlformats.org/drawingml/2006/chart" xmlns:r="http://schemas.openxmlformats.org/officeDocument/2006/relationships" r:id="rId1"/>
          </a:graphicData>
        </a:graphic>
      </p:graphicFrame>
      <p:pic>
        <p:nvPicPr>
          <p:cNvPr id="93" name="图片 92" descr="截屏2024-11-09 21.20.10"/>
          <p:cNvPicPr>
            <a:picLocks noChangeAspect="1"/>
          </p:cNvPicPr>
          <p:nvPr/>
        </p:nvPicPr>
        <p:blipFill>
          <a:blip r:embed="rId49"/>
          <a:stretch>
            <a:fillRect/>
          </a:stretch>
        </p:blipFill>
        <p:spPr>
          <a:xfrm>
            <a:off x="9619615" y="5012055"/>
            <a:ext cx="2826385" cy="1164590"/>
          </a:xfrm>
          <a:prstGeom prst="rect">
            <a:avLst/>
          </a:prstGeom>
        </p:spPr>
      </p:pic>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DIAGRAM_VERSION" val="3"/>
  <p:tag name="KSO_WM_DIAGRAM_COLOR_TRICK" val="1"/>
  <p:tag name="KSO_WM_DIAGRAM_COLOR_TEXT_CAN_REMOVE" val="n"/>
  <p:tag name="KSO_WM_UNIT_VALUE" val="247*247"/>
  <p:tag name="KSO_WM_UNIT_HIGHLIGHT" val="0"/>
  <p:tag name="KSO_WM_UNIT_COMPATIBLE" val="0"/>
  <p:tag name="KSO_WM_UNIT_DIAGRAM_ISNUMVISUAL" val="0"/>
  <p:tag name="KSO_WM_UNIT_DIAGRAM_ISREFERUNIT" val="0"/>
  <p:tag name="KSO_WM_DIAGRAM_GROUP_CODE" val="l1-1"/>
  <p:tag name="KSO_WM_UNIT_TYPE" val="l_h_d"/>
  <p:tag name="KSO_WM_UNIT_INDEX" val="1_2_1"/>
  <p:tag name="KSO_WM_UNIT_ID" val="diagram20232474_1*l_h_d*1_2_1"/>
  <p:tag name="KSO_WM_TEMPLATE_CATEGORY" val="diagram"/>
  <p:tag name="KSO_WM_TEMPLATE_INDEX" val="20232474"/>
  <p:tag name="KSO_WM_UNIT_LAYERLEVEL" val="1_1_1"/>
  <p:tag name="KSO_WM_TAG_VERSION" val="3.0"/>
  <p:tag name="KSO_WM_BEAUTIFY_FLAG" val=""/>
  <p:tag name="KSO_WM_DIAGRAM_MAX_ITEMCNT" val="4"/>
  <p:tag name="KSO_WM_DIAGRAM_MIN_ITEMCNT" val="2"/>
  <p:tag name="KSO_WM_DIAGRAM_VIRTUALLY_FRAME" val="{&quot;height&quot;:286.45001220703125,&quot;left&quot;:54.48223876953125,&quot;top&quot;:148.6999938964844,&quot;width&quot;:851.0355224609375}"/>
  <p:tag name="KSO_WM_DIAGRAM_COLOR_MATCH_VALUE" val="{&quot;shape&quot;:{&quot;fill&quot;:{&quot;type&quot;:0},&quot;glow&quot;:{&quot;colorType&quot;:0},&quot;line&quot;:{&quot;solidLine&quot;:{&quot;brightness&quot;:0.6000000238418579,&quot;colorType&quot;:1,&quot;foreColorIndex&quot;:1,&quot;transparency&quot;:0.800000011920929},&quot;type&quot;:1},&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1"/>
  <p:tag name="MH_PIC_SOURCE_TYPE" val="generate_slide_ai*VCG41N1283342756*ai_v1.7.4.241014_ONLINE*1730895766350_0.149_24d77468e9b4-slide-4"/>
  <p:tag name="KSO_WM_UNIT_LINE_FILL_TYPE" val="2"/>
  <p:tag name="KSO_WM_UNIT_USESOURCEFORMAT_APPLY" val="0"/>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heme/theme1.xml><?xml version="1.0" encoding="utf-8"?>
<a:theme xmlns:a="http://schemas.openxmlformats.org/drawingml/2006/main" name="WPS">
  <a:themeElements>
    <a:clrScheme name="WPS">
      <a:dk1>
        <a:sysClr val="windowText" lastClr="000000"/>
      </a:dk1>
      <a:lt1>
        <a:sysClr val="window" lastClr="FFFFFF"/>
      </a:lt1>
      <a:dk2>
        <a:srgbClr val="0F1423"/>
      </a:dk2>
      <a:lt2>
        <a:srgbClr val="FFFFFF"/>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宋体"/>
        <a:cs typeface=""/>
      </a:majorFont>
      <a:minorFont>
        <a:latin typeface="Calibri"/>
        <a:ea typeface="宋体"/>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宋体"/>
        <a:ea typeface=""/>
        <a:cs typeface=""/>
        <a:font script="Jpan" typeface="游ゴシック Light"/>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宋体"/>
        <a:ea typeface=""/>
        <a:cs typeface=""/>
        <a:font script="Jpan" typeface="游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8105</Words>
  <Application>WPS 演示</Application>
  <PresentationFormat>宽屏</PresentationFormat>
  <Paragraphs>222</Paragraphs>
  <Slides>1</Slides>
  <Notes>1</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vt:i4>
      </vt:variant>
    </vt:vector>
  </HeadingPairs>
  <TitlesOfParts>
    <vt:vector size="13" baseType="lpstr">
      <vt:lpstr>Arial</vt:lpstr>
      <vt:lpstr>宋体</vt:lpstr>
      <vt:lpstr>Wingdings</vt:lpstr>
      <vt:lpstr>Calibri Regular</vt:lpstr>
      <vt:lpstr>Calibri Bold</vt:lpstr>
      <vt:lpstr>Times New Roman Regular</vt:lpstr>
      <vt:lpstr>Wingdings</vt:lpstr>
      <vt:lpstr>Calibri Italic</vt:lpstr>
      <vt:lpstr>Calibri</vt:lpstr>
      <vt:lpstr>微软雅黑</vt:lpstr>
      <vt:lpstr>Arial Unicode MS</vt:lpstr>
      <vt:lpstr>WPS</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anne</cp:lastModifiedBy>
  <cp:revision>27</cp:revision>
  <dcterms:created xsi:type="dcterms:W3CDTF">2024-11-12T14:26:57Z</dcterms:created>
  <dcterms:modified xsi:type="dcterms:W3CDTF">2024-11-12T14:26:57Z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2052-6.7.1.8828</vt:lpwstr>
  </property>
  <property fmtid="{D5CDD505-2E9C-101B-9397-08002B2CF9AE}" pid="3" name="ICV">
    <vt:lpwstr>1BCF5BC5252F23347FED2F67851D7084_43</vt:lpwstr>
  </property>
</Properties>
</file>